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1" r:id="rId7"/>
    <p:sldId id="287" r:id="rId8"/>
    <p:sldId id="288" r:id="rId9"/>
    <p:sldId id="276" r:id="rId10"/>
    <p:sldId id="271" r:id="rId11"/>
    <p:sldId id="285" r:id="rId12"/>
    <p:sldId id="283" r:id="rId13"/>
    <p:sldId id="289" r:id="rId14"/>
    <p:sldId id="29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21/02/2018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21/02/2018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8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96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25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21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Channels and gateways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July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Message Handlers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930415"/>
            <a:ext cx="9789619" cy="299158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Implemented in Java and configured in respective interface record.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Generates out going message from payment.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De-serializes incoming message and update payment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Capable of generating messages in various formats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Transmission layer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930415"/>
            <a:ext cx="9789619" cy="2549929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Sends and Receive message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.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Capable of handling various protocols.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Performs synchronous and asynchronous communication.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Rajesh Badiye</a:t>
            </a:r>
            <a:endParaRPr lang="en-GB" dirty="0" smtClean="0"/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21 February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Rajesh.badiye@finastra.com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GPP Positioning</a:t>
            </a:r>
            <a:endParaRPr lang="en-US" dirty="0"/>
          </a:p>
          <a:p>
            <a:pPr lvl="0"/>
            <a:r>
              <a:rPr lang="en-US" dirty="0" smtClean="0"/>
              <a:t>Integration Architecture</a:t>
            </a:r>
            <a:endParaRPr lang="en-US" dirty="0"/>
          </a:p>
          <a:p>
            <a:pPr lvl="0"/>
            <a:r>
              <a:rPr lang="en-US" dirty="0" smtClean="0"/>
              <a:t>Interface Layer</a:t>
            </a:r>
            <a:endParaRPr lang="en-US" dirty="0"/>
          </a:p>
          <a:p>
            <a:r>
              <a:rPr lang="en-US" dirty="0" smtClean="0"/>
              <a:t>Protocols and Transmission</a:t>
            </a:r>
          </a:p>
          <a:p>
            <a:r>
              <a:rPr lang="en-US" dirty="0" smtClean="0"/>
              <a:t>Terminology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dirty="0" err="1"/>
              <a:t>PAYplus</a:t>
            </a:r>
            <a:r>
              <a:rPr lang="en-US" dirty="0"/>
              <a:t> (GPP) can integrate with a financial institution’s systems via various interfaces. Each interface is dedicated to a specific functionality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 smtClean="0"/>
              <a:t>System Integration </a:t>
            </a:r>
            <a:r>
              <a:rPr lang="en-GB" dirty="0" smtClean="0"/>
              <a:t>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21 February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Gpp</a:t>
            </a:r>
            <a:r>
              <a:rPr lang="en-US" dirty="0" smtClean="0"/>
              <a:t> positioning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GPP communicates with various upstream, downstream and human channels.</a:t>
            </a:r>
          </a:p>
          <a:p>
            <a:r>
              <a:rPr lang="en-US" dirty="0" smtClean="0"/>
              <a:t>It supports various messaging format and communication protocol.</a:t>
            </a:r>
          </a:p>
          <a:p>
            <a:r>
              <a:rPr lang="en-US" dirty="0" smtClean="0"/>
              <a:t>Supports integration with various technical and business systems.</a:t>
            </a:r>
          </a:p>
          <a:p>
            <a:r>
              <a:rPr lang="en-US" dirty="0" smtClean="0"/>
              <a:t>Integration is achieved by means of Application, environment configuration and development.</a:t>
            </a:r>
          </a:p>
          <a:p>
            <a:r>
              <a:rPr lang="en-US" dirty="0" smtClean="0"/>
              <a:t>Supports Synchronous and Asynchronous communication.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70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Gpp</a:t>
            </a:r>
            <a:r>
              <a:rPr lang="en-US" dirty="0" smtClean="0"/>
              <a:t> positioning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21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297680" y="1675701"/>
            <a:ext cx="2217420" cy="1911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GPP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Processing </a:t>
            </a:r>
            <a:r>
              <a:rPr lang="en-US" sz="1100" dirty="0" smtClean="0">
                <a:solidFill>
                  <a:schemeClr val="tx1"/>
                </a:solidFill>
              </a:rPr>
              <a:t>Engine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6349571" y="1947788"/>
            <a:ext cx="940658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MQ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4297680" y="1111581"/>
            <a:ext cx="2217420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SOAP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4361388" y="3724657"/>
            <a:ext cx="2153712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FILE/FTP/SFTP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2959950" y="2418119"/>
            <a:ext cx="1911556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ADMIN/OPERATION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3015279" y="1839819"/>
            <a:ext cx="770440" cy="4724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UI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2918094" y="2877663"/>
            <a:ext cx="946165" cy="453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SOA/WS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6435090" y="2950896"/>
            <a:ext cx="769620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pic>
        <p:nvPicPr>
          <p:cNvPr id="1026" name="Picture 2" descr="Image result for desktop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1" y="1637310"/>
            <a:ext cx="998855" cy="9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20" y="2861692"/>
            <a:ext cx="862965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16" y="4043361"/>
            <a:ext cx="733669" cy="8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V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59" y="1837503"/>
            <a:ext cx="705485" cy="7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ERV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09" y="629701"/>
            <a:ext cx="788035" cy="7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/>
          <p:cNvCxnSpPr>
            <a:stCxn id="14" idx="2"/>
            <a:endCxn id="1030" idx="1"/>
          </p:cNvCxnSpPr>
          <p:nvPr/>
        </p:nvCxnSpPr>
        <p:spPr>
          <a:xfrm rot="16200000" flipH="1">
            <a:off x="6287688" y="3301933"/>
            <a:ext cx="314985" cy="2013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2"/>
            <a:endCxn id="1028" idx="1"/>
          </p:cNvCxnSpPr>
          <p:nvPr/>
        </p:nvCxnSpPr>
        <p:spPr>
          <a:xfrm>
            <a:off x="7033260" y="3164256"/>
            <a:ext cx="289560" cy="128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1032" idx="1"/>
          </p:cNvCxnSpPr>
          <p:nvPr/>
        </p:nvCxnSpPr>
        <p:spPr>
          <a:xfrm>
            <a:off x="7033260" y="2161148"/>
            <a:ext cx="368299" cy="29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0"/>
            <a:endCxn id="1034" idx="1"/>
          </p:cNvCxnSpPr>
          <p:nvPr/>
        </p:nvCxnSpPr>
        <p:spPr>
          <a:xfrm rot="5400000" flipH="1" flipV="1">
            <a:off x="6318768" y="111341"/>
            <a:ext cx="87862" cy="1912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24" y="3577643"/>
            <a:ext cx="1496854" cy="99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6" idx="0"/>
            <a:endCxn id="17" idx="0"/>
          </p:cNvCxnSpPr>
          <p:nvPr/>
        </p:nvCxnSpPr>
        <p:spPr>
          <a:xfrm rot="5400000" flipH="1" flipV="1">
            <a:off x="2310924" y="2724288"/>
            <a:ext cx="473083" cy="1233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026" idx="3"/>
            <a:endCxn id="16" idx="0"/>
          </p:cNvCxnSpPr>
          <p:nvPr/>
        </p:nvCxnSpPr>
        <p:spPr>
          <a:xfrm flipV="1">
            <a:off x="2731966" y="2076040"/>
            <a:ext cx="432313" cy="60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7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architecture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206"/>
          <a:stretch/>
        </p:blipFill>
        <p:spPr>
          <a:xfrm>
            <a:off x="2256609" y="1167395"/>
            <a:ext cx="5747657" cy="50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Communication channels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31656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UI – Operational and Administrative activities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Payment Processing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Reference data update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Reporting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SOA-WS – Initiate processing externally for payment/data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Invokes services from external system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Data upload, SOD/EOD task etc.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MQ – External inbound/outbound asynchronous message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File/FTP/SFTP – External inbound/outbound file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SOAP – External synchronous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345546" y="1382222"/>
            <a:ext cx="7265794" cy="34649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dirty="0" smtClean="0">
                <a:solidFill>
                  <a:schemeClr val="tx1"/>
                </a:solidFill>
              </a:rPr>
              <a:t>GPP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979" y="2700092"/>
            <a:ext cx="3935794" cy="2005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Interface layer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70843" y="1811044"/>
            <a:ext cx="2530136" cy="26544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Flow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 rot="5400000">
            <a:off x="4289399" y="1420223"/>
            <a:ext cx="609590" cy="18021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Rule Engine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00979" y="2932939"/>
            <a:ext cx="3935794" cy="4527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Adapter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00979" y="3707328"/>
            <a:ext cx="1047565" cy="450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 Handler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7332953" y="3707328"/>
            <a:ext cx="1103818" cy="4952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Transmission Layer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5899937" y="3707328"/>
            <a:ext cx="1081623" cy="4255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9" idx="0"/>
            <a:endCxn id="8" idx="2"/>
          </p:cNvCxnSpPr>
          <p:nvPr/>
        </p:nvCxnSpPr>
        <p:spPr>
          <a:xfrm flipV="1">
            <a:off x="5024762" y="3385701"/>
            <a:ext cx="1444114" cy="321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6440749" y="3385701"/>
            <a:ext cx="28127" cy="321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0" idx="0"/>
          </p:cNvCxnSpPr>
          <p:nvPr/>
        </p:nvCxnSpPr>
        <p:spPr>
          <a:xfrm>
            <a:off x="6468876" y="3385701"/>
            <a:ext cx="1415986" cy="321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100" y="4924865"/>
            <a:ext cx="879295" cy="8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va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352" y="4949467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java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53" y="4949466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978" y="3435367"/>
            <a:ext cx="709782" cy="10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10" idx="3"/>
            <a:endCxn id="1032" idx="1"/>
          </p:cNvCxnSpPr>
          <p:nvPr/>
        </p:nvCxnSpPr>
        <p:spPr>
          <a:xfrm flipV="1">
            <a:off x="8436771" y="3941646"/>
            <a:ext cx="892207" cy="13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28" idx="0"/>
          </p:cNvCxnSpPr>
          <p:nvPr/>
        </p:nvCxnSpPr>
        <p:spPr>
          <a:xfrm flipH="1">
            <a:off x="5024761" y="4158208"/>
            <a:ext cx="1" cy="79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13" idx="2"/>
            <a:endCxn id="1026" idx="0"/>
          </p:cNvCxnSpPr>
          <p:nvPr/>
        </p:nvCxnSpPr>
        <p:spPr>
          <a:xfrm flipH="1">
            <a:off x="6440748" y="4132857"/>
            <a:ext cx="1" cy="79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0" idx="2"/>
            <a:endCxn id="24" idx="0"/>
          </p:cNvCxnSpPr>
          <p:nvPr/>
        </p:nvCxnSpPr>
        <p:spPr>
          <a:xfrm>
            <a:off x="7884862" y="4202597"/>
            <a:ext cx="0" cy="74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Interface configuration attributes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930415"/>
            <a:ext cx="9789619" cy="412420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Handler – Java code for parsing/processing message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Direction – Incoming or outgoing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Behavior – Processing behavior in event of interface down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Endpoint – Source or destination for message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Protocol – Transmission protocol to be used i.e. MQ/SOAP/FILE/DB 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etc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Scaling – Scaling factor for parallel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86F62-2954-471E-9368-38BF5704F41F}">
  <ds:schemaRefs>
    <ds:schemaRef ds:uri="http://www.w3.org/XML/1998/namespace"/>
    <ds:schemaRef ds:uri="http://purl.org/dc/elements/1.1/"/>
    <ds:schemaRef ds:uri="1913475e-a030-45ec-9e8a-a2630205b38f"/>
    <ds:schemaRef ds:uri="http://schemas.microsoft.com/office/2006/documentManagement/types"/>
    <ds:schemaRef ds:uri="http://schemas.microsoft.com/sharepoint/v3"/>
    <ds:schemaRef ds:uri="0ae7057e-292f-4fd1-bead-5494e4c66c6d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11498</TotalTime>
  <Words>321</Words>
  <Application>Microsoft Office PowerPoint</Application>
  <PresentationFormat>Widescreen</PresentationFormat>
  <Paragraphs>103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</vt:lpstr>
      <vt:lpstr>Finastra_PowerPoint_Template_LIGHT</vt:lpstr>
      <vt:lpstr>Channels and gateways</vt:lpstr>
      <vt:lpstr>AGENDA</vt:lpstr>
      <vt:lpstr>PowerPoint Presentation</vt:lpstr>
      <vt:lpstr>Gpp positioning</vt:lpstr>
      <vt:lpstr>Gpp positioning</vt:lpstr>
      <vt:lpstr>Integration architecture</vt:lpstr>
      <vt:lpstr>Communication channels</vt:lpstr>
      <vt:lpstr>Interface layer</vt:lpstr>
      <vt:lpstr>Interface configuration attributes</vt:lpstr>
      <vt:lpstr>Message Handlers</vt:lpstr>
      <vt:lpstr>Transmission layer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Rajesh Badiye</cp:lastModifiedBy>
  <cp:revision>105</cp:revision>
  <cp:lastPrinted>2017-06-06T14:07:14Z</cp:lastPrinted>
  <dcterms:created xsi:type="dcterms:W3CDTF">2017-06-27T19:04:38Z</dcterms:created>
  <dcterms:modified xsi:type="dcterms:W3CDTF">2018-02-21T09:03:04Z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