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1" r:id="rId7"/>
    <p:sldId id="271" r:id="rId8"/>
    <p:sldId id="291" r:id="rId9"/>
    <p:sldId id="292" r:id="rId10"/>
    <p:sldId id="293" r:id="rId11"/>
    <p:sldId id="294" r:id="rId12"/>
    <p:sldId id="290" r:id="rId13"/>
    <p:sldId id="296" r:id="rId14"/>
    <p:sldId id="297"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276" y="19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04/02/2018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04/02/2018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388603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95487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186532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84358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7489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173593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143366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281676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04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04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04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04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04 February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04 February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04 February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04 February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04 February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Account lookup </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623888" y="1123721"/>
            <a:ext cx="9120187" cy="6389441"/>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For Source side GPP working in Sync mode, which is single interface.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r>
              <a:rPr lang="en-US" dirty="0"/>
              <a:t>On the source side, where an account in the </a:t>
            </a:r>
            <a:r>
              <a:rPr lang="en-US" dirty="0" err="1"/>
              <a:t>PmntInf</a:t>
            </a:r>
            <a:r>
              <a:rPr lang="en-US" dirty="0"/>
              <a:t> level is the same for all the transactions in same level, GPP invokes the interface for the first transaction only and stores the received information in the system cache. For all subsequent transactions in the level, GPP retrieves the account information from the cache.</a:t>
            </a:r>
          </a:p>
          <a:p>
            <a:pPr>
              <a:lnSpc>
                <a:spcPct val="90000"/>
              </a:lnSpc>
              <a:spcBef>
                <a:spcPts val="1500"/>
              </a:spcBef>
              <a:buSzPct val="150000"/>
            </a:pPr>
            <a:endParaRPr lang="en-US" dirty="0" smtClean="0"/>
          </a:p>
          <a:p>
            <a:pPr>
              <a:lnSpc>
                <a:spcPct val="90000"/>
              </a:lnSpc>
              <a:spcBef>
                <a:spcPts val="1500"/>
              </a:spcBef>
              <a:buSzPct val="150000"/>
            </a:pPr>
            <a:endParaRPr lang="en-US" dirty="0"/>
          </a:p>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1966912" y="2376487"/>
            <a:ext cx="5554823" cy="461963"/>
          </a:xfrm>
          <a:prstGeom prst="rect">
            <a:avLst/>
          </a:prstGeom>
        </p:spPr>
      </p:pic>
    </p:spTree>
    <p:extLst>
      <p:ext uri="{BB962C8B-B14F-4D97-AF65-F5344CB8AC3E}">
        <p14:creationId xmlns:p14="http://schemas.microsoft.com/office/powerpoint/2010/main" val="276744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a:t>
            </a:r>
            <a:r>
              <a:rPr lang="en-US" dirty="0" err="1" smtClean="0">
                <a:solidFill>
                  <a:schemeClr val="accent2"/>
                </a:solidFill>
              </a:rPr>
              <a:t>bulck</a:t>
            </a:r>
            <a:r>
              <a:rPr lang="en-US" dirty="0" smtClean="0">
                <a:solidFill>
                  <a:schemeClr val="accent2"/>
                </a:solidFill>
              </a:rPr>
              <a:t>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623888" y="1123721"/>
            <a:ext cx="9120187" cy="5313762"/>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processing a transaction file, GPP invokes the interface for each transaction in the file. </a:t>
            </a:r>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a:t>GPP executes the target-side Account Lookup interface in asynchronous mode </a:t>
            </a:r>
            <a:r>
              <a:rPr lang="en-US" dirty="0" smtClean="0"/>
              <a:t>(</a:t>
            </a:r>
            <a:r>
              <a:rPr lang="en-US" dirty="0"/>
              <a:t>because of the large number of customer accounts in the GPP database</a:t>
            </a:r>
            <a:r>
              <a:rPr lang="en-US" dirty="0" smtClean="0"/>
              <a:t>) </a:t>
            </a:r>
            <a:r>
              <a:rPr lang="en-US" dirty="0"/>
              <a:t>and</a:t>
            </a:r>
            <a:r>
              <a:rPr lang="en-US" dirty="0" smtClean="0"/>
              <a:t> </a:t>
            </a:r>
            <a:r>
              <a:rPr lang="en-US" dirty="0"/>
              <a:t>improves performance by not implementing timeout and retry functionality for the interface</a:t>
            </a:r>
            <a:r>
              <a:rPr lang="en-US" dirty="0" smtClean="0"/>
              <a:t>. The generation of file request is triggered by sending time </a:t>
            </a:r>
            <a:r>
              <a:rPr lang="en-US" dirty="0"/>
              <a:t>mechanism </a:t>
            </a:r>
            <a:r>
              <a:rPr lang="en-US" dirty="0" smtClean="0"/>
              <a:t>.</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a:p>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2338878" y="3443029"/>
            <a:ext cx="5824048" cy="2405321"/>
          </a:xfrm>
          <a:prstGeom prst="rect">
            <a:avLst/>
          </a:prstGeom>
        </p:spPr>
      </p:pic>
    </p:spTree>
    <p:extLst>
      <p:ext uri="{BB962C8B-B14F-4D97-AF65-F5344CB8AC3E}">
        <p14:creationId xmlns:p14="http://schemas.microsoft.com/office/powerpoint/2010/main" val="311741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FEES in Account lookup response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7" name="Rectangle 6"/>
          <p:cNvSpPr/>
          <p:nvPr/>
        </p:nvSpPr>
        <p:spPr>
          <a:xfrm>
            <a:off x="623888" y="1123721"/>
            <a:ext cx="9120187" cy="197284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the financial institution system reports fees to be charged for the specific account/customer, and it is required that GPP will include these feed in the posting for the applicable transaction, &lt;</a:t>
            </a:r>
            <a:r>
              <a:rPr lang="en-US" dirty="0" err="1" smtClean="0"/>
              <a:t>MsgFees</a:t>
            </a:r>
            <a:r>
              <a:rPr lang="en-US" dirty="0" smtClean="0"/>
              <a:t>&gt; section needs to be included in the response.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p:txBody>
      </p:sp>
      <p:pic>
        <p:nvPicPr>
          <p:cNvPr id="2" name="Picture 1"/>
          <p:cNvPicPr>
            <a:picLocks noChangeAspect="1"/>
          </p:cNvPicPr>
          <p:nvPr/>
        </p:nvPicPr>
        <p:blipFill>
          <a:blip r:embed="rId4"/>
          <a:stretch>
            <a:fillRect/>
          </a:stretch>
        </p:blipFill>
        <p:spPr>
          <a:xfrm>
            <a:off x="957263" y="2392818"/>
            <a:ext cx="5862638" cy="3496191"/>
          </a:xfrm>
          <a:prstGeom prst="rect">
            <a:avLst/>
          </a:prstGeom>
        </p:spPr>
      </p:pic>
    </p:spTree>
    <p:extLst>
      <p:ext uri="{BB962C8B-B14F-4D97-AF65-F5344CB8AC3E}">
        <p14:creationId xmlns:p14="http://schemas.microsoft.com/office/powerpoint/2010/main" val="32876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Flows </a:t>
            </a:r>
            <a:endParaRPr lang="en-US" dirty="0"/>
          </a:p>
          <a:p>
            <a:pPr lvl="0"/>
            <a:r>
              <a:rPr lang="en-US" dirty="0" smtClean="0"/>
              <a:t>Rules</a:t>
            </a:r>
            <a:endParaRPr lang="en-US" dirty="0"/>
          </a:p>
          <a:p>
            <a:pPr lvl="0"/>
            <a:r>
              <a:rPr lang="en-US" dirty="0" smtClean="0"/>
              <a:t>Bulk Vs Single mode</a:t>
            </a:r>
            <a:endParaRPr lang="en-US" dirty="0"/>
          </a:p>
          <a:p>
            <a:r>
              <a:rPr lang="en-US" dirty="0" smtClean="0"/>
              <a:t>Fees in Account Lookup</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04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b="0" dirty="0"/>
              <a:t>Account lookup is performed in GPP to retrieve account and customer information required for successful processing. </a:t>
            </a:r>
            <a:r>
              <a:rPr lang="en-GB" dirty="0" smtClean="0">
                <a:solidFill>
                  <a:schemeClr val="accent1"/>
                </a:solidFill>
              </a:rPr>
              <a:t>”</a:t>
            </a:r>
            <a:endParaRPr lang="en-GB" dirty="0" smtClean="0">
              <a:solidFill>
                <a:schemeClr val="accent1"/>
              </a:solidFill>
            </a:endParaRPr>
          </a:p>
        </p:txBody>
      </p:sp>
      <p:sp>
        <p:nvSpPr>
          <p:cNvPr id="3" name="Date Placeholder 2"/>
          <p:cNvSpPr>
            <a:spLocks noGrp="1"/>
          </p:cNvSpPr>
          <p:nvPr>
            <p:ph type="dt" sz="half" idx="10"/>
          </p:nvPr>
        </p:nvSpPr>
        <p:spPr/>
        <p:txBody>
          <a:bodyPr/>
          <a:lstStyle/>
          <a:p>
            <a:fld id="{014A5046-EA5E-455B-A3BC-352818629394}" type="datetime4">
              <a:rPr lang="en-GB" smtClean="0"/>
              <a:pPr/>
              <a:t>12 February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Account lookup general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481013" y="1044087"/>
            <a:ext cx="9120187" cy="607704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Once </a:t>
            </a:r>
            <a:r>
              <a:rPr lang="en-US" dirty="0"/>
              <a:t>the Account Lookup interface is invoked, and if the interface is working </a:t>
            </a:r>
            <a:r>
              <a:rPr lang="en-US" dirty="0" smtClean="0"/>
              <a:t>in      </a:t>
            </a:r>
            <a:r>
              <a:rPr lang="en-US" dirty="0"/>
              <a:t>A-sync mode, the message processing is stopped and the message waits for the response in the queue (status) of Wait CDB response (CDBWAIT). </a:t>
            </a:r>
            <a:endParaRPr lang="en-US" dirty="0" smtClean="0"/>
          </a:p>
          <a:p>
            <a:pPr>
              <a:lnSpc>
                <a:spcPct val="90000"/>
              </a:lnSpc>
              <a:spcBef>
                <a:spcPts val="1500"/>
              </a:spcBef>
              <a:buSzPct val="150000"/>
            </a:pPr>
            <a:endParaRPr lang="en-US"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a:p>
          <a:p>
            <a:endParaRPr lang="en-US" sz="1600" dirty="0" smtClean="0"/>
          </a:p>
          <a:p>
            <a:endParaRPr lang="en-GB" sz="1600" dirty="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sp>
        <p:nvSpPr>
          <p:cNvPr id="27" name="TextBox 26"/>
          <p:cNvSpPr txBox="1"/>
          <p:nvPr/>
        </p:nvSpPr>
        <p:spPr>
          <a:xfrm>
            <a:off x="1940570" y="3017657"/>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solidFill>
                  <a:schemeClr val="tx1"/>
                </a:solidFill>
              </a:rPr>
              <a:t>Receive Payment Instruction</a:t>
            </a:r>
            <a:endParaRPr lang="he-IL" dirty="0" err="1">
              <a:solidFill>
                <a:schemeClr val="tx1"/>
              </a:solidFill>
            </a:endParaRPr>
          </a:p>
        </p:txBody>
      </p:sp>
      <p:sp>
        <p:nvSpPr>
          <p:cNvPr id="28" name="Flowchart: Predefined Process 27"/>
          <p:cNvSpPr/>
          <p:nvPr/>
        </p:nvSpPr>
        <p:spPr>
          <a:xfrm>
            <a:off x="433655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9" name="Straight Arrow Connector 28"/>
          <p:cNvCxnSpPr>
            <a:stCxn id="27" idx="3"/>
            <a:endCxn id="28" idx="1"/>
          </p:cNvCxnSpPr>
          <p:nvPr/>
        </p:nvCxnSpPr>
        <p:spPr>
          <a:xfrm>
            <a:off x="388249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Flowchart: Predefined Process 29"/>
          <p:cNvSpPr/>
          <p:nvPr/>
        </p:nvSpPr>
        <p:spPr>
          <a:xfrm>
            <a:off x="673253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Load account and party from GPP DB </a:t>
            </a:r>
            <a:endParaRPr lang="he-IL" sz="1200" dirty="0">
              <a:solidFill>
                <a:schemeClr val="bg2">
                  <a:lumMod val="75000"/>
                </a:schemeClr>
              </a:solidFill>
            </a:endParaRPr>
          </a:p>
        </p:txBody>
      </p:sp>
      <p:sp>
        <p:nvSpPr>
          <p:cNvPr id="31" name="Flowchart: Predefined Process 30"/>
          <p:cNvSpPr/>
          <p:nvPr/>
        </p:nvSpPr>
        <p:spPr>
          <a:xfrm>
            <a:off x="912851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Evaluate Account Lookup Selection rules </a:t>
            </a:r>
            <a:endParaRPr lang="he-IL" sz="1200" dirty="0">
              <a:solidFill>
                <a:schemeClr val="bg2">
                  <a:lumMod val="75000"/>
                </a:schemeClr>
              </a:solidFill>
            </a:endParaRPr>
          </a:p>
        </p:txBody>
      </p:sp>
      <p:cxnSp>
        <p:nvCxnSpPr>
          <p:cNvPr id="32" name="Straight Arrow Connector 31"/>
          <p:cNvCxnSpPr>
            <a:stCxn id="28" idx="3"/>
            <a:endCxn id="30" idx="1"/>
          </p:cNvCxnSpPr>
          <p:nvPr/>
        </p:nvCxnSpPr>
        <p:spPr>
          <a:xfrm>
            <a:off x="627847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31" idx="1"/>
          </p:cNvCxnSpPr>
          <p:nvPr/>
        </p:nvCxnSpPr>
        <p:spPr>
          <a:xfrm>
            <a:off x="867445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Document 33"/>
          <p:cNvSpPr/>
          <p:nvPr/>
        </p:nvSpPr>
        <p:spPr>
          <a:xfrm>
            <a:off x="201245" y="289438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5" name="Straight Arrow Connector 34"/>
          <p:cNvCxnSpPr>
            <a:stCxn id="34" idx="3"/>
            <a:endCxn id="27" idx="1"/>
          </p:cNvCxnSpPr>
          <p:nvPr/>
        </p:nvCxnSpPr>
        <p:spPr>
          <a:xfrm>
            <a:off x="1472474" y="3431708"/>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643499" y="474358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Predefined Process 37"/>
          <p:cNvSpPr/>
          <p:nvPr/>
        </p:nvSpPr>
        <p:spPr>
          <a:xfrm>
            <a:off x="9128510" y="440773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Create account lookup request </a:t>
            </a:r>
            <a:endParaRPr lang="he-IL" sz="1200" dirty="0">
              <a:solidFill>
                <a:schemeClr val="bg2">
                  <a:lumMod val="75000"/>
                </a:schemeClr>
              </a:solidFill>
            </a:endParaRPr>
          </a:p>
        </p:txBody>
      </p:sp>
      <p:sp>
        <p:nvSpPr>
          <p:cNvPr id="39" name="Flowchart: Predefined Process 38"/>
          <p:cNvSpPr/>
          <p:nvPr/>
        </p:nvSpPr>
        <p:spPr>
          <a:xfrm>
            <a:off x="6687729"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err="1"/>
              <a:t>Behavior</a:t>
            </a:r>
            <a:r>
              <a:rPr lang="en-GB" sz="1200" dirty="0"/>
              <a:t> </a:t>
            </a:r>
            <a:r>
              <a:rPr lang="en-GB" sz="1200" dirty="0" err="1"/>
              <a:t>WaitCDB</a:t>
            </a:r>
            <a:r>
              <a:rPr lang="en-GB" sz="1200" dirty="0"/>
              <a:t> </a:t>
            </a:r>
            <a:endParaRPr lang="he-IL" sz="1200" dirty="0">
              <a:solidFill>
                <a:schemeClr val="bg2">
                  <a:lumMod val="75000"/>
                </a:schemeClr>
              </a:solidFill>
            </a:endParaRPr>
          </a:p>
        </p:txBody>
      </p:sp>
      <p:cxnSp>
        <p:nvCxnSpPr>
          <p:cNvPr id="46" name="Straight Connector 45"/>
          <p:cNvCxnSpPr>
            <a:stCxn id="31" idx="3"/>
          </p:cNvCxnSpPr>
          <p:nvPr/>
        </p:nvCxnSpPr>
        <p:spPr>
          <a:xfrm flipV="1">
            <a:off x="11070431" y="3431708"/>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319272" y="3431708"/>
            <a:ext cx="0" cy="13955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38" idx="3"/>
          </p:cNvCxnSpPr>
          <p:nvPr/>
        </p:nvCxnSpPr>
        <p:spPr>
          <a:xfrm flipH="1">
            <a:off x="11070431" y="4827223"/>
            <a:ext cx="248841"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solidFill>
                  <a:schemeClr val="accent2"/>
                </a:solidFill>
              </a:rPr>
              <a:t>Account lookup general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481013" y="1044087"/>
            <a:ext cx="9120187" cy="5327612"/>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If positive response with no posting restrictions, GPP stores the account information and the message continues the processing to the next step.</a:t>
            </a:r>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endParaRPr lang="en-US" dirty="0" smtClean="0"/>
          </a:p>
          <a:p>
            <a:endParaRPr lang="en-GB" sz="1600" dirty="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sp>
        <p:nvSpPr>
          <p:cNvPr id="8" name="TextBox 7"/>
          <p:cNvSpPr txBox="1"/>
          <p:nvPr/>
        </p:nvSpPr>
        <p:spPr>
          <a:xfrm>
            <a:off x="1940570" y="3017657"/>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solidFill>
                  <a:schemeClr val="tx1"/>
                </a:solidFill>
              </a:rPr>
              <a:t>Receive Payment Instruction</a:t>
            </a:r>
            <a:endParaRPr lang="he-IL" dirty="0" err="1">
              <a:solidFill>
                <a:schemeClr val="tx1"/>
              </a:solidFill>
            </a:endParaRPr>
          </a:p>
        </p:txBody>
      </p:sp>
      <p:sp>
        <p:nvSpPr>
          <p:cNvPr id="9" name="Flowchart: Predefined Process 8"/>
          <p:cNvSpPr/>
          <p:nvPr/>
        </p:nvSpPr>
        <p:spPr>
          <a:xfrm>
            <a:off x="433655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10" name="Straight Arrow Connector 9"/>
          <p:cNvCxnSpPr>
            <a:stCxn id="8" idx="3"/>
            <a:endCxn id="9" idx="1"/>
          </p:cNvCxnSpPr>
          <p:nvPr/>
        </p:nvCxnSpPr>
        <p:spPr>
          <a:xfrm>
            <a:off x="388249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edefined Process 11"/>
          <p:cNvSpPr/>
          <p:nvPr/>
        </p:nvSpPr>
        <p:spPr>
          <a:xfrm>
            <a:off x="673253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Load account and party from GPP DB </a:t>
            </a:r>
            <a:endParaRPr lang="he-IL" sz="1200" dirty="0">
              <a:solidFill>
                <a:schemeClr val="bg2">
                  <a:lumMod val="75000"/>
                </a:schemeClr>
              </a:solidFill>
            </a:endParaRPr>
          </a:p>
        </p:txBody>
      </p:sp>
      <p:sp>
        <p:nvSpPr>
          <p:cNvPr id="13" name="Flowchart: Predefined Process 12"/>
          <p:cNvSpPr/>
          <p:nvPr/>
        </p:nvSpPr>
        <p:spPr>
          <a:xfrm>
            <a:off x="912851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Evaluate Account Lookup Selection rules </a:t>
            </a:r>
            <a:endParaRPr lang="he-IL" sz="1200" dirty="0">
              <a:solidFill>
                <a:schemeClr val="bg2">
                  <a:lumMod val="75000"/>
                </a:schemeClr>
              </a:solidFill>
            </a:endParaRPr>
          </a:p>
        </p:txBody>
      </p:sp>
      <p:cxnSp>
        <p:nvCxnSpPr>
          <p:cNvPr id="14" name="Straight Arrow Connector 13"/>
          <p:cNvCxnSpPr>
            <a:stCxn id="9" idx="3"/>
            <a:endCxn id="12" idx="1"/>
          </p:cNvCxnSpPr>
          <p:nvPr/>
        </p:nvCxnSpPr>
        <p:spPr>
          <a:xfrm>
            <a:off x="627847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a:endCxn id="13" idx="1"/>
          </p:cNvCxnSpPr>
          <p:nvPr/>
        </p:nvCxnSpPr>
        <p:spPr>
          <a:xfrm>
            <a:off x="867445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Document 15"/>
          <p:cNvSpPr/>
          <p:nvPr/>
        </p:nvSpPr>
        <p:spPr>
          <a:xfrm>
            <a:off x="201245" y="289438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17" name="Straight Arrow Connector 16"/>
          <p:cNvCxnSpPr>
            <a:stCxn id="16" idx="3"/>
            <a:endCxn id="8" idx="1"/>
          </p:cNvCxnSpPr>
          <p:nvPr/>
        </p:nvCxnSpPr>
        <p:spPr>
          <a:xfrm>
            <a:off x="1472474" y="3431708"/>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643499" y="474358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Flowchart: Predefined Process 18"/>
          <p:cNvSpPr/>
          <p:nvPr/>
        </p:nvSpPr>
        <p:spPr>
          <a:xfrm>
            <a:off x="9128510" y="440773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Create account lookup request </a:t>
            </a:r>
            <a:endParaRPr lang="he-IL" sz="1200" dirty="0">
              <a:solidFill>
                <a:schemeClr val="bg2">
                  <a:lumMod val="75000"/>
                </a:schemeClr>
              </a:solidFill>
            </a:endParaRPr>
          </a:p>
        </p:txBody>
      </p:sp>
      <p:sp>
        <p:nvSpPr>
          <p:cNvPr id="20" name="Flowchart: Predefined Process 19"/>
          <p:cNvSpPr/>
          <p:nvPr/>
        </p:nvSpPr>
        <p:spPr>
          <a:xfrm>
            <a:off x="6687729"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err="1"/>
              <a:t>Behavior</a:t>
            </a:r>
            <a:r>
              <a:rPr lang="en-GB" sz="1200" dirty="0"/>
              <a:t> </a:t>
            </a:r>
            <a:r>
              <a:rPr lang="en-GB" sz="1200" dirty="0" err="1"/>
              <a:t>WaitCDB</a:t>
            </a:r>
            <a:r>
              <a:rPr lang="en-GB" sz="1200" dirty="0"/>
              <a:t> </a:t>
            </a:r>
            <a:endParaRPr lang="he-IL" sz="1200" dirty="0">
              <a:solidFill>
                <a:schemeClr val="bg2">
                  <a:lumMod val="75000"/>
                </a:schemeClr>
              </a:solidFill>
            </a:endParaRPr>
          </a:p>
        </p:txBody>
      </p:sp>
      <p:cxnSp>
        <p:nvCxnSpPr>
          <p:cNvPr id="21" name="Straight Connector 20"/>
          <p:cNvCxnSpPr>
            <a:stCxn id="13" idx="3"/>
          </p:cNvCxnSpPr>
          <p:nvPr/>
        </p:nvCxnSpPr>
        <p:spPr>
          <a:xfrm flipV="1">
            <a:off x="11070431" y="3431708"/>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319272" y="3431708"/>
            <a:ext cx="0" cy="13955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3"/>
          </p:cNvCxnSpPr>
          <p:nvPr/>
        </p:nvCxnSpPr>
        <p:spPr>
          <a:xfrm flipH="1">
            <a:off x="11070431" y="4827223"/>
            <a:ext cx="248841"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5" idx="3"/>
          </p:cNvCxnSpPr>
          <p:nvPr/>
        </p:nvCxnSpPr>
        <p:spPr>
          <a:xfrm flipH="1">
            <a:off x="5576885" y="4838198"/>
            <a:ext cx="1116585"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Predefined Process 24"/>
          <p:cNvSpPr/>
          <p:nvPr/>
        </p:nvSpPr>
        <p:spPr>
          <a:xfrm>
            <a:off x="3634964"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Message continue </a:t>
            </a:r>
            <a:r>
              <a:rPr lang="en-US" sz="1200" dirty="0" smtClean="0"/>
              <a:t> with the flow</a:t>
            </a:r>
            <a:endParaRPr lang="he-IL" sz="1200" dirty="0">
              <a:solidFill>
                <a:schemeClr val="bg2">
                  <a:lumMod val="75000"/>
                </a:schemeClr>
              </a:solidFill>
            </a:endParaRPr>
          </a:p>
        </p:txBody>
      </p:sp>
      <p:sp>
        <p:nvSpPr>
          <p:cNvPr id="3" name="TextBox 2"/>
          <p:cNvSpPr txBox="1"/>
          <p:nvPr/>
        </p:nvSpPr>
        <p:spPr>
          <a:xfrm>
            <a:off x="5850221" y="4276135"/>
            <a:ext cx="922558" cy="467447"/>
          </a:xfrm>
          <a:prstGeom prst="rect">
            <a:avLst/>
          </a:prstGeom>
          <a:noFill/>
        </p:spPr>
        <p:txBody>
          <a:bodyPr wrap="square" lIns="0" tIns="0" rIns="0" bIns="0" rtlCol="0">
            <a:noAutofit/>
          </a:bodyPr>
          <a:lstStyle/>
          <a:p>
            <a:r>
              <a:rPr lang="en-US" sz="1100" dirty="0" smtClean="0">
                <a:solidFill>
                  <a:schemeClr val="tx2"/>
                </a:solidFill>
              </a:rPr>
              <a:t>Positive response</a:t>
            </a:r>
            <a:endParaRPr lang="en-GB" sz="1100" dirty="0" err="1" smtClean="0">
              <a:solidFill>
                <a:schemeClr val="tx2"/>
              </a:solidFill>
            </a:endParaRPr>
          </a:p>
        </p:txBody>
      </p:sp>
    </p:spTree>
    <p:extLst>
      <p:ext uri="{BB962C8B-B14F-4D97-AF65-F5344CB8AC3E}">
        <p14:creationId xmlns:p14="http://schemas.microsoft.com/office/powerpoint/2010/main" val="398079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solidFill>
                  <a:schemeClr val="accent2"/>
                </a:solidFill>
              </a:rPr>
              <a:t>Account lookup general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7" name="Rectangle 6"/>
          <p:cNvSpPr/>
          <p:nvPr/>
        </p:nvSpPr>
        <p:spPr>
          <a:xfrm>
            <a:off x="481013" y="1044087"/>
            <a:ext cx="9120187" cy="3611758"/>
          </a:xfrm>
          <a:prstGeom prst="rect">
            <a:avLst/>
          </a:prstGeom>
          <a:ln w="15875" cap="sq" cmpd="sng">
            <a:noFill/>
            <a:bevel/>
          </a:ln>
        </p:spPr>
        <p:txBody>
          <a:bodyPr wrap="square">
            <a:spAutoFit/>
          </a:bodyPr>
          <a:lstStyle/>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If a response with posting restrictions, the message is routed to the Posting Restriction (POSTREST) queue, for manual override or retry. </a:t>
            </a:r>
          </a:p>
          <a:p>
            <a:pPr marL="411163" indent="-411163">
              <a:lnSpc>
                <a:spcPct val="90000"/>
              </a:lnSpc>
              <a:spcBef>
                <a:spcPts val="1500"/>
              </a:spcBef>
              <a:buSzPct val="150000"/>
              <a:buBlip>
                <a:blip r:embed="rId3"/>
              </a:buBlip>
            </a:pPr>
            <a:endParaRPr lang="en-US" dirty="0" smtClean="0"/>
          </a:p>
          <a:p>
            <a:endParaRPr lang="en-US" sz="1600" dirty="0" smtClean="0"/>
          </a:p>
          <a:p>
            <a:endParaRPr lang="en-US" sz="1600" dirty="0"/>
          </a:p>
          <a:p>
            <a:endParaRPr lang="en-GB" sz="1600" dirty="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sp>
        <p:nvSpPr>
          <p:cNvPr id="8" name="TextBox 7"/>
          <p:cNvSpPr txBox="1"/>
          <p:nvPr/>
        </p:nvSpPr>
        <p:spPr>
          <a:xfrm>
            <a:off x="1940570" y="3017657"/>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solidFill>
                  <a:schemeClr val="tx1"/>
                </a:solidFill>
              </a:rPr>
              <a:t>Receive Payment Instruction</a:t>
            </a:r>
            <a:endParaRPr lang="he-IL" dirty="0" err="1">
              <a:solidFill>
                <a:schemeClr val="tx1"/>
              </a:solidFill>
            </a:endParaRPr>
          </a:p>
        </p:txBody>
      </p:sp>
      <p:sp>
        <p:nvSpPr>
          <p:cNvPr id="9" name="Flowchart: Predefined Process 8"/>
          <p:cNvSpPr/>
          <p:nvPr/>
        </p:nvSpPr>
        <p:spPr>
          <a:xfrm>
            <a:off x="433655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10" name="Straight Arrow Connector 9"/>
          <p:cNvCxnSpPr>
            <a:stCxn id="8" idx="3"/>
            <a:endCxn id="9" idx="1"/>
          </p:cNvCxnSpPr>
          <p:nvPr/>
        </p:nvCxnSpPr>
        <p:spPr>
          <a:xfrm>
            <a:off x="388249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edefined Process 11"/>
          <p:cNvSpPr/>
          <p:nvPr/>
        </p:nvSpPr>
        <p:spPr>
          <a:xfrm>
            <a:off x="673253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Load account and party from GPP DB </a:t>
            </a:r>
            <a:endParaRPr lang="he-IL" sz="1200" dirty="0">
              <a:solidFill>
                <a:schemeClr val="bg2">
                  <a:lumMod val="75000"/>
                </a:schemeClr>
              </a:solidFill>
            </a:endParaRPr>
          </a:p>
        </p:txBody>
      </p:sp>
      <p:sp>
        <p:nvSpPr>
          <p:cNvPr id="13" name="Flowchart: Predefined Process 12"/>
          <p:cNvSpPr/>
          <p:nvPr/>
        </p:nvSpPr>
        <p:spPr>
          <a:xfrm>
            <a:off x="9128510" y="301765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Evaluate Account Lookup Selection rules </a:t>
            </a:r>
            <a:endParaRPr lang="he-IL" sz="1200" dirty="0">
              <a:solidFill>
                <a:schemeClr val="bg2">
                  <a:lumMod val="75000"/>
                </a:schemeClr>
              </a:solidFill>
            </a:endParaRPr>
          </a:p>
        </p:txBody>
      </p:sp>
      <p:cxnSp>
        <p:nvCxnSpPr>
          <p:cNvPr id="14" name="Straight Arrow Connector 13"/>
          <p:cNvCxnSpPr>
            <a:stCxn id="9" idx="3"/>
            <a:endCxn id="12" idx="1"/>
          </p:cNvCxnSpPr>
          <p:nvPr/>
        </p:nvCxnSpPr>
        <p:spPr>
          <a:xfrm>
            <a:off x="627847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a:endCxn id="13" idx="1"/>
          </p:cNvCxnSpPr>
          <p:nvPr/>
        </p:nvCxnSpPr>
        <p:spPr>
          <a:xfrm>
            <a:off x="8674451" y="3437150"/>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Document 15"/>
          <p:cNvSpPr/>
          <p:nvPr/>
        </p:nvSpPr>
        <p:spPr>
          <a:xfrm>
            <a:off x="201245" y="289438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17" name="Straight Arrow Connector 16"/>
          <p:cNvCxnSpPr>
            <a:stCxn id="16" idx="3"/>
            <a:endCxn id="8" idx="1"/>
          </p:cNvCxnSpPr>
          <p:nvPr/>
        </p:nvCxnSpPr>
        <p:spPr>
          <a:xfrm>
            <a:off x="1472474" y="3431708"/>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643499" y="474358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Flowchart: Predefined Process 18"/>
          <p:cNvSpPr/>
          <p:nvPr/>
        </p:nvSpPr>
        <p:spPr>
          <a:xfrm>
            <a:off x="9128510" y="440773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Create account lookup request </a:t>
            </a:r>
            <a:endParaRPr lang="he-IL" sz="1200" dirty="0">
              <a:solidFill>
                <a:schemeClr val="bg2">
                  <a:lumMod val="75000"/>
                </a:schemeClr>
              </a:solidFill>
            </a:endParaRPr>
          </a:p>
        </p:txBody>
      </p:sp>
      <p:sp>
        <p:nvSpPr>
          <p:cNvPr id="20" name="Flowchart: Predefined Process 19"/>
          <p:cNvSpPr/>
          <p:nvPr/>
        </p:nvSpPr>
        <p:spPr>
          <a:xfrm>
            <a:off x="6687729"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err="1"/>
              <a:t>Behavior</a:t>
            </a:r>
            <a:r>
              <a:rPr lang="en-GB" sz="1200" dirty="0"/>
              <a:t> </a:t>
            </a:r>
            <a:r>
              <a:rPr lang="en-GB" sz="1200" dirty="0" err="1"/>
              <a:t>WaitCDB</a:t>
            </a:r>
            <a:r>
              <a:rPr lang="en-GB" sz="1200" dirty="0"/>
              <a:t> </a:t>
            </a:r>
            <a:endParaRPr lang="he-IL" sz="1200" dirty="0">
              <a:solidFill>
                <a:schemeClr val="bg2">
                  <a:lumMod val="75000"/>
                </a:schemeClr>
              </a:solidFill>
            </a:endParaRPr>
          </a:p>
        </p:txBody>
      </p:sp>
      <p:cxnSp>
        <p:nvCxnSpPr>
          <p:cNvPr id="21" name="Straight Connector 20"/>
          <p:cNvCxnSpPr>
            <a:stCxn id="13" idx="3"/>
          </p:cNvCxnSpPr>
          <p:nvPr/>
        </p:nvCxnSpPr>
        <p:spPr>
          <a:xfrm flipV="1">
            <a:off x="11070431" y="3431708"/>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319272" y="3431708"/>
            <a:ext cx="0" cy="13955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3"/>
          </p:cNvCxnSpPr>
          <p:nvPr/>
        </p:nvCxnSpPr>
        <p:spPr>
          <a:xfrm flipH="1">
            <a:off x="11070431" y="4827223"/>
            <a:ext cx="248841"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40570" y="3012215"/>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solidFill>
                  <a:schemeClr val="tx1"/>
                </a:solidFill>
              </a:rPr>
              <a:t>Receive Payment Instruction</a:t>
            </a:r>
            <a:endParaRPr lang="he-IL" dirty="0" err="1">
              <a:solidFill>
                <a:schemeClr val="tx1"/>
              </a:solidFill>
            </a:endParaRPr>
          </a:p>
        </p:txBody>
      </p:sp>
      <p:sp>
        <p:nvSpPr>
          <p:cNvPr id="25" name="Flowchart: Predefined Process 24"/>
          <p:cNvSpPr/>
          <p:nvPr/>
        </p:nvSpPr>
        <p:spPr>
          <a:xfrm>
            <a:off x="433655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6" name="Straight Arrow Connector 25"/>
          <p:cNvCxnSpPr>
            <a:stCxn id="24" idx="3"/>
            <a:endCxn id="25" idx="1"/>
          </p:cNvCxnSpPr>
          <p:nvPr/>
        </p:nvCxnSpPr>
        <p:spPr>
          <a:xfrm>
            <a:off x="388249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Predefined Process 26"/>
          <p:cNvSpPr/>
          <p:nvPr/>
        </p:nvSpPr>
        <p:spPr>
          <a:xfrm>
            <a:off x="673253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Load account and party from GPP DB </a:t>
            </a:r>
            <a:endParaRPr lang="he-IL" sz="1200" dirty="0">
              <a:solidFill>
                <a:schemeClr val="bg2">
                  <a:lumMod val="75000"/>
                </a:schemeClr>
              </a:solidFill>
            </a:endParaRPr>
          </a:p>
        </p:txBody>
      </p:sp>
      <p:sp>
        <p:nvSpPr>
          <p:cNvPr id="28" name="Flowchart: Predefined Process 27"/>
          <p:cNvSpPr/>
          <p:nvPr/>
        </p:nvSpPr>
        <p:spPr>
          <a:xfrm>
            <a:off x="912851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t>Evaluate Account Lookup Selection rules </a:t>
            </a:r>
            <a:endParaRPr lang="he-IL" sz="1200" dirty="0">
              <a:solidFill>
                <a:schemeClr val="bg2">
                  <a:lumMod val="75000"/>
                </a:schemeClr>
              </a:solidFill>
            </a:endParaRPr>
          </a:p>
        </p:txBody>
      </p:sp>
      <p:cxnSp>
        <p:nvCxnSpPr>
          <p:cNvPr id="29" name="Straight Arrow Connector 28"/>
          <p:cNvCxnSpPr>
            <a:stCxn id="25" idx="3"/>
            <a:endCxn id="27" idx="1"/>
          </p:cNvCxnSpPr>
          <p:nvPr/>
        </p:nvCxnSpPr>
        <p:spPr>
          <a:xfrm>
            <a:off x="627847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28" idx="1"/>
          </p:cNvCxnSpPr>
          <p:nvPr/>
        </p:nvCxnSpPr>
        <p:spPr>
          <a:xfrm>
            <a:off x="867445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Document 30"/>
          <p:cNvSpPr/>
          <p:nvPr/>
        </p:nvSpPr>
        <p:spPr>
          <a:xfrm>
            <a:off x="201245" y="2888938"/>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2" name="Straight Arrow Connector 31"/>
          <p:cNvCxnSpPr>
            <a:stCxn id="31" idx="3"/>
            <a:endCxn id="24" idx="1"/>
          </p:cNvCxnSpPr>
          <p:nvPr/>
        </p:nvCxnSpPr>
        <p:spPr>
          <a:xfrm>
            <a:off x="1472474" y="3426266"/>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4" idx="3"/>
          </p:cNvCxnSpPr>
          <p:nvPr/>
        </p:nvCxnSpPr>
        <p:spPr>
          <a:xfrm flipH="1">
            <a:off x="5576885" y="4838198"/>
            <a:ext cx="1116585"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Predefined Process 33"/>
          <p:cNvSpPr/>
          <p:nvPr/>
        </p:nvSpPr>
        <p:spPr>
          <a:xfrm>
            <a:off x="3634964"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t>Message is routed to POSTREST queue </a:t>
            </a:r>
            <a:endParaRPr lang="he-IL" sz="1200" dirty="0">
              <a:solidFill>
                <a:schemeClr val="bg2">
                  <a:lumMod val="75000"/>
                </a:schemeClr>
              </a:solidFill>
            </a:endParaRPr>
          </a:p>
        </p:txBody>
      </p:sp>
      <p:sp>
        <p:nvSpPr>
          <p:cNvPr id="35" name="TextBox 34"/>
          <p:cNvSpPr txBox="1"/>
          <p:nvPr/>
        </p:nvSpPr>
        <p:spPr>
          <a:xfrm>
            <a:off x="5850221" y="4276135"/>
            <a:ext cx="922558" cy="467447"/>
          </a:xfrm>
          <a:prstGeom prst="rect">
            <a:avLst/>
          </a:prstGeom>
          <a:noFill/>
        </p:spPr>
        <p:txBody>
          <a:bodyPr wrap="square" lIns="0" tIns="0" rIns="0" bIns="0" rtlCol="0">
            <a:noAutofit/>
          </a:bodyPr>
          <a:lstStyle/>
          <a:p>
            <a:r>
              <a:rPr lang="en-US" sz="1100" dirty="0" smtClean="0">
                <a:solidFill>
                  <a:schemeClr val="tx2"/>
                </a:solidFill>
              </a:rPr>
              <a:t>Posting Restriction response</a:t>
            </a:r>
            <a:endParaRPr lang="en-GB" sz="1100" dirty="0" err="1" smtClean="0">
              <a:solidFill>
                <a:schemeClr val="tx2"/>
              </a:solidFill>
            </a:endParaRPr>
          </a:p>
        </p:txBody>
      </p:sp>
    </p:spTree>
    <p:extLst>
      <p:ext uri="{BB962C8B-B14F-4D97-AF65-F5344CB8AC3E}">
        <p14:creationId xmlns:p14="http://schemas.microsoft.com/office/powerpoint/2010/main" val="97461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solidFill>
                  <a:schemeClr val="accent2"/>
                </a:solidFill>
              </a:rPr>
              <a:t>Account lookup general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481013" y="1044087"/>
            <a:ext cx="9120187" cy="3170099"/>
          </a:xfrm>
          <a:prstGeom prst="rect">
            <a:avLst/>
          </a:prstGeom>
          <a:ln w="15875" cap="sq" cmpd="sng">
            <a:noFill/>
            <a:bevel/>
          </a:ln>
        </p:spPr>
        <p:txBody>
          <a:bodyPr wrap="square">
            <a:spAutoFit/>
          </a:bodyPr>
          <a:lstStyle/>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If  negative response, either technical or functional, the message is routed to the Repair queue, for manual handling.</a:t>
            </a:r>
          </a:p>
          <a:p>
            <a:endParaRPr lang="en-US" sz="1600" dirty="0" smtClean="0"/>
          </a:p>
          <a:p>
            <a:endParaRPr lang="en-US" sz="1600" dirty="0"/>
          </a:p>
          <a:p>
            <a:endParaRPr lang="en-GB" sz="1600" dirty="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cxnSp>
        <p:nvCxnSpPr>
          <p:cNvPr id="8" name="Straight Arrow Connector 7"/>
          <p:cNvCxnSpPr/>
          <p:nvPr/>
        </p:nvCxnSpPr>
        <p:spPr>
          <a:xfrm flipH="1" flipV="1">
            <a:off x="8643499" y="474358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Flowchart: Predefined Process 8"/>
          <p:cNvSpPr/>
          <p:nvPr/>
        </p:nvSpPr>
        <p:spPr>
          <a:xfrm>
            <a:off x="9128510" y="440773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b="1" dirty="0"/>
              <a:t>Create account lookup request </a:t>
            </a:r>
            <a:endParaRPr lang="he-IL" sz="1200" b="1" dirty="0">
              <a:solidFill>
                <a:schemeClr val="bg2">
                  <a:lumMod val="75000"/>
                </a:schemeClr>
              </a:solidFill>
            </a:endParaRPr>
          </a:p>
        </p:txBody>
      </p:sp>
      <p:sp>
        <p:nvSpPr>
          <p:cNvPr id="10" name="Flowchart: Predefined Process 9"/>
          <p:cNvSpPr/>
          <p:nvPr/>
        </p:nvSpPr>
        <p:spPr>
          <a:xfrm>
            <a:off x="6687729"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b="1" dirty="0"/>
              <a:t>Wait </a:t>
            </a:r>
            <a:r>
              <a:rPr lang="en-GB" sz="1200" b="1" dirty="0" err="1"/>
              <a:t>Behavior</a:t>
            </a:r>
            <a:r>
              <a:rPr lang="en-GB" sz="1200" b="1" dirty="0"/>
              <a:t> </a:t>
            </a:r>
            <a:r>
              <a:rPr lang="en-GB" sz="1200" b="1" dirty="0" err="1"/>
              <a:t>WaitCDB</a:t>
            </a:r>
            <a:r>
              <a:rPr lang="en-GB" sz="1200" b="1" dirty="0"/>
              <a:t> </a:t>
            </a:r>
            <a:endParaRPr lang="he-IL" sz="1200" b="1" dirty="0">
              <a:solidFill>
                <a:schemeClr val="bg2">
                  <a:lumMod val="75000"/>
                </a:schemeClr>
              </a:solidFill>
            </a:endParaRPr>
          </a:p>
        </p:txBody>
      </p:sp>
      <p:cxnSp>
        <p:nvCxnSpPr>
          <p:cNvPr id="12" name="Straight Connector 11"/>
          <p:cNvCxnSpPr/>
          <p:nvPr/>
        </p:nvCxnSpPr>
        <p:spPr>
          <a:xfrm flipV="1">
            <a:off x="11070431" y="3431708"/>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19272" y="3431708"/>
            <a:ext cx="0" cy="13955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3"/>
          </p:cNvCxnSpPr>
          <p:nvPr/>
        </p:nvCxnSpPr>
        <p:spPr>
          <a:xfrm flipH="1">
            <a:off x="11070431" y="4827223"/>
            <a:ext cx="248841"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0570" y="3012215"/>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b="1" dirty="0">
                <a:solidFill>
                  <a:schemeClr val="tx1"/>
                </a:solidFill>
              </a:rPr>
              <a:t>Receive Payment Instruction</a:t>
            </a:r>
            <a:endParaRPr lang="he-IL" b="1" dirty="0" err="1">
              <a:solidFill>
                <a:schemeClr val="tx1"/>
              </a:solidFill>
            </a:endParaRPr>
          </a:p>
        </p:txBody>
      </p:sp>
      <p:sp>
        <p:nvSpPr>
          <p:cNvPr id="16" name="Flowchart: Predefined Process 15"/>
          <p:cNvSpPr/>
          <p:nvPr/>
        </p:nvSpPr>
        <p:spPr>
          <a:xfrm>
            <a:off x="433655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b="1" dirty="0"/>
              <a:t>Start </a:t>
            </a:r>
            <a:r>
              <a:rPr lang="en-US" sz="1200" b="1" dirty="0" err="1"/>
              <a:t>Dr</a:t>
            </a:r>
            <a:r>
              <a:rPr lang="en-US" sz="1200" b="1" dirty="0"/>
              <a:t>/Cr side</a:t>
            </a:r>
          </a:p>
          <a:p>
            <a:pPr algn="ctr"/>
            <a:r>
              <a:rPr lang="en-US" sz="1200" b="1" dirty="0"/>
              <a:t>Processing</a:t>
            </a:r>
            <a:endParaRPr lang="he-IL" sz="1200" b="1" dirty="0"/>
          </a:p>
        </p:txBody>
      </p:sp>
      <p:cxnSp>
        <p:nvCxnSpPr>
          <p:cNvPr id="17" name="Straight Arrow Connector 16"/>
          <p:cNvCxnSpPr>
            <a:stCxn id="15" idx="3"/>
            <a:endCxn id="16" idx="1"/>
          </p:cNvCxnSpPr>
          <p:nvPr/>
        </p:nvCxnSpPr>
        <p:spPr>
          <a:xfrm>
            <a:off x="388249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Flowchart: Predefined Process 17"/>
          <p:cNvSpPr/>
          <p:nvPr/>
        </p:nvSpPr>
        <p:spPr>
          <a:xfrm>
            <a:off x="673253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b="1" dirty="0"/>
              <a:t>Load account and party from GPP DB </a:t>
            </a:r>
            <a:endParaRPr lang="he-IL" sz="1200" b="1" dirty="0">
              <a:solidFill>
                <a:schemeClr val="bg2">
                  <a:lumMod val="75000"/>
                </a:schemeClr>
              </a:solidFill>
            </a:endParaRPr>
          </a:p>
        </p:txBody>
      </p:sp>
      <p:sp>
        <p:nvSpPr>
          <p:cNvPr id="19" name="Flowchart: Predefined Process 18"/>
          <p:cNvSpPr/>
          <p:nvPr/>
        </p:nvSpPr>
        <p:spPr>
          <a:xfrm>
            <a:off x="9128510" y="301221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b="1" dirty="0"/>
              <a:t>Evaluate Account Lookup Selection rules </a:t>
            </a:r>
            <a:endParaRPr lang="he-IL" sz="1200" b="1" dirty="0">
              <a:solidFill>
                <a:schemeClr val="bg2">
                  <a:lumMod val="75000"/>
                </a:schemeClr>
              </a:solidFill>
            </a:endParaRPr>
          </a:p>
        </p:txBody>
      </p:sp>
      <p:cxnSp>
        <p:nvCxnSpPr>
          <p:cNvPr id="20" name="Straight Arrow Connector 19"/>
          <p:cNvCxnSpPr>
            <a:stCxn id="16" idx="3"/>
            <a:endCxn id="18" idx="1"/>
          </p:cNvCxnSpPr>
          <p:nvPr/>
        </p:nvCxnSpPr>
        <p:spPr>
          <a:xfrm>
            <a:off x="627847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19" idx="1"/>
          </p:cNvCxnSpPr>
          <p:nvPr/>
        </p:nvCxnSpPr>
        <p:spPr>
          <a:xfrm>
            <a:off x="8674451" y="3431708"/>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Flowchart: Document 21"/>
          <p:cNvSpPr/>
          <p:nvPr/>
        </p:nvSpPr>
        <p:spPr>
          <a:xfrm>
            <a:off x="201245" y="2888938"/>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Internet </a:t>
            </a:r>
            <a:r>
              <a:rPr lang="en-US" sz="1200" b="1" dirty="0" smtClean="0">
                <a:solidFill>
                  <a:schemeClr val="bg1"/>
                </a:solidFill>
              </a:rPr>
              <a:t>Banking,  Branch-OTC, SWIFT, Local Clearing</a:t>
            </a:r>
            <a:endParaRPr lang="he-IL" sz="1200" b="1" dirty="0">
              <a:solidFill>
                <a:schemeClr val="bg1"/>
              </a:solidFill>
            </a:endParaRPr>
          </a:p>
        </p:txBody>
      </p:sp>
      <p:cxnSp>
        <p:nvCxnSpPr>
          <p:cNvPr id="23" name="Straight Arrow Connector 22"/>
          <p:cNvCxnSpPr>
            <a:stCxn id="22" idx="3"/>
            <a:endCxn id="15" idx="1"/>
          </p:cNvCxnSpPr>
          <p:nvPr/>
        </p:nvCxnSpPr>
        <p:spPr>
          <a:xfrm>
            <a:off x="1472474" y="3426266"/>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5" idx="3"/>
          </p:cNvCxnSpPr>
          <p:nvPr/>
        </p:nvCxnSpPr>
        <p:spPr>
          <a:xfrm flipH="1">
            <a:off x="5576885" y="4838198"/>
            <a:ext cx="1116585"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Predefined Process 24"/>
          <p:cNvSpPr/>
          <p:nvPr/>
        </p:nvSpPr>
        <p:spPr>
          <a:xfrm>
            <a:off x="3634964" y="4418705"/>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t>Message in Repair queue</a:t>
            </a:r>
            <a:endParaRPr lang="he-IL" sz="1200" dirty="0">
              <a:solidFill>
                <a:schemeClr val="bg2">
                  <a:lumMod val="75000"/>
                </a:schemeClr>
              </a:solidFill>
            </a:endParaRPr>
          </a:p>
        </p:txBody>
      </p:sp>
      <p:sp>
        <p:nvSpPr>
          <p:cNvPr id="26" name="TextBox 25"/>
          <p:cNvSpPr txBox="1"/>
          <p:nvPr/>
        </p:nvSpPr>
        <p:spPr>
          <a:xfrm>
            <a:off x="5765171" y="4346774"/>
            <a:ext cx="922558" cy="467447"/>
          </a:xfrm>
          <a:prstGeom prst="rect">
            <a:avLst/>
          </a:prstGeom>
          <a:noFill/>
        </p:spPr>
        <p:txBody>
          <a:bodyPr wrap="square" lIns="0" tIns="0" rIns="0" bIns="0" rtlCol="0">
            <a:noAutofit/>
          </a:bodyPr>
          <a:lstStyle/>
          <a:p>
            <a:r>
              <a:rPr lang="en-US" sz="1100" dirty="0" smtClean="0">
                <a:solidFill>
                  <a:schemeClr val="tx2"/>
                </a:solidFill>
              </a:rPr>
              <a:t>Technical error response</a:t>
            </a:r>
            <a:endParaRPr lang="en-GB" sz="1100" dirty="0" err="1" smtClean="0">
              <a:solidFill>
                <a:schemeClr val="tx2"/>
              </a:solidFill>
            </a:endParaRPr>
          </a:p>
        </p:txBody>
      </p:sp>
    </p:spTree>
    <p:extLst>
      <p:ext uri="{BB962C8B-B14F-4D97-AF65-F5344CB8AC3E}">
        <p14:creationId xmlns:p14="http://schemas.microsoft.com/office/powerpoint/2010/main" val="4089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Account lookup rules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7" name="Rectangle 6"/>
          <p:cNvSpPr/>
          <p:nvPr/>
        </p:nvSpPr>
        <p:spPr>
          <a:xfrm>
            <a:off x="481013" y="1044087"/>
            <a:ext cx="9120187" cy="607550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Rules 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p>
          <a:p>
            <a:pPr marL="411163" indent="-411163">
              <a:lnSpc>
                <a:spcPct val="90000"/>
              </a:lnSpc>
              <a:spcBef>
                <a:spcPts val="1500"/>
              </a:spcBef>
              <a:buSzPct val="150000"/>
              <a:buBlip>
                <a:blip r:embed="rId3"/>
              </a:buBlip>
            </a:pPr>
            <a:endParaRPr lang="en-US" dirty="0" smtClean="0"/>
          </a:p>
          <a:p>
            <a:endParaRPr lang="en-GB" sz="1600" dirty="0" smtClean="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1208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623888" y="1123721"/>
            <a:ext cx="9120187" cy="5589222"/>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GPP invokes the Account Lookup interface for the following accounts: </a:t>
            </a:r>
          </a:p>
          <a:p>
            <a:pPr>
              <a:lnSpc>
                <a:spcPct val="90000"/>
              </a:lnSpc>
              <a:spcBef>
                <a:spcPts val="1500"/>
              </a:spcBef>
              <a:buSzPct val="150000"/>
            </a:pPr>
            <a:r>
              <a:rPr lang="en-US" dirty="0" smtClean="0"/>
              <a:t>                                                                                                                                               </a:t>
            </a:r>
          </a:p>
          <a:p>
            <a:r>
              <a:rPr lang="en-US" dirty="0" smtClean="0"/>
              <a:t>       </a:t>
            </a:r>
            <a:r>
              <a:rPr lang="en-US" dirty="0"/>
              <a:t> </a:t>
            </a:r>
            <a:r>
              <a:rPr lang="en-US" b="1" dirty="0" smtClean="0"/>
              <a:t>Credit</a:t>
            </a:r>
            <a:r>
              <a:rPr lang="en-US" dirty="0" smtClean="0"/>
              <a:t>: Invoked </a:t>
            </a:r>
            <a:r>
              <a:rPr lang="en-US" dirty="0"/>
              <a:t>for the credit account only </a:t>
            </a:r>
          </a:p>
          <a:p>
            <a:r>
              <a:rPr lang="en-US" dirty="0" smtClean="0"/>
              <a:t>        </a:t>
            </a:r>
            <a:r>
              <a:rPr lang="en-US" b="1" dirty="0" smtClean="0"/>
              <a:t>Debit</a:t>
            </a:r>
            <a:r>
              <a:rPr lang="en-US" dirty="0" smtClean="0"/>
              <a:t>: Invoked </a:t>
            </a:r>
            <a:r>
              <a:rPr lang="en-US" dirty="0"/>
              <a:t>for the debit account only </a:t>
            </a:r>
          </a:p>
          <a:p>
            <a:r>
              <a:rPr lang="en-US" dirty="0" smtClean="0"/>
              <a:t>        </a:t>
            </a:r>
            <a:r>
              <a:rPr lang="en-US" b="1" dirty="0" smtClean="0"/>
              <a:t>Both</a:t>
            </a:r>
            <a:r>
              <a:rPr lang="en-US" dirty="0" smtClean="0"/>
              <a:t>: Invoked </a:t>
            </a:r>
            <a:r>
              <a:rPr lang="en-US" dirty="0"/>
              <a:t>for both the credit and debit accounts for an On-Us </a:t>
            </a:r>
            <a:r>
              <a:rPr lang="en-US" dirty="0" smtClean="0"/>
              <a:t>transaction.</a:t>
            </a:r>
          </a:p>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r>
              <a:rPr lang="en-US" dirty="0" smtClean="0"/>
              <a:t> </a:t>
            </a:r>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b="1" dirty="0">
              <a:solidFill>
                <a:schemeClr val="accent2"/>
              </a:solidFill>
              <a:latin typeface="Courier" pitchFamily="49" charset="0"/>
            </a:endParaRPr>
          </a:p>
          <a:p>
            <a:pPr marL="411163" indent="-411163">
              <a:lnSpc>
                <a:spcPct val="90000"/>
              </a:lnSpc>
              <a:spcBef>
                <a:spcPts val="1500"/>
              </a:spcBef>
              <a:buSzPct val="150000"/>
              <a:buBlip>
                <a:blip r:embed="rId3"/>
              </a:buBlip>
            </a:pPr>
            <a:endParaRPr lang="en-US" dirty="0" smtClean="0">
              <a:solidFill>
                <a:schemeClr val="tx2"/>
              </a:solidFill>
            </a:endParaRPr>
          </a:p>
        </p:txBody>
      </p:sp>
    </p:spTree>
    <p:extLst>
      <p:ext uri="{BB962C8B-B14F-4D97-AF65-F5344CB8AC3E}">
        <p14:creationId xmlns:p14="http://schemas.microsoft.com/office/powerpoint/2010/main" val="538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186F62-2954-471E-9368-38BF5704F41F}">
  <ds:schemaRef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0ae7057e-292f-4fd1-bead-5494e4c66c6d"/>
    <ds:schemaRef ds:uri="1913475e-a030-45ec-9e8a-a2630205b38f"/>
    <ds:schemaRef ds:uri="http://schemas.microsoft.com/sharepoint/v3"/>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31492</TotalTime>
  <Words>735</Words>
  <Application>Microsoft Office PowerPoint</Application>
  <PresentationFormat>Widescreen</PresentationFormat>
  <Paragraphs>187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vt:lpstr>
      <vt:lpstr>Finastra_PowerPoint_Template_LIGHT</vt:lpstr>
      <vt:lpstr>Account lookup </vt:lpstr>
      <vt:lpstr>AGENDA</vt:lpstr>
      <vt:lpstr>PowerPoint Presentation</vt:lpstr>
      <vt:lpstr>Account lookup general flow</vt:lpstr>
      <vt:lpstr>Account lookup general flow</vt:lpstr>
      <vt:lpstr>Account lookup general flow</vt:lpstr>
      <vt:lpstr>Account lookup general flow</vt:lpstr>
      <vt:lpstr>Account lookup rules</vt:lpstr>
      <vt:lpstr>Single Vs bulk mode</vt:lpstr>
      <vt:lpstr>BULK mode</vt:lpstr>
      <vt:lpstr>Single Vs bulck mode</vt:lpstr>
      <vt:lpstr>FEES in Account lookup response</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Aviad Pilo</cp:lastModifiedBy>
  <cp:revision>122</cp:revision>
  <cp:lastPrinted>2017-06-06T14:07:14Z</cp:lastPrinted>
  <dcterms:created xsi:type="dcterms:W3CDTF">2017-06-27T19:04:38Z</dcterms:created>
  <dcterms:modified xsi:type="dcterms:W3CDTF">2018-02-18T15:35:30Z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