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gif" ContentType="image/gif"/>
  <Override PartName="/ppt/media/image35.gif" ContentType="image/gif"/>
  <Override PartName="/ppt/media/image32.gif" ContentType="image/gif"/>
  <Override PartName="/ppt/media/image31.png" ContentType="image/png"/>
  <Override PartName="/ppt/media/image30.png" ContentType="image/png"/>
  <Override PartName="/ppt/media/image34.gif" ContentType="image/gif"/>
  <Override PartName="/ppt/media/image27.png" ContentType="image/png"/>
  <Override PartName="/ppt/media/image25.png" ContentType="image/png"/>
  <Override PartName="/ppt/media/image28.png" ContentType="image/png"/>
  <Override PartName="/ppt/media/image24.gif" ContentType="image/gif"/>
  <Override PartName="/ppt/media/image20.png" ContentType="image/png"/>
  <Override PartName="/ppt/media/image14.gif" ContentType="image/gif"/>
  <Override PartName="/ppt/media/image21.gif" ContentType="image/gif"/>
  <Override PartName="/ppt/media/image33.gif" ContentType="image/gif"/>
  <Override PartName="/ppt/media/image12.emf" ContentType="image/x-emf"/>
  <Override PartName="/ppt/media/image23.gif" ContentType="image/gif"/>
  <Override PartName="/ppt/media/image11.gif" ContentType="image/gif"/>
  <Override PartName="/ppt/media/image19.gif" ContentType="image/gif"/>
  <Override PartName="/ppt/media/image9.png" ContentType="image/png"/>
  <Override PartName="/ppt/media/image8.png" ContentType="image/png"/>
  <Override PartName="/ppt/media/image29.png" ContentType="image/png"/>
  <Override PartName="/ppt/media/image17.gif" ContentType="image/gif"/>
  <Override PartName="/ppt/media/image6.png" ContentType="image/png"/>
  <Override PartName="/ppt/media/image15.gif" ContentType="image/gif"/>
  <Override PartName="/ppt/media/image10.gif" ContentType="image/gif"/>
  <Override PartName="/ppt/media/image18.png" ContentType="image/png"/>
  <Override PartName="/ppt/media/image22.gif" ContentType="image/gif"/>
  <Override PartName="/ppt/media/image26.gif" ContentType="image/gif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media/image16.gif" ContentType="image/gif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5E4FDB-673F-4364-8055-152553D9DC1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051240" y="9496440"/>
            <a:ext cx="540720" cy="182880"/>
          </a:xfrm>
          <a:prstGeom prst="rect">
            <a:avLst/>
          </a:prstGeom>
          <a:noFill/>
          <a:ln w="936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F61B92-2856-4DC6-AC28-79F4E762A0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8220F7-07D9-4C91-AD44-5671AF92366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655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C33F21-486F-4B18-AF62-A5782E7A0860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-230760" y="524520"/>
            <a:ext cx="9469440" cy="3560400"/>
          </a:xfrm>
          <a:prstGeom prst="rect">
            <a:avLst/>
          </a:prstGeom>
        </p:spPr>
        <p:txBody>
          <a:bodyPr/>
          <a:p>
            <a:pPr>
              <a:lnSpc>
                <a:spcPct val="69000"/>
              </a:lnSpc>
            </a:pPr>
            <a:r>
              <a:rPr b="1" lang="en-US" sz="100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8580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6EE367-F724-426B-A0E9-056819D4C6C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image" Target="../media/image33.gif"/><Relationship Id="rId3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gif"/><Relationship Id="rId2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image" Target="../media/image15.gif"/><Relationship Id="rId3" Type="http://schemas.openxmlformats.org/officeDocument/2006/relationships/image" Target="../media/image16.gif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image" Target="../media/image18.png"/><Relationship Id="rId3" Type="http://schemas.openxmlformats.org/officeDocument/2006/relationships/image" Target="../media/image19.gif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gif"/><Relationship Id="rId2" Type="http://schemas.openxmlformats.org/officeDocument/2006/relationships/image" Target="../media/image22.gif"/><Relationship Id="rId3" Type="http://schemas.openxmlformats.org/officeDocument/2006/relationships/image" Target="../media/image23.gif"/><Relationship Id="rId4" Type="http://schemas.openxmlformats.org/officeDocument/2006/relationships/image" Target="../media/image24.gif"/><Relationship Id="rId5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gif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Pricing and Valuing Interest Rate Swaps on Bloomberg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1475640" y="2061000"/>
            <a:ext cx="6624360" cy="14684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latin typeface="Calibri"/>
              </a:rPr>
              <a:t>NFEA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latin typeface="Calibri"/>
              </a:rPr>
              <a:t>5</a:t>
            </a:r>
            <a:r>
              <a:rPr lang="en-US" sz="3200" baseline="30000">
                <a:solidFill>
                  <a:srgbClr val="808080"/>
                </a:solidFill>
                <a:latin typeface="Calibri"/>
              </a:rPr>
              <a:t>th</a:t>
            </a:r>
            <a:r>
              <a:rPr lang="en-US" sz="3200">
                <a:solidFill>
                  <a:srgbClr val="808080"/>
                </a:solidFill>
                <a:latin typeface="Calibri"/>
              </a:rPr>
              <a:t> International Conference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08080"/>
                </a:solidFill>
                <a:latin typeface="Calibri"/>
              </a:rPr>
              <a:t>Moscow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251640" y="5589360"/>
            <a:ext cx="345600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Timothy Murphy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Bond and Derivatives Specialist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Bloomberg Applications,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Bloomberg London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6" descr=""/>
          <p:cNvPicPr/>
          <p:nvPr/>
        </p:nvPicPr>
        <p:blipFill>
          <a:blip r:embed="rId1"/>
          <a:srcRect l="0" t="23330" r="921" b="6664"/>
          <a:stretch>
            <a:fillRect/>
          </a:stretch>
        </p:blipFill>
        <p:spPr>
          <a:xfrm>
            <a:off x="0" y="692640"/>
            <a:ext cx="5222880" cy="295200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 flipV="1">
            <a:off x="971640" y="4292280"/>
            <a:ext cx="647640" cy="35964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92d050"/>
            </a:solidFill>
            <a:round/>
            <a:headEnd len="med" type="triangle" w="med"/>
            <a:tailEnd len="med" type="triangle" w="med"/>
          </a:ln>
        </p:spPr>
      </p:sp>
      <p:sp>
        <p:nvSpPr>
          <p:cNvPr id="241" name="CustomShape 2"/>
          <p:cNvSpPr/>
          <p:nvPr/>
        </p:nvSpPr>
        <p:spPr>
          <a:xfrm>
            <a:off x="251640" y="116640"/>
            <a:ext cx="8280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e46c0a"/>
                </a:solidFill>
                <a:latin typeface="Calibri"/>
              </a:rPr>
              <a:t>ICVS</a:t>
            </a:r>
            <a:r>
              <a:rPr b="1" lang="en-US">
                <a:solidFill>
                  <a:srgbClr val="000000"/>
                </a:solidFill>
                <a:latin typeface="Calibri"/>
              </a:rPr>
              <a:t> – Int. Curve Builder 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“</a:t>
            </a:r>
            <a:r>
              <a:rPr b="1" lang="en-US">
                <a:solidFill>
                  <a:srgbClr val="e46c0a"/>
                </a:solidFill>
                <a:latin typeface="Calibri"/>
              </a:rPr>
              <a:t>Source 8</a:t>
            </a:r>
            <a:r>
              <a:rPr b="1" lang="en-US">
                <a:solidFill>
                  <a:srgbClr val="000000"/>
                </a:solidFill>
                <a:latin typeface="Calibri"/>
              </a:rPr>
              <a:t>” Curve Constructions using OIS Rates</a:t>
            </a:r>
            <a:endParaRPr/>
          </a:p>
        </p:txBody>
      </p:sp>
      <p:sp>
        <p:nvSpPr>
          <p:cNvPr id="242" name="CustomShape 3"/>
          <p:cNvSpPr/>
          <p:nvPr/>
        </p:nvSpPr>
        <p:spPr>
          <a:xfrm>
            <a:off x="0" y="332640"/>
            <a:ext cx="683280" cy="638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ICVS</a:t>
            </a:r>
            <a:endParaRPr/>
          </a:p>
        </p:txBody>
      </p:sp>
      <p:sp>
        <p:nvSpPr>
          <p:cNvPr id="243" name="CustomShape 4"/>
          <p:cNvSpPr/>
          <p:nvPr/>
        </p:nvSpPr>
        <p:spPr>
          <a:xfrm>
            <a:off x="0" y="764640"/>
            <a:ext cx="2267280" cy="359640"/>
          </a:xfrm>
          <a:prstGeom prst="rect">
            <a:avLst/>
          </a:prstGeom>
          <a:noFill/>
          <a:ln w="38160">
            <a:solidFill>
              <a:srgbClr val="92d050"/>
            </a:solidFill>
            <a:round/>
          </a:ln>
        </p:spPr>
      </p:sp>
      <p:sp>
        <p:nvSpPr>
          <p:cNvPr id="244" name="CustomShape 5"/>
          <p:cNvSpPr/>
          <p:nvPr/>
        </p:nvSpPr>
        <p:spPr>
          <a:xfrm>
            <a:off x="5364000" y="1700640"/>
            <a:ext cx="3672000" cy="200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For USD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Market quotes had been only out to 10 years.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Using SRC8, </a:t>
            </a:r>
            <a:r>
              <a:rPr lang="en-US" sz="1400">
                <a:solidFill>
                  <a:srgbClr val="ff0000"/>
                </a:solidFill>
                <a:latin typeface="Calibri"/>
              </a:rPr>
              <a:t>we EXTENDED to 30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years 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calibration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to US 3mo Libor vs Fed Fund Basis Swaps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Basis swap quotes </a:t>
            </a:r>
            <a:r>
              <a:rPr lang="en-US" sz="140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PREB item 8.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5" name="Picture 14" descr=""/>
          <p:cNvPicPr/>
          <p:nvPr/>
        </p:nvPicPr>
        <p:blipFill>
          <a:blip r:embed="rId2"/>
          <a:srcRect l="2094" t="64694" r="4919" b="8399"/>
          <a:stretch>
            <a:fillRect/>
          </a:stretch>
        </p:blipFill>
        <p:spPr>
          <a:xfrm>
            <a:off x="5364000" y="3213000"/>
            <a:ext cx="3672000" cy="1730880"/>
          </a:xfrm>
          <a:prstGeom prst="rect">
            <a:avLst/>
          </a:prstGeom>
          <a:ln>
            <a:noFill/>
          </a:ln>
        </p:spPr>
      </p:pic>
      <p:pic>
        <p:nvPicPr>
          <p:cNvPr id="246" name="Picture 19" descr=""/>
          <p:cNvPicPr/>
          <p:nvPr/>
        </p:nvPicPr>
        <p:blipFill>
          <a:blip r:embed="rId3"/>
          <a:srcRect l="694" t="8382" r="24432" b="34385"/>
          <a:stretch>
            <a:fillRect/>
          </a:stretch>
        </p:blipFill>
        <p:spPr>
          <a:xfrm>
            <a:off x="0" y="3789000"/>
            <a:ext cx="5247720" cy="2871720"/>
          </a:xfrm>
          <a:prstGeom prst="rect">
            <a:avLst/>
          </a:prstGeom>
          <a:ln>
            <a:noFill/>
          </a:ln>
        </p:spPr>
      </p:pic>
      <p:sp>
        <p:nvSpPr>
          <p:cNvPr id="247" name="TextShape 6"/>
          <p:cNvSpPr txBox="1"/>
          <p:nvPr/>
        </p:nvSpPr>
        <p:spPr>
          <a:xfrm>
            <a:off x="5364000" y="764640"/>
            <a:ext cx="3672000" cy="100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As of 21 June, OIS source 8 curves are available in USD and CAD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Ensure settings in SWDF are set to select Source 8 curves.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7"/>
          <p:cNvSpPr/>
          <p:nvPr/>
        </p:nvSpPr>
        <p:spPr>
          <a:xfrm>
            <a:off x="0" y="3933000"/>
            <a:ext cx="2771280" cy="359640"/>
          </a:xfrm>
          <a:prstGeom prst="rect">
            <a:avLst/>
          </a:prstGeom>
          <a:noFill/>
          <a:ln w="38160">
            <a:solidFill>
              <a:srgbClr val="ffff00"/>
            </a:solidFill>
            <a:round/>
          </a:ln>
        </p:spPr>
      </p:sp>
      <p:sp>
        <p:nvSpPr>
          <p:cNvPr id="249" name="CustomShape 8"/>
          <p:cNvSpPr/>
          <p:nvPr/>
        </p:nvSpPr>
        <p:spPr>
          <a:xfrm>
            <a:off x="5364000" y="5013000"/>
            <a:ext cx="3168000" cy="15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ICVS 42, in spreads mode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Shows our algebraic approximation for this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Calibration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refer to {NXTW IDOC #2063471 &lt;GO&gt;} explaining this method by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Zhenyu Wu (in Marcelo Piza's quant team).</a:t>
            </a:r>
            <a:endParaRPr/>
          </a:p>
        </p:txBody>
      </p:sp>
      <p:sp>
        <p:nvSpPr>
          <p:cNvPr id="250" name="CustomShape 9"/>
          <p:cNvSpPr/>
          <p:nvPr/>
        </p:nvSpPr>
        <p:spPr>
          <a:xfrm>
            <a:off x="7956360" y="3213000"/>
            <a:ext cx="1007640" cy="93564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29200"/>
            <a:ext cx="9143640" cy="5799240"/>
          </a:xfrm>
          <a:prstGeom prst="rect">
            <a:avLst/>
          </a:prstGeom>
          <a:ln>
            <a:noFill/>
          </a:ln>
        </p:spPr>
      </p:pic>
      <p:pic>
        <p:nvPicPr>
          <p:cNvPr id="25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58400"/>
            <a:ext cx="9143640" cy="579924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1691640" y="3861000"/>
            <a:ext cx="1223640" cy="333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Calibri"/>
              </a:rPr>
              <a:t>-100*(RRSWM1-RRSO1)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4788000" y="3645000"/>
            <a:ext cx="3312000" cy="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Calibri"/>
              </a:rPr>
              <a:t>-100*(RRSWM1-RRSO1)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Calibri"/>
              </a:rPr>
              <a:t>Where RRSWM1 = 1yr Rub Swap vs  Mosprime 1 YR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Calibri"/>
              </a:rPr>
              <a:t>And        RRSO1      = 1yr Rub  OIS Swap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11640" y="47664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1. Valuing a Vanilla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Rouble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Interest Rate Swap on Bloomberg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755640" y="2349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2. Valuing a Vanilla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Euro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Interest Rate Swap on Bloomberg using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EONIA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Curve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755640" y="4149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3. Valuing a 5yr EONIA Interest Rate Swap on Bloomberg using the EONIA Curve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57200" y="188640"/>
            <a:ext cx="8229240" cy="863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ENTERING INTEREST RATE SWAP TRANSACTIONS ON SWPM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67640" y="134064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Typing </a:t>
            </a:r>
            <a:r>
              <a:rPr b="1" lang="en-US" sz="3200">
                <a:solidFill>
                  <a:srgbClr val="00b050"/>
                </a:solidFill>
                <a:latin typeface="Calibri"/>
              </a:rPr>
              <a:t>SWPM RUB &lt;Go&gt;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opens up a plain vanilla Rub Fixed-Float Swap for 5 years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A more precise way would be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b050"/>
                </a:solidFill>
                <a:latin typeface="Calibri"/>
              </a:rPr>
              <a:t>SWPM RUB –FXFL 2Y 100m &lt;Go&gt;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Standard 2y Swap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SWPM –FXFL RUB 100m 2Y &lt;Go&gt;</a:t>
            </a:r>
            <a:endParaRPr/>
          </a:p>
        </p:txBody>
      </p:sp>
      <p:pic>
        <p:nvPicPr>
          <p:cNvPr id="262" name="Picture 2" descr=""/>
          <p:cNvPicPr/>
          <p:nvPr/>
        </p:nvPicPr>
        <p:blipFill>
          <a:blip r:embed="rId1"/>
          <a:srcRect l="0" t="0" r="0" b="268834"/>
          <a:stretch>
            <a:fillRect/>
          </a:stretch>
        </p:blipFill>
        <p:spPr>
          <a:xfrm>
            <a:off x="0" y="1340640"/>
            <a:ext cx="9143640" cy="555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Changing the Discount Curve to OIS</a:t>
            </a:r>
            <a:endParaRPr/>
          </a:p>
        </p:txBody>
      </p:sp>
      <p:pic>
        <p:nvPicPr>
          <p:cNvPr id="264" name="Picture 2" descr=""/>
          <p:cNvPicPr/>
          <p:nvPr/>
        </p:nvPicPr>
        <p:blipFill>
          <a:blip r:embed="rId1"/>
          <a:srcRect l="0" t="0" r="0" b="223991"/>
          <a:stretch>
            <a:fillRect/>
          </a:stretch>
        </p:blipFill>
        <p:spPr>
          <a:xfrm>
            <a:off x="0" y="1412640"/>
            <a:ext cx="9143640" cy="544500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179640" y="4509000"/>
            <a:ext cx="3816000" cy="791640"/>
          </a:xfrm>
          <a:prstGeom prst="ellipse">
            <a:avLst/>
          </a:prstGeom>
          <a:noFill/>
          <a:ln w="25560">
            <a:solidFill>
              <a:srgbClr val="ffff00"/>
            </a:solidFill>
            <a:round/>
          </a:ln>
        </p:spPr>
      </p:sp>
      <p:sp>
        <p:nvSpPr>
          <p:cNvPr id="266" name="CustomShape 3"/>
          <p:cNvSpPr/>
          <p:nvPr/>
        </p:nvSpPr>
        <p:spPr>
          <a:xfrm>
            <a:off x="4932000" y="4653000"/>
            <a:ext cx="3816000" cy="791640"/>
          </a:xfrm>
          <a:prstGeom prst="ellipse">
            <a:avLst/>
          </a:prstGeom>
          <a:noFill/>
          <a:ln w="25560">
            <a:solidFill>
              <a:srgbClr val="ffff00"/>
            </a:solidFill>
            <a:round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This is Different to Creating an OIS Swap</a:t>
            </a:r>
            <a:endParaRPr/>
          </a:p>
        </p:txBody>
      </p:sp>
      <p:pic>
        <p:nvPicPr>
          <p:cNvPr id="268" name="Picture 2" descr=""/>
          <p:cNvPicPr/>
          <p:nvPr/>
        </p:nvPicPr>
        <p:blipFill>
          <a:blip r:embed="rId1"/>
          <a:srcRect l="0" t="0" r="0" b="241460"/>
          <a:stretch>
            <a:fillRect/>
          </a:stretch>
        </p:blipFill>
        <p:spPr>
          <a:xfrm>
            <a:off x="0" y="1414800"/>
            <a:ext cx="9143640" cy="544284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2339640" y="2421000"/>
            <a:ext cx="791640" cy="287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0" name="CustomShape 3"/>
          <p:cNvSpPr/>
          <p:nvPr/>
        </p:nvSpPr>
        <p:spPr>
          <a:xfrm>
            <a:off x="6804360" y="2421000"/>
            <a:ext cx="791640" cy="287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1" name="CustomShape 4"/>
          <p:cNvSpPr/>
          <p:nvPr/>
        </p:nvSpPr>
        <p:spPr>
          <a:xfrm>
            <a:off x="2915640" y="2781000"/>
            <a:ext cx="1511640" cy="215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2" name="CustomShape 5"/>
          <p:cNvSpPr/>
          <p:nvPr/>
        </p:nvSpPr>
        <p:spPr>
          <a:xfrm>
            <a:off x="7452360" y="3573000"/>
            <a:ext cx="1511640" cy="215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3" name="CustomShape 6"/>
          <p:cNvSpPr/>
          <p:nvPr/>
        </p:nvSpPr>
        <p:spPr>
          <a:xfrm>
            <a:off x="2988000" y="6525360"/>
            <a:ext cx="2952000" cy="215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4" name="CustomShape 7"/>
          <p:cNvSpPr/>
          <p:nvPr/>
        </p:nvSpPr>
        <p:spPr>
          <a:xfrm>
            <a:off x="7380360" y="2781000"/>
            <a:ext cx="1439640" cy="215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5" name="CustomShape 8"/>
          <p:cNvSpPr/>
          <p:nvPr/>
        </p:nvSpPr>
        <p:spPr>
          <a:xfrm>
            <a:off x="4572000" y="4869000"/>
            <a:ext cx="3600000" cy="359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6" name="CustomShape 9"/>
          <p:cNvSpPr/>
          <p:nvPr/>
        </p:nvSpPr>
        <p:spPr>
          <a:xfrm>
            <a:off x="107640" y="4869000"/>
            <a:ext cx="3600000" cy="359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7" name="CustomShape 10"/>
          <p:cNvSpPr/>
          <p:nvPr/>
        </p:nvSpPr>
        <p:spPr>
          <a:xfrm>
            <a:off x="0" y="4077000"/>
            <a:ext cx="2411280" cy="431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78" name="CustomShape 11"/>
          <p:cNvSpPr/>
          <p:nvPr/>
        </p:nvSpPr>
        <p:spPr>
          <a:xfrm>
            <a:off x="4572000" y="4077000"/>
            <a:ext cx="2411280" cy="431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95640" y="278100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251640" y="5013000"/>
            <a:ext cx="8229240" cy="168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Timothy Murphy</a:t>
            </a:r>
            <a:endParaRPr/>
          </a:p>
          <a:p>
            <a:r>
              <a:rPr lang="en-US">
                <a:solidFill>
                  <a:srgbClr val="808080"/>
                </a:solidFill>
                <a:latin typeface="Calibri"/>
              </a:rPr>
              <a:t>020 7392 0371</a:t>
            </a:r>
            <a:endParaRPr/>
          </a:p>
          <a:p>
            <a:r>
              <a:rPr lang="en-US">
                <a:solidFill>
                  <a:srgbClr val="808080"/>
                </a:solidFill>
                <a:latin typeface="Calibri"/>
              </a:rPr>
              <a:t>07939 257 308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00bf"/>
                </a:solidFill>
                <a:latin typeface="Calibri"/>
              </a:rPr>
              <a:t>tmurphy62@bloomberg.net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Calibri"/>
              </a:rPr>
              <a:t>timothymurphy@mac.com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Viewing Libor OIS Spreads</a:t>
            </a:r>
            <a:endParaRPr/>
          </a:p>
        </p:txBody>
      </p:sp>
      <p:pic>
        <p:nvPicPr>
          <p:cNvPr id="16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840" y="1196640"/>
            <a:ext cx="7804080" cy="51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Viewing Libor OIS Spreads</a:t>
            </a:r>
            <a:endParaRPr/>
          </a:p>
        </p:txBody>
      </p:sp>
      <p:pic>
        <p:nvPicPr>
          <p:cNvPr id="16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840" y="1196640"/>
            <a:ext cx="7804080" cy="51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32000" y="1628640"/>
            <a:ext cx="863640" cy="50364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9" name="Line 2"/>
          <p:cNvSpPr/>
          <p:nvPr/>
        </p:nvSpPr>
        <p:spPr>
          <a:xfrm flipH="1">
            <a:off x="5796000" y="3645000"/>
            <a:ext cx="864000" cy="0"/>
          </a:xfrm>
          <a:prstGeom prst="line">
            <a:avLst/>
          </a:prstGeom>
          <a:ln w="25560">
            <a:solidFill>
              <a:srgbClr val="b3a2c7"/>
            </a:solidFill>
            <a:round/>
          </a:ln>
        </p:spPr>
      </p:sp>
      <p:sp>
        <p:nvSpPr>
          <p:cNvPr id="170" name="CustomShape 3"/>
          <p:cNvSpPr/>
          <p:nvPr/>
        </p:nvSpPr>
        <p:spPr>
          <a:xfrm>
            <a:off x="755640" y="3717000"/>
            <a:ext cx="1728000" cy="1080"/>
          </a:xfrm>
          <a:prstGeom prst="straightConnector1">
            <a:avLst/>
          </a:prstGeom>
          <a:noFill/>
          <a:ln w="28440">
            <a:solidFill>
              <a:srgbClr val="c3d69b"/>
            </a:solidFill>
            <a:round/>
          </a:ln>
        </p:spPr>
      </p:sp>
      <p:sp>
        <p:nvSpPr>
          <p:cNvPr id="171" name="CustomShape 4"/>
          <p:cNvSpPr/>
          <p:nvPr/>
        </p:nvSpPr>
        <p:spPr>
          <a:xfrm flipH="1" flipV="1" rot="5400000">
            <a:off x="1476360" y="3787560"/>
            <a:ext cx="863640" cy="1080"/>
          </a:xfrm>
          <a:prstGeom prst="straightConnector1">
            <a:avLst/>
          </a:prstGeom>
          <a:noFill/>
          <a:ln w="28440">
            <a:solidFill>
              <a:srgbClr val="c3d69b"/>
            </a:solidFill>
            <a:round/>
          </a:ln>
        </p:spPr>
      </p:sp>
      <p:sp>
        <p:nvSpPr>
          <p:cNvPr id="172" name="Line 5"/>
          <p:cNvSpPr/>
          <p:nvPr/>
        </p:nvSpPr>
        <p:spPr>
          <a:xfrm>
            <a:off x="6660000" y="3356640"/>
            <a:ext cx="0" cy="576360"/>
          </a:xfrm>
          <a:prstGeom prst="line">
            <a:avLst/>
          </a:prstGeom>
          <a:ln w="25560">
            <a:solidFill>
              <a:srgbClr val="b3a2c7"/>
            </a:solidFill>
            <a:round/>
          </a:ln>
        </p:spPr>
      </p:sp>
      <p:sp>
        <p:nvSpPr>
          <p:cNvPr id="173" name="TextShape 6"/>
          <p:cNvSpPr txBox="1"/>
          <p:nvPr/>
        </p:nvSpPr>
        <p:spPr>
          <a:xfrm>
            <a:off x="683640" y="116640"/>
            <a:ext cx="7772040" cy="434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Overview Bloomberg IRS Swap Functions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 flipH="1" flipV="1" rot="5400000">
            <a:off x="3672360" y="5839920"/>
            <a:ext cx="1367640" cy="1080"/>
          </a:xfrm>
          <a:prstGeom prst="straightConnector1">
            <a:avLst/>
          </a:prstGeom>
          <a:noFill/>
          <a:ln w="28440">
            <a:solidFill>
              <a:srgbClr val="fac090"/>
            </a:solidFill>
            <a:round/>
            <a:tailEnd len="med" type="arrow" w="med"/>
          </a:ln>
        </p:spPr>
      </p:sp>
      <p:sp>
        <p:nvSpPr>
          <p:cNvPr id="175" name="CustomShape 8"/>
          <p:cNvSpPr/>
          <p:nvPr/>
        </p:nvSpPr>
        <p:spPr>
          <a:xfrm>
            <a:off x="3780000" y="6525360"/>
            <a:ext cx="1295640" cy="1080"/>
          </a:xfrm>
          <a:prstGeom prst="straightConnector1">
            <a:avLst/>
          </a:prstGeom>
          <a:noFill/>
          <a:ln w="28440">
            <a:solidFill>
              <a:srgbClr val="fac090"/>
            </a:solidFill>
            <a:round/>
            <a:tailEnd len="med" type="arrow" w="med"/>
          </a:ln>
        </p:spPr>
      </p:sp>
      <p:sp>
        <p:nvSpPr>
          <p:cNvPr id="176" name="CustomShape 9"/>
          <p:cNvSpPr/>
          <p:nvPr/>
        </p:nvSpPr>
        <p:spPr>
          <a:xfrm>
            <a:off x="3492000" y="908640"/>
            <a:ext cx="1728000" cy="108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7" name="CustomShape 10"/>
          <p:cNvSpPr/>
          <p:nvPr/>
        </p:nvSpPr>
        <p:spPr>
          <a:xfrm flipH="1" flipV="1" rot="5400000">
            <a:off x="3924360" y="1339200"/>
            <a:ext cx="863640" cy="108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78" name="CustomShape 11"/>
          <p:cNvSpPr/>
          <p:nvPr/>
        </p:nvSpPr>
        <p:spPr>
          <a:xfrm>
            <a:off x="3886920" y="1268640"/>
            <a:ext cx="883800" cy="364680"/>
          </a:xfrm>
          <a:prstGeom prst="rect">
            <a:avLst/>
          </a:prstGeom>
          <a:solidFill>
            <a:srgbClr val="93cddd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SWPM</a:t>
            </a:r>
            <a:endParaRPr/>
          </a:p>
        </p:txBody>
      </p:sp>
      <p:sp>
        <p:nvSpPr>
          <p:cNvPr id="179" name="CustomShape 12"/>
          <p:cNvSpPr/>
          <p:nvPr/>
        </p:nvSpPr>
        <p:spPr>
          <a:xfrm>
            <a:off x="3940200" y="5733360"/>
            <a:ext cx="821160" cy="364680"/>
          </a:xfrm>
          <a:prstGeom prst="rect">
            <a:avLst/>
          </a:prstGeom>
          <a:solidFill>
            <a:srgbClr val="fcd5b5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254061"/>
                </a:solidFill>
                <a:latin typeface="Calibri"/>
              </a:rPr>
              <a:t>VCUB</a:t>
            </a:r>
            <a:endParaRPr/>
          </a:p>
        </p:txBody>
      </p:sp>
      <p:sp>
        <p:nvSpPr>
          <p:cNvPr id="180" name="CustomShape 13"/>
          <p:cNvSpPr/>
          <p:nvPr/>
        </p:nvSpPr>
        <p:spPr>
          <a:xfrm>
            <a:off x="6317280" y="3717000"/>
            <a:ext cx="2864880" cy="364680"/>
          </a:xfrm>
          <a:prstGeom prst="rect">
            <a:avLst/>
          </a:prstGeom>
          <a:solidFill>
            <a:srgbClr val="ccc1da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7030a0"/>
                </a:solidFill>
                <a:latin typeface="Calibri"/>
              </a:rPr>
              <a:t>ICVS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: Curve Construction</a:t>
            </a:r>
            <a:endParaRPr/>
          </a:p>
        </p:txBody>
      </p:sp>
      <p:sp>
        <p:nvSpPr>
          <p:cNvPr id="181" name="CustomShape 14"/>
          <p:cNvSpPr/>
          <p:nvPr/>
        </p:nvSpPr>
        <p:spPr>
          <a:xfrm>
            <a:off x="179640" y="3141000"/>
            <a:ext cx="1800000" cy="607320"/>
          </a:xfrm>
          <a:prstGeom prst="rect">
            <a:avLst/>
          </a:prstGeom>
          <a:solidFill>
            <a:srgbClr val="c3d69b"/>
          </a:solidFill>
          <a:ln>
            <a:solidFill>
              <a:srgbClr val="80808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Swap Library: </a:t>
            </a:r>
            <a:r>
              <a:rPr lang="en-US">
                <a:solidFill>
                  <a:srgbClr val="7030a0"/>
                </a:solidFill>
                <a:latin typeface="Calibri"/>
              </a:rPr>
              <a:t>IRDL</a:t>
            </a:r>
            <a:endParaRPr/>
          </a:p>
        </p:txBody>
      </p:sp>
      <p:sp>
        <p:nvSpPr>
          <p:cNvPr id="182" name="CustomShape 15"/>
          <p:cNvSpPr/>
          <p:nvPr/>
        </p:nvSpPr>
        <p:spPr>
          <a:xfrm>
            <a:off x="179640" y="3573000"/>
            <a:ext cx="1800000" cy="607320"/>
          </a:xfrm>
          <a:prstGeom prst="rect">
            <a:avLst/>
          </a:prstGeom>
          <a:solidFill>
            <a:srgbClr val="c3d69b"/>
          </a:solidFill>
          <a:ln>
            <a:solidFill>
              <a:srgbClr val="80808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Portf. View: </a:t>
            </a:r>
            <a:r>
              <a:rPr lang="en-US">
                <a:solidFill>
                  <a:srgbClr val="7030a0"/>
                </a:solidFill>
                <a:latin typeface="Calibri"/>
              </a:rPr>
              <a:t>MARS</a:t>
            </a:r>
            <a:endParaRPr/>
          </a:p>
        </p:txBody>
      </p:sp>
      <p:sp>
        <p:nvSpPr>
          <p:cNvPr id="183" name="CustomShape 16"/>
          <p:cNvSpPr/>
          <p:nvPr/>
        </p:nvSpPr>
        <p:spPr>
          <a:xfrm>
            <a:off x="3358440" y="6309360"/>
            <a:ext cx="798480" cy="364680"/>
          </a:xfrm>
          <a:prstGeom prst="rect">
            <a:avLst/>
          </a:prstGeom>
          <a:solidFill>
            <a:srgbClr val="fcd5b5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54061"/>
                </a:solidFill>
                <a:latin typeface="Calibri"/>
              </a:rPr>
              <a:t>NSV  </a:t>
            </a:r>
            <a:endParaRPr/>
          </a:p>
        </p:txBody>
      </p:sp>
      <p:sp>
        <p:nvSpPr>
          <p:cNvPr id="184" name="CustomShape 17"/>
          <p:cNvSpPr/>
          <p:nvPr/>
        </p:nvSpPr>
        <p:spPr>
          <a:xfrm>
            <a:off x="4605480" y="6309360"/>
            <a:ext cx="767880" cy="364680"/>
          </a:xfrm>
          <a:prstGeom prst="rect">
            <a:avLst/>
          </a:prstGeom>
          <a:solidFill>
            <a:srgbClr val="fcd5b5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254061"/>
                </a:solidFill>
                <a:latin typeface="Calibri"/>
              </a:rPr>
              <a:t>WIRP</a:t>
            </a:r>
            <a:endParaRPr/>
          </a:p>
        </p:txBody>
      </p:sp>
      <p:sp>
        <p:nvSpPr>
          <p:cNvPr id="185" name="CustomShape 18"/>
          <p:cNvSpPr/>
          <p:nvPr/>
        </p:nvSpPr>
        <p:spPr>
          <a:xfrm>
            <a:off x="6357960" y="3213000"/>
            <a:ext cx="2447280" cy="364680"/>
          </a:xfrm>
          <a:prstGeom prst="rect">
            <a:avLst/>
          </a:prstGeom>
          <a:solidFill>
            <a:srgbClr val="ccc1da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7030a0"/>
                </a:solidFill>
                <a:latin typeface="Calibri"/>
              </a:rPr>
              <a:t>SWDF</a:t>
            </a:r>
            <a:r>
              <a:rPr lang="en-US" sz="1600">
                <a:solidFill>
                  <a:srgbClr val="7030a0"/>
                </a:solidFill>
                <a:latin typeface="Calibri"/>
              </a:rPr>
              <a:t>: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Swap Defaults</a:t>
            </a:r>
            <a:endParaRPr/>
          </a:p>
        </p:txBody>
      </p:sp>
      <p:sp>
        <p:nvSpPr>
          <p:cNvPr id="186" name="CustomShape 19"/>
          <p:cNvSpPr/>
          <p:nvPr/>
        </p:nvSpPr>
        <p:spPr>
          <a:xfrm>
            <a:off x="3956040" y="692640"/>
            <a:ext cx="707040" cy="364680"/>
          </a:xfrm>
          <a:prstGeom prst="rect">
            <a:avLst/>
          </a:prstGeom>
          <a:solidFill>
            <a:srgbClr val="93cddd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ASW</a:t>
            </a:r>
            <a:endParaRPr/>
          </a:p>
        </p:txBody>
      </p:sp>
      <p:sp>
        <p:nvSpPr>
          <p:cNvPr id="187" name="CustomShape 20"/>
          <p:cNvSpPr/>
          <p:nvPr/>
        </p:nvSpPr>
        <p:spPr>
          <a:xfrm>
            <a:off x="4893480" y="692640"/>
            <a:ext cx="638280" cy="364680"/>
          </a:xfrm>
          <a:prstGeom prst="rect">
            <a:avLst/>
          </a:prstGeom>
          <a:solidFill>
            <a:srgbClr val="93cddd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CVA</a:t>
            </a:r>
            <a:endParaRPr/>
          </a:p>
        </p:txBody>
      </p:sp>
      <p:sp>
        <p:nvSpPr>
          <p:cNvPr id="188" name="CustomShape 21"/>
          <p:cNvSpPr/>
          <p:nvPr/>
        </p:nvSpPr>
        <p:spPr>
          <a:xfrm>
            <a:off x="179640" y="4005000"/>
            <a:ext cx="1800000" cy="607320"/>
          </a:xfrm>
          <a:prstGeom prst="rect">
            <a:avLst/>
          </a:prstGeom>
          <a:solidFill>
            <a:srgbClr val="c3d69b"/>
          </a:solidFill>
          <a:ln>
            <a:solidFill>
              <a:srgbClr val="80808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Rate quotes: </a:t>
            </a:r>
            <a:r>
              <a:rPr lang="en-US">
                <a:solidFill>
                  <a:srgbClr val="7030a0"/>
                </a:solidFill>
                <a:latin typeface="Calibri"/>
              </a:rPr>
              <a:t>BBTI</a:t>
            </a:r>
            <a:endParaRPr/>
          </a:p>
        </p:txBody>
      </p:sp>
      <p:sp>
        <p:nvSpPr>
          <p:cNvPr id="189" name="CustomShape 22"/>
          <p:cNvSpPr/>
          <p:nvPr/>
        </p:nvSpPr>
        <p:spPr>
          <a:xfrm>
            <a:off x="3026880" y="692640"/>
            <a:ext cx="728280" cy="364680"/>
          </a:xfrm>
          <a:prstGeom prst="rect">
            <a:avLst/>
          </a:prstGeom>
          <a:solidFill>
            <a:srgbClr val="93cddd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ILBM</a:t>
            </a:r>
            <a:endParaRPr/>
          </a:p>
        </p:txBody>
      </p:sp>
      <p:sp>
        <p:nvSpPr>
          <p:cNvPr id="190" name="CustomShape 23"/>
          <p:cNvSpPr/>
          <p:nvPr/>
        </p:nvSpPr>
        <p:spPr>
          <a:xfrm>
            <a:off x="2775960" y="2054520"/>
            <a:ext cx="3087360" cy="3180960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91" name="CustomShape 24"/>
          <p:cNvSpPr/>
          <p:nvPr/>
        </p:nvSpPr>
        <p:spPr>
          <a:xfrm>
            <a:off x="2775960" y="2241360"/>
            <a:ext cx="3087360" cy="2806560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92" name="CustomShape 25"/>
          <p:cNvSpPr/>
          <p:nvPr/>
        </p:nvSpPr>
        <p:spPr>
          <a:xfrm rot="21080400">
            <a:off x="2976480" y="2209680"/>
            <a:ext cx="2685600" cy="2869560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93" name="CustomShape 26"/>
          <p:cNvSpPr/>
          <p:nvPr/>
        </p:nvSpPr>
        <p:spPr>
          <a:xfrm>
            <a:off x="2869560" y="2054520"/>
            <a:ext cx="2900160" cy="3180960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rgbClr val="b2c0da"/>
          </a:solidFill>
          <a:ln>
            <a:noFill/>
          </a:ln>
        </p:spPr>
      </p:sp>
      <p:sp>
        <p:nvSpPr>
          <p:cNvPr id="194" name="CustomShape 27"/>
          <p:cNvSpPr/>
          <p:nvPr/>
        </p:nvSpPr>
        <p:spPr>
          <a:xfrm>
            <a:off x="3656880" y="2981880"/>
            <a:ext cx="1325880" cy="132588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txBody>
          <a:bodyPr lIns="19080" rIns="19080" tIns="19080" bIns="19080" anchor="ctr"/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  <a:latin typeface="Calibri"/>
              </a:rPr>
              <a:t>Derivatives Menu</a:t>
            </a:r>
            <a:endParaRPr/>
          </a:p>
          <a:p>
            <a:pPr algn="ctr"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  <a:latin typeface="Calibri"/>
              </a:rPr>
              <a:t>&lt;</a:t>
            </a:r>
            <a:r>
              <a:rPr b="1" lang="en-US" sz="1500">
                <a:solidFill>
                  <a:srgbClr val="ff0000"/>
                </a:solidFill>
                <a:latin typeface="Calibri"/>
              </a:rPr>
              <a:t>IRDV</a:t>
            </a:r>
            <a:r>
              <a:rPr lang="en-US" sz="1500">
                <a:solidFill>
                  <a:srgbClr val="ffffff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195" name="CustomShape 28"/>
          <p:cNvSpPr/>
          <p:nvPr/>
        </p:nvSpPr>
        <p:spPr>
          <a:xfrm>
            <a:off x="3855600" y="1774440"/>
            <a:ext cx="928080" cy="928080"/>
          </a:xfrm>
          <a:prstGeom prst="ellipse">
            <a:avLst/>
          </a:prstGeom>
          <a:solidFill>
            <a:srgbClr val="93cddd"/>
          </a:solidFill>
          <a:ln w="25560">
            <a:solidFill>
              <a:srgbClr val="ffffff"/>
            </a:solidFill>
            <a:round/>
          </a:ln>
        </p:spPr>
        <p:txBody>
          <a:bodyPr lIns="12600" rIns="12600" tIns="12600" bIns="12600" anchor="ctr"/>
          <a:p>
            <a:pPr algn="ctr">
              <a:lnSpc>
                <a:spcPct val="90000"/>
              </a:lnSpc>
            </a:pPr>
            <a:r>
              <a:rPr b="1" lang="en-US" sz="1000">
                <a:solidFill>
                  <a:srgbClr val="0d0d0d"/>
                </a:solidFill>
                <a:latin typeface="Calibri"/>
              </a:rPr>
              <a:t>Structuring and Pricing</a:t>
            </a:r>
            <a:endParaRPr/>
          </a:p>
        </p:txBody>
      </p:sp>
      <p:sp>
        <p:nvSpPr>
          <p:cNvPr id="196" name="CustomShape 29"/>
          <p:cNvSpPr/>
          <p:nvPr/>
        </p:nvSpPr>
        <p:spPr>
          <a:xfrm>
            <a:off x="5262120" y="3180960"/>
            <a:ext cx="928080" cy="928080"/>
          </a:xfrm>
          <a:prstGeom prst="ellipse">
            <a:avLst/>
          </a:prstGeom>
          <a:solidFill>
            <a:srgbClr val="b3a2c7"/>
          </a:solidFill>
          <a:ln w="25560">
            <a:solidFill>
              <a:srgbClr val="ffffff"/>
            </a:solidFill>
            <a:round/>
          </a:ln>
        </p:spPr>
        <p:txBody>
          <a:bodyPr lIns="12600" rIns="12600" tIns="12600" bIns="12600" anchor="ctr"/>
          <a:p>
            <a:pPr algn="ctr">
              <a:lnSpc>
                <a:spcPct val="90000"/>
              </a:lnSpc>
            </a:pPr>
            <a:r>
              <a:rPr b="1" lang="en-US" sz="1000">
                <a:solidFill>
                  <a:srgbClr val="0d0d0d"/>
                </a:solidFill>
                <a:latin typeface="Calibri"/>
              </a:rPr>
              <a:t>Curve and Rate Analysis</a:t>
            </a:r>
            <a:endParaRPr/>
          </a:p>
        </p:txBody>
      </p:sp>
      <p:sp>
        <p:nvSpPr>
          <p:cNvPr id="197" name="CustomShape 30"/>
          <p:cNvSpPr/>
          <p:nvPr/>
        </p:nvSpPr>
        <p:spPr>
          <a:xfrm>
            <a:off x="3855600" y="4587120"/>
            <a:ext cx="928080" cy="928080"/>
          </a:xfrm>
          <a:prstGeom prst="ellipse">
            <a:avLst/>
          </a:prstGeom>
          <a:solidFill>
            <a:srgbClr val="fac090"/>
          </a:solidFill>
          <a:ln w="25560">
            <a:solidFill>
              <a:srgbClr val="ffffff"/>
            </a:solidFill>
            <a:round/>
          </a:ln>
        </p:spPr>
        <p:txBody>
          <a:bodyPr lIns="12600" rIns="12600" tIns="12600" bIns="12600" anchor="ctr"/>
          <a:p>
            <a:pPr algn="ctr">
              <a:lnSpc>
                <a:spcPct val="90000"/>
              </a:lnSpc>
            </a:pPr>
            <a:r>
              <a:rPr b="1" lang="en-US" sz="1000">
                <a:solidFill>
                  <a:srgbClr val="0d0d0d"/>
                </a:solidFill>
                <a:latin typeface="Calibri"/>
              </a:rPr>
              <a:t>Volatility Analysis</a:t>
            </a:r>
            <a:endParaRPr/>
          </a:p>
        </p:txBody>
      </p:sp>
      <p:sp>
        <p:nvSpPr>
          <p:cNvPr id="198" name="CustomShape 31"/>
          <p:cNvSpPr/>
          <p:nvPr/>
        </p:nvSpPr>
        <p:spPr>
          <a:xfrm>
            <a:off x="2449440" y="3180960"/>
            <a:ext cx="928080" cy="928080"/>
          </a:xfrm>
          <a:prstGeom prst="ellipse">
            <a:avLst/>
          </a:prstGeom>
          <a:solidFill>
            <a:srgbClr val="c3d69b"/>
          </a:solidFill>
          <a:ln w="25560">
            <a:solidFill>
              <a:srgbClr val="ffffff"/>
            </a:solidFill>
            <a:round/>
          </a:ln>
        </p:spPr>
        <p:txBody>
          <a:bodyPr lIns="12600" rIns="12600" tIns="12600" bIns="12600" anchor="ctr"/>
          <a:p>
            <a:pPr algn="ctr">
              <a:lnSpc>
                <a:spcPct val="90000"/>
              </a:lnSpc>
            </a:pPr>
            <a:r>
              <a:rPr b="1" lang="en-US" sz="1000">
                <a:solidFill>
                  <a:srgbClr val="0d0d0d"/>
                </a:solidFill>
                <a:latin typeface="Calibri"/>
              </a:rPr>
              <a:t>Trade Execution and Monitor</a:t>
            </a:r>
            <a:endParaRPr/>
          </a:p>
        </p:txBody>
      </p:sp>
      <p:pic>
        <p:nvPicPr>
          <p:cNvPr id="199" name="RenderedShapes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200" name="CustomShape 32"/>
          <p:cNvSpPr/>
          <p:nvPr/>
        </p:nvSpPr>
        <p:spPr>
          <a:xfrm>
            <a:off x="2300400" y="1340640"/>
            <a:ext cx="853200" cy="639000"/>
          </a:xfrm>
          <a:prstGeom prst="rect">
            <a:avLst/>
          </a:prstGeom>
          <a:solidFill>
            <a:srgbClr val="c4bd97"/>
          </a:solidFill>
          <a:ln>
            <a:solidFill>
              <a:srgbClr val="80808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OVME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984807"/>
                </a:solidFill>
                <a:latin typeface="Calibri"/>
              </a:rPr>
              <a:t>OVML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-230760" y="810360"/>
            <a:ext cx="9469440" cy="1983600"/>
          </a:xfrm>
          <a:prstGeom prst="rect">
            <a:avLst/>
          </a:prstGeom>
        </p:spPr>
        <p:txBody>
          <a:bodyPr anchor="b"/>
          <a:p>
            <a:pPr>
              <a:lnSpc>
                <a:spcPct val="69000"/>
              </a:lnSpc>
            </a:pPr>
            <a:r>
              <a:rPr b="1" lang="en-US" sz="10000">
                <a:solidFill>
                  <a:srgbClr val="ffffff"/>
                </a:solidFill>
                <a:latin typeface="Calibri"/>
              </a:rPr>
              <a:t>BUILDING CURVES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-219240" y="2180520"/>
            <a:ext cx="984204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000">
                <a:solidFill>
                  <a:srgbClr val="e46c0a"/>
                </a:solidFill>
                <a:latin typeface="Arial"/>
              </a:rPr>
              <a:t>SWDF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9000">
                <a:solidFill>
                  <a:srgbClr val="e46c0a"/>
                </a:solidFill>
                <a:latin typeface="Arial"/>
              </a:rPr>
              <a:t>ICVS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0"/>
            <a:ext cx="152280" cy="1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95640" y="332640"/>
            <a:ext cx="8229240" cy="417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Setting Curve Defaults -&gt;SWDF</a:t>
            </a:r>
            <a:endParaRPr/>
          </a:p>
        </p:txBody>
      </p:sp>
      <p:pic>
        <p:nvPicPr>
          <p:cNvPr id="205" name="Content Placeholder 5" descr=""/>
          <p:cNvPicPr/>
          <p:nvPr/>
        </p:nvPicPr>
        <p:blipFill>
          <a:blip r:embed="rId1"/>
          <a:srcRect l="56929" t="0" r="-3260" b="1403225"/>
          <a:stretch>
            <a:fillRect/>
          </a:stretch>
        </p:blipFill>
        <p:spPr>
          <a:xfrm>
            <a:off x="251640" y="836640"/>
            <a:ext cx="4824000" cy="1656000"/>
          </a:xfrm>
          <a:prstGeom prst="rect">
            <a:avLst/>
          </a:prstGeom>
          <a:ln>
            <a:noFill/>
          </a:ln>
        </p:spPr>
      </p:pic>
      <p:pic>
        <p:nvPicPr>
          <p:cNvPr id="206" name="Picture 6" descr=""/>
          <p:cNvPicPr/>
          <p:nvPr/>
        </p:nvPicPr>
        <p:blipFill>
          <a:blip r:embed="rId2"/>
          <a:srcRect l="72690" t="222201" r="208695" b="260151"/>
          <a:stretch>
            <a:fillRect/>
          </a:stretch>
        </p:blipFill>
        <p:spPr>
          <a:xfrm>
            <a:off x="251640" y="2493000"/>
            <a:ext cx="4824000" cy="3254760"/>
          </a:xfrm>
          <a:prstGeom prst="rect">
            <a:avLst/>
          </a:prstGeom>
          <a:ln>
            <a:noFill/>
          </a:ln>
        </p:spPr>
      </p:pic>
      <p:pic>
        <p:nvPicPr>
          <p:cNvPr id="207" name="Picture 7" descr=""/>
          <p:cNvPicPr/>
          <p:nvPr/>
        </p:nvPicPr>
        <p:blipFill>
          <a:blip r:embed="rId3"/>
          <a:srcRect l="45516" t="222201" r="208559" b="753510"/>
          <a:stretch>
            <a:fillRect/>
          </a:stretch>
        </p:blipFill>
        <p:spPr>
          <a:xfrm>
            <a:off x="3852000" y="4077000"/>
            <a:ext cx="5040360" cy="252000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5076000" y="3285000"/>
            <a:ext cx="1511640" cy="791640"/>
          </a:xfrm>
          <a:prstGeom prst="bentConnector3">
            <a:avLst>
              <a:gd name="adj1" fmla="val 98988"/>
            </a:avLst>
          </a:prstGeom>
          <a:noFill/>
          <a:ln w="2844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09" name="CustomShape 3"/>
          <p:cNvSpPr/>
          <p:nvPr/>
        </p:nvSpPr>
        <p:spPr>
          <a:xfrm>
            <a:off x="6300360" y="2205000"/>
            <a:ext cx="2448000" cy="17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It is important to verify the curve default settings as these feed into the valuation modules and can give rise to valuation differences between two users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5640" y="332640"/>
            <a:ext cx="8229240" cy="417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SWDF: IRS Curve IDs, Curve Sources and Pricing Settings </a:t>
            </a:r>
            <a:endParaRPr/>
          </a:p>
        </p:txBody>
      </p:sp>
      <p:pic>
        <p:nvPicPr>
          <p:cNvPr id="211" name="Content Placeholder 3" descr=""/>
          <p:cNvPicPr/>
          <p:nvPr/>
        </p:nvPicPr>
        <p:blipFill>
          <a:blip r:embed="rId1"/>
          <a:srcRect l="0" t="0" r="0" b="826755"/>
          <a:stretch>
            <a:fillRect/>
          </a:stretch>
        </p:blipFill>
        <p:spPr>
          <a:xfrm>
            <a:off x="0" y="980640"/>
            <a:ext cx="4826880" cy="237600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179640" y="3429000"/>
            <a:ext cx="3312000" cy="5158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Curve Number is unique to each curve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5652000" y="3429000"/>
            <a:ext cx="3348360" cy="515880"/>
          </a:xfrm>
          <a:prstGeom prst="rect">
            <a:avLst/>
          </a:prstGeom>
          <a:noFill/>
          <a:ln w="1260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Curve Source describes its creation method</a:t>
            </a:r>
            <a:endParaRPr/>
          </a:p>
        </p:txBody>
      </p:sp>
      <p:pic>
        <p:nvPicPr>
          <p:cNvPr id="214" name="Picture 10" descr=""/>
          <p:cNvPicPr/>
          <p:nvPr/>
        </p:nvPicPr>
        <p:blipFill>
          <a:blip r:embed="rId2"/>
          <a:srcRect l="1278" t="17448" r="439" b="21648"/>
          <a:stretch>
            <a:fillRect/>
          </a:stretch>
        </p:blipFill>
        <p:spPr>
          <a:xfrm>
            <a:off x="179640" y="3933000"/>
            <a:ext cx="5403960" cy="2678760"/>
          </a:xfrm>
          <a:prstGeom prst="rect">
            <a:avLst/>
          </a:prstGeom>
          <a:ln>
            <a:noFill/>
          </a:ln>
        </p:spPr>
      </p:pic>
      <p:pic>
        <p:nvPicPr>
          <p:cNvPr id="215" name="Content Placeholder 5" descr=""/>
          <p:cNvPicPr/>
          <p:nvPr/>
        </p:nvPicPr>
        <p:blipFill>
          <a:blip r:embed="rId3"/>
          <a:srcRect l="0" t="0" r="0" b="826755"/>
          <a:stretch>
            <a:fillRect/>
          </a:stretch>
        </p:blipFill>
        <p:spPr>
          <a:xfrm>
            <a:off x="2627640" y="980640"/>
            <a:ext cx="4826880" cy="2376000"/>
          </a:xfrm>
          <a:prstGeom prst="rect">
            <a:avLst/>
          </a:prstGeom>
          <a:ln>
            <a:noFill/>
          </a:ln>
        </p:spPr>
      </p:pic>
      <p:pic>
        <p:nvPicPr>
          <p:cNvPr id="216" name="Picture 12" descr=""/>
          <p:cNvPicPr/>
          <p:nvPr/>
        </p:nvPicPr>
        <p:blipFill>
          <a:blip r:embed="rId4"/>
          <a:srcRect l="2080" t="39498" r="29788" b="21229"/>
          <a:stretch>
            <a:fillRect/>
          </a:stretch>
        </p:blipFill>
        <p:spPr>
          <a:xfrm>
            <a:off x="5292000" y="980640"/>
            <a:ext cx="3702960" cy="237600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5796000" y="4365000"/>
            <a:ext cx="2232000" cy="187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fff"/>
          </a:solidFill>
          <a:ln w="25560">
            <a:solidFill>
              <a:srgbClr val="80808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However, note that SWDF does not list Inflation Swap Curves.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These can be found in </a:t>
            </a:r>
            <a:r>
              <a:rPr b="1" lang="en-US" sz="1400">
                <a:solidFill>
                  <a:srgbClr val="e46c0a"/>
                </a:solidFill>
                <a:latin typeface="Calibri"/>
              </a:rPr>
              <a:t>ICVS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18" name="CustomShape 5"/>
          <p:cNvSpPr/>
          <p:nvPr/>
        </p:nvSpPr>
        <p:spPr>
          <a:xfrm>
            <a:off x="1259640" y="1340640"/>
            <a:ext cx="791640" cy="201600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19" name="CustomShape 6"/>
          <p:cNvSpPr/>
          <p:nvPr/>
        </p:nvSpPr>
        <p:spPr>
          <a:xfrm>
            <a:off x="7812360" y="1340640"/>
            <a:ext cx="359640" cy="1944000"/>
          </a:xfrm>
          <a:prstGeom prst="rect">
            <a:avLst/>
          </a:prstGeom>
          <a:noFill/>
          <a:ln w="25560">
            <a:solidFill>
              <a:srgbClr val="ffff00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79640" y="6453360"/>
            <a:ext cx="439200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21" name="CustomShape 8"/>
          <p:cNvSpPr/>
          <p:nvPr/>
        </p:nvSpPr>
        <p:spPr>
          <a:xfrm>
            <a:off x="179640" y="5013000"/>
            <a:ext cx="4464000" cy="143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79640" y="4437000"/>
            <a:ext cx="4464000" cy="215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Russia Swap Curves on Bloomberg</a:t>
            </a:r>
            <a:endParaRPr/>
          </a:p>
        </p:txBody>
      </p:sp>
      <p:pic>
        <p:nvPicPr>
          <p:cNvPr id="224" name="Picture 2" descr=""/>
          <p:cNvPicPr/>
          <p:nvPr/>
        </p:nvPicPr>
        <p:blipFill>
          <a:blip r:embed="rId1"/>
          <a:srcRect l="46493" t="136995" r="525304" b="1269506"/>
          <a:stretch>
            <a:fillRect/>
          </a:stretch>
        </p:blipFill>
        <p:spPr>
          <a:xfrm>
            <a:off x="0" y="1196640"/>
            <a:ext cx="6855120" cy="2808000"/>
          </a:xfrm>
          <a:prstGeom prst="rect">
            <a:avLst/>
          </a:prstGeom>
          <a:ln>
            <a:noFill/>
          </a:ln>
        </p:spPr>
      </p:pic>
      <p:pic>
        <p:nvPicPr>
          <p:cNvPr id="225" name="Picture 3" descr=""/>
          <p:cNvPicPr/>
          <p:nvPr/>
        </p:nvPicPr>
        <p:blipFill>
          <a:blip r:embed="rId2"/>
          <a:srcRect l="2141310" t="30269" r="0" b="2513004"/>
          <a:stretch>
            <a:fillRect/>
          </a:stretch>
        </p:blipFill>
        <p:spPr>
          <a:xfrm>
            <a:off x="4499280" y="1196640"/>
            <a:ext cx="1454040" cy="20268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0" y="2709000"/>
            <a:ext cx="5976360" cy="4316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pic>
        <p:nvPicPr>
          <p:cNvPr id="227" name="Picture 7" descr=""/>
          <p:cNvPicPr/>
          <p:nvPr/>
        </p:nvPicPr>
        <p:blipFill>
          <a:blip r:embed="rId3"/>
          <a:srcRect l="11737" t="134529" r="27134" b="1726681"/>
          <a:stretch>
            <a:fillRect/>
          </a:stretch>
        </p:blipFill>
        <p:spPr>
          <a:xfrm>
            <a:off x="0" y="4437000"/>
            <a:ext cx="6804000" cy="2016000"/>
          </a:xfrm>
          <a:prstGeom prst="rect">
            <a:avLst/>
          </a:prstGeom>
          <a:ln>
            <a:noFill/>
          </a:ln>
        </p:spPr>
      </p:pic>
      <p:pic>
        <p:nvPicPr>
          <p:cNvPr id="228" name="Picture 8" descr=""/>
          <p:cNvPicPr/>
          <p:nvPr/>
        </p:nvPicPr>
        <p:blipFill>
          <a:blip r:embed="rId4"/>
          <a:srcRect l="2359908" t="0" r="0" b="2466591"/>
          <a:stretch>
            <a:fillRect/>
          </a:stretch>
        </p:blipFill>
        <p:spPr>
          <a:xfrm>
            <a:off x="6008400" y="4437000"/>
            <a:ext cx="746640" cy="46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6" descr=""/>
          <p:cNvPicPr/>
          <p:nvPr/>
        </p:nvPicPr>
        <p:blipFill>
          <a:blip r:embed="rId1"/>
          <a:srcRect l="0" t="11004" r="8431" b="58176"/>
          <a:stretch>
            <a:fillRect/>
          </a:stretch>
        </p:blipFill>
        <p:spPr>
          <a:xfrm>
            <a:off x="3204000" y="764640"/>
            <a:ext cx="5348880" cy="1439640"/>
          </a:xfrm>
          <a:prstGeom prst="rect">
            <a:avLst/>
          </a:prstGeom>
          <a:ln>
            <a:noFill/>
          </a:ln>
        </p:spPr>
      </p:pic>
      <p:pic>
        <p:nvPicPr>
          <p:cNvPr id="230" name="Content Placeholder 3" descr=""/>
          <p:cNvPicPr/>
          <p:nvPr/>
        </p:nvPicPr>
        <p:blipFill>
          <a:blip r:embed="rId2"/>
          <a:srcRect l="0" t="220493" r="1185597" b="826755"/>
          <a:stretch>
            <a:fillRect/>
          </a:stretch>
        </p:blipFill>
        <p:spPr>
          <a:xfrm>
            <a:off x="0" y="764640"/>
            <a:ext cx="2755800" cy="2160000"/>
          </a:xfrm>
          <a:prstGeom prst="rect">
            <a:avLst/>
          </a:prstGeom>
          <a:ln>
            <a:noFill/>
          </a:ln>
        </p:spPr>
      </p:pic>
      <p:sp>
        <p:nvSpPr>
          <p:cNvPr id="231" name="CustomShape 1"/>
          <p:cNvSpPr/>
          <p:nvPr/>
        </p:nvSpPr>
        <p:spPr>
          <a:xfrm flipV="1">
            <a:off x="2483640" y="1051560"/>
            <a:ext cx="647640" cy="35964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92d050"/>
            </a:solidFill>
            <a:round/>
            <a:headEnd len="med" type="triangle" w="med"/>
            <a:tailEnd len="med" type="triangle" w="med"/>
          </a:ln>
        </p:spPr>
      </p:sp>
      <p:pic>
        <p:nvPicPr>
          <p:cNvPr id="232" name="Picture 6" descr=""/>
          <p:cNvPicPr/>
          <p:nvPr/>
        </p:nvPicPr>
        <p:blipFill>
          <a:blip r:embed="rId3"/>
          <a:srcRect l="0" t="11004" r="0" b="36166"/>
          <a:stretch>
            <a:fillRect/>
          </a:stretch>
        </p:blipFill>
        <p:spPr>
          <a:xfrm>
            <a:off x="179640" y="3429000"/>
            <a:ext cx="5963040" cy="252000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251640" y="116640"/>
            <a:ext cx="82807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e46c0a"/>
                </a:solidFill>
                <a:latin typeface="Calibri"/>
              </a:rPr>
              <a:t>ICVS</a:t>
            </a:r>
            <a:r>
              <a:rPr b="1" lang="en-US">
                <a:solidFill>
                  <a:srgbClr val="000000"/>
                </a:solidFill>
                <a:latin typeface="Calibri"/>
              </a:rPr>
              <a:t> – Int. Curve Builder 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“</a:t>
            </a:r>
            <a:r>
              <a:rPr b="1" lang="en-US">
                <a:solidFill>
                  <a:srgbClr val="e46c0a"/>
                </a:solidFill>
                <a:latin typeface="Calibri"/>
              </a:rPr>
              <a:t>Source 8</a:t>
            </a:r>
            <a:r>
              <a:rPr b="1" lang="en-US">
                <a:solidFill>
                  <a:srgbClr val="000000"/>
                </a:solidFill>
                <a:latin typeface="Calibri"/>
              </a:rPr>
              <a:t>” Curve Constructions using 3 month  reset Index </a:t>
            </a:r>
            <a:endParaRPr/>
          </a:p>
        </p:txBody>
      </p:sp>
      <p:sp>
        <p:nvSpPr>
          <p:cNvPr id="234" name="CustomShape 3"/>
          <p:cNvSpPr/>
          <p:nvPr/>
        </p:nvSpPr>
        <p:spPr>
          <a:xfrm rot="5400000">
            <a:off x="2771640" y="1988640"/>
            <a:ext cx="2880000" cy="201600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35" name="CustomShape 4"/>
          <p:cNvSpPr/>
          <p:nvPr/>
        </p:nvSpPr>
        <p:spPr>
          <a:xfrm>
            <a:off x="3204000" y="2565000"/>
            <a:ext cx="3456000" cy="63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3 month Futures used to bootstrap the zero coupon curve when quoting Swap vs. 3 months</a:t>
            </a:r>
            <a:endParaRPr/>
          </a:p>
        </p:txBody>
      </p:sp>
      <p:sp>
        <p:nvSpPr>
          <p:cNvPr id="236" name="CustomShape 5"/>
          <p:cNvSpPr/>
          <p:nvPr/>
        </p:nvSpPr>
        <p:spPr>
          <a:xfrm>
            <a:off x="7164360" y="692640"/>
            <a:ext cx="14396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00"/>
                </a:solidFill>
                <a:latin typeface="Calibri"/>
              </a:rPr>
              <a:t>ICVS</a:t>
            </a:r>
            <a:endParaRPr/>
          </a:p>
        </p:txBody>
      </p:sp>
      <p:pic>
        <p:nvPicPr>
          <p:cNvPr id="237" name="Picture 6" descr=""/>
          <p:cNvPicPr/>
          <p:nvPr/>
        </p:nvPicPr>
        <p:blipFill>
          <a:blip r:embed="rId4"/>
          <a:srcRect l="1759" t="64977" r="45301" b="7550"/>
          <a:stretch>
            <a:fillRect/>
          </a:stretch>
        </p:blipFill>
        <p:spPr>
          <a:xfrm>
            <a:off x="6444360" y="3789000"/>
            <a:ext cx="2448000" cy="172800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107640" y="1268640"/>
            <a:ext cx="2376000" cy="215640"/>
          </a:xfrm>
          <a:prstGeom prst="rect">
            <a:avLst/>
          </a:prstGeom>
          <a:noFill/>
          <a:ln w="25560">
            <a:solidFill>
              <a:srgbClr val="92d050"/>
            </a:solidFill>
            <a:round/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