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B"/>
          </a:solidFill>
        </a:fill>
      </a:tcStyle>
    </a:wholeTbl>
    <a:band2H>
      <a:tcTxStyle b="def" i="def"/>
      <a:tcStyle>
        <a:tcBdr/>
        <a:fill>
          <a:solidFill>
            <a:srgbClr val="E6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FEB"/>
          </a:solidFill>
        </a:fill>
      </a:tcStyle>
    </a:wholeTbl>
    <a:band2H>
      <a:tcTxStyle b="def" i="def"/>
      <a:tcStyle>
        <a:tcBdr/>
        <a:fill>
          <a:solidFill>
            <a:srgbClr val="EAF0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4CB"/>
          </a:solidFill>
        </a:fill>
      </a:tcStyle>
    </a:wholeTbl>
    <a:band2H>
      <a:tcTxStyle b="def" i="def"/>
      <a:tcStyle>
        <a:tcBdr/>
        <a:fill>
          <a:solidFill>
            <a:srgbClr val="FA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8" descr="Bild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319088" y="1978717"/>
            <a:ext cx="8509001" cy="127413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 marL="386670" indent="-210456"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Rechteck 13"/>
          <p:cNvSpPr/>
          <p:nvPr/>
        </p:nvSpPr>
        <p:spPr>
          <a:xfrm>
            <a:off x="8347633" y="6408270"/>
            <a:ext cx="575241" cy="358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r">
              <a:defRPr sz="2000"/>
            </a:pPr>
          </a:p>
        </p:txBody>
      </p:sp>
      <p:sp>
        <p:nvSpPr>
          <p:cNvPr id="1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eck 8"/>
          <p:cNvSpPr/>
          <p:nvPr/>
        </p:nvSpPr>
        <p:spPr>
          <a:xfrm>
            <a:off x="0" y="2477136"/>
            <a:ext cx="9144000" cy="438086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r">
              <a:defRPr sz="1000"/>
            </a:pPr>
          </a:p>
        </p:txBody>
      </p:sp>
      <p:sp>
        <p:nvSpPr>
          <p:cNvPr id="103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1" cy="714954"/>
          </a:xfrm>
          <a:prstGeom prst="rect">
            <a:avLst/>
          </a:prstGeom>
        </p:spPr>
        <p:txBody>
          <a:bodyPr/>
          <a:lstStyle>
            <a:lvl3pPr marL="386670" indent="-210456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4" name="Bildplatzhalter 2"/>
          <p:cNvSpPr/>
          <p:nvPr>
            <p:ph type="pic" sz="half" idx="21"/>
          </p:nvPr>
        </p:nvSpPr>
        <p:spPr>
          <a:xfrm>
            <a:off x="4584191" y="2484120"/>
            <a:ext cx="4244405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Body Level One…"/>
          <p:cNvSpPr txBox="1"/>
          <p:nvPr>
            <p:ph type="body" sz="quarter" idx="1" hasCustomPrompt="1"/>
          </p:nvPr>
        </p:nvSpPr>
        <p:spPr>
          <a:xfrm>
            <a:off x="319088" y="1978717"/>
            <a:ext cx="8509001" cy="127413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 marL="386670" indent="-210456"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Rechteck 13"/>
          <p:cNvSpPr/>
          <p:nvPr/>
        </p:nvSpPr>
        <p:spPr>
          <a:xfrm>
            <a:off x="8347633" y="6408270"/>
            <a:ext cx="575241" cy="358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r">
              <a:defRPr sz="2000"/>
            </a:pPr>
          </a:p>
        </p:txBody>
      </p:sp>
      <p:sp>
        <p:nvSpPr>
          <p:cNvPr id="11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Body Level One…"/>
          <p:cNvSpPr txBox="1"/>
          <p:nvPr>
            <p:ph type="body" idx="1" hasCustomPrompt="1"/>
          </p:nvPr>
        </p:nvSpPr>
        <p:spPr>
          <a:xfrm>
            <a:off x="319089" y="2499360"/>
            <a:ext cx="8509001" cy="396240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Textplatzhalter 7"/>
          <p:cNvSpPr/>
          <p:nvPr>
            <p:ph type="body" sz="quarter" idx="21" hasCustomPrompt="1"/>
          </p:nvPr>
        </p:nvSpPr>
        <p:spPr>
          <a:xfrm>
            <a:off x="319088" y="1762186"/>
            <a:ext cx="8509001" cy="71495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</p:txBody>
      </p:sp>
      <p:sp>
        <p:nvSpPr>
          <p:cNvPr id="137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774932" y="6569468"/>
            <a:ext cx="2052079" cy="172815"/>
          </a:xfrm>
          <a:prstGeom prst="rect">
            <a:avLst/>
          </a:prstGeom>
          <a:solidFill>
            <a:srgbClr val="FFFFFF"/>
          </a:solidFill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Body Level One…"/>
          <p:cNvSpPr txBox="1"/>
          <p:nvPr>
            <p:ph type="body" sz="half" idx="1" hasCustomPrompt="1"/>
          </p:nvPr>
        </p:nvSpPr>
        <p:spPr>
          <a:xfrm>
            <a:off x="319089" y="1762187"/>
            <a:ext cx="4180915" cy="4687383"/>
          </a:xfrm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7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1" cy="714954"/>
          </a:xfrm>
          <a:prstGeom prst="rect">
            <a:avLst/>
          </a:prstGeom>
        </p:spPr>
        <p:txBody>
          <a:bodyPr/>
          <a:lstStyle>
            <a:lvl3pPr marL="386670" indent="-210456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7" name="Bildplatzhalter 2"/>
          <p:cNvSpPr/>
          <p:nvPr>
            <p:ph type="pic" sz="half" idx="21"/>
          </p:nvPr>
        </p:nvSpPr>
        <p:spPr>
          <a:xfrm>
            <a:off x="4584191" y="2484120"/>
            <a:ext cx="4244405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hteck 8"/>
          <p:cNvSpPr/>
          <p:nvPr/>
        </p:nvSpPr>
        <p:spPr>
          <a:xfrm>
            <a:off x="0" y="2477136"/>
            <a:ext cx="9144000" cy="438086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r">
              <a:defRPr sz="1000"/>
            </a:pPr>
          </a:p>
        </p:txBody>
      </p:sp>
      <p:sp>
        <p:nvSpPr>
          <p:cNvPr id="168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1" cy="714954"/>
          </a:xfrm>
          <a:prstGeom prst="rect">
            <a:avLst/>
          </a:prstGeom>
        </p:spPr>
        <p:txBody>
          <a:bodyPr/>
          <a:lstStyle>
            <a:lvl3pPr marL="386670" indent="-210456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9" name="Bildplatzhalter 2"/>
          <p:cNvSpPr/>
          <p:nvPr>
            <p:ph type="pic" sz="half" idx="21"/>
          </p:nvPr>
        </p:nvSpPr>
        <p:spPr>
          <a:xfrm>
            <a:off x="4584191" y="2484120"/>
            <a:ext cx="4244405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1" cy="714954"/>
          </a:xfrm>
          <a:prstGeom prst="rect">
            <a:avLst/>
          </a:prstGeom>
        </p:spPr>
        <p:txBody>
          <a:bodyPr/>
          <a:lstStyle>
            <a:lvl3pPr marL="386670" indent="-210456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0" name="Bildplatzhalter 8"/>
          <p:cNvSpPr/>
          <p:nvPr>
            <p:ph type="pic" idx="21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1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Bild 2" descr="Bild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ildplatzhalter 2"/>
          <p:cNvSpPr/>
          <p:nvPr>
            <p:ph type="pic" idx="21"/>
          </p:nvPr>
        </p:nvSpPr>
        <p:spPr>
          <a:xfrm>
            <a:off x="0" y="1691638"/>
            <a:ext cx="9144000" cy="51663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1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644792" y="6569468"/>
            <a:ext cx="182216" cy="1728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lnSpc>
                <a:spcPct val="114000"/>
              </a:lnSpc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0" name="Bild 3" descr="Bild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2628" y="324649"/>
            <a:ext cx="599728" cy="32040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Präsentationsmusterkann auch als Kapiteltrenner verwendet werden"/>
          <p:cNvSpPr txBox="1"/>
          <p:nvPr>
            <p:ph type="title" hasCustomPrompt="1"/>
          </p:nvPr>
        </p:nvSpPr>
        <p:spPr>
          <a:xfrm>
            <a:off x="319089" y="994333"/>
            <a:ext cx="8509001" cy="12311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Präsentationsmusterkann auch als Kapiteltrenner verwendet werden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4" descr="Bild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Bild 6" descr="Bild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2626" y="324649"/>
            <a:ext cx="599723" cy="32040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el der Präsentation durch Klicken bearbeiten"/>
          <p:cNvSpPr txBox="1"/>
          <p:nvPr>
            <p:ph type="title" hasCustomPrompt="1"/>
          </p:nvPr>
        </p:nvSpPr>
        <p:spPr>
          <a:xfrm>
            <a:off x="319089" y="994333"/>
            <a:ext cx="8509001" cy="5016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 der Präsentation durch Klicken bearbeiten</a:t>
            </a:r>
          </a:p>
        </p:txBody>
      </p:sp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319088" y="1978717"/>
            <a:ext cx="8509001" cy="127413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FFFFFF"/>
                </a:solidFill>
              </a:defRPr>
            </a:lvl2pPr>
            <a:lvl3pPr marL="386670" indent="-210456">
              <a:lnSpc>
                <a:spcPct val="15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8646493" y="6583474"/>
            <a:ext cx="182216" cy="17281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4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htec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lnSpc>
                <a:spcPct val="114000"/>
              </a:lnSpc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0" name="Bild 3" descr="Bild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2626" y="324649"/>
            <a:ext cx="599723" cy="32040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Präsentationsmusterkann auch als Kapiteltrenner verwendet werden"/>
          <p:cNvSpPr txBox="1"/>
          <p:nvPr>
            <p:ph type="title" hasCustomPrompt="1"/>
          </p:nvPr>
        </p:nvSpPr>
        <p:spPr>
          <a:xfrm>
            <a:off x="319089" y="994333"/>
            <a:ext cx="8509001" cy="12311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Präsentationsmusterkann auch als Kapiteltrenner verwendet werden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/>
          <p:nvPr>
            <p:ph type="title"/>
          </p:nvPr>
        </p:nvSpPr>
        <p:spPr>
          <a:xfrm>
            <a:off x="457200" y="472141"/>
            <a:ext cx="8235577" cy="1072778"/>
          </a:xfrm>
          <a:prstGeom prst="rect">
            <a:avLst/>
          </a:prstGeom>
        </p:spPr>
        <p:txBody>
          <a:bodyPr lIns="43030" tIns="43030" rIns="43030" bIns="43030" anchor="ctr"/>
          <a:lstStyle>
            <a:lvl1pPr algn="ctr" defTabSz="917799">
              <a:lnSpc>
                <a:spcPct val="10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idx="1"/>
          </p:nvPr>
        </p:nvSpPr>
        <p:spPr>
          <a:xfrm>
            <a:off x="457200" y="1715247"/>
            <a:ext cx="8235577" cy="4249271"/>
          </a:xfrm>
          <a:prstGeom prst="rect">
            <a:avLst/>
          </a:prstGeom>
        </p:spPr>
        <p:txBody>
          <a:bodyPr lIns="43030" tIns="43030" rIns="43030" bIns="43030"/>
          <a:lstStyle>
            <a:lvl1pPr marL="342900" indent="-342900" defTabSz="917799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7799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7799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7799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7799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8424499" y="6222803"/>
            <a:ext cx="268278" cy="258877"/>
          </a:xfrm>
          <a:prstGeom prst="rect">
            <a:avLst/>
          </a:prstGeom>
        </p:spPr>
        <p:txBody>
          <a:bodyPr lIns="43030" tIns="43030" rIns="43030" bIns="43030"/>
          <a:lstStyle>
            <a:lvl1pPr defTabSz="458899">
              <a:defRPr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5"/>
          <p:cNvSpPr txBox="1"/>
          <p:nvPr/>
        </p:nvSpPr>
        <p:spPr>
          <a:xfrm rot="16200000">
            <a:off x="-2369014" y="3564825"/>
            <a:ext cx="4962425" cy="34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352" tIns="42352" rIns="42352" bIns="42352">
            <a:spAutoFit/>
          </a:bodyPr>
          <a:lstStyle>
            <a:lvl1pPr algn="r" defTabSz="458899"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32200" algn="l"/>
                <a:tab pos="4356100" algn="l"/>
                <a:tab pos="5080000" algn="l"/>
              </a:tabLst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www.uni-stuttart.de</a:t>
            </a: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457200" y="472141"/>
            <a:ext cx="8234084" cy="1071283"/>
          </a:xfrm>
          <a:prstGeom prst="rect">
            <a:avLst/>
          </a:prstGeom>
        </p:spPr>
        <p:txBody>
          <a:bodyPr lIns="42352" tIns="42352" rIns="42352" bIns="42352" anchor="ctr"/>
          <a:lstStyle>
            <a:lvl1pPr marL="229449" indent="1599350" defTabSz="458899">
              <a:lnSpc>
                <a:spcPct val="93000"/>
              </a:lnSpc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 txBox="1"/>
          <p:nvPr>
            <p:ph type="body" idx="1"/>
          </p:nvPr>
        </p:nvSpPr>
        <p:spPr>
          <a:xfrm>
            <a:off x="457200" y="1715247"/>
            <a:ext cx="8234084" cy="4247777"/>
          </a:xfrm>
          <a:prstGeom prst="rect">
            <a:avLst/>
          </a:prstGeom>
        </p:spPr>
        <p:txBody>
          <a:bodyPr lIns="42352" tIns="42352" rIns="42352" bIns="42352"/>
          <a:lstStyle>
            <a:lvl1pPr marL="344174" indent="-344174" defTabSz="458899">
              <a:lnSpc>
                <a:spcPct val="93000"/>
              </a:lnSpc>
              <a:spcBef>
                <a:spcPts val="1400"/>
              </a:spcBef>
              <a:defRPr sz="2200"/>
            </a:lvl1pPr>
            <a:lvl2pPr marL="344174" indent="113025" defTabSz="458899">
              <a:lnSpc>
                <a:spcPct val="93000"/>
              </a:lnSpc>
              <a:spcBef>
                <a:spcPts val="1400"/>
              </a:spcBef>
              <a:buSzTx/>
              <a:buNone/>
              <a:defRPr sz="2200"/>
            </a:lvl2pPr>
            <a:lvl3pPr marL="344174" indent="570225" defTabSz="458899">
              <a:lnSpc>
                <a:spcPct val="93000"/>
              </a:lnSpc>
              <a:spcBef>
                <a:spcPts val="1400"/>
              </a:spcBef>
              <a:buSzTx/>
              <a:buNone/>
              <a:defRPr sz="2200"/>
            </a:lvl3pPr>
            <a:lvl4pPr marL="344174" indent="1027425" defTabSz="458899">
              <a:lnSpc>
                <a:spcPct val="93000"/>
              </a:lnSpc>
              <a:spcBef>
                <a:spcPts val="1400"/>
              </a:spcBef>
              <a:buSzTx/>
              <a:buNone/>
              <a:defRPr sz="2200"/>
            </a:lvl4pPr>
            <a:lvl5pPr marL="344174" indent="1484625" defTabSz="458899">
              <a:lnSpc>
                <a:spcPct val="93000"/>
              </a:lnSpc>
              <a:spcBef>
                <a:spcPts val="140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4419599" y="6002498"/>
            <a:ext cx="2133601" cy="342901"/>
          </a:xfrm>
          <a:prstGeom prst="rect">
            <a:avLst/>
          </a:prstGeom>
        </p:spPr>
        <p:txBody>
          <a:bodyPr lIns="43030" tIns="43030" rIns="43030" bIns="43030"/>
          <a:lstStyle>
            <a:lvl1pPr defTabSz="458899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>
              <a:lnSpc>
                <a:spcPct val="10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>
              <a:lnSpc>
                <a:spcPct val="10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319088" y="1978717"/>
            <a:ext cx="8509001" cy="127413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 marL="386670" indent="-210456"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ReferentOrt, Datum (Schreibweise: 00. Januar 2015)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Rechteck 13"/>
          <p:cNvSpPr/>
          <p:nvPr/>
        </p:nvSpPr>
        <p:spPr>
          <a:xfrm>
            <a:off x="8347633" y="6408270"/>
            <a:ext cx="575241" cy="358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r">
              <a:defRPr sz="2000"/>
            </a:pPr>
          </a:p>
        </p:txBody>
      </p:sp>
      <p:sp>
        <p:nvSpPr>
          <p:cNvPr id="37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1" cy="714954"/>
          </a:xfrm>
          <a:prstGeom prst="rect">
            <a:avLst/>
          </a:prstGeom>
        </p:spPr>
        <p:txBody>
          <a:bodyPr/>
          <a:lstStyle>
            <a:lvl3pPr marL="386670" indent="-210456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Bildplatzhalter 2"/>
          <p:cNvSpPr/>
          <p:nvPr>
            <p:ph type="pic" sz="half" idx="21"/>
          </p:nvPr>
        </p:nvSpPr>
        <p:spPr>
          <a:xfrm>
            <a:off x="4584191" y="2484120"/>
            <a:ext cx="4244405" cy="3974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>
            <p:ph type="body" sz="half" idx="1" hasCustomPrompt="1"/>
          </p:nvPr>
        </p:nvSpPr>
        <p:spPr>
          <a:xfrm>
            <a:off x="319089" y="1762187"/>
            <a:ext cx="4180915" cy="4687383"/>
          </a:xfrm>
          <a:prstGeom prst="rect">
            <a:avLst/>
          </a:prstGeom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5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idx="1" hasCustomPrompt="1"/>
          </p:nvPr>
        </p:nvSpPr>
        <p:spPr>
          <a:xfrm>
            <a:off x="319089" y="2499360"/>
            <a:ext cx="8509001" cy="396240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Textplatzhalter 7"/>
          <p:cNvSpPr/>
          <p:nvPr>
            <p:ph type="body" sz="quarter" idx="21" hasCustomPrompt="1"/>
          </p:nvPr>
        </p:nvSpPr>
        <p:spPr>
          <a:xfrm>
            <a:off x="319088" y="1762186"/>
            <a:ext cx="8509001" cy="71495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Inhalt durch Klicken bearbeiten</a:t>
            </a:r>
          </a:p>
        </p:txBody>
      </p:sp>
      <p:sp>
        <p:nvSpPr>
          <p:cNvPr id="75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774932" y="6569468"/>
            <a:ext cx="2052005" cy="172815"/>
          </a:xfrm>
          <a:prstGeom prst="rect">
            <a:avLst/>
          </a:prstGeom>
          <a:solidFill>
            <a:srgbClr val="FFFFFF"/>
          </a:solidFill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 hasCustomPrompt="1"/>
          </p:nvPr>
        </p:nvSpPr>
        <p:spPr>
          <a:xfrm>
            <a:off x="319089" y="1762187"/>
            <a:ext cx="8509001" cy="714954"/>
          </a:xfrm>
          <a:prstGeom prst="rect">
            <a:avLst/>
          </a:prstGeom>
        </p:spPr>
        <p:txBody>
          <a:bodyPr/>
          <a:lstStyle>
            <a:lvl3pPr marL="386670" indent="-210456"/>
          </a:lstStyle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Bildplatzhalter 8"/>
          <p:cNvSpPr/>
          <p:nvPr>
            <p:ph type="pic" idx="21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dplatzhalter 2"/>
          <p:cNvSpPr/>
          <p:nvPr>
            <p:ph type="pic" idx="21"/>
          </p:nvPr>
        </p:nvSpPr>
        <p:spPr>
          <a:xfrm>
            <a:off x="0" y="1691638"/>
            <a:ext cx="9144000" cy="51663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Titel durch Klicken bearbeit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durch Klicken bearbeiten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6" descr="Bild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409" y="324685"/>
            <a:ext cx="608357" cy="3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feld 10"/>
          <p:cNvSpPr txBox="1"/>
          <p:nvPr/>
        </p:nvSpPr>
        <p:spPr>
          <a:xfrm>
            <a:off x="320400" y="314324"/>
            <a:ext cx="7699651" cy="326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Lehrstuhl für Musterverfahren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TUM School of Mustertechnik</a:t>
            </a:r>
          </a:p>
          <a:p>
            <a:pPr>
              <a:lnSpc>
                <a:spcPct val="94000"/>
              </a:lnSpc>
              <a:defRPr sz="800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319089" y="1762187"/>
            <a:ext cx="8509001" cy="469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Inhalt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Titel durch Klicken bearbeiten"/>
          <p:cNvSpPr txBox="1"/>
          <p:nvPr>
            <p:ph type="title" hasCustomPrompt="1"/>
          </p:nvPr>
        </p:nvSpPr>
        <p:spPr>
          <a:xfrm>
            <a:off x="319089" y="994333"/>
            <a:ext cx="8509001" cy="41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 durch Klicken bearbeiten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644720" y="6569468"/>
            <a:ext cx="182216" cy="1728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76212" marR="0" indent="-176212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0363" marR="0" indent="-184150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63562" marR="0" indent="-203200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39547" marR="0" indent="-201386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468877" marR="0" indent="-182877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926077" marR="0" indent="-182877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383279" marR="0" indent="-182877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840479" marR="0" indent="-182879" algn="l" defTabSz="914400" rtl="0" latinLnBrk="0">
        <a:lnSpc>
          <a:spcPct val="114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PICAL (ERC Advanced Grant)"/>
          <p:cNvSpPr txBox="1"/>
          <p:nvPr>
            <p:ph type="title"/>
          </p:nvPr>
        </p:nvSpPr>
        <p:spPr>
          <a:xfrm>
            <a:off x="457200" y="160338"/>
            <a:ext cx="8229600" cy="819845"/>
          </a:xfrm>
          <a:prstGeom prst="rect">
            <a:avLst/>
          </a:prstGeom>
        </p:spPr>
        <p:txBody>
          <a:bodyPr/>
          <a:lstStyle/>
          <a:p>
            <a:pPr/>
            <a:r>
              <a:t>EPICAL (ERC Advanced Grant)</a:t>
            </a:r>
          </a:p>
        </p:txBody>
      </p:sp>
      <p:sp>
        <p:nvSpPr>
          <p:cNvPr id="266" name="EPICAL: Evaluating and Programming Intelligent Chatbots for Any Language…"/>
          <p:cNvSpPr txBox="1"/>
          <p:nvPr>
            <p:ph type="body" sz="half" idx="1"/>
          </p:nvPr>
        </p:nvSpPr>
        <p:spPr>
          <a:xfrm>
            <a:off x="457200" y="1034738"/>
            <a:ext cx="8229600" cy="2862462"/>
          </a:xfrm>
          <a:prstGeom prst="rect">
            <a:avLst/>
          </a:prstGeom>
        </p:spPr>
        <p:txBody>
          <a:bodyPr/>
          <a:lstStyle/>
          <a:p>
            <a:pPr marL="147447" indent="-147447" defTabSz="393192">
              <a:spcBef>
                <a:spcPts val="300"/>
              </a:spcBef>
              <a:defRPr sz="1376"/>
            </a:pPr>
            <a:r>
              <a:t>EPICAL: Evaluating and Programming Intelligent Chatbots for Any Language</a:t>
            </a:r>
          </a:p>
          <a:p>
            <a:pPr marL="147447" indent="-147447" defTabSz="393192">
              <a:spcBef>
                <a:spcPts val="300"/>
              </a:spcBef>
              <a:defRPr sz="1376"/>
            </a:pPr>
            <a:r>
              <a:t>Intelligent chatbots such as ChatGPT work well for a few languages such as English</a:t>
            </a:r>
          </a:p>
          <a:p>
            <a:pPr lvl="1" marL="344043" indent="-147447" defTabSz="393192">
              <a:spcBef>
                <a:spcPts val="300"/>
              </a:spcBef>
              <a:buChar char="•"/>
              <a:defRPr sz="1376"/>
            </a:pPr>
            <a:r>
              <a:t>But not for most of the 7099 languages currently spoken on Earth</a:t>
            </a:r>
          </a:p>
          <a:p>
            <a:pPr lvl="1" marL="344043" indent="-147447" defTabSz="393192">
              <a:spcBef>
                <a:spcPts val="300"/>
              </a:spcBef>
              <a:buChar char="•"/>
              <a:defRPr sz="1376"/>
            </a:pPr>
            <a:r>
              <a:t>Chatbots are trained on corpora like the Common Crawl </a:t>
            </a:r>
          </a:p>
          <a:p>
            <a:pPr lvl="1" marL="344043" indent="-147447" defTabSz="393192">
              <a:spcBef>
                <a:spcPts val="300"/>
              </a:spcBef>
              <a:buChar char="•"/>
              <a:defRPr sz="1376"/>
            </a:pPr>
            <a:r>
              <a:t>97% of the crawl is top-100 languages, just 3% of the crawl are from the 7000 less-resourced languages</a:t>
            </a:r>
          </a:p>
          <a:p>
            <a:pPr lvl="1" marL="344043" indent="-147447" defTabSz="393192">
              <a:spcBef>
                <a:spcPts val="300"/>
              </a:spcBef>
              <a:buChar char="•"/>
              <a:defRPr sz="1376"/>
            </a:pPr>
            <a:r>
              <a:t>High risk, high return idea: </a:t>
            </a:r>
          </a:p>
          <a:p>
            <a:pPr lvl="2" marL="540638" indent="-147447" defTabSz="393192">
              <a:spcBef>
                <a:spcPts val="300"/>
              </a:spcBef>
              <a:defRPr sz="1376"/>
            </a:pPr>
            <a:r>
              <a:t>First create high quality texts in low-resource languages with the help of chatbots</a:t>
            </a:r>
          </a:p>
          <a:p>
            <a:pPr lvl="2" marL="540638" indent="-147447" defTabSz="393192">
              <a:spcBef>
                <a:spcPts val="300"/>
              </a:spcBef>
              <a:defRPr sz="1376"/>
            </a:pPr>
            <a:r>
              <a:t>Then use these texts to improve the chatbots (creating a virtuous cycle)</a:t>
            </a:r>
          </a:p>
          <a:p>
            <a:pPr marL="147447" indent="-147447" defTabSz="393192">
              <a:spcBef>
                <a:spcPts val="300"/>
              </a:spcBef>
              <a:defRPr sz="1376"/>
            </a:pPr>
            <a:r>
              <a:t>PI: Alexander Fraser, top researcher in machine translation and multilingual natural language processing</a:t>
            </a:r>
          </a:p>
          <a:p>
            <a:pPr lvl="1" marL="344043" indent="-147447" defTabSz="393192">
              <a:spcBef>
                <a:spcPts val="300"/>
              </a:spcBef>
              <a:buChar char="•"/>
              <a:defRPr sz="1376"/>
            </a:pPr>
            <a:r>
              <a:t>Contributions in many areas of machine translation, NLP, machine learning</a:t>
            </a:r>
          </a:p>
          <a:p>
            <a:pPr lvl="1" marL="344043" indent="-147447" defTabSz="393192">
              <a:spcBef>
                <a:spcPts val="300"/>
              </a:spcBef>
              <a:buChar char="•"/>
              <a:defRPr sz="1376"/>
            </a:pPr>
            <a:r>
              <a:t>Work on many low resource languages, for example Upper Sorbian (Germany) and Hiligaynon (Philippines)</a:t>
            </a:r>
          </a:p>
        </p:txBody>
      </p:sp>
      <p:pic>
        <p:nvPicPr>
          <p:cNvPr id="267" name="langfam_adapters_graphic.png" descr="langfam_adapters_graphic.png"/>
          <p:cNvPicPr>
            <a:picLocks noChangeAspect="1"/>
          </p:cNvPicPr>
          <p:nvPr/>
        </p:nvPicPr>
        <p:blipFill>
          <a:blip r:embed="rId2">
            <a:extLst/>
          </a:blip>
          <a:srcRect l="0" t="0" r="264" b="3763"/>
          <a:stretch>
            <a:fillRect/>
          </a:stretch>
        </p:blipFill>
        <p:spPr>
          <a:xfrm>
            <a:off x="1043541" y="4060819"/>
            <a:ext cx="3684688" cy="2370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lavine_imitation_learning.pdf" descr="lavine_imitation_learning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9867" y="3951755"/>
            <a:ext cx="2662344" cy="248843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"/>
          <p:cNvSpPr txBox="1"/>
          <p:nvPr/>
        </p:nvSpPr>
        <p:spPr>
          <a:xfrm>
            <a:off x="1018962" y="4118436"/>
            <a:ext cx="465905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60104_TUM_Praesentation_p_v1">
  <a:themeElements>
    <a:clrScheme name="160104_TUM_Praesentation_p_v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FF00FF"/>
      </a:folHlink>
    </a:clrScheme>
    <a:fontScheme name="160104_TUM_Praesentation_p_v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60104_TUM_Praesentation_p_v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60104_TUM_Praesentation_p_v1">
  <a:themeElements>
    <a:clrScheme name="160104_TUM_Praesentation_p_v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FF00FF"/>
      </a:folHlink>
    </a:clrScheme>
    <a:fontScheme name="160104_TUM_Praesentation_p_v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60104_TUM_Praesentation_p_v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