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4D899D-2754-45AD-9BFB-B73EF8E0AD6E}">
  <a:tblStyle styleId="{0B4D899D-2754-45AD-9BFB-B73EF8E0A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D6037B-FABF-4CCC-B065-3B7E5EC0570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d19dd4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d19dd4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d2480b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d2480b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d2480b0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d2480b0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d2480b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d2480b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d2480b0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d2480b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d2480b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d2480b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d2480b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d2480b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d19dd40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d19dd4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d2480b0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d2480b0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d2480b0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d2480b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8278d20ce30af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8278d20ce30af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278d20ce30af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278d20ce30af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f85b2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f85b2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f85b2a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f85b2a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d2480b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d2480b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bd2480b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bd2480b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d2480b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d2480b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d2480b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d2480b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d2480b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d2480b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arreola@scusd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shinie@gmail.com" TargetMode="External"/><Relationship Id="rId4" Type="http://schemas.openxmlformats.org/officeDocument/2006/relationships/hyperlink" Target="mailto:alex.frazier@gmail.com" TargetMode="External"/><Relationship Id="rId5" Type="http://schemas.openxmlformats.org/officeDocument/2006/relationships/hyperlink" Target="mailto:test@ao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 flow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6725" y="1095375"/>
            <a:ext cx="1649400" cy="1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Parent uploads receipt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Parent First, Last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Parent Email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Student Name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Teacher Name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Amount (&lt;$500)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Notes (optional)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491825" y="1324050"/>
            <a:ext cx="1649400" cy="10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After submission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email to parent email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notification to  teacher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00725" y="1017725"/>
            <a:ext cx="2145300" cy="15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Teacher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email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student (check box)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amount (check box)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 or Reject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userid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Options: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Incorrect amount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not in my class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(open text)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3"/>
          <p:cNvCxnSpPr>
            <a:stCxn id="55" idx="3"/>
            <a:endCxn id="56" idx="1"/>
          </p:cNvCxnSpPr>
          <p:nvPr/>
        </p:nvCxnSpPr>
        <p:spPr>
          <a:xfrm>
            <a:off x="2066125" y="1828875"/>
            <a:ext cx="425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6" idx="3"/>
            <a:endCxn id="57" idx="1"/>
          </p:cNvCxnSpPr>
          <p:nvPr/>
        </p:nvCxnSpPr>
        <p:spPr>
          <a:xfrm flipH="1" rot="10800000">
            <a:off x="4141225" y="1789950"/>
            <a:ext cx="5595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311700" y="3065725"/>
            <a:ext cx="2202600" cy="11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If approve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Confirmation email to parents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Email School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If reject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Email parents to update submission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062375" y="4484675"/>
            <a:ext cx="22026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email to update submission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13050" y="3298025"/>
            <a:ext cx="2909700" cy="6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Approved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Email confirmation to parent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Dec 15 &amp; June 15 - Principal signs letter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Dec 31 &amp; June 30 - Letters go out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062375" y="3140925"/>
            <a:ext cx="2202600" cy="9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School Review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Approve: email confirmation to parents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(note on reason why): email teacher &amp; parents reason for rejection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3"/>
          <p:cNvCxnSpPr>
            <a:stCxn id="60" idx="3"/>
            <a:endCxn id="63" idx="1"/>
          </p:cNvCxnSpPr>
          <p:nvPr/>
        </p:nvCxnSpPr>
        <p:spPr>
          <a:xfrm>
            <a:off x="2514300" y="3631975"/>
            <a:ext cx="548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0" idx="2"/>
            <a:endCxn id="61" idx="1"/>
          </p:cNvCxnSpPr>
          <p:nvPr/>
        </p:nvCxnSpPr>
        <p:spPr>
          <a:xfrm>
            <a:off x="1413000" y="4198225"/>
            <a:ext cx="16494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3" idx="3"/>
            <a:endCxn id="62" idx="1"/>
          </p:cNvCxnSpPr>
          <p:nvPr/>
        </p:nvCxnSpPr>
        <p:spPr>
          <a:xfrm>
            <a:off x="5264975" y="3633075"/>
            <a:ext cx="548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3" idx="2"/>
            <a:endCxn id="61" idx="0"/>
          </p:cNvCxnSpPr>
          <p:nvPr/>
        </p:nvCxnSpPr>
        <p:spPr>
          <a:xfrm>
            <a:off x="4163675" y="4125225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7" idx="2"/>
            <a:endCxn id="60" idx="0"/>
          </p:cNvCxnSpPr>
          <p:nvPr/>
        </p:nvCxnSpPr>
        <p:spPr>
          <a:xfrm flipH="1">
            <a:off x="1412875" y="2562425"/>
            <a:ext cx="43605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) Form Submission Emails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[Teacher] has approved this request on [Date]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you approve this request?</a:t>
            </a:r>
            <a:r>
              <a:rPr lang="en"/>
              <a:t> [radiobutton]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Rejection Reason: </a:t>
            </a:r>
            <a:r>
              <a:rPr b="1" lang="en"/>
              <a:t>_____________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57175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Rejection Email to Parent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[Parent Name],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request #[FormID] of $[Amount] to [Teacher Name]’s class has not been approved because [Rejection Reason].  Please click on the </a:t>
            </a:r>
            <a:r>
              <a:rPr lang="en">
                <a:solidFill>
                  <a:srgbClr val="1155CC"/>
                </a:solidFill>
              </a:rPr>
              <a:t>link</a:t>
            </a:r>
            <a:r>
              <a:rPr lang="en"/>
              <a:t> to review your submission and re-submit it.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) Form Submission Emails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1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Approval Email to Parent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[Parent Name],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request #[FormID] of of $[Amount] to [Teacher Name]’s class has been approved by [School].  We will email you a receipt at the end of the year (or school year).  Please email Ms. </a:t>
            </a:r>
            <a:r>
              <a:rPr lang="en"/>
              <a:t>Arreola (</a:t>
            </a:r>
            <a:r>
              <a:rPr lang="en" u="sng">
                <a:solidFill>
                  <a:schemeClr val="hlink"/>
                </a:solidFill>
                <a:hlinkClick r:id="rId3"/>
              </a:rPr>
              <a:t>aarreola@scusd.net</a:t>
            </a:r>
            <a:r>
              <a:rPr lang="en"/>
              <a:t>) if you need it sooner.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) Receipt for Parents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the letters to print (sort by email, name, form ID)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shinieshaw@yahoo.com.com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u="sng">
                <a:solidFill>
                  <a:schemeClr val="hlink"/>
                </a:solidFill>
                <a:hlinkClick r:id="rId4"/>
              </a:rPr>
              <a:t>alex.frazier@gmail.com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u="sng">
                <a:solidFill>
                  <a:schemeClr val="hlink"/>
                </a:solidFill>
                <a:hlinkClick r:id="rId5"/>
              </a:rPr>
              <a:t>test@aol.com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Re-print letters - once a letter has been printer, moves to this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57175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it be easy to integrate with DocuSign?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have them rescan and email letters to parents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Form Submission Emails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1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Shinie to provide template for principal to sign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Unsubscribe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Filling up your inbox?  Adjust how many emails you get: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Confirmation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Notification Emails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An email with your receipt will still be sent to you once a year if you have made an in kind donation.  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175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Teachers / School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Filling up your inbox?  Adjust how many emails you get: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Notification Emails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An email with a summary of all the in kind donations for the school year will be sent at the end of the school year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In-Kind Donations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In-kind gifts are defined as non-cash items such as; equipment, books, artwork, supplies, events, or a product that is voluntarily transferred from the donor to the school without compensation or consideration in return.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Determining the dollar value of in-kind gifts are the privilege and responsibility of the donor; contributions are tax deductible in keeping with IRS regulations. When gifts are valued in excess of $500, the IRS requires donors to complete a special form for taxes (IRS Form 8283), please contact XXX.   If the value of the donation is more than $5,000, the donor must obtain a professional appraisal in addition to completion of this IRS Form. Please consult your tax advisor for more information regarding the IRS requirements for deductible of these special gifts.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 you have any other questions, please contact Ms. Arreola (aarreola@scusd.net)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{00D6037B-FABF-4CCC-B065-3B7E5EC05709}</a:tableStyleId>
              </a:tblPr>
              <a:tblGrid>
                <a:gridCol w="1905000"/>
                <a:gridCol w="6219825"/>
                <a:gridCol w="19050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Parents to link to each other so both names can be on the receipt (so either parent can do company matching)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Parents to link to students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Teachers to load students in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More than 1 school (sort by state, district, school)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Parents, Teachers, School Admin, School Principal to all have unique username &amp; password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Teachers to set up wishlist on Amazon for parents to purchase directly (Amazon would pay us 4% based on the affiliate program)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Parents to submit directly to their company matching (easier on them and we can keep track of how much $ we are bringing into the school)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School Supply list to wishlist?  Do they count as “supplies”?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Far Future: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Teachers to set up wishlist on Google Shopping to purchase directly &amp; ship to school (what if parents do not have google shopping account?)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School Principal to approve digitally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Local vendors to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participate in program (what criteria do they need so our systems can talk, or they can use our system)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Other charities: toy drives, blanket drives, etc.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Collect $ and hold for teachers?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DB tables</a:t>
            </a: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202350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</a:t>
                      </a: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Submission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 Email Address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 Last Name</a:t>
                      </a:r>
                      <a:endParaRPr sz="10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 Down</a:t>
                      </a:r>
                      <a:endParaRPr sz="10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 (optional)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Attachment Link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DB tables</a:t>
            </a:r>
            <a:endParaRPr/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429450" y="11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138625"/>
                <a:gridCol w="1257675"/>
              </a:tblGrid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Submission Log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Submission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Date/Time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30"/>
          <p:cNvGraphicFramePr/>
          <p:nvPr/>
        </p:nvGraphicFramePr>
        <p:xfrm>
          <a:off x="4295725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768325"/>
                <a:gridCol w="1226375"/>
                <a:gridCol w="1226375"/>
              </a:tblGrid>
              <a:tr h="2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Cont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TStatus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Approve / Reject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TOther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TApproved 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Date/Time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SStatus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Approve / Reject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SReject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SApproved On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Date/Time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3221225" y="11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641325"/>
                <a:gridCol w="1141375"/>
                <a:gridCol w="891350"/>
                <a:gridCol w="891350"/>
                <a:gridCol w="1884275"/>
              </a:tblGrid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School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 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ms.melissale@gmail.com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 Kelly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jkkelly@scusd.net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Administrator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 Arreola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aarreola@scusd.net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Principal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Mr. Witter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Parent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Shinie Shaw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shinie@gmail.com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with the link can access the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202350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Address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5"/>
          <p:cNvGraphicFramePr/>
          <p:nvPr/>
        </p:nvGraphicFramePr>
        <p:xfrm>
          <a:off x="4394650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Belongs To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Teacher, Parent, School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5"/>
          <p:cNvGraphicFramePr/>
          <p:nvPr/>
        </p:nvGraphicFramePr>
        <p:xfrm>
          <a:off x="4394650" y="24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ID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5"/>
          <p:cNvGraphicFramePr/>
          <p:nvPr/>
        </p:nvGraphicFramePr>
        <p:xfrm>
          <a:off x="4394650" y="39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type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Type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Teacher, Parent, School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5"/>
          <p:cNvGraphicFramePr/>
          <p:nvPr/>
        </p:nvGraphicFramePr>
        <p:xfrm>
          <a:off x="202350" y="30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 ID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(School)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 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202350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 (parent)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Submission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202350" y="26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 Status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4450275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575075"/>
                <a:gridCol w="1092350"/>
                <a:gridCol w="1092350"/>
              </a:tblGrid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Donations Version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Attachment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to track changes to submission form?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429450" y="11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769525"/>
                <a:gridCol w="1626775"/>
              </a:tblGrid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Time/Date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Parent, Teacher, School?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7"/>
          <p:cNvGraphicFramePr/>
          <p:nvPr/>
        </p:nvGraphicFramePr>
        <p:xfrm>
          <a:off x="3233150" y="11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906175"/>
                <a:gridCol w="906175"/>
                <a:gridCol w="906175"/>
                <a:gridCol w="906175"/>
                <a:gridCol w="1915600"/>
              </a:tblGrid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School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 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ms.melissale@gmail.com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 Kelly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jkkelly@scusd.net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41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Administrator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 Arreola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aarreola@scusd.net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DCS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Principal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Mr. Witter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716050" y="3503725"/>
            <a:ext cx="38931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for multiple schools?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6542325" y="34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{0B4D899D-2754-45AD-9BFB-B73EF8E0AD6E}</a:tableStyleId>
              </a:tblPr>
              <a:tblGrid>
                <a:gridCol w="1602950"/>
                <a:gridCol w="793350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TStatus</a:t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Reject, The amount is incorrect.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Reject, The student is not in my class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Reject, Other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In Kind Donation Form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Name: _____________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Parent</a:t>
            </a:r>
            <a:r>
              <a:rPr lang="en"/>
              <a:t> </a:t>
            </a:r>
            <a:r>
              <a:rPr b="1" lang="en"/>
              <a:t>Email</a:t>
            </a:r>
            <a:r>
              <a:rPr lang="en"/>
              <a:t>: </a:t>
            </a:r>
            <a:r>
              <a:rPr b="1" lang="en"/>
              <a:t>_____________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Student Name: _____________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Teacher Name: Dropdown (Ms. Kelly, Ms Le)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175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Date: _____________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Amount: $_______ </a:t>
            </a:r>
            <a:br>
              <a:rPr b="1" lang="en"/>
            </a:br>
            <a:r>
              <a:rPr lang="en"/>
              <a:t>If the donation amount is greater than $500, please review our In Kind Donation Policy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Note (</a:t>
            </a:r>
            <a:r>
              <a:rPr lang="en"/>
              <a:t>please describe the donation</a:t>
            </a:r>
            <a:r>
              <a:rPr b="1" lang="en"/>
              <a:t>): _____________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Attachment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Form Submission Emails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Email to Parent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[Parent Name],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Thank you for donation of $[Amount] to [Teacher Name]’s class.  Your request has been sent to [Teacher Name] to approve.  Your request is #[FormID].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175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Email to Teacher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[School Name],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[Student Name]’s parent [Parent Name] has submitted an in kind donation.  Please click on the </a:t>
            </a:r>
            <a:r>
              <a:rPr lang="en">
                <a:solidFill>
                  <a:srgbClr val="1155CC"/>
                </a:solidFill>
              </a:rPr>
              <a:t>link</a:t>
            </a:r>
            <a:r>
              <a:rPr lang="en"/>
              <a:t> to approve or reject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Have a Great Day!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Teacher Approval Form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47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[Student Name] is my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In-kind donation of $[Amount] was donated to the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[radio button] this requests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Reject, The amount is incorrect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Reject, The student is not in my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 Other, please note reason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Rejection Reason: </a:t>
            </a:r>
            <a:r>
              <a:rPr b="1" lang="en"/>
              <a:t>_____________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5355850" y="1152475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Email to School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Ms. </a:t>
            </a:r>
            <a:r>
              <a:rPr lang="en"/>
              <a:t>Arreola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in-kind </a:t>
            </a:r>
            <a:r>
              <a:rPr lang="en"/>
              <a:t>donation form has been submitted. </a:t>
            </a:r>
            <a:r>
              <a:rPr lang="en"/>
              <a:t> Please click on the </a:t>
            </a:r>
            <a:r>
              <a:rPr lang="en">
                <a:solidFill>
                  <a:srgbClr val="1155CC"/>
                </a:solidFill>
              </a:rPr>
              <a:t>link</a:t>
            </a:r>
            <a:r>
              <a:rPr lang="en"/>
              <a:t> to approve or reject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Have a Great Day!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) Form Submission Emails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Approval </a:t>
            </a:r>
            <a:r>
              <a:rPr b="1" lang="en" u="sng"/>
              <a:t>Email to Parent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[Parent Name],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request #[FormID] of of $[Amount] to [Teacher Name]’s class has been approved.  It has now been sent to the school for approval.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57175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Rejection </a:t>
            </a:r>
            <a:r>
              <a:rPr b="1" lang="en" u="sng"/>
              <a:t>Email to Parent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Dear [Parent Name],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request #[FormID] of $[Amount] to [Teacher Name]’s class has not been approved because [drop down].  Please click on the </a:t>
            </a:r>
            <a:r>
              <a:rPr lang="en">
                <a:solidFill>
                  <a:srgbClr val="1155CC"/>
                </a:solidFill>
              </a:rPr>
              <a:t>link</a:t>
            </a:r>
            <a:r>
              <a:rPr lang="en"/>
              <a:t> to review your submission and re-submit it.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