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72" r:id="rId15"/>
    <p:sldId id="268" r:id="rId16"/>
    <p:sldId id="270" r:id="rId17"/>
    <p:sldId id="269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3A0A-D504-4E90-BCD4-7EADC54A9FAA}" type="datetimeFigureOut">
              <a:rPr lang="en-US" smtClean="0"/>
              <a:t>6/21/2014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1055-623B-44E9-881B-AE85E2C6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7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3A0A-D504-4E90-BCD4-7EADC54A9FAA}" type="datetimeFigureOut">
              <a:rPr lang="en-US" smtClean="0"/>
              <a:t>6/21/2014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1055-623B-44E9-881B-AE85E2C6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4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3A0A-D504-4E90-BCD4-7EADC54A9FAA}" type="datetimeFigureOut">
              <a:rPr lang="en-US" smtClean="0"/>
              <a:t>6/21/2014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1055-623B-44E9-881B-AE85E2C6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3A0A-D504-4E90-BCD4-7EADC54A9FAA}" type="datetimeFigureOut">
              <a:rPr lang="en-US" smtClean="0"/>
              <a:t>6/21/2014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1055-623B-44E9-881B-AE85E2C6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6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3A0A-D504-4E90-BCD4-7EADC54A9FAA}" type="datetimeFigureOut">
              <a:rPr lang="en-US" smtClean="0"/>
              <a:t>6/21/2014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1055-623B-44E9-881B-AE85E2C6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3A0A-D504-4E90-BCD4-7EADC54A9FAA}" type="datetimeFigureOut">
              <a:rPr lang="en-US" smtClean="0"/>
              <a:t>6/21/2014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1055-623B-44E9-881B-AE85E2C6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5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3A0A-D504-4E90-BCD4-7EADC54A9FAA}" type="datetimeFigureOut">
              <a:rPr lang="en-US" smtClean="0"/>
              <a:t>6/21/2014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1055-623B-44E9-881B-AE85E2C6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8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3A0A-D504-4E90-BCD4-7EADC54A9FAA}" type="datetimeFigureOut">
              <a:rPr lang="en-US" smtClean="0"/>
              <a:t>6/21/2014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1055-623B-44E9-881B-AE85E2C6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5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3A0A-D504-4E90-BCD4-7EADC54A9FAA}" type="datetimeFigureOut">
              <a:rPr lang="en-US" smtClean="0"/>
              <a:t>6/21/2014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1055-623B-44E9-881B-AE85E2C6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5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3A0A-D504-4E90-BCD4-7EADC54A9FAA}" type="datetimeFigureOut">
              <a:rPr lang="en-US" smtClean="0"/>
              <a:t>6/21/2014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1055-623B-44E9-881B-AE85E2C6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3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3A0A-D504-4E90-BCD4-7EADC54A9FAA}" type="datetimeFigureOut">
              <a:rPr lang="en-US" smtClean="0"/>
              <a:t>6/21/2014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1055-623B-44E9-881B-AE85E2C6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1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23A0A-D504-4E90-BCD4-7EADC54A9FAA}" type="datetimeFigureOut">
              <a:rPr lang="en-US" smtClean="0"/>
              <a:t>6/21/2014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81055-623B-44E9-881B-AE85E2C6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3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n.wikipedia.org/wiki/File:CC-BY.p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14331"/>
            <a:ext cx="9144000" cy="100530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Type Traits in 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67131"/>
            <a:ext cx="9144000" cy="39756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Alexey </a:t>
            </a:r>
            <a:r>
              <a:rPr lang="en-US" dirty="0" smtClean="0"/>
              <a:t>Frunze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645426" y="3044275"/>
            <a:ext cx="90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 1.0</a:t>
            </a:r>
            <a:endParaRPr lang="en-US" sz="2400" b="1" dirty="0"/>
          </a:p>
        </p:txBody>
      </p:sp>
      <p:pic>
        <p:nvPicPr>
          <p:cNvPr id="1026" name="Picture 2" descr="CC-by icon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511" y="5764697"/>
            <a:ext cx="602973" cy="3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523997" y="6160398"/>
            <a:ext cx="9144000" cy="432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June 2014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402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Packing bits into bytes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703940"/>
            <a:ext cx="52445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Consider this alternative: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union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uint8_t value;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unsigned char </a:t>
            </a:r>
            <a:r>
              <a:rPr lang="en-US" dirty="0" err="1" smtClean="0">
                <a:solidFill>
                  <a:srgbClr val="FF0000"/>
                </a:solidFill>
              </a:rPr>
              <a:t>TraitBigEndian</a:t>
            </a:r>
            <a:r>
              <a:rPr lang="en-US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 </a:t>
            </a:r>
            <a:r>
              <a:rPr lang="en-US" dirty="0" smtClean="0">
                <a:solidFill>
                  <a:srgbClr val="FF0000"/>
                </a:solidFill>
              </a:rPr>
              <a:t>little_endian_uint8_t</a:t>
            </a:r>
            <a:r>
              <a:rPr lang="en-US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union {</a:t>
            </a:r>
          </a:p>
          <a:p>
            <a:pPr marL="0" indent="0">
              <a:buNone/>
            </a:pPr>
            <a:r>
              <a:rPr lang="en-US" dirty="0" smtClean="0"/>
              <a:t>	uint8_t value;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unsigned char </a:t>
            </a:r>
            <a:r>
              <a:rPr lang="en-US" dirty="0" err="1" smtClean="0">
                <a:solidFill>
                  <a:srgbClr val="FF0000"/>
                </a:solidFill>
              </a:rPr>
              <a:t>TraitBigEndian</a:t>
            </a:r>
            <a:r>
              <a:rPr lang="en-US" dirty="0" smtClean="0">
                <a:solidFill>
                  <a:srgbClr val="FF0000"/>
                </a:solidFill>
              </a:rPr>
              <a:t>[1]</a:t>
            </a:r>
            <a:r>
              <a:rPr lang="en-US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 </a:t>
            </a:r>
            <a:r>
              <a:rPr lang="en-US" dirty="0" smtClean="0">
                <a:solidFill>
                  <a:srgbClr val="FF0000"/>
                </a:solidFill>
              </a:rPr>
              <a:t>big_endian_uint8_t</a:t>
            </a:r>
            <a:r>
              <a:rPr lang="en-US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82748" y="1703940"/>
            <a:ext cx="4827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Q: But how do I tell apart a char from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an array of 1 char?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55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Packing bits into bytes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Consider this: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unsigned char c;</a:t>
            </a:r>
          </a:p>
          <a:p>
            <a:pPr marL="0" indent="0">
              <a:buNone/>
            </a:pPr>
            <a:r>
              <a:rPr lang="en-US" dirty="0" smtClean="0"/>
              <a:t>unsigned char ac[1];</a:t>
            </a:r>
          </a:p>
          <a:p>
            <a:pPr marL="0" indent="0">
              <a:buNone/>
            </a:pPr>
            <a:r>
              <a:rPr lang="en-US" dirty="0" smtClean="0"/>
              <a:t>#define INDEXABLE_CHAR(</a:t>
            </a:r>
            <a:r>
              <a:rPr lang="en-US" dirty="0" err="1" smtClean="0"/>
              <a:t>var</a:t>
            </a:r>
            <a:r>
              <a:rPr lang="en-US" dirty="0" smtClean="0"/>
              <a:t>) (((</a:t>
            </a:r>
            <a:r>
              <a:rPr lang="en-US" dirty="0" err="1" smtClean="0"/>
              <a:t>var</a:t>
            </a:r>
            <a:r>
              <a:rPr lang="en-US" dirty="0" smtClean="0"/>
              <a:t>) - ((</a:t>
            </a:r>
            <a:r>
              <a:rPr lang="en-US" dirty="0" err="1" smtClean="0"/>
              <a:t>var</a:t>
            </a:r>
            <a:r>
              <a:rPr lang="en-US" dirty="0" smtClean="0"/>
              <a:t>) + 1U)) &lt; 0)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Q: What are the values of </a:t>
            </a:r>
            <a:r>
              <a:rPr lang="en-US" dirty="0" smtClean="0"/>
              <a:t>INDEXABLE_CHAR(c) </a:t>
            </a:r>
            <a:r>
              <a:rPr lang="en-US" dirty="0" smtClean="0">
                <a:solidFill>
                  <a:srgbClr val="FF0000"/>
                </a:solidFill>
              </a:rPr>
              <a:t>and</a:t>
            </a:r>
            <a:r>
              <a:rPr lang="en-US" dirty="0" smtClean="0"/>
              <a:t> INDEXABLE_CHAR(ac)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 smtClean="0"/>
              <a:t>A: INDEXABLE_CHAR(c)==0, INDEXABLE_CHAR(ac)==1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So, EGET</a:t>
            </a:r>
            <a:r>
              <a:rPr lang="en-US" dirty="0" smtClean="0"/>
              <a:t>(), ESET</a:t>
            </a:r>
            <a:r>
              <a:rPr lang="en-US" dirty="0" smtClean="0"/>
              <a:t>() and the like could use this method with INDEXABLE_CHAR().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3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Caveats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INDEXABLE_CHAR(c) in the last example needs initialized c to avoid undefined behavior (can be worked around with proper initialization).</a:t>
            </a:r>
          </a:p>
          <a:p>
            <a:r>
              <a:rPr lang="en-US" dirty="0" smtClean="0"/>
              <a:t>EGET(), ESET(), INDEXABLE_CHAR() and similar macros may trigger compiler warnings about certain conditional expressions being always true or always false.</a:t>
            </a:r>
          </a:p>
          <a:p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951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EGET(), ESET() using </a:t>
            </a:r>
            <a:r>
              <a:rPr lang="en-US" dirty="0" err="1" smtClean="0">
                <a:solidFill>
                  <a:srgbClr val="FF0000"/>
                </a:solidFill>
              </a:rPr>
              <a:t>sizeof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05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#define EGET(</a:t>
            </a:r>
            <a:r>
              <a:rPr lang="en-US" sz="2400" dirty="0" err="1" smtClean="0"/>
              <a:t>var</a:t>
            </a:r>
            <a:r>
              <a:rPr lang="en-US" sz="2400" dirty="0" smtClean="0"/>
              <a:t>) \</a:t>
            </a:r>
          </a:p>
          <a:p>
            <a:pPr marL="457200" lvl="1" indent="0">
              <a:buNone/>
            </a:pPr>
            <a:r>
              <a:rPr lang="en-US" dirty="0" smtClean="0"/>
              <a:t>endian2host(&amp;(</a:t>
            </a:r>
            <a:r>
              <a:rPr lang="en-US" dirty="0" err="1"/>
              <a:t>var</a:t>
            </a:r>
            <a:r>
              <a:rPr lang="en-US" dirty="0"/>
              <a:t>),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), </a:t>
            </a:r>
            <a:r>
              <a:rPr lang="en-US" dirty="0" err="1" smtClean="0"/>
              <a:t>sizeof</a:t>
            </a:r>
            <a:r>
              <a:rPr lang="en-US" dirty="0"/>
              <a:t>((</a:t>
            </a:r>
            <a:r>
              <a:rPr lang="en-US" dirty="0" err="1"/>
              <a:t>var</a:t>
            </a:r>
            <a:r>
              <a:rPr lang="en-US" dirty="0"/>
              <a:t>).</a:t>
            </a:r>
            <a:r>
              <a:rPr lang="en-US" dirty="0" err="1"/>
              <a:t>TraitBigEndian</a:t>
            </a:r>
            <a:r>
              <a:rPr lang="en-US" dirty="0" smtClean="0"/>
              <a:t>) &gt; 1)</a:t>
            </a:r>
            <a:endParaRPr lang="en-US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#</a:t>
            </a:r>
            <a:r>
              <a:rPr lang="en-US" sz="2400" dirty="0"/>
              <a:t>define </a:t>
            </a:r>
            <a:r>
              <a:rPr lang="en-US" sz="2400" dirty="0" smtClean="0"/>
              <a:t>ESET(</a:t>
            </a:r>
            <a:r>
              <a:rPr lang="en-US" sz="2400" dirty="0" err="1" smtClean="0"/>
              <a:t>var</a:t>
            </a:r>
            <a:r>
              <a:rPr lang="en-US" sz="2400" dirty="0" smtClean="0"/>
              <a:t>, </a:t>
            </a:r>
            <a:r>
              <a:rPr lang="en-US" sz="2400" dirty="0" err="1" smtClean="0"/>
              <a:t>val</a:t>
            </a:r>
            <a:r>
              <a:rPr lang="en-US" sz="2400" dirty="0" smtClean="0"/>
              <a:t>) </a:t>
            </a:r>
            <a:r>
              <a:rPr lang="en-US" sz="2400" dirty="0"/>
              <a:t>\</a:t>
            </a:r>
          </a:p>
          <a:p>
            <a:pPr marL="457200" lvl="1" indent="0">
              <a:buNone/>
            </a:pPr>
            <a:r>
              <a:rPr lang="en-US" dirty="0" smtClean="0"/>
              <a:t>host2endian(&amp;(</a:t>
            </a:r>
            <a:r>
              <a:rPr lang="en-US" dirty="0" err="1"/>
              <a:t>var</a:t>
            </a:r>
            <a:r>
              <a:rPr lang="en-US" dirty="0"/>
              <a:t>),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var</a:t>
            </a:r>
            <a:r>
              <a:rPr lang="en-US" dirty="0" smtClean="0"/>
              <a:t>), </a:t>
            </a:r>
            <a:r>
              <a:rPr lang="en-US" dirty="0" err="1"/>
              <a:t>sizeof</a:t>
            </a:r>
            <a:r>
              <a:rPr lang="en-US" dirty="0"/>
              <a:t>((</a:t>
            </a:r>
            <a:r>
              <a:rPr lang="en-US" dirty="0" err="1"/>
              <a:t>var</a:t>
            </a:r>
            <a:r>
              <a:rPr lang="en-US" dirty="0"/>
              <a:t>).</a:t>
            </a:r>
            <a:r>
              <a:rPr lang="en-US" dirty="0" err="1"/>
              <a:t>TraitBigEndian</a:t>
            </a:r>
            <a:r>
              <a:rPr lang="en-US" dirty="0"/>
              <a:t>) &gt; 1, </a:t>
            </a:r>
            <a:r>
              <a:rPr lang="en-US" dirty="0" smtClean="0"/>
              <a:t>(</a:t>
            </a:r>
            <a:r>
              <a:rPr lang="en-US" dirty="0" err="1" smtClean="0"/>
              <a:t>val</a:t>
            </a:r>
            <a:r>
              <a:rPr lang="en-US" dirty="0" smtClean="0"/>
              <a:t>))</a:t>
            </a:r>
            <a:endParaRPr lang="en-US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// These functions can be defined as </a:t>
            </a:r>
            <a:r>
              <a:rPr lang="en-US" sz="2400" dirty="0"/>
              <a:t>static inline</a:t>
            </a:r>
            <a:r>
              <a:rPr lang="en-US" sz="2400" dirty="0">
                <a:solidFill>
                  <a:srgbClr val="FF0000"/>
                </a:solidFill>
              </a:rPr>
              <a:t> in a header file,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// helping the compiler </a:t>
            </a:r>
            <a:r>
              <a:rPr lang="en-US" sz="2400">
                <a:solidFill>
                  <a:srgbClr val="FF0000"/>
                </a:solidFill>
              </a:rPr>
              <a:t>with </a:t>
            </a:r>
            <a:r>
              <a:rPr lang="en-US" sz="2400" smtClean="0">
                <a:solidFill>
                  <a:srgbClr val="FF0000"/>
                </a:solidFill>
              </a:rPr>
              <a:t>optimization:</a:t>
            </a:r>
            <a:endParaRPr 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uint32_t </a:t>
            </a:r>
            <a:r>
              <a:rPr lang="en-US" sz="2400" dirty="0"/>
              <a:t>endian2host</a:t>
            </a:r>
            <a:r>
              <a:rPr lang="en-US" sz="2400" dirty="0" smtClean="0"/>
              <a:t>(</a:t>
            </a:r>
            <a:r>
              <a:rPr lang="en-US" sz="2400" dirty="0" err="1" smtClean="0"/>
              <a:t>const</a:t>
            </a:r>
            <a:r>
              <a:rPr lang="en-US" sz="2400" dirty="0" smtClean="0"/>
              <a:t> void* </a:t>
            </a:r>
            <a:r>
              <a:rPr lang="en-US" sz="2400" dirty="0" err="1" smtClean="0"/>
              <a:t>ptr</a:t>
            </a:r>
            <a:r>
              <a:rPr lang="en-US" sz="2400" dirty="0" smtClean="0"/>
              <a:t>, </a:t>
            </a:r>
            <a:r>
              <a:rPr lang="en-US" sz="2400" dirty="0" err="1" smtClean="0"/>
              <a:t>size_t</a:t>
            </a:r>
            <a:r>
              <a:rPr lang="en-US" sz="2400" dirty="0" smtClean="0"/>
              <a:t> size,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isBigEndian</a:t>
            </a:r>
            <a:r>
              <a:rPr lang="en-US" sz="2400" dirty="0" smtClean="0"/>
              <a:t>) { /*…*/ }</a:t>
            </a:r>
          </a:p>
          <a:p>
            <a:pPr marL="0" indent="0">
              <a:buNone/>
            </a:pPr>
            <a:r>
              <a:rPr lang="en-US" sz="2400" dirty="0" smtClean="0"/>
              <a:t>void host2endian(void</a:t>
            </a:r>
            <a:r>
              <a:rPr lang="en-US" sz="2400" dirty="0"/>
              <a:t>* </a:t>
            </a:r>
            <a:r>
              <a:rPr lang="en-US" sz="2400" dirty="0" err="1"/>
              <a:t>ptr</a:t>
            </a:r>
            <a:r>
              <a:rPr lang="en-US" sz="2400" dirty="0"/>
              <a:t>, </a:t>
            </a:r>
            <a:r>
              <a:rPr lang="en-US" sz="2400" dirty="0" err="1"/>
              <a:t>size_t</a:t>
            </a:r>
            <a:r>
              <a:rPr lang="en-US" sz="2400" dirty="0"/>
              <a:t> size,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 smtClean="0"/>
              <a:t>isBigEndian</a:t>
            </a:r>
            <a:r>
              <a:rPr lang="en-US" sz="2400" dirty="0" smtClean="0"/>
              <a:t>, uint32_t value) { /*…*/ }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9680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EGET(), ESET() using </a:t>
            </a:r>
            <a:r>
              <a:rPr lang="en-US" dirty="0">
                <a:solidFill>
                  <a:srgbClr val="FF0000"/>
                </a:solidFill>
              </a:rPr>
              <a:t>INDEXABLE_CHAR()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05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#define INDEXABLE_CHAR(</a:t>
            </a:r>
            <a:r>
              <a:rPr lang="en-US" sz="2400" dirty="0" err="1"/>
              <a:t>var</a:t>
            </a:r>
            <a:r>
              <a:rPr lang="en-US" sz="2400" dirty="0"/>
              <a:t>) (((</a:t>
            </a:r>
            <a:r>
              <a:rPr lang="en-US" sz="2400" dirty="0" err="1"/>
              <a:t>var</a:t>
            </a:r>
            <a:r>
              <a:rPr lang="en-US" sz="2400" dirty="0"/>
              <a:t>) - ((</a:t>
            </a:r>
            <a:r>
              <a:rPr lang="en-US" sz="2400" dirty="0" err="1"/>
              <a:t>var</a:t>
            </a:r>
            <a:r>
              <a:rPr lang="en-US" sz="2400" dirty="0"/>
              <a:t>) + 1U)) &lt; 0)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#define EGET(</a:t>
            </a:r>
            <a:r>
              <a:rPr lang="en-US" sz="2400" dirty="0" err="1" smtClean="0"/>
              <a:t>var</a:t>
            </a:r>
            <a:r>
              <a:rPr lang="en-US" sz="2400" dirty="0" smtClean="0"/>
              <a:t>) \</a:t>
            </a:r>
          </a:p>
          <a:p>
            <a:pPr marL="457200" lvl="1" indent="0">
              <a:buNone/>
            </a:pPr>
            <a:r>
              <a:rPr lang="en-US" dirty="0" smtClean="0"/>
              <a:t>endian2host(&amp;(</a:t>
            </a:r>
            <a:r>
              <a:rPr lang="en-US" dirty="0" err="1"/>
              <a:t>var</a:t>
            </a:r>
            <a:r>
              <a:rPr lang="en-US" dirty="0"/>
              <a:t>),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),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)INDEXABLE_CHAR((</a:t>
            </a:r>
            <a:r>
              <a:rPr lang="en-US" dirty="0" err="1"/>
              <a:t>var</a:t>
            </a:r>
            <a:r>
              <a:rPr lang="en-US" dirty="0"/>
              <a:t>).</a:t>
            </a:r>
            <a:r>
              <a:rPr lang="en-US" dirty="0" err="1"/>
              <a:t>TraitBigEndian</a:t>
            </a:r>
            <a:r>
              <a:rPr lang="en-US" dirty="0"/>
              <a:t>))</a:t>
            </a:r>
            <a:endParaRPr lang="en-US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#</a:t>
            </a:r>
            <a:r>
              <a:rPr lang="en-US" sz="2400" dirty="0"/>
              <a:t>define </a:t>
            </a:r>
            <a:r>
              <a:rPr lang="en-US" sz="2400" dirty="0" smtClean="0"/>
              <a:t>ESET(</a:t>
            </a:r>
            <a:r>
              <a:rPr lang="en-US" sz="2400" dirty="0" err="1" smtClean="0"/>
              <a:t>var</a:t>
            </a:r>
            <a:r>
              <a:rPr lang="en-US" sz="2400" dirty="0" smtClean="0"/>
              <a:t>, </a:t>
            </a:r>
            <a:r>
              <a:rPr lang="en-US" sz="2400" dirty="0" err="1" smtClean="0"/>
              <a:t>val</a:t>
            </a:r>
            <a:r>
              <a:rPr lang="en-US" sz="2400" dirty="0" smtClean="0"/>
              <a:t>) \</a:t>
            </a:r>
            <a:endParaRPr lang="en-US" sz="2400" dirty="0"/>
          </a:p>
          <a:p>
            <a:pPr marL="457200" lvl="1" indent="0">
              <a:buNone/>
            </a:pPr>
            <a:r>
              <a:rPr lang="en-US" dirty="0" smtClean="0"/>
              <a:t>(*(unsigned char*)&amp;(</a:t>
            </a:r>
            <a:r>
              <a:rPr lang="en-US" dirty="0" err="1" smtClean="0"/>
              <a:t>var</a:t>
            </a:r>
            <a:r>
              <a:rPr lang="en-US" dirty="0" smtClean="0"/>
              <a:t>) = 0, \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/* make sure INDEXABLE_CHAR() operates on a determinate value*/</a:t>
            </a:r>
            <a:r>
              <a:rPr lang="en-US" dirty="0" smtClean="0"/>
              <a:t> \</a:t>
            </a:r>
          </a:p>
          <a:p>
            <a:pPr marL="457200" lvl="1" indent="0">
              <a:buNone/>
            </a:pPr>
            <a:r>
              <a:rPr lang="en-US" dirty="0" smtClean="0"/>
              <a:t>host2endian(&amp;(</a:t>
            </a:r>
            <a:r>
              <a:rPr lang="en-US" dirty="0" err="1"/>
              <a:t>var</a:t>
            </a:r>
            <a:r>
              <a:rPr lang="en-US" dirty="0"/>
              <a:t>),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var</a:t>
            </a:r>
            <a:r>
              <a:rPr lang="en-US" dirty="0" smtClean="0"/>
              <a:t>), (</a:t>
            </a:r>
            <a:r>
              <a:rPr lang="en-US" dirty="0" err="1" smtClean="0"/>
              <a:t>int</a:t>
            </a:r>
            <a:r>
              <a:rPr lang="en-US" dirty="0" smtClean="0"/>
              <a:t>)INDEXABLE_CHAR((</a:t>
            </a:r>
            <a:r>
              <a:rPr lang="en-US" dirty="0" err="1"/>
              <a:t>var</a:t>
            </a:r>
            <a:r>
              <a:rPr lang="en-US" dirty="0"/>
              <a:t>).</a:t>
            </a:r>
            <a:r>
              <a:rPr lang="en-US" dirty="0" err="1"/>
              <a:t>TraitBigEndian</a:t>
            </a:r>
            <a:r>
              <a:rPr lang="en-US" dirty="0" smtClean="0"/>
              <a:t>), \</a:t>
            </a:r>
          </a:p>
          <a:p>
            <a:pPr marL="457200" lvl="1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val</a:t>
            </a:r>
            <a:r>
              <a:rPr lang="en-US" dirty="0" smtClean="0"/>
              <a:t>)))</a:t>
            </a:r>
            <a:endParaRPr lang="en-US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4862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Supersize me!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426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Q: How do I attach more info to a type, not just a single bit?</a:t>
            </a:r>
          </a:p>
          <a:p>
            <a:pPr marL="0" indent="0">
              <a:buNone/>
            </a:pPr>
            <a:r>
              <a:rPr lang="en-US" dirty="0" smtClean="0"/>
              <a:t>A: Attach and examine multiple bits.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A: Attach a pointer to an array:</a:t>
            </a:r>
          </a:p>
          <a:p>
            <a:pPr marL="0" indent="0"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union {</a:t>
            </a:r>
          </a:p>
          <a:p>
            <a:pPr marL="0" indent="0">
              <a:buNone/>
            </a:pPr>
            <a:r>
              <a:rPr lang="en-US" dirty="0" smtClean="0"/>
              <a:t>	uint32_t value;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unsigned char (*</a:t>
            </a:r>
            <a:r>
              <a:rPr lang="en-US" dirty="0" err="1" smtClean="0">
                <a:solidFill>
                  <a:srgbClr val="FF0000"/>
                </a:solidFill>
              </a:rPr>
              <a:t>SomeTrait</a:t>
            </a:r>
            <a:r>
              <a:rPr lang="en-US" dirty="0" smtClean="0">
                <a:solidFill>
                  <a:srgbClr val="FF0000"/>
                </a:solidFill>
              </a:rPr>
              <a:t>)[42];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 err="1" smtClean="0"/>
              <a:t>SomeType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SomeType</a:t>
            </a:r>
            <a:r>
              <a:rPr lang="en-US" dirty="0" smtClean="0"/>
              <a:t> v;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sizeof</a:t>
            </a:r>
            <a:r>
              <a:rPr lang="en-US" dirty="0" smtClean="0">
                <a:solidFill>
                  <a:srgbClr val="FF0000"/>
                </a:solidFill>
              </a:rPr>
              <a:t> *</a:t>
            </a:r>
            <a:r>
              <a:rPr lang="en-US" dirty="0" err="1" smtClean="0">
                <a:solidFill>
                  <a:srgbClr val="FF0000"/>
                </a:solidFill>
              </a:rPr>
              <a:t>v.SomeTrait</a:t>
            </a:r>
            <a:r>
              <a:rPr lang="en-US" dirty="0" smtClean="0">
                <a:solidFill>
                  <a:srgbClr val="FF0000"/>
                </a:solidFill>
              </a:rPr>
              <a:t> == 42;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Caveat:</a:t>
            </a:r>
            <a:r>
              <a:rPr lang="en-US" dirty="0" smtClean="0"/>
              <a:t> the pointer, </a:t>
            </a:r>
            <a:r>
              <a:rPr lang="en-US" dirty="0" err="1" smtClean="0"/>
              <a:t>SomeTrait</a:t>
            </a:r>
            <a:r>
              <a:rPr lang="en-US" dirty="0" smtClean="0"/>
              <a:t>, can make the type </a:t>
            </a:r>
            <a:r>
              <a:rPr lang="en-US" dirty="0" err="1"/>
              <a:t>SomeType</a:t>
            </a:r>
            <a:r>
              <a:rPr lang="en-US" dirty="0"/>
              <a:t> bigger </a:t>
            </a:r>
            <a:r>
              <a:rPr lang="en-US" dirty="0" smtClean="0"/>
              <a:t>than desirable.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9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Applications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can this be used for?</a:t>
            </a:r>
          </a:p>
          <a:p>
            <a:r>
              <a:rPr lang="en-US" dirty="0" smtClean="0"/>
              <a:t>Better </a:t>
            </a:r>
            <a:r>
              <a:rPr lang="en-US" dirty="0" err="1" smtClean="0"/>
              <a:t>endianness</a:t>
            </a:r>
            <a:r>
              <a:rPr lang="en-US" dirty="0" smtClean="0"/>
              <a:t> handling</a:t>
            </a:r>
          </a:p>
          <a:p>
            <a:r>
              <a:rPr lang="en-US" dirty="0" smtClean="0"/>
              <a:t>Printing numeric values without type </a:t>
            </a:r>
            <a:r>
              <a:rPr lang="en-US" dirty="0" err="1" smtClean="0"/>
              <a:t>specifiers</a:t>
            </a:r>
            <a:r>
              <a:rPr lang="en-US" dirty="0" smtClean="0"/>
              <a:t> like %d, %</a:t>
            </a:r>
            <a:r>
              <a:rPr lang="en-US" dirty="0" err="1" smtClean="0"/>
              <a:t>ld</a:t>
            </a:r>
            <a:r>
              <a:rPr lang="en-US" dirty="0" smtClean="0"/>
              <a:t>, %</a:t>
            </a:r>
            <a:r>
              <a:rPr lang="en-US" dirty="0" err="1" smtClean="0"/>
              <a:t>lld</a:t>
            </a:r>
            <a:r>
              <a:rPr lang="en-US" dirty="0" smtClean="0"/>
              <a:t>, %u, %</a:t>
            </a:r>
            <a:r>
              <a:rPr lang="en-US" dirty="0" err="1" smtClean="0"/>
              <a:t>lu</a:t>
            </a:r>
            <a:r>
              <a:rPr lang="en-US" dirty="0" smtClean="0"/>
              <a:t>, %</a:t>
            </a:r>
            <a:r>
              <a:rPr lang="en-US" dirty="0" err="1" smtClean="0"/>
              <a:t>llu</a:t>
            </a:r>
            <a:r>
              <a:rPr lang="en-US" dirty="0" smtClean="0"/>
              <a:t>, %f</a:t>
            </a:r>
          </a:p>
          <a:p>
            <a:r>
              <a:rPr lang="en-US" dirty="0" smtClean="0"/>
              <a:t>Better alternative to Microsoft’s </a:t>
            </a:r>
            <a:r>
              <a:rPr lang="en-US" dirty="0" err="1" smtClean="0"/>
              <a:t>safeint.h</a:t>
            </a:r>
            <a:r>
              <a:rPr lang="en-US" dirty="0" smtClean="0"/>
              <a:t> / </a:t>
            </a:r>
            <a:r>
              <a:rPr lang="en-US" dirty="0" err="1" smtClean="0"/>
              <a:t>intsafe.h</a:t>
            </a:r>
            <a:r>
              <a:rPr lang="en-US" dirty="0" smtClean="0"/>
              <a:t> in C (integer arithmetic routines/macros with overflow checks)</a:t>
            </a:r>
          </a:p>
          <a:p>
            <a:r>
              <a:rPr lang="en-US" dirty="0" smtClean="0"/>
              <a:t>Generic code for fixed-point arithmetic</a:t>
            </a:r>
          </a:p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1368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Performance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Q: Is this going to be slow?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A: Modern C/C++ compilers are pretty good at optimizing constant expressions, conditional statements/operators containing them and other simple (and not so simple) things. So, it should be fine. But do see what your compiler generates and profile your code.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7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Q&amp;A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7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 old problem revisited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Executable program files (.</a:t>
            </a:r>
            <a:r>
              <a:rPr lang="en-US" dirty="0" err="1" smtClean="0"/>
              <a:t>exe’s</a:t>
            </a:r>
            <a:r>
              <a:rPr lang="en-US" dirty="0" smtClean="0"/>
              <a:t>, </a:t>
            </a:r>
            <a:r>
              <a:rPr lang="en-US" dirty="0" err="1" smtClean="0"/>
              <a:t>a.out’s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r>
              <a:rPr lang="en-US" dirty="0" smtClean="0"/>
              <a:t>Media files (images, audio,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r>
              <a:rPr lang="en-US" dirty="0" smtClean="0"/>
              <a:t>Network protocols.</a:t>
            </a:r>
          </a:p>
          <a:p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Q: What’s in common?</a:t>
            </a:r>
          </a:p>
          <a:p>
            <a:pPr marL="0" indent="0">
              <a:buNone/>
            </a:pPr>
            <a:r>
              <a:rPr lang="en-US" dirty="0" smtClean="0"/>
              <a:t>A: Binary formats/structures with specific byte order (AKA </a:t>
            </a:r>
            <a:r>
              <a:rPr lang="en-US" dirty="0" err="1" smtClean="0"/>
              <a:t>endianness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Problem:</a:t>
            </a:r>
            <a:r>
              <a:rPr lang="en-US" dirty="0" smtClean="0"/>
              <a:t> CPU’s byte order can differ from that of the format.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1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Horrors we’re used to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0991"/>
            <a:ext cx="10515600" cy="4214192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arpa</a:t>
            </a:r>
            <a:r>
              <a:rPr lang="en-US" dirty="0" smtClean="0"/>
              <a:t>/</a:t>
            </a:r>
            <a:r>
              <a:rPr lang="en-US" dirty="0" err="1" smtClean="0"/>
              <a:t>inet.h</a:t>
            </a:r>
            <a:r>
              <a:rPr lang="en-US" dirty="0" smtClean="0"/>
              <a:t>&gt;</a:t>
            </a:r>
          </a:p>
          <a:p>
            <a:pPr marL="457200" lvl="1" indent="0">
              <a:buNone/>
            </a:pPr>
            <a:r>
              <a:rPr lang="en-US" dirty="0" smtClean="0"/>
              <a:t>…</a:t>
            </a:r>
          </a:p>
          <a:p>
            <a:pPr marL="457200" lvl="1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uint32_t foo; // in network byte order, AKA big-endian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uint16_t bar; // ditto</a:t>
            </a:r>
          </a:p>
          <a:p>
            <a:pPr marL="457200" lvl="1" indent="0">
              <a:buNone/>
            </a:pPr>
            <a:r>
              <a:rPr lang="en-US" dirty="0" smtClean="0"/>
              <a:t>} s;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// receive s from network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s.foo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htonl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ntohl</a:t>
            </a:r>
            <a:r>
              <a:rPr lang="en-US" dirty="0" smtClean="0"/>
              <a:t>(</a:t>
            </a:r>
            <a:r>
              <a:rPr lang="en-US" dirty="0" err="1" smtClean="0"/>
              <a:t>s.foo</a:t>
            </a:r>
            <a:r>
              <a:rPr lang="en-US" dirty="0" smtClean="0"/>
              <a:t>) + 1); </a:t>
            </a:r>
            <a:r>
              <a:rPr lang="en-US" dirty="0" smtClean="0">
                <a:solidFill>
                  <a:srgbClr val="FF0000"/>
                </a:solidFill>
              </a:rPr>
              <a:t>// need to remember these h, n, l and s</a:t>
            </a:r>
          </a:p>
          <a:p>
            <a:pPr marL="457200" lvl="1" indent="0">
              <a:buNone/>
            </a:pPr>
            <a:r>
              <a:rPr lang="en-US" dirty="0" err="1" smtClean="0"/>
              <a:t>s.bar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htons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ntohs</a:t>
            </a:r>
            <a:r>
              <a:rPr lang="en-US" dirty="0" smtClean="0"/>
              <a:t>(</a:t>
            </a:r>
            <a:r>
              <a:rPr lang="en-US" dirty="0" err="1" smtClean="0"/>
              <a:t>s.bar</a:t>
            </a:r>
            <a:r>
              <a:rPr lang="en-US" dirty="0" smtClean="0"/>
              <a:t>) ^ 1); </a:t>
            </a:r>
            <a:r>
              <a:rPr lang="en-US" dirty="0" smtClean="0">
                <a:solidFill>
                  <a:srgbClr val="FF0000"/>
                </a:solidFill>
              </a:rPr>
              <a:t>// it’s easy to confuse them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// send s to network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838200" y="5815255"/>
            <a:ext cx="98600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Q: Can I handle </a:t>
            </a:r>
            <a:r>
              <a:rPr lang="en-US" sz="2800" dirty="0" err="1" smtClean="0">
                <a:solidFill>
                  <a:srgbClr val="FF0000"/>
                </a:solidFill>
              </a:rPr>
              <a:t>endianness</a:t>
            </a:r>
            <a:r>
              <a:rPr lang="en-US" sz="2800" dirty="0" smtClean="0">
                <a:solidFill>
                  <a:srgbClr val="FF0000"/>
                </a:solidFill>
              </a:rPr>
              <a:t> less painfully in C?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97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 want it simpler. Why can’t I just…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690688"/>
            <a:ext cx="10515600" cy="4015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smtClean="0"/>
              <a:t>	big_endian_uint32_t foo; </a:t>
            </a:r>
            <a:r>
              <a:rPr lang="en-US" dirty="0" smtClean="0">
                <a:solidFill>
                  <a:srgbClr val="FF0000"/>
                </a:solidFill>
              </a:rPr>
              <a:t>// self-explanatory</a:t>
            </a:r>
          </a:p>
          <a:p>
            <a:pPr marL="457200" lvl="1" indent="0">
              <a:buNone/>
            </a:pPr>
            <a:r>
              <a:rPr lang="en-US" dirty="0" smtClean="0"/>
              <a:t>	big_endian_uint16_t bar; // ditto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// likewise, </a:t>
            </a:r>
            <a:r>
              <a:rPr lang="en-US" dirty="0" err="1" smtClean="0">
                <a:solidFill>
                  <a:srgbClr val="FF0000"/>
                </a:solidFill>
              </a:rPr>
              <a:t>little_endian_uintN_t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smtClean="0"/>
              <a:t>} s;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smtClean="0"/>
              <a:t>// receive s from network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err="1" smtClean="0"/>
              <a:t>s.foo</a:t>
            </a:r>
            <a:r>
              <a:rPr lang="en-US" dirty="0" smtClean="0"/>
              <a:t> = </a:t>
            </a:r>
            <a:r>
              <a:rPr lang="en-US" dirty="0" err="1" smtClean="0"/>
              <a:t>s.foo</a:t>
            </a:r>
            <a:r>
              <a:rPr lang="en-US" dirty="0" smtClean="0"/>
              <a:t> + 1; </a:t>
            </a:r>
            <a:r>
              <a:rPr lang="en-US" dirty="0" smtClean="0">
                <a:solidFill>
                  <a:srgbClr val="FF0000"/>
                </a:solidFill>
              </a:rPr>
              <a:t>// no need to remember size or </a:t>
            </a:r>
            <a:r>
              <a:rPr lang="en-US" dirty="0" err="1" smtClean="0">
                <a:solidFill>
                  <a:srgbClr val="FF0000"/>
                </a:solidFill>
              </a:rPr>
              <a:t>endianness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err="1" smtClean="0"/>
              <a:t>s.bar</a:t>
            </a:r>
            <a:r>
              <a:rPr lang="en-US" dirty="0" smtClean="0"/>
              <a:t> = </a:t>
            </a:r>
            <a:r>
              <a:rPr lang="en-US" dirty="0" err="1" smtClean="0"/>
              <a:t>s.bar</a:t>
            </a:r>
            <a:r>
              <a:rPr lang="en-US" dirty="0" smtClean="0"/>
              <a:t> ^ 1;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smtClean="0"/>
              <a:t>// send s to network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836546"/>
            <a:ext cx="10337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Problem: </a:t>
            </a:r>
            <a:r>
              <a:rPr lang="en-US" sz="2800" dirty="0" smtClean="0"/>
              <a:t>No way to do it transparently in standard C (ANSI/C89, C99).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979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 want it simpler. Why can’t I just… cont’d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359384"/>
            <a:ext cx="10515600" cy="42197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#define EGET(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) /* magic follows */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#define ESET(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val</a:t>
            </a:r>
            <a:r>
              <a:rPr lang="en-US" dirty="0" smtClean="0">
                <a:solidFill>
                  <a:srgbClr val="FF0000"/>
                </a:solidFill>
              </a:rPr>
              <a:t>) /* magic follows */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smtClean="0"/>
              <a:t>	big_endian_uint32_t foo;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	big_endian_uint16_t bar;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smtClean="0"/>
              <a:t>} s;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smtClean="0"/>
              <a:t>// receive s from network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ESET</a:t>
            </a:r>
            <a:r>
              <a:rPr lang="en-US" dirty="0" smtClean="0"/>
              <a:t>(</a:t>
            </a:r>
            <a:r>
              <a:rPr lang="en-US" dirty="0" err="1" smtClean="0"/>
              <a:t>s.foo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EGET</a:t>
            </a:r>
            <a:r>
              <a:rPr lang="en-US" dirty="0" smtClean="0"/>
              <a:t>(</a:t>
            </a:r>
            <a:r>
              <a:rPr lang="en-US" dirty="0" err="1" smtClean="0"/>
              <a:t>s.foo</a:t>
            </a:r>
            <a:r>
              <a:rPr lang="en-US" dirty="0" smtClean="0"/>
              <a:t>) + 1); </a:t>
            </a:r>
            <a:r>
              <a:rPr lang="en-US" dirty="0" smtClean="0">
                <a:solidFill>
                  <a:srgbClr val="FF0000"/>
                </a:solidFill>
              </a:rPr>
              <a:t>// no need to remember size or </a:t>
            </a:r>
            <a:r>
              <a:rPr lang="en-US" dirty="0" err="1" smtClean="0">
                <a:solidFill>
                  <a:srgbClr val="FF0000"/>
                </a:solidFill>
              </a:rPr>
              <a:t>endianness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ESET</a:t>
            </a:r>
            <a:r>
              <a:rPr lang="en-US" dirty="0" smtClean="0"/>
              <a:t>(</a:t>
            </a:r>
            <a:r>
              <a:rPr lang="en-US" dirty="0" err="1" smtClean="0"/>
              <a:t>s.bar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EGET</a:t>
            </a:r>
            <a:r>
              <a:rPr lang="en-US" dirty="0" smtClean="0"/>
              <a:t>(</a:t>
            </a:r>
            <a:r>
              <a:rPr lang="en-US" dirty="0" err="1" smtClean="0"/>
              <a:t>s.bar</a:t>
            </a:r>
            <a:r>
              <a:rPr lang="en-US" dirty="0" smtClean="0"/>
              <a:t>) ^ 1);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smtClean="0"/>
              <a:t>// send s to network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38200" y="5579166"/>
            <a:ext cx="103416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If </a:t>
            </a:r>
            <a:r>
              <a:rPr lang="en-US" sz="2800" dirty="0">
                <a:solidFill>
                  <a:srgbClr val="FF0000"/>
                </a:solidFill>
              </a:rPr>
              <a:t>only…</a:t>
            </a:r>
            <a:r>
              <a:rPr lang="en-US" sz="2800" dirty="0"/>
              <a:t> EGET() and ESET() </a:t>
            </a:r>
            <a:r>
              <a:rPr lang="en-US" sz="2800" dirty="0" smtClean="0"/>
              <a:t>were aware and could make sense of these</a:t>
            </a:r>
          </a:p>
          <a:p>
            <a:r>
              <a:rPr lang="en-US" sz="2800" dirty="0" smtClean="0"/>
              <a:t>*_</a:t>
            </a:r>
            <a:r>
              <a:rPr lang="en-US" sz="2800" dirty="0" err="1" smtClean="0"/>
              <a:t>endian_uintN_t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986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Extending C types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055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Key questions: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Q1: Wouldn’t it be nice for a type to be self-descriptive?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Q2: Given a type, </a:t>
            </a:r>
            <a:r>
              <a:rPr lang="en-US" dirty="0"/>
              <a:t>uint32_t</a:t>
            </a:r>
            <a:r>
              <a:rPr lang="en-US" dirty="0" smtClean="0">
                <a:solidFill>
                  <a:srgbClr val="FF0000"/>
                </a:solidFill>
              </a:rPr>
              <a:t>, how do I attach extra information to it?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Q3: How do I make distinct types </a:t>
            </a:r>
            <a:r>
              <a:rPr lang="en-US" dirty="0"/>
              <a:t>big_endian_uint32_t</a:t>
            </a:r>
            <a:r>
              <a:rPr lang="en-US" dirty="0" smtClean="0">
                <a:solidFill>
                  <a:srgbClr val="FF0000"/>
                </a:solidFill>
              </a:rPr>
              <a:t> and </a:t>
            </a:r>
            <a:r>
              <a:rPr lang="en-US" dirty="0"/>
              <a:t>little_endian_uint32_t</a:t>
            </a:r>
            <a:r>
              <a:rPr lang="en-US" dirty="0" smtClean="0">
                <a:solidFill>
                  <a:srgbClr val="FF0000"/>
                </a:solidFill>
              </a:rPr>
              <a:t> out of </a:t>
            </a:r>
            <a:r>
              <a:rPr lang="en-US" dirty="0"/>
              <a:t>uint32_t</a:t>
            </a:r>
            <a:r>
              <a:rPr lang="en-US" dirty="0" smtClean="0">
                <a:solidFill>
                  <a:srgbClr val="FF0000"/>
                </a:solidFill>
              </a:rPr>
              <a:t> and how do I tell them apart?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62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Operations on (=expressions with) C types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Q: What can we do with a C type?</a:t>
            </a:r>
          </a:p>
          <a:p>
            <a:pPr marL="0" indent="0">
              <a:buNone/>
            </a:pPr>
            <a:r>
              <a:rPr lang="en-US" dirty="0" smtClean="0"/>
              <a:t>A: Cast something to it: (type)value</a:t>
            </a:r>
          </a:p>
          <a:p>
            <a:pPr marL="0" indent="0">
              <a:buNone/>
            </a:pPr>
            <a:r>
              <a:rPr lang="en-US" dirty="0" smtClean="0"/>
              <a:t>A: Take its size: </a:t>
            </a:r>
            <a:r>
              <a:rPr lang="en-US" dirty="0" err="1" smtClean="0"/>
              <a:t>sizeof</a:t>
            </a:r>
            <a:r>
              <a:rPr lang="en-US" dirty="0" smtClean="0"/>
              <a:t>(type)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Q: Is it possible to use these to tell types apart?</a:t>
            </a:r>
          </a:p>
          <a:p>
            <a:pPr marL="0" indent="0">
              <a:buNone/>
            </a:pPr>
            <a:r>
              <a:rPr lang="en-US" dirty="0" smtClean="0"/>
              <a:t>A: ¡</a:t>
            </a:r>
            <a:r>
              <a:rPr lang="en-US" dirty="0" err="1" smtClean="0"/>
              <a:t>Sí</a:t>
            </a:r>
            <a:r>
              <a:rPr lang="en-US" dirty="0" smtClean="0"/>
              <a:t>, se </a:t>
            </a:r>
            <a:r>
              <a:rPr lang="en-US" dirty="0" err="1" smtClean="0"/>
              <a:t>puede</a:t>
            </a:r>
            <a:r>
              <a:rPr lang="en-US" dirty="0" smtClean="0"/>
              <a:t>! (AKA Yes, We Can!)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But let’s ignore casts for now and look at </a:t>
            </a:r>
            <a:r>
              <a:rPr lang="en-US" dirty="0" err="1" smtClean="0"/>
              <a:t>sizeof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Q: Then don’t we want</a:t>
            </a:r>
          </a:p>
          <a:p>
            <a:pPr marL="0" indent="0">
              <a:buNone/>
            </a:pPr>
            <a:r>
              <a:rPr lang="en-US" dirty="0" err="1" smtClean="0"/>
              <a:t>sizeof</a:t>
            </a:r>
            <a:r>
              <a:rPr lang="en-US" dirty="0" smtClean="0"/>
              <a:t>(big_endian_uint32_t) == </a:t>
            </a:r>
            <a:r>
              <a:rPr lang="en-US" dirty="0" err="1" smtClean="0"/>
              <a:t>sizeof</a:t>
            </a:r>
            <a:r>
              <a:rPr lang="en-US" dirty="0" smtClean="0"/>
              <a:t>(little_endian_uint32_t)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09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Extending C types cont’d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454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How about these?: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union {</a:t>
            </a:r>
          </a:p>
          <a:p>
            <a:pPr marL="0" indent="0">
              <a:buNone/>
            </a:pPr>
            <a:r>
              <a:rPr lang="en-US" dirty="0" smtClean="0"/>
              <a:t>	uint32_t value;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unsigned char </a:t>
            </a:r>
            <a:r>
              <a:rPr lang="en-US" dirty="0" err="1" smtClean="0">
                <a:solidFill>
                  <a:srgbClr val="FF0000"/>
                </a:solidFill>
              </a:rPr>
              <a:t>TraitBigEndian</a:t>
            </a:r>
            <a:r>
              <a:rPr lang="en-US" dirty="0" smtClean="0">
                <a:solidFill>
                  <a:srgbClr val="FF0000"/>
                </a:solidFill>
              </a:rPr>
              <a:t>[1]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 smtClean="0">
                <a:solidFill>
                  <a:srgbClr val="FF0000"/>
                </a:solidFill>
              </a:rPr>
              <a:t>little_endian_uint32_t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union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uint32_t value;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unsigned char </a:t>
            </a:r>
            <a:r>
              <a:rPr lang="en-US" dirty="0" err="1" smtClean="0">
                <a:solidFill>
                  <a:srgbClr val="FF0000"/>
                </a:solidFill>
              </a:rPr>
              <a:t>TraitBigEndian</a:t>
            </a:r>
            <a:r>
              <a:rPr lang="en-US" dirty="0" smtClean="0">
                <a:solidFill>
                  <a:srgbClr val="FF0000"/>
                </a:solidFill>
              </a:rPr>
              <a:t>[2]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 smtClean="0">
                <a:solidFill>
                  <a:srgbClr val="FF0000"/>
                </a:solidFill>
              </a:rPr>
              <a:t>big_endian_uint32_t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792167" y="1835702"/>
            <a:ext cx="472879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could then do:</a:t>
            </a:r>
          </a:p>
          <a:p>
            <a:endParaRPr lang="en-US" sz="2400" dirty="0" smtClean="0"/>
          </a:p>
          <a:p>
            <a:r>
              <a:rPr lang="en-US" sz="2400" dirty="0" smtClean="0"/>
              <a:t>little_endian_uint32 le32;</a:t>
            </a:r>
          </a:p>
          <a:p>
            <a:r>
              <a:rPr lang="en-US" sz="2400" dirty="0" smtClean="0"/>
              <a:t>big_endian_uint32 be32;</a:t>
            </a:r>
          </a:p>
          <a:p>
            <a:endParaRPr lang="en-US" sz="2400" dirty="0" smtClean="0"/>
          </a:p>
          <a:p>
            <a:r>
              <a:rPr lang="en-US" sz="2400" dirty="0" err="1" smtClean="0">
                <a:solidFill>
                  <a:srgbClr val="FF0000"/>
                </a:solidFill>
              </a:rPr>
              <a:t>sizeof</a:t>
            </a:r>
            <a:r>
              <a:rPr lang="en-US" sz="2400" dirty="0" smtClean="0">
                <a:solidFill>
                  <a:srgbClr val="FF0000"/>
                </a:solidFill>
              </a:rPr>
              <a:t>(le32.TraitBigEndian) !=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sizeof</a:t>
            </a:r>
            <a:r>
              <a:rPr lang="en-US" sz="2400" dirty="0" smtClean="0">
                <a:solidFill>
                  <a:srgbClr val="FF0000"/>
                </a:solidFill>
              </a:rPr>
              <a:t>(be32.TraitBigEndian);</a:t>
            </a:r>
          </a:p>
          <a:p>
            <a:endParaRPr lang="en-US" sz="2400" dirty="0"/>
          </a:p>
          <a:p>
            <a:r>
              <a:rPr lang="en-US" sz="2400" dirty="0"/>
              <a:t>EGET() and </a:t>
            </a:r>
            <a:r>
              <a:rPr lang="en-US" sz="2400" dirty="0" smtClean="0"/>
              <a:t>ESET() </a:t>
            </a:r>
            <a:r>
              <a:rPr lang="en-US" sz="2400" dirty="0"/>
              <a:t>could then rely on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sizeof</a:t>
            </a:r>
            <a:r>
              <a:rPr lang="en-US" sz="2400" dirty="0">
                <a:solidFill>
                  <a:srgbClr val="FF0000"/>
                </a:solidFill>
              </a:rPr>
              <a:t>((</a:t>
            </a:r>
            <a:r>
              <a:rPr lang="en-US" sz="2400" dirty="0" err="1">
                <a:solidFill>
                  <a:srgbClr val="FF0000"/>
                </a:solidFill>
              </a:rPr>
              <a:t>var</a:t>
            </a:r>
            <a:r>
              <a:rPr lang="en-US" sz="2400" dirty="0">
                <a:solidFill>
                  <a:srgbClr val="FF0000"/>
                </a:solidFill>
              </a:rPr>
              <a:t>).</a:t>
            </a:r>
            <a:r>
              <a:rPr lang="en-US" sz="2400" dirty="0" err="1">
                <a:solidFill>
                  <a:srgbClr val="FF0000"/>
                </a:solidFill>
              </a:rPr>
              <a:t>TraitBigEndian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497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Extending C types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More questions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Q1: But how about</a:t>
            </a:r>
            <a:r>
              <a:rPr lang="en-US" dirty="0" smtClean="0"/>
              <a:t> big_endian_uint8_t </a:t>
            </a:r>
            <a:r>
              <a:rPr lang="en-US" dirty="0" smtClean="0">
                <a:solidFill>
                  <a:srgbClr val="FF0000"/>
                </a:solidFill>
              </a:rPr>
              <a:t>and</a:t>
            </a:r>
            <a:r>
              <a:rPr lang="en-US" dirty="0" smtClean="0"/>
              <a:t> little_endian_uint8_t</a:t>
            </a:r>
            <a:r>
              <a:rPr lang="en-US" dirty="0" smtClean="0">
                <a:solidFill>
                  <a:srgbClr val="FF0000"/>
                </a:solidFill>
              </a:rPr>
              <a:t>? We can’t “unionize”</a:t>
            </a:r>
            <a:r>
              <a:rPr lang="en-US" dirty="0" smtClean="0"/>
              <a:t> uint8_t </a:t>
            </a:r>
            <a:r>
              <a:rPr lang="en-US" dirty="0" smtClean="0">
                <a:solidFill>
                  <a:srgbClr val="FF0000"/>
                </a:solidFill>
              </a:rPr>
              <a:t>with</a:t>
            </a:r>
            <a:r>
              <a:rPr lang="en-US" dirty="0" smtClean="0"/>
              <a:t> unsigned char[2]</a:t>
            </a:r>
            <a:r>
              <a:rPr lang="en-US" dirty="0" smtClean="0">
                <a:solidFill>
                  <a:srgbClr val="FF0000"/>
                </a:solidFill>
              </a:rPr>
              <a:t> without making the type bigger than one C char/byte.</a:t>
            </a:r>
          </a:p>
          <a:p>
            <a:pPr marL="0" indent="0">
              <a:buNone/>
            </a:pPr>
            <a:r>
              <a:rPr lang="en-US" dirty="0" smtClean="0"/>
              <a:t>A: We don’t need to. At least, if C chars/bytes are 8-bit. We can use unsigned char </a:t>
            </a:r>
            <a:r>
              <a:rPr lang="en-US" dirty="0" err="1" smtClean="0"/>
              <a:t>TraitBigEndian</a:t>
            </a:r>
            <a:r>
              <a:rPr lang="en-US" dirty="0" smtClean="0"/>
              <a:t>[1] for both cases with *_endian_uint8_t.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Q2: But what if I want </a:t>
            </a:r>
            <a:r>
              <a:rPr lang="en-US" dirty="0" smtClean="0"/>
              <a:t>int8_t</a:t>
            </a:r>
            <a:r>
              <a:rPr lang="en-US" dirty="0" smtClean="0">
                <a:solidFill>
                  <a:srgbClr val="FF0000"/>
                </a:solidFill>
              </a:rPr>
              <a:t>, IOW, if I want to store </a:t>
            </a:r>
            <a:r>
              <a:rPr lang="en-US" dirty="0" err="1" smtClean="0">
                <a:solidFill>
                  <a:srgbClr val="FF0000"/>
                </a:solidFill>
              </a:rPr>
              <a:t>signedness</a:t>
            </a:r>
            <a:r>
              <a:rPr lang="en-US" dirty="0" smtClean="0">
                <a:solidFill>
                  <a:srgbClr val="FF0000"/>
                </a:solidFill>
              </a:rPr>
              <a:t> in </a:t>
            </a:r>
            <a:r>
              <a:rPr lang="en-US" dirty="0" smtClean="0"/>
              <a:t>*_endian_[u]int8_t</a:t>
            </a:r>
            <a:r>
              <a:rPr lang="en-US" dirty="0" smtClean="0">
                <a:solidFill>
                  <a:srgbClr val="FF0000"/>
                </a:solidFill>
              </a:rPr>
              <a:t>? Where do I store another bit of info?</a:t>
            </a:r>
          </a:p>
        </p:txBody>
      </p:sp>
    </p:spTree>
    <p:extLst>
      <p:ext uri="{BB962C8B-B14F-4D97-AF65-F5344CB8AC3E}">
        <p14:creationId xmlns:p14="http://schemas.microsoft.com/office/powerpoint/2010/main" val="106975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935</Words>
  <Application>Microsoft Office PowerPoint</Application>
  <PresentationFormat>Widescreen</PresentationFormat>
  <Paragraphs>183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Type Traits in C</vt:lpstr>
      <vt:lpstr>An old problem revisited</vt:lpstr>
      <vt:lpstr>Horrors we’re used to</vt:lpstr>
      <vt:lpstr>I want it simpler. Why can’t I just…</vt:lpstr>
      <vt:lpstr>I want it simpler. Why can’t I just… cont’d</vt:lpstr>
      <vt:lpstr>Extending C types</vt:lpstr>
      <vt:lpstr>Operations on (=expressions with) C types</vt:lpstr>
      <vt:lpstr>Extending C types cont’d</vt:lpstr>
      <vt:lpstr>Extending C types cont’d</vt:lpstr>
      <vt:lpstr>Packing bits into bytes</vt:lpstr>
      <vt:lpstr>Packing bits into bytes cont’d</vt:lpstr>
      <vt:lpstr>Caveats</vt:lpstr>
      <vt:lpstr>EGET(), ESET() using sizeof</vt:lpstr>
      <vt:lpstr>EGET(), ESET() using INDEXABLE_CHAR()</vt:lpstr>
      <vt:lpstr>Supersize me!</vt:lpstr>
      <vt:lpstr>Applications</vt:lpstr>
      <vt:lpstr>Performance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Traits in C</dc:title>
  <dc:creator>Alex</dc:creator>
  <cp:lastModifiedBy>Alex</cp:lastModifiedBy>
  <cp:revision>33</cp:revision>
  <dcterms:created xsi:type="dcterms:W3CDTF">2014-06-20T09:47:18Z</dcterms:created>
  <dcterms:modified xsi:type="dcterms:W3CDTF">2014-06-22T03:47:15Z</dcterms:modified>
</cp:coreProperties>
</file>