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1308" y="78"/>
      </p:cViewPr>
      <p:guideLst>
        <p:guide orient="horz" pos="21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DD3A74E-64A4-4A75-86B4-F646ED0EC5F3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83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0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0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F6F4-CE0C-415C-AE81-D6AA8BC79E12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4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6D23-0C38-42B6-B46F-685A2A055D1F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7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297E-FD90-4C09-A6E1-0A9C20845157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4FF2-12C8-4D8F-9686-F841FAAA28A0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6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D1B-FD99-47B8-A8FB-3B31196503A9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6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350-D591-4EB5-93DB-FD9E94B71884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52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234E-C6D6-420C-A2BE-1C126CDB8A03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48CD-7D64-4B9F-8689-AF8384C6DAD7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2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1DD5-5460-474B-9C28-46307A602468}" type="slidenum">
              <a:rPr lang="zh-CN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0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EB0E-3BCD-4C27-B99A-BF8BBD7AA9F5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3B320-8C3D-4FE6-AD34-F824D1B51C97}" type="slidenum">
              <a:rPr lang="zh-CN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2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200" dirty="0"/>
              <a:t>FR2052A Reconciliation Tools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en-US" sz="2400"/>
              <a:t>Alex </a:t>
            </a:r>
            <a:r>
              <a:rPr lang="en-US" altLang="en-US" sz="2400" dirty="0"/>
              <a:t>Fu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arenR" startAt="2"/>
            </a:pPr>
            <a:r>
              <a:rPr lang="en-US" dirty="0"/>
              <a:t>Interpret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955089"/>
          </a:xfrm>
        </p:spPr>
        <p:txBody>
          <a:bodyPr/>
          <a:lstStyle/>
          <a:p>
            <a:r>
              <a:rPr lang="en-US" dirty="0"/>
              <a:t>Checked Items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Missing Cash Flows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Values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Internal Counterparties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Maturity Buckets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Asset-Liability Indicators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Cash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850175"/>
            <a:ext cx="3323127" cy="2307017"/>
          </a:xfrm>
        </p:spPr>
        <p:txBody>
          <a:bodyPr>
            <a:normAutofit/>
          </a:bodyPr>
          <a:lstStyle/>
          <a:p>
            <a:r>
              <a:rPr lang="en-US" sz="2200" dirty="0"/>
              <a:t>Error Info: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Reference Number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GL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Source Currency Amount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Amount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544" y="2856207"/>
            <a:ext cx="3350056" cy="23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395135" cy="344499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Error 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Maturity Value Orgi. Ccy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Maturity Value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Currency Conversion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Data Not Found in CFT</a:t>
            </a:r>
          </a:p>
          <a:p>
            <a:r>
              <a:rPr lang="en-US" sz="2200" dirty="0"/>
              <a:t>Error Info: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Reference Number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Error Type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FR2052A Value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CFT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17" y="2848262"/>
            <a:ext cx="3558583" cy="1084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17" y="4677976"/>
            <a:ext cx="3572340" cy="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Counterparties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259231" cy="3444997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Error 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Internal Counterparty Not Recognized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Blank Internal Counterparty Entry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Incorrect Internal Counterparty Recognition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Data Not Found in CFT</a:t>
            </a:r>
          </a:p>
          <a:p>
            <a:r>
              <a:rPr lang="en-US" sz="2200" dirty="0"/>
              <a:t>Error Info: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Reference Number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Error Type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Counterparty 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Relationship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10" y="4509120"/>
            <a:ext cx="365579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8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755175" cy="3444997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Error 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Please enter report date in Cell </a:t>
            </a:r>
            <a:r>
              <a:rPr lang="en-US" sz="1500" dirty="0">
                <a:solidFill>
                  <a:srgbClr val="FF0000"/>
                </a:solidFill>
              </a:rPr>
              <a:t>A4</a:t>
            </a:r>
            <a:r>
              <a:rPr lang="en-US" sz="1500" dirty="0"/>
              <a:t> with the format of </a:t>
            </a:r>
            <a:br>
              <a:rPr lang="en-US" sz="1500" dirty="0"/>
            </a:br>
            <a:r>
              <a:rPr lang="en-US" sz="1500" dirty="0"/>
              <a:t>"</a:t>
            </a:r>
            <a:r>
              <a:rPr lang="en-US" sz="1500" dirty="0">
                <a:solidFill>
                  <a:srgbClr val="FF0000"/>
                </a:solidFill>
              </a:rPr>
              <a:t>Report Date: MM/DD/YYYY</a:t>
            </a:r>
            <a:r>
              <a:rPr lang="en-US" sz="1500" dirty="0"/>
              <a:t>"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Missing Maturity Start (End)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Invalid Maturity Bucket Start (End) Input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Wrong Bucket Start (End)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Wrong Maturity Bucket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No Maturity Date Matches the Bucket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Data Not Found in CFT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8520" y="2490135"/>
            <a:ext cx="2717080" cy="191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Error Info: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Reference Number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Error Type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Maturity Start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Maturity End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20" y="4401427"/>
            <a:ext cx="2717080" cy="13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3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Asset-Liability Indicators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76865" y="2490136"/>
            <a:ext cx="4259231" cy="2317558"/>
          </a:xfrm>
        </p:spPr>
        <p:txBody>
          <a:bodyPr>
            <a:normAutofit/>
          </a:bodyPr>
          <a:lstStyle/>
          <a:p>
            <a:r>
              <a:rPr lang="en-US" sz="2200" dirty="0"/>
              <a:t>Error Types: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AL Indicator Error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AL Indicators Mismatch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Inconsistent AL &amp; GL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Data Not Found in CFT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16" y="4933740"/>
            <a:ext cx="4195688" cy="817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1988" y="2579249"/>
            <a:ext cx="27170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Error Info: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Reference Number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Error Type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AL in FR2052a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AL in CFT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3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3068960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Questions? Suggestions?</a:t>
            </a:r>
          </a:p>
        </p:txBody>
      </p:sp>
    </p:spTree>
    <p:extLst>
      <p:ext uri="{BB962C8B-B14F-4D97-AF65-F5344CB8AC3E}">
        <p14:creationId xmlns:p14="http://schemas.microsoft.com/office/powerpoint/2010/main" val="387052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6499" y="2937718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224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D83-4554-4563-A0BD-052745DD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FR2052A Reconciliation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D95B-4D8A-4C2D-8902-38DC30A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Target Data to Reconcile</a:t>
            </a:r>
          </a:p>
          <a:p>
            <a:endParaRPr lang="en-US" altLang="zh-CN" dirty="0"/>
          </a:p>
          <a:p>
            <a:r>
              <a:rPr lang="en-US" altLang="zh-CN" dirty="0"/>
              <a:t>Tool Framework</a:t>
            </a:r>
          </a:p>
          <a:p>
            <a:endParaRPr lang="en-US" altLang="zh-CN" dirty="0"/>
          </a:p>
          <a:p>
            <a:r>
              <a:rPr lang="en-US" altLang="zh-CN" dirty="0"/>
              <a:t>Tool 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90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Reconciliation Target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61380" y="2421159"/>
            <a:ext cx="4330700" cy="38449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Financial Data Table (FDT)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4"/>
                </a:solidFill>
                <a:sym typeface="Arial" panose="020B0604020202020204" pitchFamily="34" charset="0"/>
              </a:rPr>
              <a:t>Reference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Principal GL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Relationship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Customer 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Value 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</a:rPr>
              <a:t>Fair Market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</a:rPr>
              <a:t>Exchange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</a:rPr>
              <a:t>Principal Balance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</a:rPr>
              <a:t>Principal Balance 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88024" y="2418076"/>
            <a:ext cx="4038600" cy="37750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Cash Flow Table (CFT)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accent4"/>
                </a:solidFill>
                <a:sym typeface="Arial" panose="020B0604020202020204" pitchFamily="34" charset="0"/>
              </a:rPr>
              <a:t>Reference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Source Currency Amount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Base Equivalent Amount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Maturity 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Amount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Asset Liability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Arial" panose="020B0604020202020204" pitchFamily="34" charset="0"/>
              </a:rPr>
              <a:t>Item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>
              <a:sym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707904" y="2924944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ight Brace 6"/>
          <p:cNvSpPr/>
          <p:nvPr/>
        </p:nvSpPr>
        <p:spPr bwMode="auto">
          <a:xfrm>
            <a:off x="3810198" y="4797152"/>
            <a:ext cx="437766" cy="1126752"/>
          </a:xfrm>
          <a:custGeom>
            <a:avLst/>
            <a:gdLst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7" fmla="*/ 0 w 648072"/>
              <a:gd name="connsiteY7" fmla="*/ 0 h 1224136"/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7" fmla="*/ 0 w 648072"/>
              <a:gd name="connsiteY7" fmla="*/ 0 h 1224136"/>
              <a:gd name="connsiteX0" fmla="*/ 0 w 648072"/>
              <a:gd name="connsiteY0" fmla="*/ 0 h 1224136"/>
              <a:gd name="connsiteX1" fmla="*/ 245659 w 648072"/>
              <a:gd name="connsiteY1" fmla="*/ 80133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0" fmla="*/ 0 w 648366"/>
              <a:gd name="connsiteY0" fmla="*/ 0 h 1224136"/>
              <a:gd name="connsiteX1" fmla="*/ 324036 w 648366"/>
              <a:gd name="connsiteY1" fmla="*/ 71424 h 1224136"/>
              <a:gd name="connsiteX2" fmla="*/ 324036 w 648366"/>
              <a:gd name="connsiteY2" fmla="*/ 540644 h 1224136"/>
              <a:gd name="connsiteX3" fmla="*/ 648072 w 648366"/>
              <a:gd name="connsiteY3" fmla="*/ 612068 h 1224136"/>
              <a:gd name="connsiteX4" fmla="*/ 324036 w 648366"/>
              <a:gd name="connsiteY4" fmla="*/ 683492 h 1224136"/>
              <a:gd name="connsiteX5" fmla="*/ 324036 w 648366"/>
              <a:gd name="connsiteY5" fmla="*/ 1152712 h 1224136"/>
              <a:gd name="connsiteX6" fmla="*/ 0 w 648366"/>
              <a:gd name="connsiteY6" fmla="*/ 1224136 h 1224136"/>
              <a:gd name="connsiteX7" fmla="*/ 0 w 648366"/>
              <a:gd name="connsiteY7" fmla="*/ 0 h 1224136"/>
              <a:gd name="connsiteX0" fmla="*/ 0 w 648366"/>
              <a:gd name="connsiteY0" fmla="*/ 0 h 1224136"/>
              <a:gd name="connsiteX1" fmla="*/ 245659 w 648366"/>
              <a:gd name="connsiteY1" fmla="*/ 80133 h 1224136"/>
              <a:gd name="connsiteX2" fmla="*/ 254367 w 648366"/>
              <a:gd name="connsiteY2" fmla="*/ 540644 h 1224136"/>
              <a:gd name="connsiteX3" fmla="*/ 648072 w 648366"/>
              <a:gd name="connsiteY3" fmla="*/ 612068 h 1224136"/>
              <a:gd name="connsiteX4" fmla="*/ 324036 w 648366"/>
              <a:gd name="connsiteY4" fmla="*/ 683492 h 1224136"/>
              <a:gd name="connsiteX5" fmla="*/ 324036 w 648366"/>
              <a:gd name="connsiteY5" fmla="*/ 1152712 h 1224136"/>
              <a:gd name="connsiteX6" fmla="*/ 0 w 648366"/>
              <a:gd name="connsiteY6" fmla="*/ 1224136 h 1224136"/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7" fmla="*/ 0 w 648072"/>
              <a:gd name="connsiteY7" fmla="*/ 0 h 1224136"/>
              <a:gd name="connsiteX0" fmla="*/ 0 w 648072"/>
              <a:gd name="connsiteY0" fmla="*/ 0 h 1224136"/>
              <a:gd name="connsiteX1" fmla="*/ 245659 w 648072"/>
              <a:gd name="connsiteY1" fmla="*/ 80133 h 1224136"/>
              <a:gd name="connsiteX2" fmla="*/ 254367 w 648072"/>
              <a:gd name="connsiteY2" fmla="*/ 540644 h 1224136"/>
              <a:gd name="connsiteX3" fmla="*/ 648072 w 648072"/>
              <a:gd name="connsiteY3" fmla="*/ 612068 h 1224136"/>
              <a:gd name="connsiteX4" fmla="*/ 254367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7" fmla="*/ 0 w 648072"/>
              <a:gd name="connsiteY7" fmla="*/ 0 h 1224136"/>
              <a:gd name="connsiteX0" fmla="*/ 0 w 648072"/>
              <a:gd name="connsiteY0" fmla="*/ 0 h 1224136"/>
              <a:gd name="connsiteX1" fmla="*/ 245659 w 648072"/>
              <a:gd name="connsiteY1" fmla="*/ 80133 h 1224136"/>
              <a:gd name="connsiteX2" fmla="*/ 254367 w 648072"/>
              <a:gd name="connsiteY2" fmla="*/ 540644 h 1224136"/>
              <a:gd name="connsiteX3" fmla="*/ 648072 w 648072"/>
              <a:gd name="connsiteY3" fmla="*/ 612068 h 1224136"/>
              <a:gd name="connsiteX4" fmla="*/ 254367 w 648072"/>
              <a:gd name="connsiteY4" fmla="*/ 683492 h 1224136"/>
              <a:gd name="connsiteX5" fmla="*/ 254367 w 648072"/>
              <a:gd name="connsiteY5" fmla="*/ 1152712 h 1224136"/>
              <a:gd name="connsiteX6" fmla="*/ 0 w 648072"/>
              <a:gd name="connsiteY6" fmla="*/ 1224136 h 1224136"/>
              <a:gd name="connsiteX0" fmla="*/ 0 w 648072"/>
              <a:gd name="connsiteY0" fmla="*/ 0 h 1224136"/>
              <a:gd name="connsiteX1" fmla="*/ 324036 w 648072"/>
              <a:gd name="connsiteY1" fmla="*/ 71424 h 1224136"/>
              <a:gd name="connsiteX2" fmla="*/ 324036 w 648072"/>
              <a:gd name="connsiteY2" fmla="*/ 540644 h 1224136"/>
              <a:gd name="connsiteX3" fmla="*/ 648072 w 648072"/>
              <a:gd name="connsiteY3" fmla="*/ 612068 h 1224136"/>
              <a:gd name="connsiteX4" fmla="*/ 324036 w 648072"/>
              <a:gd name="connsiteY4" fmla="*/ 683492 h 1224136"/>
              <a:gd name="connsiteX5" fmla="*/ 324036 w 648072"/>
              <a:gd name="connsiteY5" fmla="*/ 1152712 h 1224136"/>
              <a:gd name="connsiteX6" fmla="*/ 0 w 648072"/>
              <a:gd name="connsiteY6" fmla="*/ 1224136 h 1224136"/>
              <a:gd name="connsiteX7" fmla="*/ 0 w 648072"/>
              <a:gd name="connsiteY7" fmla="*/ 0 h 1224136"/>
              <a:gd name="connsiteX0" fmla="*/ 0 w 648072"/>
              <a:gd name="connsiteY0" fmla="*/ 0 h 1224136"/>
              <a:gd name="connsiteX1" fmla="*/ 245659 w 648072"/>
              <a:gd name="connsiteY1" fmla="*/ 80133 h 1224136"/>
              <a:gd name="connsiteX2" fmla="*/ 254367 w 648072"/>
              <a:gd name="connsiteY2" fmla="*/ 540644 h 1224136"/>
              <a:gd name="connsiteX3" fmla="*/ 534860 w 648072"/>
              <a:gd name="connsiteY3" fmla="*/ 612068 h 1224136"/>
              <a:gd name="connsiteX4" fmla="*/ 254367 w 648072"/>
              <a:gd name="connsiteY4" fmla="*/ 683492 h 1224136"/>
              <a:gd name="connsiteX5" fmla="*/ 254367 w 648072"/>
              <a:gd name="connsiteY5" fmla="*/ 1152712 h 1224136"/>
              <a:gd name="connsiteX6" fmla="*/ 0 w 648072"/>
              <a:gd name="connsiteY6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1224136" stroke="0" extrusionOk="0">
                <a:moveTo>
                  <a:pt x="0" y="0"/>
                </a:moveTo>
                <a:cubicBezTo>
                  <a:pt x="178960" y="0"/>
                  <a:pt x="324036" y="31978"/>
                  <a:pt x="324036" y="71424"/>
                </a:cubicBezTo>
                <a:lnTo>
                  <a:pt x="324036" y="540644"/>
                </a:lnTo>
                <a:cubicBezTo>
                  <a:pt x="324036" y="580090"/>
                  <a:pt x="469112" y="612068"/>
                  <a:pt x="648072" y="612068"/>
                </a:cubicBezTo>
                <a:cubicBezTo>
                  <a:pt x="469112" y="612068"/>
                  <a:pt x="324036" y="644046"/>
                  <a:pt x="324036" y="683492"/>
                </a:cubicBezTo>
                <a:lnTo>
                  <a:pt x="324036" y="1152712"/>
                </a:lnTo>
                <a:cubicBezTo>
                  <a:pt x="324036" y="1192158"/>
                  <a:pt x="178960" y="1224136"/>
                  <a:pt x="0" y="1224136"/>
                </a:cubicBezTo>
                <a:lnTo>
                  <a:pt x="0" y="0"/>
                </a:lnTo>
                <a:close/>
              </a:path>
              <a:path w="648072" h="1224136" fill="none">
                <a:moveTo>
                  <a:pt x="0" y="0"/>
                </a:moveTo>
                <a:cubicBezTo>
                  <a:pt x="178960" y="0"/>
                  <a:pt x="245659" y="40687"/>
                  <a:pt x="245659" y="80133"/>
                </a:cubicBezTo>
                <a:cubicBezTo>
                  <a:pt x="245659" y="236540"/>
                  <a:pt x="254367" y="384237"/>
                  <a:pt x="254367" y="540644"/>
                </a:cubicBezTo>
                <a:cubicBezTo>
                  <a:pt x="254367" y="580090"/>
                  <a:pt x="534860" y="588260"/>
                  <a:pt x="534860" y="612068"/>
                </a:cubicBezTo>
                <a:cubicBezTo>
                  <a:pt x="534860" y="635876"/>
                  <a:pt x="254367" y="644046"/>
                  <a:pt x="254367" y="683492"/>
                </a:cubicBezTo>
                <a:lnTo>
                  <a:pt x="254367" y="1152712"/>
                </a:lnTo>
                <a:cubicBezTo>
                  <a:pt x="254367" y="1192158"/>
                  <a:pt x="178960" y="1224136"/>
                  <a:pt x="0" y="1224136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1363" y="5068140"/>
            <a:ext cx="121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For Asset Inflow 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 Framework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67944" y="2453937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15616" y="2453937"/>
            <a:ext cx="2675054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Reconcile CFT with FDT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5220" y="2453937"/>
            <a:ext cx="3755172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Reconcile FR2052A with CFT/FDT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5782" y="4377288"/>
            <a:ext cx="720080" cy="4320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596" y="4377288"/>
            <a:ext cx="720080" cy="4320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FDT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115862" y="4521304"/>
            <a:ext cx="673734" cy="144016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0807" y="3415149"/>
            <a:ext cx="1224137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 Inflow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4445" y="5229200"/>
            <a:ext cx="1220498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Wholesale Outflow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6643" y="5233448"/>
            <a:ext cx="1213032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 Outflow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0269" y="5228321"/>
            <a:ext cx="1224137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Outflow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5538" y="3415149"/>
            <a:ext cx="1224137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Secured Inflow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0270" y="3413020"/>
            <a:ext cx="1224137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Unsecured Inflow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20268" y="4320670"/>
            <a:ext cx="1224137" cy="52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Inflow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52018" y="4258168"/>
            <a:ext cx="1584176" cy="6480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Reconciled CFT &amp; FDT</a:t>
            </a:r>
          </a:p>
        </p:txBody>
      </p:sp>
      <p:sp>
        <p:nvSpPr>
          <p:cNvPr id="22" name="Left-Right Arrow 21"/>
          <p:cNvSpPr/>
          <p:nvPr/>
        </p:nvSpPr>
        <p:spPr>
          <a:xfrm rot="2986878" flipV="1">
            <a:off x="4726876" y="4015445"/>
            <a:ext cx="392882" cy="16214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6336194" y="4524617"/>
            <a:ext cx="673734" cy="144016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 rot="20102983">
            <a:off x="6310607" y="4034627"/>
            <a:ext cx="731802" cy="13260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 rot="18579192" flipV="1">
            <a:off x="4726876" y="4986650"/>
            <a:ext cx="392882" cy="16214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7792414" flipV="1">
            <a:off x="5643835" y="4010610"/>
            <a:ext cx="392882" cy="16214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986878" flipV="1">
            <a:off x="5644427" y="4986649"/>
            <a:ext cx="392882" cy="162140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467600">
            <a:off x="6320313" y="4998414"/>
            <a:ext cx="731802" cy="132608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921934" y="2564904"/>
            <a:ext cx="5308866" cy="618476"/>
          </a:xfrm>
        </p:spPr>
        <p:txBody>
          <a:bodyPr/>
          <a:lstStyle/>
          <a:p>
            <a:r>
              <a:rPr lang="en-US" sz="3200" dirty="0"/>
              <a:t>1. Reconcile CFT with FDT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192396" y="3789040"/>
            <a:ext cx="2767941" cy="1080120"/>
          </a:xfrm>
        </p:spPr>
        <p:txBody>
          <a:bodyPr/>
          <a:lstStyle/>
          <a:p>
            <a:pPr marL="457200" indent="-457200" algn="l">
              <a:buFont typeface="+mj-lt"/>
              <a:buAutoNum type="arabicParenR"/>
            </a:pPr>
            <a:r>
              <a:rPr lang="en-US" dirty="0"/>
              <a:t>Setup Inputs &amp; Run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/>
              <a:t>Interpret Errors</a:t>
            </a:r>
          </a:p>
        </p:txBody>
      </p:sp>
    </p:spTree>
    <p:extLst>
      <p:ext uri="{BB962C8B-B14F-4D97-AF65-F5344CB8AC3E}">
        <p14:creationId xmlns:p14="http://schemas.microsoft.com/office/powerpoint/2010/main" val="14061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arenR"/>
            </a:pPr>
            <a:r>
              <a:rPr lang="en-US" dirty="0"/>
              <a:t>Setup Inputs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619271" cy="3444997"/>
          </a:xfrm>
        </p:spPr>
        <p:txBody>
          <a:bodyPr>
            <a:normAutofit/>
          </a:bodyPr>
          <a:lstStyle/>
          <a:p>
            <a:r>
              <a:rPr lang="en-US" sz="2200" b="1" i="1" dirty="0"/>
              <a:t>1. Clear Old Inputs: </a:t>
            </a:r>
            <a:br>
              <a:rPr lang="en-US" sz="2200" dirty="0"/>
            </a:br>
            <a:r>
              <a:rPr lang="en-US" sz="1800" dirty="0"/>
              <a:t>Click the “Clear” buttons on worksheets “Input-</a:t>
            </a:r>
            <a:r>
              <a:rPr lang="en-US" sz="1800" dirty="0" err="1"/>
              <a:t>FinancialData</a:t>
            </a:r>
            <a:r>
              <a:rPr lang="en-US" sz="1800" dirty="0"/>
              <a:t>” &amp; “Input-</a:t>
            </a:r>
            <a:r>
              <a:rPr lang="en-US" sz="1800" dirty="0" err="1"/>
              <a:t>CashFlow</a:t>
            </a:r>
            <a:r>
              <a:rPr lang="en-US" sz="1800" dirty="0"/>
              <a:t>”</a:t>
            </a:r>
          </a:p>
          <a:p>
            <a:r>
              <a:rPr lang="en-US" sz="2200" b="1" i="1" dirty="0"/>
              <a:t>2. Add New Inputs:</a:t>
            </a:r>
            <a:br>
              <a:rPr lang="en-US" sz="1800" dirty="0"/>
            </a:br>
            <a:r>
              <a:rPr lang="en-US" sz="1800" dirty="0"/>
              <a:t>Copy &amp; paste new data into worksheets “Input-</a:t>
            </a:r>
            <a:r>
              <a:rPr lang="en-US" sz="1800" dirty="0" err="1"/>
              <a:t>FinancialData</a:t>
            </a:r>
            <a:r>
              <a:rPr lang="en-US" sz="1800" dirty="0"/>
              <a:t>” &amp; “Input-</a:t>
            </a:r>
            <a:r>
              <a:rPr lang="en-US" sz="1800" dirty="0" err="1"/>
              <a:t>CashFlow</a:t>
            </a:r>
            <a:r>
              <a:rPr lang="en-US" sz="1800" dirty="0"/>
              <a:t>”, with column names on </a:t>
            </a:r>
            <a:r>
              <a:rPr lang="en-US" sz="1800" u="sng" dirty="0">
                <a:solidFill>
                  <a:srgbClr val="FF0000"/>
                </a:solidFill>
              </a:rPr>
              <a:t>row 2</a:t>
            </a:r>
          </a:p>
          <a:p>
            <a:r>
              <a:rPr lang="en-US" sz="2200" b="1" i="1" dirty="0"/>
              <a:t>3. Reconcile :</a:t>
            </a:r>
            <a:br>
              <a:rPr lang="en-US" sz="1800" dirty="0"/>
            </a:br>
            <a:r>
              <a:rPr lang="en-US" sz="1800" dirty="0"/>
              <a:t>Click the “Reconcile” button on worksheet “</a:t>
            </a:r>
            <a:r>
              <a:rPr lang="en-US" sz="1800" dirty="0" err="1"/>
              <a:t>Reconciliation_CFT_FDT</a:t>
            </a:r>
            <a:r>
              <a:rPr lang="en-US" sz="1800" dirty="0"/>
              <a:t>”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776488"/>
            <a:ext cx="2179464" cy="1463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797152"/>
            <a:ext cx="2179464" cy="10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l">
              <a:buFont typeface="+mj-lt"/>
              <a:buAutoNum type="arabicParenR" startAt="2"/>
            </a:pPr>
            <a:r>
              <a:rPr lang="en-US" dirty="0"/>
              <a:t>Interpret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492897"/>
            <a:ext cx="3827183" cy="223224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1" dirty="0"/>
              <a:t>Error Types: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Financial Data Not Found In CFT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Cash Flow Not Found In FDT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OC Value Mismatch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Converted Value Mismatch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Forward Start OC Value Mismatch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Forward Start Converted Value Mismatch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98838"/>
            <a:ext cx="6715968" cy="9140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86815" y="2492897"/>
            <a:ext cx="3323127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Arial" panose="020B0604020202020204" pitchFamily="34" charset="0"/>
              <a:buChar char="•"/>
            </a:pPr>
            <a:r>
              <a:rPr lang="en-US" sz="2200" b="1" i="1" dirty="0"/>
              <a:t>Error Info: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Reference Number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Counterparty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CFT Value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FDT Value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Error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Item</a:t>
            </a:r>
          </a:p>
          <a:p>
            <a:pPr lvl="1" fontAlgn="auto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dirty="0"/>
              <a:t>GL</a:t>
            </a:r>
          </a:p>
          <a:p>
            <a:pPr lvl="1" fontAlgn="auto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38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2. Reconcile FR2052A </a:t>
            </a:r>
            <a:br>
              <a:rPr lang="en-US" sz="3200" dirty="0"/>
            </a:br>
            <a:r>
              <a:rPr lang="en-US" sz="3200" dirty="0"/>
              <a:t>with CFT/FDT</a:t>
            </a:r>
          </a:p>
        </p:txBody>
      </p:sp>
      <p:sp>
        <p:nvSpPr>
          <p:cNvPr id="6" name="Subtitle 7"/>
          <p:cNvSpPr>
            <a:spLocks noGrp="1"/>
          </p:cNvSpPr>
          <p:nvPr>
            <p:ph type="subTitle" idx="1"/>
          </p:nvPr>
        </p:nvSpPr>
        <p:spPr>
          <a:xfrm>
            <a:off x="3192396" y="3789040"/>
            <a:ext cx="2767941" cy="1080120"/>
          </a:xfrm>
        </p:spPr>
        <p:txBody>
          <a:bodyPr/>
          <a:lstStyle/>
          <a:p>
            <a:pPr marL="457200" indent="-457200" algn="l">
              <a:buFont typeface="+mj-lt"/>
              <a:buAutoNum type="arabicParenR"/>
            </a:pPr>
            <a:r>
              <a:rPr lang="en-US" dirty="0"/>
              <a:t>Setup Inputs &amp; Run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/>
              <a:t>Interpret Errors</a:t>
            </a:r>
          </a:p>
        </p:txBody>
      </p:sp>
    </p:spTree>
    <p:extLst>
      <p:ext uri="{BB962C8B-B14F-4D97-AF65-F5344CB8AC3E}">
        <p14:creationId xmlns:p14="http://schemas.microsoft.com/office/powerpoint/2010/main" val="362532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arenR"/>
            </a:pPr>
            <a:r>
              <a:rPr lang="en-US" dirty="0"/>
              <a:t>Setup Inputs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619271" cy="3444997"/>
          </a:xfrm>
        </p:spPr>
        <p:txBody>
          <a:bodyPr>
            <a:normAutofit lnSpcReduction="10000"/>
          </a:bodyPr>
          <a:lstStyle/>
          <a:p>
            <a:r>
              <a:rPr lang="en-US" sz="2200" b="1" i="1" dirty="0"/>
              <a:t>1. Clear Old Inputs: </a:t>
            </a:r>
            <a:br>
              <a:rPr lang="en-US" sz="2200" dirty="0"/>
            </a:br>
            <a:r>
              <a:rPr lang="en-US" sz="1800" dirty="0"/>
              <a:t>Click the “Clear” buttons on worksheets “Input-</a:t>
            </a:r>
            <a:r>
              <a:rPr lang="en-US" sz="1800" dirty="0" err="1"/>
              <a:t>FinancialData</a:t>
            </a:r>
            <a:r>
              <a:rPr lang="en-US" sz="1800" dirty="0"/>
              <a:t>” &amp; “Input-</a:t>
            </a:r>
            <a:r>
              <a:rPr lang="en-US" sz="1800" dirty="0" err="1"/>
              <a:t>CashFlow</a:t>
            </a:r>
            <a:r>
              <a:rPr lang="en-US" sz="1800" dirty="0"/>
              <a:t>”</a:t>
            </a:r>
          </a:p>
          <a:p>
            <a:r>
              <a:rPr lang="en-US" sz="2200" b="1" i="1" dirty="0"/>
              <a:t>2. Add New Inputs:</a:t>
            </a:r>
            <a:br>
              <a:rPr lang="en-US" sz="1800" dirty="0"/>
            </a:br>
            <a:r>
              <a:rPr lang="en-US" sz="1800" dirty="0"/>
              <a:t>Copy &amp; paste new data into worksheets “Input-</a:t>
            </a:r>
            <a:r>
              <a:rPr lang="en-US" sz="1800" dirty="0" err="1"/>
              <a:t>FinancialData</a:t>
            </a:r>
            <a:r>
              <a:rPr lang="en-US" sz="1800" dirty="0"/>
              <a:t>” &amp; “Input-</a:t>
            </a:r>
            <a:r>
              <a:rPr lang="en-US" sz="1800" dirty="0" err="1"/>
              <a:t>CashFlow</a:t>
            </a:r>
            <a:r>
              <a:rPr lang="en-US" sz="1800" dirty="0"/>
              <a:t>”, with column names on </a:t>
            </a:r>
            <a:r>
              <a:rPr lang="en-US" sz="1800" u="sng" dirty="0">
                <a:solidFill>
                  <a:srgbClr val="FF0000"/>
                </a:solidFill>
              </a:rPr>
              <a:t>row 2</a:t>
            </a:r>
          </a:p>
          <a:p>
            <a:r>
              <a:rPr lang="en-US" sz="2200" b="1" i="1" dirty="0"/>
              <a:t>3. Reconcile :</a:t>
            </a:r>
            <a:br>
              <a:rPr lang="en-US" sz="1800" dirty="0"/>
            </a:br>
            <a:r>
              <a:rPr lang="en-US" sz="1800" dirty="0"/>
              <a:t>Click the “Reconcile” button on worksheet “</a:t>
            </a:r>
            <a:r>
              <a:rPr lang="en-US" sz="1800" dirty="0" err="1"/>
              <a:t>ErrorReport</a:t>
            </a:r>
            <a:r>
              <a:rPr lang="en-US" sz="1800" dirty="0"/>
              <a:t>” or click other buttons for specific checks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786717"/>
            <a:ext cx="2174157" cy="1370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725144"/>
            <a:ext cx="2174157" cy="9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566</TotalTime>
  <Pages>0</Pages>
  <Words>348</Words>
  <Characters>0</Characters>
  <Application>Microsoft Office PowerPoint</Application>
  <DocSecurity>0</DocSecurity>
  <PresentationFormat>On-screen Show (4:3)</PresentationFormat>
  <Lines>0</Lines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方正舒体</vt:lpstr>
      <vt:lpstr>Arial</vt:lpstr>
      <vt:lpstr>Garamond</vt:lpstr>
      <vt:lpstr>Wingdings</vt:lpstr>
      <vt:lpstr>Organic</vt:lpstr>
      <vt:lpstr>FR2052A Reconciliation Tools</vt:lpstr>
      <vt:lpstr>FR2052A Reconciliation Tools</vt:lpstr>
      <vt:lpstr>Reconciliation Target Data</vt:lpstr>
      <vt:lpstr>Reconciliation Framework</vt:lpstr>
      <vt:lpstr>1. Reconcile CFT with FDT</vt:lpstr>
      <vt:lpstr>Setup Inputs &amp; Run</vt:lpstr>
      <vt:lpstr>Interpret Errors</vt:lpstr>
      <vt:lpstr>2. Reconcile FR2052A  with CFT/FDT</vt:lpstr>
      <vt:lpstr>Setup Inputs &amp; Run</vt:lpstr>
      <vt:lpstr>Interpret Errors</vt:lpstr>
      <vt:lpstr>Missing Cash Flows</vt:lpstr>
      <vt:lpstr>Values</vt:lpstr>
      <vt:lpstr>Internal Counterparties</vt:lpstr>
      <vt:lpstr>Maturities</vt:lpstr>
      <vt:lpstr>Asset-Liability Indicators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FR2052A Reconciliation Tools</dc:title>
  <dc:subject/>
  <dc:creator>Yu Fu</dc:creator>
  <cp:keywords/>
  <dc:description/>
  <cp:lastModifiedBy>Yu Fu</cp:lastModifiedBy>
  <cp:revision>53</cp:revision>
  <dcterms:created xsi:type="dcterms:W3CDTF">2006-07-13T01:48:10Z</dcterms:created>
  <dcterms:modified xsi:type="dcterms:W3CDTF">2018-09-24T04:15:10Z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1033-9.1.0.4455</vt:lpwstr>
  </property>
</Properties>
</file>