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71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z\Documents\semester9\csce489\emoji_predict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z\Documents\semester9\csce489\emoji_predict\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z\Documents\semester9\csce489\emoji_predict\s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z\Documents\semester9\csce489\emoji_predict\s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z\Documents\semester9\csce489\emoji_predict\s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z\Documents\semester9\csce489\emoji_predict\s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z\Documents\semester9\csce489\emoji_predict\s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z\Documents\semester9\csce489\emoji_predict\s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z\Documents\semester9\csce489\emoji_predict\s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Naive Bayes (sickit-learn)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0-100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Sheet1!$B$3:$H$3</c:f>
              <c:numCache>
                <c:formatCode>General</c:formatCode>
                <c:ptCount val="7"/>
                <c:pt idx="0">
                  <c:v>0.31</c:v>
                </c:pt>
                <c:pt idx="1">
                  <c:v>0.27</c:v>
                </c:pt>
                <c:pt idx="2">
                  <c:v>0.24</c:v>
                </c:pt>
                <c:pt idx="3">
                  <c:v>0.22</c:v>
                </c:pt>
                <c:pt idx="4">
                  <c:v>0.21</c:v>
                </c:pt>
                <c:pt idx="5">
                  <c:v>0.21</c:v>
                </c:pt>
                <c:pt idx="6">
                  <c:v>0.23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3F1-4241-8792-C754A95F59D4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100-200</c:v>
                </c:pt>
              </c:strCache>
            </c:strRef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Sheet1!$B$4:$H$4</c:f>
              <c:numCache>
                <c:formatCode>General</c:formatCode>
                <c:ptCount val="7"/>
                <c:pt idx="0">
                  <c:v>0.37</c:v>
                </c:pt>
                <c:pt idx="1">
                  <c:v>0.27</c:v>
                </c:pt>
                <c:pt idx="2">
                  <c:v>0.26</c:v>
                </c:pt>
                <c:pt idx="3">
                  <c:v>0.25</c:v>
                </c:pt>
                <c:pt idx="4">
                  <c:v>0.23</c:v>
                </c:pt>
                <c:pt idx="5">
                  <c:v>0.25</c:v>
                </c:pt>
                <c:pt idx="6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3F1-4241-8792-C754A95F59D4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200-300</c:v>
                </c:pt>
              </c:strCache>
            </c:strRef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Sheet1!$B$5:$H$5</c:f>
              <c:numCache>
                <c:formatCode>General</c:formatCode>
                <c:ptCount val="7"/>
                <c:pt idx="0">
                  <c:v>0.23</c:v>
                </c:pt>
                <c:pt idx="1">
                  <c:v>0.2</c:v>
                </c:pt>
                <c:pt idx="2">
                  <c:v>0.19</c:v>
                </c:pt>
                <c:pt idx="3">
                  <c:v>0.2</c:v>
                </c:pt>
                <c:pt idx="4">
                  <c:v>0.18</c:v>
                </c:pt>
                <c:pt idx="5">
                  <c:v>0.2</c:v>
                </c:pt>
                <c:pt idx="6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3F1-4241-8792-C754A95F59D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300-400</c:v>
                </c:pt>
              </c:strCache>
            </c:strRef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Sheet1!$B$6:$H$6</c:f>
              <c:numCache>
                <c:formatCode>General</c:formatCode>
                <c:ptCount val="7"/>
                <c:pt idx="0">
                  <c:v>0.44</c:v>
                </c:pt>
                <c:pt idx="1">
                  <c:v>0.32</c:v>
                </c:pt>
                <c:pt idx="2">
                  <c:v>0.32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3F1-4241-8792-C754A95F59D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400-500</c:v>
                </c:pt>
              </c:strCache>
            </c:strRef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Sheet1!$B$7:$H$7</c:f>
              <c:numCache>
                <c:formatCode>General</c:formatCode>
                <c:ptCount val="7"/>
                <c:pt idx="0">
                  <c:v>0.38</c:v>
                </c:pt>
                <c:pt idx="1">
                  <c:v>0.27</c:v>
                </c:pt>
                <c:pt idx="2">
                  <c:v>0.26</c:v>
                </c:pt>
                <c:pt idx="3">
                  <c:v>0.23</c:v>
                </c:pt>
                <c:pt idx="4">
                  <c:v>0.24</c:v>
                </c:pt>
                <c:pt idx="5">
                  <c:v>0.25</c:v>
                </c:pt>
                <c:pt idx="6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3F1-4241-8792-C754A95F59D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500-600</c:v>
                </c:pt>
              </c:strCache>
            </c:strRef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Sheet1!$B$8:$H$8</c:f>
              <c:numCache>
                <c:formatCode>General</c:formatCode>
                <c:ptCount val="7"/>
                <c:pt idx="0">
                  <c:v>0.31</c:v>
                </c:pt>
                <c:pt idx="1">
                  <c:v>0.27</c:v>
                </c:pt>
                <c:pt idx="2">
                  <c:v>0.25</c:v>
                </c:pt>
                <c:pt idx="3">
                  <c:v>0.22</c:v>
                </c:pt>
                <c:pt idx="4">
                  <c:v>0.23</c:v>
                </c:pt>
                <c:pt idx="5">
                  <c:v>0.24</c:v>
                </c:pt>
                <c:pt idx="6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3F1-4241-8792-C754A95F59D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600-700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Sheet1!$B$9:$H$9</c:f>
              <c:numCache>
                <c:formatCode>General</c:formatCode>
                <c:ptCount val="7"/>
                <c:pt idx="0">
                  <c:v>0.45</c:v>
                </c:pt>
                <c:pt idx="1">
                  <c:v>0.28999999999999998</c:v>
                </c:pt>
                <c:pt idx="2">
                  <c:v>0.27</c:v>
                </c:pt>
                <c:pt idx="3">
                  <c:v>0.26</c:v>
                </c:pt>
                <c:pt idx="4">
                  <c:v>0.27</c:v>
                </c:pt>
                <c:pt idx="5">
                  <c:v>0.28000000000000003</c:v>
                </c:pt>
                <c:pt idx="6">
                  <c:v>0.28000000000000003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3F1-4241-8792-C754A95F59D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700-800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Sheet1!$B$10:$H$10</c:f>
              <c:numCache>
                <c:formatCode>General</c:formatCode>
                <c:ptCount val="7"/>
                <c:pt idx="0">
                  <c:v>0.26</c:v>
                </c:pt>
                <c:pt idx="1">
                  <c:v>0.21</c:v>
                </c:pt>
                <c:pt idx="2">
                  <c:v>0.21</c:v>
                </c:pt>
                <c:pt idx="3">
                  <c:v>0.2</c:v>
                </c:pt>
                <c:pt idx="4">
                  <c:v>0.21</c:v>
                </c:pt>
                <c:pt idx="5">
                  <c:v>0.2</c:v>
                </c:pt>
                <c:pt idx="6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3F1-4241-8792-C754A95F59D4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800-900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lt1"/>
              </a:solidFill>
              <a:ln w="1587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Sheet1!$B$11:$H$11</c:f>
              <c:numCache>
                <c:formatCode>General</c:formatCode>
                <c:ptCount val="7"/>
                <c:pt idx="0">
                  <c:v>0.27</c:v>
                </c:pt>
                <c:pt idx="1">
                  <c:v>0.15</c:v>
                </c:pt>
                <c:pt idx="2">
                  <c:v>0.15</c:v>
                </c:pt>
                <c:pt idx="3">
                  <c:v>0.14000000000000001</c:v>
                </c:pt>
                <c:pt idx="4">
                  <c:v>0.14000000000000001</c:v>
                </c:pt>
                <c:pt idx="5">
                  <c:v>0.13</c:v>
                </c:pt>
                <c:pt idx="6">
                  <c:v>0.15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3F1-4241-8792-C754A95F59D4}"/>
            </c:ext>
          </c:extLst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900-100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Sheet1!$B$2:$H$2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Sheet1!$B$12:$H$12</c:f>
              <c:numCache>
                <c:formatCode>General</c:formatCode>
                <c:ptCount val="7"/>
                <c:pt idx="0">
                  <c:v>0.41</c:v>
                </c:pt>
                <c:pt idx="1">
                  <c:v>0.35</c:v>
                </c:pt>
                <c:pt idx="2">
                  <c:v>0.33</c:v>
                </c:pt>
                <c:pt idx="3">
                  <c:v>0.31</c:v>
                </c:pt>
                <c:pt idx="4">
                  <c:v>0.3</c:v>
                </c:pt>
                <c:pt idx="5">
                  <c:v>0.3</c:v>
                </c:pt>
                <c:pt idx="6">
                  <c:v>0.31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83F1-4241-8792-C754A95F5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673344"/>
        <c:axId val="524671704"/>
      </c:scatterChart>
      <c:valAx>
        <c:axId val="5246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Documents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1704"/>
        <c:crosses val="autoZero"/>
        <c:crossBetween val="midCat"/>
      </c:valAx>
      <c:valAx>
        <c:axId val="524671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3344"/>
        <c:crossesAt val="0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Stochiastic Gradient Descent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20005393743257821"/>
          <c:w val="0.831321741032371"/>
          <c:h val="0.546216732802858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0-100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Sheet1!$B$18:$H$18</c:f>
              <c:numCache>
                <c:formatCode>General</c:formatCode>
                <c:ptCount val="7"/>
                <c:pt idx="0">
                  <c:v>0.99</c:v>
                </c:pt>
                <c:pt idx="1">
                  <c:v>0.96</c:v>
                </c:pt>
                <c:pt idx="2">
                  <c:v>0.92</c:v>
                </c:pt>
                <c:pt idx="3">
                  <c:v>0.84</c:v>
                </c:pt>
                <c:pt idx="4">
                  <c:v>0.85</c:v>
                </c:pt>
                <c:pt idx="5">
                  <c:v>0.81</c:v>
                </c:pt>
                <c:pt idx="6">
                  <c:v>0.79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A1-40D3-AF85-B5403EE4F7BE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100-200</c:v>
                </c:pt>
              </c:strCache>
            </c:strRef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Sheet1!$B$19:$H$19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0.9</c:v>
                </c:pt>
                <c:pt idx="3">
                  <c:v>0.84</c:v>
                </c:pt>
                <c:pt idx="4">
                  <c:v>0.79</c:v>
                </c:pt>
                <c:pt idx="5">
                  <c:v>0.77</c:v>
                </c:pt>
                <c:pt idx="6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9A1-40D3-AF85-B5403EE4F7BE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200-300</c:v>
                </c:pt>
              </c:strCache>
            </c:strRef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Sheet1!$B$20:$H$20</c:f>
              <c:numCache>
                <c:formatCode>General</c:formatCode>
                <c:ptCount val="7"/>
                <c:pt idx="0">
                  <c:v>1</c:v>
                </c:pt>
                <c:pt idx="1">
                  <c:v>0.96</c:v>
                </c:pt>
                <c:pt idx="2">
                  <c:v>0.91</c:v>
                </c:pt>
                <c:pt idx="3">
                  <c:v>0.84</c:v>
                </c:pt>
                <c:pt idx="4">
                  <c:v>0.76</c:v>
                </c:pt>
                <c:pt idx="5">
                  <c:v>0.75</c:v>
                </c:pt>
                <c:pt idx="6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9A1-40D3-AF85-B5403EE4F7BE}"/>
            </c:ext>
          </c:extLst>
        </c:ser>
        <c:ser>
          <c:idx val="3"/>
          <c:order val="3"/>
          <c:tx>
            <c:strRef>
              <c:f>Sheet1!$A$21</c:f>
              <c:strCache>
                <c:ptCount val="1"/>
                <c:pt idx="0">
                  <c:v>300-400</c:v>
                </c:pt>
              </c:strCache>
            </c:strRef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Sheet1!$B$21:$H$21</c:f>
              <c:numCache>
                <c:formatCode>General</c:formatCode>
                <c:ptCount val="7"/>
                <c:pt idx="0">
                  <c:v>1</c:v>
                </c:pt>
                <c:pt idx="1">
                  <c:v>0.98</c:v>
                </c:pt>
                <c:pt idx="2">
                  <c:v>0.91</c:v>
                </c:pt>
                <c:pt idx="3">
                  <c:v>0.84</c:v>
                </c:pt>
                <c:pt idx="4">
                  <c:v>0.75</c:v>
                </c:pt>
                <c:pt idx="5">
                  <c:v>0.76</c:v>
                </c:pt>
                <c:pt idx="6">
                  <c:v>0.72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9A1-40D3-AF85-B5403EE4F7BE}"/>
            </c:ext>
          </c:extLst>
        </c:ser>
        <c:ser>
          <c:idx val="4"/>
          <c:order val="4"/>
          <c:tx>
            <c:strRef>
              <c:f>Sheet1!$A$22</c:f>
              <c:strCache>
                <c:ptCount val="1"/>
                <c:pt idx="0">
                  <c:v>400-500</c:v>
                </c:pt>
              </c:strCache>
            </c:strRef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Sheet1!$B$22:$H$22</c:f>
              <c:numCache>
                <c:formatCode>General</c:formatCode>
                <c:ptCount val="7"/>
                <c:pt idx="0">
                  <c:v>1</c:v>
                </c:pt>
                <c:pt idx="1">
                  <c:v>0.98</c:v>
                </c:pt>
                <c:pt idx="2">
                  <c:v>0.91</c:v>
                </c:pt>
                <c:pt idx="3">
                  <c:v>0.79</c:v>
                </c:pt>
                <c:pt idx="4">
                  <c:v>0.73</c:v>
                </c:pt>
                <c:pt idx="5">
                  <c:v>0.72</c:v>
                </c:pt>
                <c:pt idx="6">
                  <c:v>0.68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9A1-40D3-AF85-B5403EE4F7BE}"/>
            </c:ext>
          </c:extLst>
        </c:ser>
        <c:ser>
          <c:idx val="5"/>
          <c:order val="5"/>
          <c:tx>
            <c:strRef>
              <c:f>Sheet1!$A$23</c:f>
              <c:strCache>
                <c:ptCount val="1"/>
                <c:pt idx="0">
                  <c:v>500-600</c:v>
                </c:pt>
              </c:strCache>
            </c:strRef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Sheet1!$B$23:$H$23</c:f>
              <c:numCache>
                <c:formatCode>General</c:formatCode>
                <c:ptCount val="7"/>
                <c:pt idx="0">
                  <c:v>1</c:v>
                </c:pt>
                <c:pt idx="1">
                  <c:v>0.95</c:v>
                </c:pt>
                <c:pt idx="2">
                  <c:v>0.92</c:v>
                </c:pt>
                <c:pt idx="3">
                  <c:v>0.88</c:v>
                </c:pt>
                <c:pt idx="4">
                  <c:v>0.83</c:v>
                </c:pt>
                <c:pt idx="5">
                  <c:v>0.86</c:v>
                </c:pt>
                <c:pt idx="6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9A1-40D3-AF85-B5403EE4F7BE}"/>
            </c:ext>
          </c:extLst>
        </c:ser>
        <c:ser>
          <c:idx val="6"/>
          <c:order val="6"/>
          <c:tx>
            <c:strRef>
              <c:f>Sheet1!$A$24</c:f>
              <c:strCache>
                <c:ptCount val="1"/>
                <c:pt idx="0">
                  <c:v>600-700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Sheet1!$B$24:$H$24</c:f>
              <c:numCache>
                <c:formatCode>General</c:formatCode>
                <c:ptCount val="7"/>
                <c:pt idx="0">
                  <c:v>1</c:v>
                </c:pt>
                <c:pt idx="1">
                  <c:v>0.95</c:v>
                </c:pt>
                <c:pt idx="2">
                  <c:v>0.92</c:v>
                </c:pt>
                <c:pt idx="3">
                  <c:v>0.82</c:v>
                </c:pt>
                <c:pt idx="4">
                  <c:v>0.82</c:v>
                </c:pt>
                <c:pt idx="5">
                  <c:v>0.81</c:v>
                </c:pt>
                <c:pt idx="6">
                  <c:v>0.76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9A1-40D3-AF85-B5403EE4F7BE}"/>
            </c:ext>
          </c:extLst>
        </c:ser>
        <c:ser>
          <c:idx val="7"/>
          <c:order val="7"/>
          <c:tx>
            <c:strRef>
              <c:f>Sheet1!$A$25</c:f>
              <c:strCache>
                <c:ptCount val="1"/>
                <c:pt idx="0">
                  <c:v>700-800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Sheet1!$B$25:$H$25</c:f>
              <c:numCache>
                <c:formatCode>General</c:formatCode>
                <c:ptCount val="7"/>
                <c:pt idx="0">
                  <c:v>0.98</c:v>
                </c:pt>
                <c:pt idx="1">
                  <c:v>0.98</c:v>
                </c:pt>
                <c:pt idx="2">
                  <c:v>0.93</c:v>
                </c:pt>
                <c:pt idx="3">
                  <c:v>0.9</c:v>
                </c:pt>
                <c:pt idx="4">
                  <c:v>0.83</c:v>
                </c:pt>
                <c:pt idx="5">
                  <c:v>0.83</c:v>
                </c:pt>
                <c:pt idx="6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9A1-40D3-AF85-B5403EE4F7BE}"/>
            </c:ext>
          </c:extLst>
        </c:ser>
        <c:ser>
          <c:idx val="8"/>
          <c:order val="8"/>
          <c:tx>
            <c:strRef>
              <c:f>Sheet1!$A$26</c:f>
              <c:strCache>
                <c:ptCount val="1"/>
                <c:pt idx="0">
                  <c:v>800-900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lt1"/>
              </a:solidFill>
              <a:ln w="1587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Sheet1!$B$26:$H$26</c:f>
              <c:numCache>
                <c:formatCode>General</c:formatCode>
                <c:ptCount val="7"/>
                <c:pt idx="0">
                  <c:v>0.99</c:v>
                </c:pt>
                <c:pt idx="1">
                  <c:v>0.97</c:v>
                </c:pt>
                <c:pt idx="2">
                  <c:v>0.86</c:v>
                </c:pt>
                <c:pt idx="3">
                  <c:v>0.77</c:v>
                </c:pt>
                <c:pt idx="4">
                  <c:v>0.74</c:v>
                </c:pt>
                <c:pt idx="5">
                  <c:v>0.71</c:v>
                </c:pt>
                <c:pt idx="6">
                  <c:v>0.72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9A1-40D3-AF85-B5403EE4F7BE}"/>
            </c:ext>
          </c:extLst>
        </c:ser>
        <c:ser>
          <c:idx val="9"/>
          <c:order val="9"/>
          <c:tx>
            <c:strRef>
              <c:f>Sheet1!$A$27</c:f>
              <c:strCache>
                <c:ptCount val="1"/>
                <c:pt idx="0">
                  <c:v>900-100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Sheet1!$B$17:$H$17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Sheet1!$B$27:$H$27</c:f>
              <c:numCache>
                <c:formatCode>General</c:formatCode>
                <c:ptCount val="7"/>
                <c:pt idx="0">
                  <c:v>1</c:v>
                </c:pt>
                <c:pt idx="1">
                  <c:v>0.98</c:v>
                </c:pt>
                <c:pt idx="2">
                  <c:v>0.92</c:v>
                </c:pt>
                <c:pt idx="3">
                  <c:v>0.84</c:v>
                </c:pt>
                <c:pt idx="4">
                  <c:v>0.82</c:v>
                </c:pt>
                <c:pt idx="5">
                  <c:v>0.81</c:v>
                </c:pt>
                <c:pt idx="6">
                  <c:v>0.81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89A1-40D3-AF85-B5403EE4F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673344"/>
        <c:axId val="524671704"/>
      </c:scatterChart>
      <c:valAx>
        <c:axId val="5246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Documents</a:t>
                </a:r>
              </a:p>
            </c:rich>
          </c:tx>
          <c:layout>
            <c:manualLayout>
              <c:xMode val="edge"/>
              <c:yMode val="edge"/>
              <c:x val="0.41923068994775847"/>
              <c:y val="0.849656853579318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1704"/>
        <c:crosses val="autoZero"/>
        <c:crossBetween val="midCat"/>
      </c:valAx>
      <c:valAx>
        <c:axId val="52467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3344"/>
        <c:crossesAt val="0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Support Vector Machines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20005393743257821"/>
          <c:w val="0.831321741032371"/>
          <c:h val="0.5337141680819309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0-100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Sheet1!$B$33:$H$33</c:f>
              <c:numCache>
                <c:formatCode>General</c:formatCode>
                <c:ptCount val="7"/>
                <c:pt idx="0">
                  <c:v>0.19</c:v>
                </c:pt>
                <c:pt idx="1">
                  <c:v>0.19</c:v>
                </c:pt>
                <c:pt idx="2">
                  <c:v>0.19</c:v>
                </c:pt>
                <c:pt idx="3">
                  <c:v>0.19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34-4935-843A-C9DF8F837A3B}"/>
            </c:ext>
          </c:extLst>
        </c:ser>
        <c:ser>
          <c:idx val="1"/>
          <c:order val="1"/>
          <c:tx>
            <c:strRef>
              <c:f>Sheet1!$A$34</c:f>
              <c:strCache>
                <c:ptCount val="1"/>
                <c:pt idx="0">
                  <c:v>100-200</c:v>
                </c:pt>
              </c:strCache>
            </c:strRef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Sheet1!$B$34:$H$34</c:f>
              <c:numCache>
                <c:formatCode>General</c:formatCode>
                <c:ptCount val="7"/>
                <c:pt idx="0">
                  <c:v>0.21</c:v>
                </c:pt>
                <c:pt idx="1">
                  <c:v>0.21</c:v>
                </c:pt>
                <c:pt idx="2">
                  <c:v>0.21</c:v>
                </c:pt>
                <c:pt idx="3">
                  <c:v>0.21</c:v>
                </c:pt>
                <c:pt idx="4">
                  <c:v>0.21</c:v>
                </c:pt>
                <c:pt idx="5">
                  <c:v>0.21</c:v>
                </c:pt>
                <c:pt idx="6">
                  <c:v>0.21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534-4935-843A-C9DF8F837A3B}"/>
            </c:ext>
          </c:extLst>
        </c:ser>
        <c:ser>
          <c:idx val="2"/>
          <c:order val="2"/>
          <c:tx>
            <c:strRef>
              <c:f>Sheet1!$A$35</c:f>
              <c:strCache>
                <c:ptCount val="1"/>
                <c:pt idx="0">
                  <c:v>200-300</c:v>
                </c:pt>
              </c:strCache>
            </c:strRef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Sheet1!$B$35:$H$35</c:f>
              <c:numCache>
                <c:formatCode>General</c:formatCode>
                <c:ptCount val="7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534-4935-843A-C9DF8F837A3B}"/>
            </c:ext>
          </c:extLst>
        </c:ser>
        <c:ser>
          <c:idx val="3"/>
          <c:order val="3"/>
          <c:tx>
            <c:strRef>
              <c:f>Sheet1!$A$36</c:f>
              <c:strCache>
                <c:ptCount val="1"/>
                <c:pt idx="0">
                  <c:v>300-400</c:v>
                </c:pt>
              </c:strCache>
            </c:strRef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Sheet1!$B$36:$H$36</c:f>
              <c:numCache>
                <c:formatCode>General</c:formatCode>
                <c:ptCount val="7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534-4935-843A-C9DF8F837A3B}"/>
            </c:ext>
          </c:extLst>
        </c:ser>
        <c:ser>
          <c:idx val="4"/>
          <c:order val="4"/>
          <c:tx>
            <c:strRef>
              <c:f>Sheet1!$A$37</c:f>
              <c:strCache>
                <c:ptCount val="1"/>
                <c:pt idx="0">
                  <c:v>400-500</c:v>
                </c:pt>
              </c:strCache>
            </c:strRef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Sheet1!$B$37:$H$37</c:f>
              <c:numCache>
                <c:formatCode>General</c:formatCode>
                <c:ptCount val="7"/>
                <c:pt idx="0">
                  <c:v>0.19</c:v>
                </c:pt>
                <c:pt idx="1">
                  <c:v>0.19</c:v>
                </c:pt>
                <c:pt idx="2">
                  <c:v>0.19</c:v>
                </c:pt>
                <c:pt idx="3">
                  <c:v>0.19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534-4935-843A-C9DF8F837A3B}"/>
            </c:ext>
          </c:extLst>
        </c:ser>
        <c:ser>
          <c:idx val="5"/>
          <c:order val="5"/>
          <c:tx>
            <c:strRef>
              <c:f>Sheet1!$A$38</c:f>
              <c:strCache>
                <c:ptCount val="1"/>
                <c:pt idx="0">
                  <c:v>500-600</c:v>
                </c:pt>
              </c:strCache>
            </c:strRef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Sheet1!$B$38:$H$38</c:f>
              <c:numCache>
                <c:formatCode>General</c:formatCode>
                <c:ptCount val="7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534-4935-843A-C9DF8F837A3B}"/>
            </c:ext>
          </c:extLst>
        </c:ser>
        <c:ser>
          <c:idx val="6"/>
          <c:order val="6"/>
          <c:tx>
            <c:strRef>
              <c:f>Sheet1!$A$39</c:f>
              <c:strCache>
                <c:ptCount val="1"/>
                <c:pt idx="0">
                  <c:v>600-700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Sheet1!$B$39:$H$39</c:f>
              <c:numCache>
                <c:formatCode>General</c:formatCode>
                <c:ptCount val="7"/>
                <c:pt idx="0">
                  <c:v>0.23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0.23</c:v>
                </c:pt>
                <c:pt idx="6">
                  <c:v>0.23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534-4935-843A-C9DF8F837A3B}"/>
            </c:ext>
          </c:extLst>
        </c:ser>
        <c:ser>
          <c:idx val="7"/>
          <c:order val="7"/>
          <c:tx>
            <c:strRef>
              <c:f>Sheet1!$A$40</c:f>
              <c:strCache>
                <c:ptCount val="1"/>
                <c:pt idx="0">
                  <c:v>700-800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Sheet1!$B$40:$H$40</c:f>
              <c:numCache>
                <c:formatCode>General</c:formatCode>
                <c:ptCount val="7"/>
                <c:pt idx="0">
                  <c:v>0.18</c:v>
                </c:pt>
                <c:pt idx="1">
                  <c:v>0.18</c:v>
                </c:pt>
                <c:pt idx="2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0.18</c:v>
                </c:pt>
                <c:pt idx="6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534-4935-843A-C9DF8F837A3B}"/>
            </c:ext>
          </c:extLst>
        </c:ser>
        <c:ser>
          <c:idx val="8"/>
          <c:order val="8"/>
          <c:tx>
            <c:strRef>
              <c:f>Sheet1!$A$41</c:f>
              <c:strCache>
                <c:ptCount val="1"/>
                <c:pt idx="0">
                  <c:v>800-900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lt1"/>
              </a:solidFill>
              <a:ln w="1587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Sheet1!$B$41:$H$41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534-4935-843A-C9DF8F837A3B}"/>
            </c:ext>
          </c:extLst>
        </c:ser>
        <c:ser>
          <c:idx val="9"/>
          <c:order val="9"/>
          <c:tx>
            <c:strRef>
              <c:f>Sheet1!$A$42</c:f>
              <c:strCache>
                <c:ptCount val="1"/>
                <c:pt idx="0">
                  <c:v>900-100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Sheet1!$B$32:$H$32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Sheet1!$B$42:$H$42</c:f>
              <c:numCache>
                <c:formatCode>General</c:formatCode>
                <c:ptCount val="7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534-4935-843A-C9DF8F837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673344"/>
        <c:axId val="524671704"/>
      </c:scatterChart>
      <c:valAx>
        <c:axId val="5246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Documents</a:t>
                </a:r>
              </a:p>
            </c:rich>
          </c:tx>
          <c:layout>
            <c:manualLayout>
              <c:xMode val="edge"/>
              <c:yMode val="edge"/>
              <c:x val="0.43808642746886206"/>
              <c:y val="0.871536646154524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1704"/>
        <c:crosses val="autoZero"/>
        <c:crossBetween val="midCat"/>
      </c:valAx>
      <c:valAx>
        <c:axId val="524671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3344"/>
        <c:crossesAt val="0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Logistic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20005393743257821"/>
          <c:w val="0.82228686492721825"/>
          <c:h val="0.5482022404630099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Sheet1!$A$48</c:f>
              <c:strCache>
                <c:ptCount val="1"/>
                <c:pt idx="0">
                  <c:v>0-100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Sheet1!$B$48:$H$48</c:f>
              <c:numCache>
                <c:formatCode>General</c:formatCode>
                <c:ptCount val="7"/>
                <c:pt idx="0">
                  <c:v>0.38</c:v>
                </c:pt>
                <c:pt idx="1">
                  <c:v>0.36</c:v>
                </c:pt>
                <c:pt idx="2">
                  <c:v>0.37</c:v>
                </c:pt>
                <c:pt idx="3">
                  <c:v>0.38</c:v>
                </c:pt>
                <c:pt idx="4">
                  <c:v>0.43</c:v>
                </c:pt>
                <c:pt idx="5">
                  <c:v>0.41</c:v>
                </c:pt>
                <c:pt idx="6">
                  <c:v>0.4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F9-4D36-ACB9-9DE26CB741BD}"/>
            </c:ext>
          </c:extLst>
        </c:ser>
        <c:ser>
          <c:idx val="1"/>
          <c:order val="1"/>
          <c:tx>
            <c:strRef>
              <c:f>Sheet1!$A$49</c:f>
              <c:strCache>
                <c:ptCount val="1"/>
                <c:pt idx="0">
                  <c:v>100-200</c:v>
                </c:pt>
              </c:strCache>
            </c:strRef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Sheet1!$B$49:$H$49</c:f>
              <c:numCache>
                <c:formatCode>General</c:formatCode>
                <c:ptCount val="7"/>
                <c:pt idx="0">
                  <c:v>0.46</c:v>
                </c:pt>
                <c:pt idx="1">
                  <c:v>0.39</c:v>
                </c:pt>
                <c:pt idx="2">
                  <c:v>0.39</c:v>
                </c:pt>
                <c:pt idx="3">
                  <c:v>0.4</c:v>
                </c:pt>
                <c:pt idx="4">
                  <c:v>0.4</c:v>
                </c:pt>
                <c:pt idx="5">
                  <c:v>0.42</c:v>
                </c:pt>
                <c:pt idx="6">
                  <c:v>0.39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FF9-4D36-ACB9-9DE26CB741BD}"/>
            </c:ext>
          </c:extLst>
        </c:ser>
        <c:ser>
          <c:idx val="2"/>
          <c:order val="2"/>
          <c:tx>
            <c:strRef>
              <c:f>Sheet1!$A$50</c:f>
              <c:strCache>
                <c:ptCount val="1"/>
                <c:pt idx="0">
                  <c:v>200-300</c:v>
                </c:pt>
              </c:strCache>
            </c:strRef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Sheet1!$B$50:$H$50</c:f>
              <c:numCache>
                <c:formatCode>General</c:formatCode>
                <c:ptCount val="7"/>
                <c:pt idx="0">
                  <c:v>0.38</c:v>
                </c:pt>
                <c:pt idx="1">
                  <c:v>0.38</c:v>
                </c:pt>
                <c:pt idx="2">
                  <c:v>0.39</c:v>
                </c:pt>
                <c:pt idx="3">
                  <c:v>0.38</c:v>
                </c:pt>
                <c:pt idx="4">
                  <c:v>0.35</c:v>
                </c:pt>
                <c:pt idx="5">
                  <c:v>0.34</c:v>
                </c:pt>
                <c:pt idx="6">
                  <c:v>0.33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FF9-4D36-ACB9-9DE26CB741BD}"/>
            </c:ext>
          </c:extLst>
        </c:ser>
        <c:ser>
          <c:idx val="3"/>
          <c:order val="3"/>
          <c:tx>
            <c:strRef>
              <c:f>Sheet1!$A$51</c:f>
              <c:strCache>
                <c:ptCount val="1"/>
                <c:pt idx="0">
                  <c:v>300-400</c:v>
                </c:pt>
              </c:strCache>
            </c:strRef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Sheet1!$B$51:$H$51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0.52</c:v>
                </c:pt>
                <c:pt idx="2">
                  <c:v>0.53</c:v>
                </c:pt>
                <c:pt idx="3">
                  <c:v>0.53</c:v>
                </c:pt>
                <c:pt idx="4">
                  <c:v>0.52</c:v>
                </c:pt>
                <c:pt idx="5">
                  <c:v>0.52</c:v>
                </c:pt>
                <c:pt idx="6">
                  <c:v>0.51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FF9-4D36-ACB9-9DE26CB741BD}"/>
            </c:ext>
          </c:extLst>
        </c:ser>
        <c:ser>
          <c:idx val="4"/>
          <c:order val="4"/>
          <c:tx>
            <c:strRef>
              <c:f>Sheet1!$A$52</c:f>
              <c:strCache>
                <c:ptCount val="1"/>
                <c:pt idx="0">
                  <c:v>400-500</c:v>
                </c:pt>
              </c:strCache>
            </c:strRef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Sheet1!$B$52:$H$52</c:f>
              <c:numCache>
                <c:formatCode>General</c:formatCode>
                <c:ptCount val="7"/>
                <c:pt idx="0">
                  <c:v>0.46</c:v>
                </c:pt>
                <c:pt idx="1">
                  <c:v>0.45</c:v>
                </c:pt>
                <c:pt idx="2">
                  <c:v>0.4</c:v>
                </c:pt>
                <c:pt idx="3">
                  <c:v>0.42</c:v>
                </c:pt>
                <c:pt idx="4">
                  <c:v>0.42</c:v>
                </c:pt>
                <c:pt idx="5">
                  <c:v>0.39</c:v>
                </c:pt>
                <c:pt idx="6">
                  <c:v>0.4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FF9-4D36-ACB9-9DE26CB741BD}"/>
            </c:ext>
          </c:extLst>
        </c:ser>
        <c:ser>
          <c:idx val="5"/>
          <c:order val="5"/>
          <c:tx>
            <c:strRef>
              <c:f>Sheet1!$A$53</c:f>
              <c:strCache>
                <c:ptCount val="1"/>
                <c:pt idx="0">
                  <c:v>500-600</c:v>
                </c:pt>
              </c:strCache>
            </c:strRef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Sheet1!$B$53:$H$53</c:f>
              <c:numCache>
                <c:formatCode>General</c:formatCode>
                <c:ptCount val="7"/>
                <c:pt idx="0">
                  <c:v>0.42</c:v>
                </c:pt>
                <c:pt idx="1">
                  <c:v>0.41</c:v>
                </c:pt>
                <c:pt idx="2">
                  <c:v>0.43</c:v>
                </c:pt>
                <c:pt idx="3">
                  <c:v>0.42</c:v>
                </c:pt>
                <c:pt idx="4">
                  <c:v>0.41</c:v>
                </c:pt>
                <c:pt idx="5">
                  <c:v>0.39</c:v>
                </c:pt>
                <c:pt idx="6">
                  <c:v>0.37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FF9-4D36-ACB9-9DE26CB741BD}"/>
            </c:ext>
          </c:extLst>
        </c:ser>
        <c:ser>
          <c:idx val="6"/>
          <c:order val="6"/>
          <c:tx>
            <c:strRef>
              <c:f>Sheet1!$A$54</c:f>
              <c:strCache>
                <c:ptCount val="1"/>
                <c:pt idx="0">
                  <c:v>600-700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Sheet1!$B$54:$H$54</c:f>
              <c:numCache>
                <c:formatCode>General</c:formatCode>
                <c:ptCount val="7"/>
                <c:pt idx="0">
                  <c:v>0.57999999999999996</c:v>
                </c:pt>
                <c:pt idx="1">
                  <c:v>0.46</c:v>
                </c:pt>
                <c:pt idx="2">
                  <c:v>0.42</c:v>
                </c:pt>
                <c:pt idx="3">
                  <c:v>0.39</c:v>
                </c:pt>
                <c:pt idx="4">
                  <c:v>0.42</c:v>
                </c:pt>
                <c:pt idx="5">
                  <c:v>0.38</c:v>
                </c:pt>
                <c:pt idx="6">
                  <c:v>0.4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FF9-4D36-ACB9-9DE26CB741BD}"/>
            </c:ext>
          </c:extLst>
        </c:ser>
        <c:ser>
          <c:idx val="7"/>
          <c:order val="7"/>
          <c:tx>
            <c:strRef>
              <c:f>Sheet1!$A$55</c:f>
              <c:strCache>
                <c:ptCount val="1"/>
                <c:pt idx="0">
                  <c:v>700-800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Sheet1!$B$55:$H$55</c:f>
              <c:numCache>
                <c:formatCode>General</c:formatCode>
                <c:ptCount val="7"/>
                <c:pt idx="0">
                  <c:v>0.39</c:v>
                </c:pt>
                <c:pt idx="1">
                  <c:v>0.38</c:v>
                </c:pt>
                <c:pt idx="2">
                  <c:v>0.41</c:v>
                </c:pt>
                <c:pt idx="3">
                  <c:v>0.41</c:v>
                </c:pt>
                <c:pt idx="4">
                  <c:v>0.42</c:v>
                </c:pt>
                <c:pt idx="5">
                  <c:v>0.43</c:v>
                </c:pt>
                <c:pt idx="6">
                  <c:v>0.43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FF9-4D36-ACB9-9DE26CB741BD}"/>
            </c:ext>
          </c:extLst>
        </c:ser>
        <c:ser>
          <c:idx val="8"/>
          <c:order val="8"/>
          <c:tx>
            <c:strRef>
              <c:f>Sheet1!$A$56</c:f>
              <c:strCache>
                <c:ptCount val="1"/>
                <c:pt idx="0">
                  <c:v>800-900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lt1"/>
              </a:solidFill>
              <a:ln w="1587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Sheet1!$B$56:$H$56</c:f>
              <c:numCache>
                <c:formatCode>General</c:formatCode>
                <c:ptCount val="7"/>
                <c:pt idx="0">
                  <c:v>0.43</c:v>
                </c:pt>
                <c:pt idx="1">
                  <c:v>0.39</c:v>
                </c:pt>
                <c:pt idx="2">
                  <c:v>0.36</c:v>
                </c:pt>
                <c:pt idx="3">
                  <c:v>0.35</c:v>
                </c:pt>
                <c:pt idx="4">
                  <c:v>0.35</c:v>
                </c:pt>
                <c:pt idx="5">
                  <c:v>0.36</c:v>
                </c:pt>
                <c:pt idx="6">
                  <c:v>0.35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FF9-4D36-ACB9-9DE26CB741BD}"/>
            </c:ext>
          </c:extLst>
        </c:ser>
        <c:ser>
          <c:idx val="9"/>
          <c:order val="9"/>
          <c:tx>
            <c:strRef>
              <c:f>Sheet1!$A$57</c:f>
              <c:strCache>
                <c:ptCount val="1"/>
                <c:pt idx="0">
                  <c:v>900-100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Sheet1!$B$47:$H$47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Sheet1!$B$57:$H$57</c:f>
              <c:numCache>
                <c:formatCode>General</c:formatCode>
                <c:ptCount val="7"/>
                <c:pt idx="0">
                  <c:v>0.51</c:v>
                </c:pt>
                <c:pt idx="1">
                  <c:v>0.46</c:v>
                </c:pt>
                <c:pt idx="2">
                  <c:v>0.46</c:v>
                </c:pt>
                <c:pt idx="3">
                  <c:v>0.44</c:v>
                </c:pt>
                <c:pt idx="4">
                  <c:v>0.44</c:v>
                </c:pt>
                <c:pt idx="5">
                  <c:v>0.43</c:v>
                </c:pt>
                <c:pt idx="6">
                  <c:v>0.42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DFF9-4D36-ACB9-9DE26CB74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673344"/>
        <c:axId val="524671704"/>
      </c:scatterChart>
      <c:valAx>
        <c:axId val="5246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Documents</a:t>
                </a:r>
              </a:p>
            </c:rich>
          </c:tx>
          <c:layout>
            <c:manualLayout>
              <c:xMode val="edge"/>
              <c:yMode val="edge"/>
              <c:x val="0.43671681963332815"/>
              <c:y val="0.875044471648798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1704"/>
        <c:crosses val="autoZero"/>
        <c:crossBetween val="midCat"/>
      </c:valAx>
      <c:valAx>
        <c:axId val="524671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3344"/>
        <c:crossesAt val="0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KNN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20005393743257821"/>
          <c:w val="0.81245375872827219"/>
          <c:h val="0.562932543108476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Sheet1!$A$63</c:f>
              <c:strCache>
                <c:ptCount val="1"/>
                <c:pt idx="0">
                  <c:v>0-100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Sheet1!$B$63:$H$63</c:f>
              <c:numCache>
                <c:formatCode>General</c:formatCode>
                <c:ptCount val="7"/>
                <c:pt idx="0">
                  <c:v>0.32</c:v>
                </c:pt>
                <c:pt idx="1">
                  <c:v>0.31</c:v>
                </c:pt>
                <c:pt idx="2">
                  <c:v>0.31</c:v>
                </c:pt>
                <c:pt idx="3">
                  <c:v>0.36</c:v>
                </c:pt>
                <c:pt idx="4">
                  <c:v>0.36</c:v>
                </c:pt>
                <c:pt idx="5">
                  <c:v>0.35</c:v>
                </c:pt>
                <c:pt idx="6">
                  <c:v>0.33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F2-4C5E-BE1E-D1C0B1533795}"/>
            </c:ext>
          </c:extLst>
        </c:ser>
        <c:ser>
          <c:idx val="1"/>
          <c:order val="1"/>
          <c:tx>
            <c:strRef>
              <c:f>Sheet1!$A$64</c:f>
              <c:strCache>
                <c:ptCount val="1"/>
                <c:pt idx="0">
                  <c:v>100-200</c:v>
                </c:pt>
              </c:strCache>
            </c:strRef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Sheet1!$B$64:$H$64</c:f>
              <c:numCache>
                <c:formatCode>General</c:formatCode>
                <c:ptCount val="7"/>
                <c:pt idx="0">
                  <c:v>0.35</c:v>
                </c:pt>
                <c:pt idx="1">
                  <c:v>0.38</c:v>
                </c:pt>
                <c:pt idx="2">
                  <c:v>0.41</c:v>
                </c:pt>
                <c:pt idx="3">
                  <c:v>0.42</c:v>
                </c:pt>
                <c:pt idx="4">
                  <c:v>0.42</c:v>
                </c:pt>
                <c:pt idx="5">
                  <c:v>0.48</c:v>
                </c:pt>
                <c:pt idx="6">
                  <c:v>0.47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0F2-4C5E-BE1E-D1C0B1533795}"/>
            </c:ext>
          </c:extLst>
        </c:ser>
        <c:ser>
          <c:idx val="2"/>
          <c:order val="2"/>
          <c:tx>
            <c:strRef>
              <c:f>Sheet1!$A$65</c:f>
              <c:strCache>
                <c:ptCount val="1"/>
                <c:pt idx="0">
                  <c:v>200-300</c:v>
                </c:pt>
              </c:strCache>
            </c:strRef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Sheet1!$B$65:$H$65</c:f>
              <c:numCache>
                <c:formatCode>General</c:formatCode>
                <c:ptCount val="7"/>
                <c:pt idx="0">
                  <c:v>0.31</c:v>
                </c:pt>
                <c:pt idx="1">
                  <c:v>0.31</c:v>
                </c:pt>
                <c:pt idx="2">
                  <c:v>0.36</c:v>
                </c:pt>
                <c:pt idx="3">
                  <c:v>0.35</c:v>
                </c:pt>
                <c:pt idx="4">
                  <c:v>0.36</c:v>
                </c:pt>
                <c:pt idx="5">
                  <c:v>0.4</c:v>
                </c:pt>
                <c:pt idx="6">
                  <c:v>0.4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0F2-4C5E-BE1E-D1C0B1533795}"/>
            </c:ext>
          </c:extLst>
        </c:ser>
        <c:ser>
          <c:idx val="3"/>
          <c:order val="3"/>
          <c:tx>
            <c:strRef>
              <c:f>Sheet1!$A$66</c:f>
              <c:strCache>
                <c:ptCount val="1"/>
                <c:pt idx="0">
                  <c:v>300-400</c:v>
                </c:pt>
              </c:strCache>
            </c:strRef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Sheet1!$B$66:$H$66</c:f>
              <c:numCache>
                <c:formatCode>General</c:formatCode>
                <c:ptCount val="7"/>
                <c:pt idx="0">
                  <c:v>0.44</c:v>
                </c:pt>
                <c:pt idx="1">
                  <c:v>0.44</c:v>
                </c:pt>
                <c:pt idx="2">
                  <c:v>0.46</c:v>
                </c:pt>
                <c:pt idx="3">
                  <c:v>0.49</c:v>
                </c:pt>
                <c:pt idx="4">
                  <c:v>0.54</c:v>
                </c:pt>
                <c:pt idx="5">
                  <c:v>0.48</c:v>
                </c:pt>
                <c:pt idx="6">
                  <c:v>0.51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0F2-4C5E-BE1E-D1C0B1533795}"/>
            </c:ext>
          </c:extLst>
        </c:ser>
        <c:ser>
          <c:idx val="4"/>
          <c:order val="4"/>
          <c:tx>
            <c:strRef>
              <c:f>Sheet1!$A$67</c:f>
              <c:strCache>
                <c:ptCount val="1"/>
                <c:pt idx="0">
                  <c:v>400-500</c:v>
                </c:pt>
              </c:strCache>
            </c:strRef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Sheet1!$B$67:$H$67</c:f>
              <c:numCache>
                <c:formatCode>General</c:formatCode>
                <c:ptCount val="7"/>
                <c:pt idx="0">
                  <c:v>0.37</c:v>
                </c:pt>
                <c:pt idx="1">
                  <c:v>0.44</c:v>
                </c:pt>
                <c:pt idx="2">
                  <c:v>0.33</c:v>
                </c:pt>
                <c:pt idx="3">
                  <c:v>0.28999999999999998</c:v>
                </c:pt>
                <c:pt idx="4">
                  <c:v>0.32</c:v>
                </c:pt>
                <c:pt idx="5">
                  <c:v>0.4</c:v>
                </c:pt>
                <c:pt idx="6">
                  <c:v>0.4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0F2-4C5E-BE1E-D1C0B1533795}"/>
            </c:ext>
          </c:extLst>
        </c:ser>
        <c:ser>
          <c:idx val="5"/>
          <c:order val="5"/>
          <c:tx>
            <c:strRef>
              <c:f>Sheet1!$A$68</c:f>
              <c:strCache>
                <c:ptCount val="1"/>
                <c:pt idx="0">
                  <c:v>500-600</c:v>
                </c:pt>
              </c:strCache>
            </c:strRef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Sheet1!$B$68:$H$68</c:f>
              <c:numCache>
                <c:formatCode>General</c:formatCode>
                <c:ptCount val="7"/>
                <c:pt idx="0">
                  <c:v>0.35</c:v>
                </c:pt>
                <c:pt idx="1">
                  <c:v>0.39</c:v>
                </c:pt>
                <c:pt idx="2">
                  <c:v>0.35</c:v>
                </c:pt>
                <c:pt idx="3">
                  <c:v>0.38</c:v>
                </c:pt>
                <c:pt idx="4">
                  <c:v>0.39</c:v>
                </c:pt>
                <c:pt idx="5">
                  <c:v>0.41</c:v>
                </c:pt>
                <c:pt idx="6">
                  <c:v>0.32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0F2-4C5E-BE1E-D1C0B1533795}"/>
            </c:ext>
          </c:extLst>
        </c:ser>
        <c:ser>
          <c:idx val="6"/>
          <c:order val="6"/>
          <c:tx>
            <c:strRef>
              <c:f>Sheet1!$A$69</c:f>
              <c:strCache>
                <c:ptCount val="1"/>
                <c:pt idx="0">
                  <c:v>600-700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Sheet1!$B$69:$H$69</c:f>
              <c:numCache>
                <c:formatCode>General</c:formatCode>
                <c:ptCount val="7"/>
                <c:pt idx="0">
                  <c:v>0.43</c:v>
                </c:pt>
                <c:pt idx="1">
                  <c:v>0.41</c:v>
                </c:pt>
                <c:pt idx="2">
                  <c:v>0.43</c:v>
                </c:pt>
                <c:pt idx="3">
                  <c:v>0.42</c:v>
                </c:pt>
                <c:pt idx="4">
                  <c:v>0.41</c:v>
                </c:pt>
                <c:pt idx="5">
                  <c:v>0.39</c:v>
                </c:pt>
                <c:pt idx="6">
                  <c:v>0.39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90F2-4C5E-BE1E-D1C0B1533795}"/>
            </c:ext>
          </c:extLst>
        </c:ser>
        <c:ser>
          <c:idx val="7"/>
          <c:order val="7"/>
          <c:tx>
            <c:strRef>
              <c:f>Sheet1!$A$70</c:f>
              <c:strCache>
                <c:ptCount val="1"/>
                <c:pt idx="0">
                  <c:v>700-800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Sheet1!$B$70:$H$70</c:f>
              <c:numCache>
                <c:formatCode>General</c:formatCode>
                <c:ptCount val="7"/>
                <c:pt idx="0">
                  <c:v>0.37</c:v>
                </c:pt>
                <c:pt idx="1">
                  <c:v>0.34</c:v>
                </c:pt>
                <c:pt idx="2">
                  <c:v>0.35</c:v>
                </c:pt>
                <c:pt idx="3">
                  <c:v>0.41</c:v>
                </c:pt>
                <c:pt idx="4">
                  <c:v>0.46</c:v>
                </c:pt>
                <c:pt idx="5">
                  <c:v>0.39</c:v>
                </c:pt>
                <c:pt idx="6">
                  <c:v>0.35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90F2-4C5E-BE1E-D1C0B1533795}"/>
            </c:ext>
          </c:extLst>
        </c:ser>
        <c:ser>
          <c:idx val="8"/>
          <c:order val="8"/>
          <c:tx>
            <c:strRef>
              <c:f>Sheet1!$A$71</c:f>
              <c:strCache>
                <c:ptCount val="1"/>
                <c:pt idx="0">
                  <c:v>800-900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lt1"/>
              </a:solidFill>
              <a:ln w="1587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Sheet1!$B$71:$H$71</c:f>
              <c:numCache>
                <c:formatCode>General</c:formatCode>
                <c:ptCount val="7"/>
                <c:pt idx="0">
                  <c:v>0.43</c:v>
                </c:pt>
                <c:pt idx="1">
                  <c:v>0.37</c:v>
                </c:pt>
                <c:pt idx="2">
                  <c:v>0.39</c:v>
                </c:pt>
                <c:pt idx="3">
                  <c:v>0.35</c:v>
                </c:pt>
                <c:pt idx="4">
                  <c:v>0.32</c:v>
                </c:pt>
                <c:pt idx="5">
                  <c:v>0.32</c:v>
                </c:pt>
                <c:pt idx="6">
                  <c:v>0.3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90F2-4C5E-BE1E-D1C0B1533795}"/>
            </c:ext>
          </c:extLst>
        </c:ser>
        <c:ser>
          <c:idx val="9"/>
          <c:order val="9"/>
          <c:tx>
            <c:strRef>
              <c:f>Sheet1!$A$72</c:f>
              <c:strCache>
                <c:ptCount val="1"/>
                <c:pt idx="0">
                  <c:v>900-100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Sheet1!$B$62:$H$62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Sheet1!$B$72:$H$72</c:f>
              <c:numCache>
                <c:formatCode>General</c:formatCode>
                <c:ptCount val="7"/>
                <c:pt idx="0">
                  <c:v>0.33</c:v>
                </c:pt>
                <c:pt idx="1">
                  <c:v>0.47</c:v>
                </c:pt>
                <c:pt idx="2">
                  <c:v>0.4</c:v>
                </c:pt>
                <c:pt idx="3">
                  <c:v>0.44</c:v>
                </c:pt>
                <c:pt idx="4">
                  <c:v>0.45</c:v>
                </c:pt>
                <c:pt idx="5">
                  <c:v>0.45</c:v>
                </c:pt>
                <c:pt idx="6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90F2-4C5E-BE1E-D1C0B1533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673344"/>
        <c:axId val="524671704"/>
      </c:scatterChart>
      <c:valAx>
        <c:axId val="5246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Documents</a:t>
                </a:r>
              </a:p>
            </c:rich>
          </c:tx>
          <c:layout>
            <c:manualLayout>
              <c:xMode val="edge"/>
              <c:yMode val="edge"/>
              <c:x val="0.43338174119744466"/>
              <c:y val="0.87910026366754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1704"/>
        <c:crosses val="autoZero"/>
        <c:crossBetween val="midCat"/>
      </c:valAx>
      <c:valAx>
        <c:axId val="5246717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3344"/>
        <c:crossesAt val="0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Decision Tree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20005393743257821"/>
          <c:w val="0.831321741032371"/>
          <c:h val="0.510371317692390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Sheet1!$A$78</c:f>
              <c:strCache>
                <c:ptCount val="1"/>
                <c:pt idx="0">
                  <c:v>0-100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Sheet1!$B$78:$H$78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FF3-4513-BC39-A25453BCD022}"/>
            </c:ext>
          </c:extLst>
        </c:ser>
        <c:ser>
          <c:idx val="1"/>
          <c:order val="1"/>
          <c:tx>
            <c:strRef>
              <c:f>Sheet1!$A$79</c:f>
              <c:strCache>
                <c:ptCount val="1"/>
                <c:pt idx="0">
                  <c:v>100-200</c:v>
                </c:pt>
              </c:strCache>
            </c:strRef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Sheet1!$B$79:$H$79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FF3-4513-BC39-A25453BCD022}"/>
            </c:ext>
          </c:extLst>
        </c:ser>
        <c:ser>
          <c:idx val="2"/>
          <c:order val="2"/>
          <c:tx>
            <c:strRef>
              <c:f>Sheet1!$A$80</c:f>
              <c:strCache>
                <c:ptCount val="1"/>
                <c:pt idx="0">
                  <c:v>200-300</c:v>
                </c:pt>
              </c:strCache>
            </c:strRef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Sheet1!$B$80:$H$80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FF3-4513-BC39-A25453BCD022}"/>
            </c:ext>
          </c:extLst>
        </c:ser>
        <c:ser>
          <c:idx val="3"/>
          <c:order val="3"/>
          <c:tx>
            <c:strRef>
              <c:f>Sheet1!$A$81</c:f>
              <c:strCache>
                <c:ptCount val="1"/>
                <c:pt idx="0">
                  <c:v>300-400</c:v>
                </c:pt>
              </c:strCache>
            </c:strRef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Sheet1!$B$81:$H$81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FF3-4513-BC39-A25453BCD022}"/>
            </c:ext>
          </c:extLst>
        </c:ser>
        <c:ser>
          <c:idx val="4"/>
          <c:order val="4"/>
          <c:tx>
            <c:strRef>
              <c:f>Sheet1!$A$82</c:f>
              <c:strCache>
                <c:ptCount val="1"/>
                <c:pt idx="0">
                  <c:v>400-500</c:v>
                </c:pt>
              </c:strCache>
            </c:strRef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Sheet1!$B$82:$H$82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FF3-4513-BC39-A25453BCD022}"/>
            </c:ext>
          </c:extLst>
        </c:ser>
        <c:ser>
          <c:idx val="5"/>
          <c:order val="5"/>
          <c:tx>
            <c:strRef>
              <c:f>Sheet1!$A$83</c:f>
              <c:strCache>
                <c:ptCount val="1"/>
                <c:pt idx="0">
                  <c:v>500-600</c:v>
                </c:pt>
              </c:strCache>
            </c:strRef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Sheet1!$B$83:$H$83</c:f>
              <c:numCache>
                <c:formatCode>General</c:formatCode>
                <c:ptCount val="7"/>
                <c:pt idx="0">
                  <c:v>1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FF3-4513-BC39-A25453BCD022}"/>
            </c:ext>
          </c:extLst>
        </c:ser>
        <c:ser>
          <c:idx val="6"/>
          <c:order val="6"/>
          <c:tx>
            <c:strRef>
              <c:f>Sheet1!$A$84</c:f>
              <c:strCache>
                <c:ptCount val="1"/>
                <c:pt idx="0">
                  <c:v>600-700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Sheet1!$B$84:$H$84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BFF3-4513-BC39-A25453BCD022}"/>
            </c:ext>
          </c:extLst>
        </c:ser>
        <c:ser>
          <c:idx val="7"/>
          <c:order val="7"/>
          <c:tx>
            <c:strRef>
              <c:f>Sheet1!$A$85</c:f>
              <c:strCache>
                <c:ptCount val="1"/>
                <c:pt idx="0">
                  <c:v>700-800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Sheet1!$B$85:$H$85</c:f>
              <c:numCache>
                <c:formatCode>General</c:formatCode>
                <c:ptCount val="7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FF3-4513-BC39-A25453BCD022}"/>
            </c:ext>
          </c:extLst>
        </c:ser>
        <c:ser>
          <c:idx val="8"/>
          <c:order val="8"/>
          <c:tx>
            <c:strRef>
              <c:f>Sheet1!$A$86</c:f>
              <c:strCache>
                <c:ptCount val="1"/>
                <c:pt idx="0">
                  <c:v>800-900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lt1"/>
              </a:solidFill>
              <a:ln w="1587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Sheet1!$B$86:$H$86</c:f>
              <c:numCache>
                <c:formatCode>General</c:formatCode>
                <c:ptCount val="7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  <c:pt idx="5">
                  <c:v>0.99</c:v>
                </c:pt>
                <c:pt idx="6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BFF3-4513-BC39-A25453BCD022}"/>
            </c:ext>
          </c:extLst>
        </c:ser>
        <c:ser>
          <c:idx val="9"/>
          <c:order val="9"/>
          <c:tx>
            <c:strRef>
              <c:f>Sheet1!$A$87</c:f>
              <c:strCache>
                <c:ptCount val="1"/>
                <c:pt idx="0">
                  <c:v>900-100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Sheet1!$B$77:$H$77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Sheet1!$B$87:$H$87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BFF3-4513-BC39-A25453BCD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673344"/>
        <c:axId val="524671704"/>
      </c:scatterChart>
      <c:valAx>
        <c:axId val="5246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Documents</a:t>
                </a:r>
              </a:p>
            </c:rich>
          </c:tx>
          <c:layout>
            <c:manualLayout>
              <c:xMode val="edge"/>
              <c:yMode val="edge"/>
              <c:x val="0.3949926042593736"/>
              <c:y val="0.857530991541862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1704"/>
        <c:crosses val="autoZero"/>
        <c:crossBetween val="midCat"/>
      </c:valAx>
      <c:valAx>
        <c:axId val="5246717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3344"/>
        <c:crossesAt val="0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Neural Networks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20005393743257821"/>
          <c:w val="0.84311413608676256"/>
          <c:h val="0.5383827021622297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Sheet1!$A$93</c:f>
              <c:strCache>
                <c:ptCount val="1"/>
                <c:pt idx="0">
                  <c:v>0-100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Sheet1!$B$93:$H$93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817-43F7-951E-45895D894F70}"/>
            </c:ext>
          </c:extLst>
        </c:ser>
        <c:ser>
          <c:idx val="1"/>
          <c:order val="1"/>
          <c:tx>
            <c:strRef>
              <c:f>Sheet1!$A$94</c:f>
              <c:strCache>
                <c:ptCount val="1"/>
                <c:pt idx="0">
                  <c:v>100-200</c:v>
                </c:pt>
              </c:strCache>
            </c:strRef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Sheet1!$B$94:$H$94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817-43F7-951E-45895D894F70}"/>
            </c:ext>
          </c:extLst>
        </c:ser>
        <c:ser>
          <c:idx val="2"/>
          <c:order val="2"/>
          <c:tx>
            <c:strRef>
              <c:f>Sheet1!$A$95</c:f>
              <c:strCache>
                <c:ptCount val="1"/>
                <c:pt idx="0">
                  <c:v>200-300</c:v>
                </c:pt>
              </c:strCache>
            </c:strRef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Sheet1!$B$95:$H$95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817-43F7-951E-45895D894F70}"/>
            </c:ext>
          </c:extLst>
        </c:ser>
        <c:ser>
          <c:idx val="3"/>
          <c:order val="3"/>
          <c:tx>
            <c:strRef>
              <c:f>Sheet1!$A$96</c:f>
              <c:strCache>
                <c:ptCount val="1"/>
                <c:pt idx="0">
                  <c:v>300-400</c:v>
                </c:pt>
              </c:strCache>
            </c:strRef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Sheet1!$B$96:$H$96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817-43F7-951E-45895D894F70}"/>
            </c:ext>
          </c:extLst>
        </c:ser>
        <c:ser>
          <c:idx val="4"/>
          <c:order val="4"/>
          <c:tx>
            <c:strRef>
              <c:f>Sheet1!$A$97</c:f>
              <c:strCache>
                <c:ptCount val="1"/>
                <c:pt idx="0">
                  <c:v>400-500</c:v>
                </c:pt>
              </c:strCache>
            </c:strRef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Sheet1!$B$97:$H$97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817-43F7-951E-45895D894F70}"/>
            </c:ext>
          </c:extLst>
        </c:ser>
        <c:ser>
          <c:idx val="5"/>
          <c:order val="5"/>
          <c:tx>
            <c:strRef>
              <c:f>Sheet1!$A$98</c:f>
              <c:strCache>
                <c:ptCount val="1"/>
                <c:pt idx="0">
                  <c:v>500-600</c:v>
                </c:pt>
              </c:strCache>
            </c:strRef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Sheet1!$B$98:$H$98</c:f>
              <c:numCache>
                <c:formatCode>General</c:formatCode>
                <c:ptCount val="7"/>
                <c:pt idx="0">
                  <c:v>1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817-43F7-951E-45895D894F70}"/>
            </c:ext>
          </c:extLst>
        </c:ser>
        <c:ser>
          <c:idx val="6"/>
          <c:order val="6"/>
          <c:tx>
            <c:strRef>
              <c:f>Sheet1!$A$99</c:f>
              <c:strCache>
                <c:ptCount val="1"/>
                <c:pt idx="0">
                  <c:v>600-700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Sheet1!$B$99:$H$99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5817-43F7-951E-45895D894F70}"/>
            </c:ext>
          </c:extLst>
        </c:ser>
        <c:ser>
          <c:idx val="7"/>
          <c:order val="7"/>
          <c:tx>
            <c:strRef>
              <c:f>Sheet1!$A$100</c:f>
              <c:strCache>
                <c:ptCount val="1"/>
                <c:pt idx="0">
                  <c:v>700-800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Sheet1!$B$100:$H$100</c:f>
              <c:numCache>
                <c:formatCode>General</c:formatCode>
                <c:ptCount val="7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5817-43F7-951E-45895D894F70}"/>
            </c:ext>
          </c:extLst>
        </c:ser>
        <c:ser>
          <c:idx val="8"/>
          <c:order val="8"/>
          <c:tx>
            <c:strRef>
              <c:f>Sheet1!$A$101</c:f>
              <c:strCache>
                <c:ptCount val="1"/>
                <c:pt idx="0">
                  <c:v>800-900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lt1"/>
              </a:solidFill>
              <a:ln w="1587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Sheet1!$B$101:$H$101</c:f>
              <c:numCache>
                <c:formatCode>General</c:formatCode>
                <c:ptCount val="7"/>
                <c:pt idx="0">
                  <c:v>0.99</c:v>
                </c:pt>
                <c:pt idx="1">
                  <c:v>0.99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817-43F7-951E-45895D894F70}"/>
            </c:ext>
          </c:extLst>
        </c:ser>
        <c:ser>
          <c:idx val="9"/>
          <c:order val="9"/>
          <c:tx>
            <c:strRef>
              <c:f>Sheet1!$A$102</c:f>
              <c:strCache>
                <c:ptCount val="1"/>
                <c:pt idx="0">
                  <c:v>900-100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Sheet1!$B$92:$H$92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Sheet1!$B$102:$H$102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5817-43F7-951E-45895D894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673344"/>
        <c:axId val="524671704"/>
      </c:scatterChart>
      <c:valAx>
        <c:axId val="5246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Documents</a:t>
                </a:r>
              </a:p>
            </c:rich>
          </c:tx>
          <c:layout>
            <c:manualLayout>
              <c:xMode val="edge"/>
              <c:yMode val="edge"/>
              <c:x val="0.38621192987668995"/>
              <c:y val="0.862199577993927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1704"/>
        <c:crosses val="autoZero"/>
        <c:crossBetween val="midCat"/>
      </c:valAx>
      <c:valAx>
        <c:axId val="5246717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3344"/>
        <c:crossesAt val="0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My</a:t>
            </a:r>
            <a:r>
              <a:rPr lang="en-US" baseline="0" dirty="0"/>
              <a:t> Naïve Bayes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20005393743257821"/>
          <c:w val="0.84623551478235037"/>
          <c:h val="0.533122770449499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Sheet1!$A$108</c:f>
              <c:strCache>
                <c:ptCount val="1"/>
                <c:pt idx="0">
                  <c:v>0-100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Sheet1!$B$108:$H$108</c:f>
              <c:numCache>
                <c:formatCode>General</c:formatCode>
                <c:ptCount val="7"/>
                <c:pt idx="0">
                  <c:v>0.94</c:v>
                </c:pt>
                <c:pt idx="1">
                  <c:v>0.71</c:v>
                </c:pt>
                <c:pt idx="2">
                  <c:v>0.64</c:v>
                </c:pt>
                <c:pt idx="3">
                  <c:v>0.56000000000000005</c:v>
                </c:pt>
                <c:pt idx="4">
                  <c:v>0.48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01-40DF-B8BD-DF0C926F3532}"/>
            </c:ext>
          </c:extLst>
        </c:ser>
        <c:ser>
          <c:idx val="1"/>
          <c:order val="1"/>
          <c:tx>
            <c:strRef>
              <c:f>Sheet1!$A$109</c:f>
              <c:strCache>
                <c:ptCount val="1"/>
                <c:pt idx="0">
                  <c:v>100-200</c:v>
                </c:pt>
              </c:strCache>
            </c:strRef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Sheet1!$B$109:$H$109</c:f>
              <c:numCache>
                <c:formatCode>General</c:formatCode>
                <c:ptCount val="7"/>
                <c:pt idx="0">
                  <c:v>0.87</c:v>
                </c:pt>
                <c:pt idx="1">
                  <c:v>0.72</c:v>
                </c:pt>
                <c:pt idx="2">
                  <c:v>0.67</c:v>
                </c:pt>
                <c:pt idx="3">
                  <c:v>0.62</c:v>
                </c:pt>
                <c:pt idx="4">
                  <c:v>0.59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01-40DF-B8BD-DF0C926F3532}"/>
            </c:ext>
          </c:extLst>
        </c:ser>
        <c:ser>
          <c:idx val="2"/>
          <c:order val="2"/>
          <c:tx>
            <c:strRef>
              <c:f>Sheet1!$A$110</c:f>
              <c:strCache>
                <c:ptCount val="1"/>
                <c:pt idx="0">
                  <c:v>200-300</c:v>
                </c:pt>
              </c:strCache>
            </c:strRef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Sheet1!$B$110:$H$110</c:f>
              <c:numCache>
                <c:formatCode>General</c:formatCode>
                <c:ptCount val="7"/>
                <c:pt idx="0">
                  <c:v>0.94</c:v>
                </c:pt>
                <c:pt idx="1">
                  <c:v>0.7</c:v>
                </c:pt>
                <c:pt idx="2">
                  <c:v>0.62</c:v>
                </c:pt>
                <c:pt idx="3">
                  <c:v>0.56000000000000005</c:v>
                </c:pt>
                <c:pt idx="4">
                  <c:v>0.54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501-40DF-B8BD-DF0C926F3532}"/>
            </c:ext>
          </c:extLst>
        </c:ser>
        <c:ser>
          <c:idx val="3"/>
          <c:order val="3"/>
          <c:tx>
            <c:strRef>
              <c:f>Sheet1!$A$111</c:f>
              <c:strCache>
                <c:ptCount val="1"/>
                <c:pt idx="0">
                  <c:v>300-400</c:v>
                </c:pt>
              </c:strCache>
            </c:strRef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Sheet1!$B$111:$H$111</c:f>
              <c:numCache>
                <c:formatCode>General</c:formatCode>
                <c:ptCount val="7"/>
                <c:pt idx="0">
                  <c:v>0.88</c:v>
                </c:pt>
                <c:pt idx="1">
                  <c:v>0.72</c:v>
                </c:pt>
                <c:pt idx="2">
                  <c:v>0.69</c:v>
                </c:pt>
                <c:pt idx="3">
                  <c:v>0.66</c:v>
                </c:pt>
                <c:pt idx="4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501-40DF-B8BD-DF0C926F3532}"/>
            </c:ext>
          </c:extLst>
        </c:ser>
        <c:ser>
          <c:idx val="4"/>
          <c:order val="4"/>
          <c:tx>
            <c:strRef>
              <c:f>Sheet1!$A$112</c:f>
              <c:strCache>
                <c:ptCount val="1"/>
                <c:pt idx="0">
                  <c:v>400-500</c:v>
                </c:pt>
              </c:strCache>
            </c:strRef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Sheet1!$B$112:$H$112</c:f>
              <c:numCache>
                <c:formatCode>General</c:formatCode>
                <c:ptCount val="7"/>
                <c:pt idx="0">
                  <c:v>0.88</c:v>
                </c:pt>
                <c:pt idx="1">
                  <c:v>0.71</c:v>
                </c:pt>
                <c:pt idx="2">
                  <c:v>0.62</c:v>
                </c:pt>
                <c:pt idx="3">
                  <c:v>0.54</c:v>
                </c:pt>
                <c:pt idx="4">
                  <c:v>0.53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501-40DF-B8BD-DF0C926F3532}"/>
            </c:ext>
          </c:extLst>
        </c:ser>
        <c:ser>
          <c:idx val="5"/>
          <c:order val="5"/>
          <c:tx>
            <c:strRef>
              <c:f>Sheet1!$A$113</c:f>
              <c:strCache>
                <c:ptCount val="1"/>
                <c:pt idx="0">
                  <c:v>500-600</c:v>
                </c:pt>
              </c:strCache>
            </c:strRef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Sheet1!$B$113:$H$113</c:f>
              <c:numCache>
                <c:formatCode>General</c:formatCode>
                <c:ptCount val="7"/>
                <c:pt idx="0">
                  <c:v>0.91</c:v>
                </c:pt>
                <c:pt idx="1">
                  <c:v>0.75</c:v>
                </c:pt>
                <c:pt idx="2">
                  <c:v>0.67</c:v>
                </c:pt>
                <c:pt idx="3">
                  <c:v>0.56999999999999995</c:v>
                </c:pt>
                <c:pt idx="4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501-40DF-B8BD-DF0C926F3532}"/>
            </c:ext>
          </c:extLst>
        </c:ser>
        <c:ser>
          <c:idx val="6"/>
          <c:order val="6"/>
          <c:tx>
            <c:strRef>
              <c:f>Sheet1!$A$114</c:f>
              <c:strCache>
                <c:ptCount val="1"/>
                <c:pt idx="0">
                  <c:v>600-700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Sheet1!$B$114:$H$114</c:f>
              <c:numCache>
                <c:formatCode>General</c:formatCode>
                <c:ptCount val="7"/>
                <c:pt idx="0">
                  <c:v>0.84</c:v>
                </c:pt>
                <c:pt idx="1">
                  <c:v>0.7</c:v>
                </c:pt>
                <c:pt idx="2">
                  <c:v>0.6</c:v>
                </c:pt>
                <c:pt idx="3">
                  <c:v>0.56000000000000005</c:v>
                </c:pt>
                <c:pt idx="4">
                  <c:v>0.51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501-40DF-B8BD-DF0C926F3532}"/>
            </c:ext>
          </c:extLst>
        </c:ser>
        <c:ser>
          <c:idx val="7"/>
          <c:order val="7"/>
          <c:tx>
            <c:strRef>
              <c:f>Sheet1!$A$115</c:f>
              <c:strCache>
                <c:ptCount val="1"/>
                <c:pt idx="0">
                  <c:v>700-800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Sheet1!$B$115:$H$115</c:f>
              <c:numCache>
                <c:formatCode>General</c:formatCode>
                <c:ptCount val="7"/>
                <c:pt idx="0">
                  <c:v>0.84</c:v>
                </c:pt>
                <c:pt idx="1">
                  <c:v>0.7</c:v>
                </c:pt>
                <c:pt idx="2">
                  <c:v>0.64</c:v>
                </c:pt>
                <c:pt idx="3">
                  <c:v>0.61</c:v>
                </c:pt>
                <c:pt idx="4">
                  <c:v>0.55000000000000004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7501-40DF-B8BD-DF0C926F3532}"/>
            </c:ext>
          </c:extLst>
        </c:ser>
        <c:ser>
          <c:idx val="8"/>
          <c:order val="8"/>
          <c:tx>
            <c:strRef>
              <c:f>Sheet1!$A$116</c:f>
              <c:strCache>
                <c:ptCount val="1"/>
                <c:pt idx="0">
                  <c:v>800-900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lt1"/>
              </a:solidFill>
              <a:ln w="1587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Sheet1!$B$116:$H$116</c:f>
              <c:numCache>
                <c:formatCode>General</c:formatCode>
                <c:ptCount val="7"/>
                <c:pt idx="0">
                  <c:v>0.93</c:v>
                </c:pt>
                <c:pt idx="1">
                  <c:v>0.72</c:v>
                </c:pt>
                <c:pt idx="2">
                  <c:v>0.63</c:v>
                </c:pt>
                <c:pt idx="3">
                  <c:v>0.56000000000000005</c:v>
                </c:pt>
                <c:pt idx="4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7501-40DF-B8BD-DF0C926F3532}"/>
            </c:ext>
          </c:extLst>
        </c:ser>
        <c:ser>
          <c:idx val="9"/>
          <c:order val="9"/>
          <c:tx>
            <c:strRef>
              <c:f>Sheet1!$A$117</c:f>
              <c:strCache>
                <c:ptCount val="1"/>
                <c:pt idx="0">
                  <c:v>900-100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Sheet1!$B$107:$H$107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Sheet1!$B$117:$H$117</c:f>
              <c:numCache>
                <c:formatCode>General</c:formatCode>
                <c:ptCount val="7"/>
                <c:pt idx="0">
                  <c:v>0.87</c:v>
                </c:pt>
                <c:pt idx="1">
                  <c:v>0.78</c:v>
                </c:pt>
                <c:pt idx="2">
                  <c:v>0.72</c:v>
                </c:pt>
                <c:pt idx="3">
                  <c:v>0.67</c:v>
                </c:pt>
                <c:pt idx="4">
                  <c:v>0.63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7501-40DF-B8BD-DF0C926F3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673344"/>
        <c:axId val="524671704"/>
      </c:scatterChart>
      <c:valAx>
        <c:axId val="5246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Documents</a:t>
                </a:r>
              </a:p>
            </c:rich>
          </c:tx>
          <c:layout>
            <c:manualLayout>
              <c:xMode val="edge"/>
              <c:yMode val="edge"/>
              <c:x val="0.38857042044272766"/>
              <c:y val="0.841025600159654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1704"/>
        <c:crosses val="autoZero"/>
        <c:crossBetween val="midCat"/>
      </c:valAx>
      <c:valAx>
        <c:axId val="52467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73344"/>
        <c:crossesAt val="0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Algorithm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Sheet1!$R$4</c:f>
              <c:strCache>
                <c:ptCount val="1"/>
                <c:pt idx="0">
                  <c:v>Naïve Bayes</c:v>
                </c:pt>
              </c:strCache>
            </c:strRef>
          </c:tx>
          <c:spPr>
            <a:ln w="9525" cap="flat" cmpd="sng" algn="ctr">
              <a:solidFill>
                <a:schemeClr val="accent1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80000"/>
                      <a:lumMod val="105000"/>
                    </a:schemeClr>
                  </a:gs>
                  <a:gs pos="100000">
                    <a:schemeClr val="accent1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Sheet1!$S$3:$Y$3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Sheet1!$S$4:$Y$4</c:f>
              <c:numCache>
                <c:formatCode>General</c:formatCode>
                <c:ptCount val="7"/>
                <c:pt idx="0">
                  <c:v>0.34300000000000003</c:v>
                </c:pt>
                <c:pt idx="1">
                  <c:v>0.26</c:v>
                </c:pt>
                <c:pt idx="2">
                  <c:v>0.248</c:v>
                </c:pt>
                <c:pt idx="3">
                  <c:v>0.23399999999999999</c:v>
                </c:pt>
                <c:pt idx="4">
                  <c:v>0.23199999999999998</c:v>
                </c:pt>
                <c:pt idx="5">
                  <c:v>0.23699999999999996</c:v>
                </c:pt>
                <c:pt idx="6">
                  <c:v>0.24300000000000002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4B-44B2-85EB-D51A52A45929}"/>
            </c:ext>
          </c:extLst>
        </c:ser>
        <c:ser>
          <c:idx val="1"/>
          <c:order val="1"/>
          <c:tx>
            <c:strRef>
              <c:f>Sheet1!$R$5</c:f>
              <c:strCache>
                <c:ptCount val="1"/>
                <c:pt idx="0">
                  <c:v>Stochastic Gradient Descent</c:v>
                </c:pt>
              </c:strCache>
            </c:strRef>
          </c:tx>
          <c:spPr>
            <a:ln w="9525" cap="flat" cmpd="sng" algn="ctr">
              <a:solidFill>
                <a:schemeClr val="accent2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80000"/>
                      <a:lumMod val="105000"/>
                    </a:schemeClr>
                  </a:gs>
                  <a:gs pos="100000">
                    <a:schemeClr val="accent2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Sheet1!$S$3:$Y$3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Sheet1!$S$5:$Y$5</c:f>
              <c:numCache>
                <c:formatCode>General</c:formatCode>
                <c:ptCount val="7"/>
                <c:pt idx="0">
                  <c:v>0.99600000000000011</c:v>
                </c:pt>
                <c:pt idx="1">
                  <c:v>0.97100000000000009</c:v>
                </c:pt>
                <c:pt idx="2">
                  <c:v>0.90999999999999992</c:v>
                </c:pt>
                <c:pt idx="3">
                  <c:v>0.83600000000000008</c:v>
                </c:pt>
                <c:pt idx="4">
                  <c:v>0.79200000000000004</c:v>
                </c:pt>
                <c:pt idx="5">
                  <c:v>0.78300000000000003</c:v>
                </c:pt>
                <c:pt idx="6">
                  <c:v>0.76800000000000002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4B-44B2-85EB-D51A52A45929}"/>
            </c:ext>
          </c:extLst>
        </c:ser>
        <c:ser>
          <c:idx val="2"/>
          <c:order val="2"/>
          <c:tx>
            <c:strRef>
              <c:f>Sheet1!$R$6</c:f>
              <c:strCache>
                <c:ptCount val="1"/>
                <c:pt idx="0">
                  <c:v>Support Vector Machines</c:v>
                </c:pt>
              </c:strCache>
            </c:strRef>
          </c:tx>
          <c:spPr>
            <a:ln w="9525" cap="flat" cmpd="sng" algn="ctr">
              <a:solidFill>
                <a:schemeClr val="accent3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tint val="80000"/>
                      <a:lumMod val="105000"/>
                    </a:schemeClr>
                  </a:gs>
                  <a:gs pos="100000">
                    <a:schemeClr val="accent3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Sheet1!$S$3:$Y$3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Sheet1!$S$6:$Y$6</c:f>
              <c:numCache>
                <c:formatCode>General</c:formatCode>
                <c:ptCount val="7"/>
                <c:pt idx="0">
                  <c:v>0.19</c:v>
                </c:pt>
                <c:pt idx="1">
                  <c:v>0.19</c:v>
                </c:pt>
                <c:pt idx="2">
                  <c:v>0.19</c:v>
                </c:pt>
                <c:pt idx="3">
                  <c:v>0.19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4B-44B2-85EB-D51A52A45929}"/>
            </c:ext>
          </c:extLst>
        </c:ser>
        <c:ser>
          <c:idx val="3"/>
          <c:order val="3"/>
          <c:tx>
            <c:strRef>
              <c:f>Sheet1!$R$7</c:f>
              <c:strCache>
                <c:ptCount val="1"/>
                <c:pt idx="0">
                  <c:v>Logistic Regression</c:v>
                </c:pt>
              </c:strCache>
            </c:strRef>
          </c:tx>
          <c:spPr>
            <a:ln w="9525" cap="flat" cmpd="sng" algn="ctr">
              <a:solidFill>
                <a:schemeClr val="accent4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tint val="80000"/>
                      <a:lumMod val="105000"/>
                    </a:schemeClr>
                  </a:gs>
                  <a:gs pos="100000">
                    <a:schemeClr val="accent4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Sheet1!$S$3:$Y$3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Sheet1!$S$7:$Y$7</c:f>
              <c:numCache>
                <c:formatCode>General</c:formatCode>
                <c:ptCount val="7"/>
                <c:pt idx="0">
                  <c:v>0.45600000000000007</c:v>
                </c:pt>
                <c:pt idx="1">
                  <c:v>0.42000000000000004</c:v>
                </c:pt>
                <c:pt idx="2">
                  <c:v>0.41600000000000004</c:v>
                </c:pt>
                <c:pt idx="3">
                  <c:v>0.41200000000000009</c:v>
                </c:pt>
                <c:pt idx="4">
                  <c:v>0.41600000000000004</c:v>
                </c:pt>
                <c:pt idx="5">
                  <c:v>0.40700000000000003</c:v>
                </c:pt>
                <c:pt idx="6">
                  <c:v>0.40000000000000008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4B-44B2-85EB-D51A52A45929}"/>
            </c:ext>
          </c:extLst>
        </c:ser>
        <c:ser>
          <c:idx val="4"/>
          <c:order val="4"/>
          <c:tx>
            <c:strRef>
              <c:f>Sheet1!$R$8</c:f>
              <c:strCache>
                <c:ptCount val="1"/>
                <c:pt idx="0">
                  <c:v>KNN</c:v>
                </c:pt>
              </c:strCache>
            </c:strRef>
          </c:tx>
          <c:spPr>
            <a:ln w="9525" cap="flat" cmpd="sng" algn="ctr">
              <a:solidFill>
                <a:schemeClr val="accent5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5">
                      <a:tint val="80000"/>
                      <a:lumMod val="105000"/>
                    </a:schemeClr>
                  </a:gs>
                  <a:gs pos="100000">
                    <a:schemeClr val="accent5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Sheet1!$S$3:$Y$3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Sheet1!$S$8:$Y$8</c:f>
              <c:numCache>
                <c:formatCode>General</c:formatCode>
                <c:ptCount val="7"/>
                <c:pt idx="0">
                  <c:v>0.37000000000000005</c:v>
                </c:pt>
                <c:pt idx="1">
                  <c:v>0.38600000000000001</c:v>
                </c:pt>
                <c:pt idx="2">
                  <c:v>0.37900000000000006</c:v>
                </c:pt>
                <c:pt idx="3">
                  <c:v>0.39100000000000001</c:v>
                </c:pt>
                <c:pt idx="4">
                  <c:v>0.40300000000000002</c:v>
                </c:pt>
                <c:pt idx="5">
                  <c:v>0.40700000000000003</c:v>
                </c:pt>
                <c:pt idx="6">
                  <c:v>0.39700000000000002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44B-44B2-85EB-D51A52A45929}"/>
            </c:ext>
          </c:extLst>
        </c:ser>
        <c:ser>
          <c:idx val="5"/>
          <c:order val="5"/>
          <c:tx>
            <c:strRef>
              <c:f>Sheet1!$R$9</c:f>
              <c:strCache>
                <c:ptCount val="1"/>
                <c:pt idx="0">
                  <c:v>Decision Tree</c:v>
                </c:pt>
              </c:strCache>
            </c:strRef>
          </c:tx>
          <c:spPr>
            <a:ln w="9525" cap="flat" cmpd="sng" algn="ctr">
              <a:solidFill>
                <a:schemeClr val="accent6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6">
                      <a:tint val="80000"/>
                      <a:lumMod val="105000"/>
                    </a:schemeClr>
                  </a:gs>
                  <a:gs pos="100000">
                    <a:schemeClr val="accent6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Sheet1!$S$3:$Y$3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Sheet1!$S$9:$Y$9</c:f>
              <c:numCache>
                <c:formatCode>General</c:formatCode>
                <c:ptCount val="7"/>
                <c:pt idx="0">
                  <c:v>0.998</c:v>
                </c:pt>
                <c:pt idx="1">
                  <c:v>0.99700000000000011</c:v>
                </c:pt>
                <c:pt idx="2">
                  <c:v>0.99700000000000011</c:v>
                </c:pt>
                <c:pt idx="3">
                  <c:v>0.99600000000000011</c:v>
                </c:pt>
                <c:pt idx="4">
                  <c:v>0.99600000000000011</c:v>
                </c:pt>
                <c:pt idx="5">
                  <c:v>0.99600000000000011</c:v>
                </c:pt>
                <c:pt idx="6">
                  <c:v>0.99500000000000011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C44B-44B2-85EB-D51A52A45929}"/>
            </c:ext>
          </c:extLst>
        </c:ser>
        <c:ser>
          <c:idx val="6"/>
          <c:order val="6"/>
          <c:tx>
            <c:strRef>
              <c:f>Sheet1!$R$10</c:f>
              <c:strCache>
                <c:ptCount val="1"/>
                <c:pt idx="0">
                  <c:v>Neural Networks</c:v>
                </c:pt>
              </c:strCache>
            </c:strRef>
          </c:tx>
          <c:spPr>
            <a:ln w="9525" cap="flat" cmpd="sng" algn="ctr">
              <a:solidFill>
                <a:schemeClr val="accent1">
                  <a:lumMod val="60000"/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60000"/>
                      <a:tint val="80000"/>
                      <a:lumMod val="105000"/>
                    </a:schemeClr>
                  </a:gs>
                  <a:gs pos="100000">
                    <a:schemeClr val="accent1">
                      <a:lumMod val="60000"/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Sheet1!$S$3:$Y$3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Sheet1!$S$10:$Y$10</c:f>
              <c:numCache>
                <c:formatCode>General</c:formatCode>
                <c:ptCount val="7"/>
                <c:pt idx="0">
                  <c:v>0.998</c:v>
                </c:pt>
                <c:pt idx="1">
                  <c:v>0.99700000000000011</c:v>
                </c:pt>
                <c:pt idx="2">
                  <c:v>0.998</c:v>
                </c:pt>
                <c:pt idx="3">
                  <c:v>0.99600000000000011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C44B-44B2-85EB-D51A52A45929}"/>
            </c:ext>
          </c:extLst>
        </c:ser>
        <c:ser>
          <c:idx val="7"/>
          <c:order val="7"/>
          <c:tx>
            <c:strRef>
              <c:f>Sheet1!$R$11</c:f>
              <c:strCache>
                <c:ptCount val="1"/>
                <c:pt idx="0">
                  <c:v>My NB</c:v>
                </c:pt>
              </c:strCache>
            </c:strRef>
          </c:tx>
          <c:spPr>
            <a:ln w="9525" cap="flat" cmpd="sng" algn="ctr">
              <a:solidFill>
                <a:schemeClr val="accent2">
                  <a:lumMod val="60000"/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60000"/>
                      <a:tint val="80000"/>
                      <a:lumMod val="105000"/>
                    </a:schemeClr>
                  </a:gs>
                  <a:gs pos="100000">
                    <a:schemeClr val="accent2">
                      <a:lumMod val="60000"/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Sheet1!$S$3:$Y$3</c:f>
              <c:strCache>
                <c:ptCount val="7"/>
                <c:pt idx="0">
                  <c:v>1k</c:v>
                </c:pt>
                <c:pt idx="1">
                  <c:v>5k</c:v>
                </c:pt>
                <c:pt idx="2">
                  <c:v>10k</c:v>
                </c:pt>
                <c:pt idx="3">
                  <c:v>20k </c:v>
                </c:pt>
                <c:pt idx="4">
                  <c:v>30k</c:v>
                </c:pt>
                <c:pt idx="5">
                  <c:v>40k</c:v>
                </c:pt>
                <c:pt idx="6">
                  <c:v>50k</c:v>
                </c:pt>
              </c:strCache>
            </c:strRef>
          </c:xVal>
          <c:yVal>
            <c:numRef>
              <c:f>Sheet1!$S$11:$Y$11</c:f>
              <c:numCache>
                <c:formatCode>General</c:formatCode>
                <c:ptCount val="7"/>
                <c:pt idx="0">
                  <c:v>0.8899999999999999</c:v>
                </c:pt>
                <c:pt idx="1">
                  <c:v>0.72099999999999997</c:v>
                </c:pt>
                <c:pt idx="2">
                  <c:v>0.64999999999999991</c:v>
                </c:pt>
                <c:pt idx="3">
                  <c:v>0.59099999999999997</c:v>
                </c:pt>
                <c:pt idx="4">
                  <c:v>0.55300000000000005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C44B-44B2-85EB-D51A52A45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496960"/>
        <c:axId val="461497944"/>
      </c:scatterChart>
      <c:valAx>
        <c:axId val="461496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low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97944"/>
        <c:crosses val="autoZero"/>
        <c:crossBetween val="midCat"/>
      </c:valAx>
      <c:valAx>
        <c:axId val="46149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49696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59369-607B-4512-85F8-41FCEE23EF6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B63B4-1FE0-4155-A1DE-0AE88852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 chose from a </a:t>
            </a:r>
            <a:r>
              <a:rPr lang="en-US" dirty="0" err="1"/>
              <a:t>SemEval</a:t>
            </a:r>
            <a:r>
              <a:rPr lang="en-US" dirty="0"/>
              <a:t> 2018 Task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Modified to only use English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Natural Language – Twitter is full of natural language and human interaction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Emojis are classes and a tweet is treated as a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table and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3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table and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17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table and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2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table and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Crawler provided by </a:t>
            </a:r>
            <a:r>
              <a:rPr lang="en-US" dirty="0" err="1"/>
              <a:t>semeval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Tweet emoji extractor provided </a:t>
            </a:r>
            <a:r>
              <a:rPr lang="en-US" dirty="0" err="1"/>
              <a:t>semeval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Trained with </a:t>
            </a:r>
            <a:r>
              <a:rPr lang="en-US" dirty="0" err="1"/>
              <a:t>sickit</a:t>
            </a:r>
            <a:r>
              <a:rPr lang="en-US" dirty="0"/>
              <a:t> toolkit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– compare predictions to actual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After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Note: Only naïve </a:t>
            </a:r>
            <a:r>
              <a:rPr lang="en-US" dirty="0" err="1"/>
              <a:t>bayes</a:t>
            </a:r>
            <a:r>
              <a:rPr lang="en-US" dirty="0"/>
              <a:t> was implemented by me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First, I wanted to implement algorithms myself, this failed, used </a:t>
            </a:r>
            <a:r>
              <a:rPr lang="en-US" dirty="0" err="1"/>
              <a:t>sickit</a:t>
            </a:r>
            <a:r>
              <a:rPr lang="en-US" dirty="0"/>
              <a:t>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table and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3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table and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50k takes 20 minutes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Brief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table and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Results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table and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table and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B63B4-1FE0-4155-A1DE-0AE8885214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DC59-E05F-41BD-8BB3-58AAAF0F9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Emoji Prediction: A Survey of Classification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18437-4514-42DC-B7BC-15B0237E1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Alexandra Gamez</a:t>
            </a:r>
          </a:p>
        </p:txBody>
      </p:sp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DB1AEC2-B277-4EED-B9C7-1C08052E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22" y="3589085"/>
            <a:ext cx="1150878" cy="115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0DB-2914-4A2D-9A74-B4E8C2A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E49DEE6-8FC8-4F5D-9520-F8D6727D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88" y="4444249"/>
            <a:ext cx="3966648" cy="3636511"/>
          </a:xfrm>
        </p:spPr>
        <p:txBody>
          <a:bodyPr/>
          <a:lstStyle/>
          <a:p>
            <a:r>
              <a:rPr lang="en-US" dirty="0"/>
              <a:t>Really fast training</a:t>
            </a:r>
          </a:p>
          <a:p>
            <a:r>
              <a:rPr lang="en-US" dirty="0"/>
              <a:t>Relatively fast classification</a:t>
            </a:r>
          </a:p>
          <a:p>
            <a:r>
              <a:rPr lang="en-US" dirty="0"/>
              <a:t>Pretty bad results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001575-6FD8-4EDF-B511-7D41BCDF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56605"/>
              </p:ext>
            </p:extLst>
          </p:nvPr>
        </p:nvGraphicFramePr>
        <p:xfrm>
          <a:off x="6298718" y="447188"/>
          <a:ext cx="5384800" cy="27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8171963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54064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071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85380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65839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6674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34483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72690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 Nearsest Neighbors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691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Set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1127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6421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100-200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5993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200-300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8685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300-400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2599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400-500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2652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500-600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2734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600-700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1064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700-800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636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800-900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934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76858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853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Elaspsed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1274294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E567868-9487-4F4E-BD45-B54DDB44A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998111"/>
              </p:ext>
            </p:extLst>
          </p:nvPr>
        </p:nvGraphicFramePr>
        <p:xfrm>
          <a:off x="6293958" y="3509340"/>
          <a:ext cx="5384800" cy="2571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04CBEA16-19DA-4D72-9A65-A96FADCCFD26}"/>
              </a:ext>
            </a:extLst>
          </p:cNvPr>
          <p:cNvSpPr txBox="1">
            <a:spLocks/>
          </p:cNvSpPr>
          <p:nvPr/>
        </p:nvSpPr>
        <p:spPr>
          <a:xfrm>
            <a:off x="618988" y="843372"/>
            <a:ext cx="396664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Classified by a majority vote of its neighbors n nearest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E5736-3705-4884-9B48-F9DF406F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610" y="3241336"/>
            <a:ext cx="2095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3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0DB-2914-4A2D-9A74-B4E8C2A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E49DEE6-8FC8-4F5D-9520-F8D6727D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68" y="4512042"/>
            <a:ext cx="3966648" cy="3636511"/>
          </a:xfrm>
        </p:spPr>
        <p:txBody>
          <a:bodyPr/>
          <a:lstStyle/>
          <a:p>
            <a:r>
              <a:rPr lang="en-US" dirty="0" err="1"/>
              <a:t>Slowish</a:t>
            </a:r>
            <a:r>
              <a:rPr lang="en-US" dirty="0"/>
              <a:t> training</a:t>
            </a:r>
          </a:p>
          <a:p>
            <a:r>
              <a:rPr lang="en-US" dirty="0"/>
              <a:t>Fast classification</a:t>
            </a:r>
          </a:p>
          <a:p>
            <a:r>
              <a:rPr lang="en-US" dirty="0"/>
              <a:t>Really good results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C469DC-DAD0-4ADD-A407-8755ED9D8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534866"/>
              </p:ext>
            </p:extLst>
          </p:nvPr>
        </p:nvGraphicFramePr>
        <p:xfrm>
          <a:off x="5997198" y="527701"/>
          <a:ext cx="5384800" cy="27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5161025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3936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26034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30804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53130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9904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7511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54958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4624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Set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4002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22844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100-200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171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200-300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3601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300-400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7300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400-500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3261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500-600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103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600-700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067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700-800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7233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800-900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641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3169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2592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Elaspsed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0.0899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2827447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12271C7-7191-4AF2-A593-A85AB086BF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942054"/>
              </p:ext>
            </p:extLst>
          </p:nvPr>
        </p:nvGraphicFramePr>
        <p:xfrm>
          <a:off x="5936972" y="3609959"/>
          <a:ext cx="5445026" cy="272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46F56B62-45C1-429F-BC52-8FB00A1817F7}"/>
              </a:ext>
            </a:extLst>
          </p:cNvPr>
          <p:cNvSpPr txBox="1">
            <a:spLocks/>
          </p:cNvSpPr>
          <p:nvPr/>
        </p:nvSpPr>
        <p:spPr>
          <a:xfrm>
            <a:off x="649468" y="875531"/>
            <a:ext cx="396664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into subsets</a:t>
            </a:r>
          </a:p>
          <a:p>
            <a:r>
              <a:rPr lang="en-US" dirty="0"/>
              <a:t>Decision nodes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9D5400E-D8F2-45BA-B007-0BD98263F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78" y="3248041"/>
            <a:ext cx="3612353" cy="199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0DB-2914-4A2D-9A74-B4E8C2A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E49DEE6-8FC8-4F5D-9520-F8D6727D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88" y="4485874"/>
            <a:ext cx="3966648" cy="3636511"/>
          </a:xfrm>
        </p:spPr>
        <p:txBody>
          <a:bodyPr/>
          <a:lstStyle/>
          <a:p>
            <a:r>
              <a:rPr lang="en-US" dirty="0"/>
              <a:t>Slowest training I ever did see</a:t>
            </a:r>
          </a:p>
          <a:p>
            <a:r>
              <a:rPr lang="en-US" dirty="0"/>
              <a:t>Fast classification</a:t>
            </a:r>
          </a:p>
          <a:p>
            <a:r>
              <a:rPr lang="en-US" dirty="0"/>
              <a:t>Great results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212663-55D2-4A36-8B2D-8D1320249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54893"/>
              </p:ext>
            </p:extLst>
          </p:nvPr>
        </p:nvGraphicFramePr>
        <p:xfrm>
          <a:off x="5997198" y="708659"/>
          <a:ext cx="5384800" cy="27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03520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51909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92639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91287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659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56604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2774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77833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Neural Networks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6147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Set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6162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7871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100-200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726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200-300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447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300-400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0258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400-500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466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500-600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8680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600-700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0590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700-800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2587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800-900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9212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4009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435.316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1506.819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10349.03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7096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Elaspsed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6983635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0900173-2D89-4E06-98AD-11DCD1718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333748"/>
              </p:ext>
            </p:extLst>
          </p:nvPr>
        </p:nvGraphicFramePr>
        <p:xfrm>
          <a:off x="5997198" y="3690470"/>
          <a:ext cx="5384800" cy="272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EAA0B3FE-9718-4F83-A2E8-271B05556C70}"/>
              </a:ext>
            </a:extLst>
          </p:cNvPr>
          <p:cNvSpPr txBox="1">
            <a:spLocks/>
          </p:cNvSpPr>
          <p:nvPr/>
        </p:nvSpPr>
        <p:spPr>
          <a:xfrm>
            <a:off x="618988" y="1610743"/>
            <a:ext cx="396664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Process samples one by one</a:t>
            </a:r>
          </a:p>
          <a:p>
            <a:r>
              <a:rPr lang="en-US" sz="1500" dirty="0"/>
              <a:t>Compare result to actual label</a:t>
            </a:r>
          </a:p>
          <a:p>
            <a:r>
              <a:rPr lang="en-US" sz="1500" dirty="0"/>
              <a:t>Errors are from classification are used to make modifications</a:t>
            </a:r>
          </a:p>
          <a:p>
            <a:r>
              <a:rPr lang="en-US" sz="1500" dirty="0"/>
              <a:t>Backwards prorogation, tuning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7062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0DB-2914-4A2D-9A74-B4E8C2A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My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347AB-B080-43C3-9C73-169E3AA71BB8}"/>
                  </a:ext>
                </a:extLst>
              </p:cNvPr>
              <p:cNvSpPr txBox="1"/>
              <p:nvPr/>
            </p:nvSpPr>
            <p:spPr>
              <a:xfrm>
                <a:off x="365760" y="2330226"/>
                <a:ext cx="3694710" cy="91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347AB-B080-43C3-9C73-169E3AA7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330226"/>
                <a:ext cx="3694710" cy="917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E49DEE6-8FC8-4F5D-9520-F8D6727D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28" y="4459489"/>
            <a:ext cx="3966648" cy="3636511"/>
          </a:xfrm>
        </p:spPr>
        <p:txBody>
          <a:bodyPr/>
          <a:lstStyle/>
          <a:p>
            <a:r>
              <a:rPr lang="en-US" dirty="0"/>
              <a:t>Fast training</a:t>
            </a:r>
          </a:p>
          <a:p>
            <a:r>
              <a:rPr lang="en-US" dirty="0"/>
              <a:t>SLOW classification</a:t>
            </a:r>
          </a:p>
          <a:p>
            <a:r>
              <a:rPr lang="en-US" dirty="0"/>
              <a:t>Good then terrible results</a:t>
            </a:r>
          </a:p>
          <a:p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9C7B705-C8F8-4B38-B2E3-CF1EFC42E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092511"/>
              </p:ext>
            </p:extLst>
          </p:nvPr>
        </p:nvGraphicFramePr>
        <p:xfrm>
          <a:off x="5833522" y="3524580"/>
          <a:ext cx="5384800" cy="2886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18961427-24BD-4586-A90E-F956E2C7D589}"/>
              </a:ext>
            </a:extLst>
          </p:cNvPr>
          <p:cNvSpPr txBox="1">
            <a:spLocks/>
          </p:cNvSpPr>
          <p:nvPr/>
        </p:nvSpPr>
        <p:spPr>
          <a:xfrm>
            <a:off x="558028" y="2049256"/>
            <a:ext cx="396664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Made by me</a:t>
            </a:r>
          </a:p>
          <a:p>
            <a:r>
              <a:rPr lang="en-US" dirty="0"/>
              <a:t>Bag of words method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F399A8-FA60-4C75-B5E3-279BE18C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59726"/>
              </p:ext>
            </p:extLst>
          </p:nvPr>
        </p:nvGraphicFramePr>
        <p:xfrm>
          <a:off x="5833522" y="504317"/>
          <a:ext cx="5404802" cy="27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693541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0256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7128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9631107"/>
                    </a:ext>
                  </a:extLst>
                </a:gridCol>
                <a:gridCol w="629602">
                  <a:extLst>
                    <a:ext uri="{9D8B030D-6E8A-4147-A177-3AD203B41FA5}">
                      <a16:colId xmlns:a16="http://schemas.microsoft.com/office/drawing/2014/main" val="3759657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46289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64202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52731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1966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Set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8590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4856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100-200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3066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200-300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0195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300-400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957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400-500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588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500-600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65131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600-700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392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700-800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520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800-900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305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657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8580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Elaspsed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132.059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877.13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2418.075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3427.908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41635.77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154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85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B318-27AF-40FA-9B0E-5AB26A6E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C5719C-7247-4C4C-9519-D31C5FDE4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638871"/>
              </p:ext>
            </p:extLst>
          </p:nvPr>
        </p:nvGraphicFramePr>
        <p:xfrm>
          <a:off x="819150" y="2222500"/>
          <a:ext cx="10717530" cy="433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983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0DB-2914-4A2D-9A74-B4E8C2A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My NB In Action</a:t>
            </a:r>
          </a:p>
        </p:txBody>
      </p:sp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879598-1737-4113-AD08-0AF530B6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445" y="2278105"/>
            <a:ext cx="2651990" cy="3109229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50557D-321F-408E-BA37-C80CDA9584F4}"/>
              </a:ext>
            </a:extLst>
          </p:cNvPr>
          <p:cNvSpPr txBox="1"/>
          <p:nvPr/>
        </p:nvSpPr>
        <p:spPr>
          <a:xfrm>
            <a:off x="9075445" y="187797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Emoji Mapping</a:t>
            </a:r>
          </a:p>
        </p:txBody>
      </p:sp>
      <p:pic>
        <p:nvPicPr>
          <p:cNvPr id="25" name="Content Placeholder 2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00775B8B-C429-45E6-8C12-D022E00F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2698" y="3088640"/>
            <a:ext cx="6701709" cy="1320672"/>
          </a:xfrm>
        </p:spPr>
      </p:pic>
      <p:pic>
        <p:nvPicPr>
          <p:cNvPr id="27" name="Picture 26" descr="A close up of a logo&#10;&#10;Description generated with high confidence">
            <a:extLst>
              <a:ext uri="{FF2B5EF4-FFF2-40B4-BE49-F238E27FC236}">
                <a16:creationId xmlns:a16="http://schemas.microsoft.com/office/drawing/2014/main" id="{8EC4ABF1-58F2-48D3-A737-4F901588F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566" y="3133322"/>
            <a:ext cx="297943" cy="297943"/>
          </a:xfrm>
          <a:prstGeom prst="rect">
            <a:avLst/>
          </a:prstGeom>
        </p:spPr>
      </p:pic>
      <p:pic>
        <p:nvPicPr>
          <p:cNvPr id="29" name="Picture 2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231F504-8EE0-40C5-B583-17E55D4A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151" y="4059479"/>
            <a:ext cx="299999" cy="299999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3226503-944B-4F8C-A33E-8DBA34955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4294" y="3748976"/>
            <a:ext cx="297944" cy="297944"/>
          </a:xfrm>
          <a:prstGeom prst="rect">
            <a:avLst/>
          </a:prstGeom>
        </p:spPr>
      </p:pic>
      <p:pic>
        <p:nvPicPr>
          <p:cNvPr id="33" name="Picture 32" descr="A close up of a flag&#10;&#10;Description generated with very high confidence">
            <a:extLst>
              <a:ext uri="{FF2B5EF4-FFF2-40B4-BE49-F238E27FC236}">
                <a16:creationId xmlns:a16="http://schemas.microsoft.com/office/drawing/2014/main" id="{5C3E17E5-FE0C-44AC-8622-32F4C46BC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7364" y="3427373"/>
            <a:ext cx="311656" cy="31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3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C710-1BE9-42F5-8785-31FAA5C4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9743-C4B3-4748-BF13-69C5389D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4" y="2222287"/>
            <a:ext cx="6464404" cy="3636511"/>
          </a:xfrm>
        </p:spPr>
        <p:txBody>
          <a:bodyPr>
            <a:normAutofit/>
          </a:bodyPr>
          <a:lstStyle/>
          <a:p>
            <a:r>
              <a:rPr lang="en-US" sz="2400" dirty="0"/>
              <a:t>Twitter is a place where valuable information such as sentiments, popularity, and opinions of various topics are located</a:t>
            </a:r>
          </a:p>
          <a:p>
            <a:r>
              <a:rPr lang="en-US" sz="2400" dirty="0"/>
              <a:t>A perfect place for Natural Language Processing</a:t>
            </a:r>
          </a:p>
          <a:p>
            <a:r>
              <a:rPr lang="en-US" sz="2400" dirty="0"/>
              <a:t>Emoji prediction is a classification problem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DA0B88-4821-42A0-BEEF-A7E7A7E0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58" y="1221601"/>
            <a:ext cx="1956316" cy="1956316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EDD970-638B-4744-AFD2-191B5E9F4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758" y="3894916"/>
            <a:ext cx="1956316" cy="1956316"/>
          </a:xfrm>
          <a:prstGeom prst="rect">
            <a:avLst/>
          </a:prstGeom>
        </p:spPr>
      </p:pic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1FDD8FE-BB96-486A-BE2F-6EE85C8C4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0493" y="3902482"/>
            <a:ext cx="1956316" cy="1956316"/>
          </a:xfrm>
          <a:prstGeom prst="rect">
            <a:avLst/>
          </a:prstGeom>
        </p:spPr>
      </p:pic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641BF0D-0155-41F5-9FE7-A37015918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5682" y="1221601"/>
            <a:ext cx="1956316" cy="19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9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AF7E-017E-40F3-A712-80764EE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AB56-DFD8-4BDB-9E2B-04DD99EE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  <a:p>
            <a:pPr lvl="1"/>
            <a:r>
              <a:rPr lang="en-US" dirty="0"/>
              <a:t>Emoji prediction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Get data</a:t>
            </a:r>
          </a:p>
          <a:p>
            <a:pPr lvl="1"/>
            <a:r>
              <a:rPr lang="en-US" dirty="0"/>
              <a:t>Prepare data</a:t>
            </a:r>
          </a:p>
          <a:p>
            <a:pPr lvl="1"/>
            <a:r>
              <a:rPr lang="en-US" dirty="0"/>
              <a:t>Train data</a:t>
            </a:r>
          </a:p>
          <a:p>
            <a:pPr lvl="1"/>
            <a:r>
              <a:rPr lang="en-US" dirty="0"/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CB6C9-279D-4B92-AFEE-3F53FB5C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32" y="2368577"/>
            <a:ext cx="1386840" cy="138684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6EC500E-87E9-453C-A044-F9DC5E747178}"/>
              </a:ext>
            </a:extLst>
          </p:cNvPr>
          <p:cNvSpPr/>
          <p:nvPr/>
        </p:nvSpPr>
        <p:spPr>
          <a:xfrm>
            <a:off x="5463904" y="2886737"/>
            <a:ext cx="640081" cy="3505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0B091E4-60BC-4443-A531-394A2511B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047" y="2193317"/>
            <a:ext cx="1405615" cy="1800788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52BF34B-93B4-48EC-91FC-AFF74AFD1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24" y="2563596"/>
            <a:ext cx="827569" cy="1060230"/>
          </a:xfrm>
          <a:prstGeom prst="rect">
            <a:avLst/>
          </a:prstGeom>
        </p:spPr>
      </p:pic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D1ED293-083C-44E1-97E7-877C28BB0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586" y="2531881"/>
            <a:ext cx="827569" cy="1060231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F09CF5-F0AD-4DD9-9C79-325954D95030}"/>
              </a:ext>
            </a:extLst>
          </p:cNvPr>
          <p:cNvSpPr/>
          <p:nvPr/>
        </p:nvSpPr>
        <p:spPr>
          <a:xfrm>
            <a:off x="7925991" y="2886737"/>
            <a:ext cx="640081" cy="3505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119F8EA-1304-4AF1-ABA3-A63475E8DCD1}"/>
              </a:ext>
            </a:extLst>
          </p:cNvPr>
          <p:cNvSpPr/>
          <p:nvPr/>
        </p:nvSpPr>
        <p:spPr>
          <a:xfrm rot="5400000">
            <a:off x="9590912" y="4185323"/>
            <a:ext cx="640081" cy="3505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7AA9329-832F-47EE-A6BA-C662408D3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908" y="4840564"/>
            <a:ext cx="1570247" cy="1570247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57927883-8793-46E4-AE7B-DD2A7B910FBD}"/>
              </a:ext>
            </a:extLst>
          </p:cNvPr>
          <p:cNvSpPr/>
          <p:nvPr/>
        </p:nvSpPr>
        <p:spPr>
          <a:xfrm rot="10800000">
            <a:off x="8268043" y="5450427"/>
            <a:ext cx="640081" cy="3505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13F7725-02B7-4AED-AC3B-1D7BF1107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516" y="4692402"/>
            <a:ext cx="1731391" cy="17814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B682B7-138E-423D-B999-88F5D9AAFF4F}"/>
              </a:ext>
            </a:extLst>
          </p:cNvPr>
          <p:cNvSpPr txBox="1"/>
          <p:nvPr/>
        </p:nvSpPr>
        <p:spPr>
          <a:xfrm>
            <a:off x="6576609" y="4023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Tweets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7B0B36-E2B1-4C6E-93AF-E4F9A3BB1EC1}"/>
              </a:ext>
            </a:extLst>
          </p:cNvPr>
          <p:cNvSpPr txBox="1"/>
          <p:nvPr/>
        </p:nvSpPr>
        <p:spPr>
          <a:xfrm>
            <a:off x="8920696" y="3646483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	   Emojis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127613-8DDF-4821-8629-DD7A07E784C3}"/>
              </a:ext>
            </a:extLst>
          </p:cNvPr>
          <p:cNvSpPr txBox="1"/>
          <p:nvPr/>
        </p:nvSpPr>
        <p:spPr>
          <a:xfrm>
            <a:off x="9439303" y="638608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6C9D1-0BEA-4425-BB1D-4F06BAF8E879}"/>
              </a:ext>
            </a:extLst>
          </p:cNvPr>
          <p:cNvSpPr txBox="1"/>
          <p:nvPr/>
        </p:nvSpPr>
        <p:spPr>
          <a:xfrm>
            <a:off x="5842379" y="640456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3123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B777-2C8F-48E3-A7B0-307AF3B4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Dataset Example</a:t>
            </a:r>
          </a:p>
        </p:txBody>
      </p:sp>
      <p:pic>
        <p:nvPicPr>
          <p:cNvPr id="5" name="Content Placeholder 4" descr="A sign on the side of a road&#10;&#10;Description generated with high confidence">
            <a:extLst>
              <a:ext uri="{FF2B5EF4-FFF2-40B4-BE49-F238E27FC236}">
                <a16:creationId xmlns:a16="http://schemas.microsoft.com/office/drawing/2014/main" id="{A34083FE-261C-4151-AFC6-A764B44A6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4543" y="3265570"/>
            <a:ext cx="624894" cy="1684166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7AE9A61-90A5-48E9-9F6D-34D416FFD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365" y="2318745"/>
            <a:ext cx="2651990" cy="3109229"/>
          </a:xfrm>
          <a:prstGeom prst="rect">
            <a:avLst/>
          </a:prstGeom>
        </p:spPr>
      </p:pic>
      <p:pic>
        <p:nvPicPr>
          <p:cNvPr id="9" name="Picture 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EDC36788-9D19-4EF0-85DB-6D72233A7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2" y="3242708"/>
            <a:ext cx="6386113" cy="1707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401450-4905-42A6-9B6A-77EDE0C88FF7}"/>
              </a:ext>
            </a:extLst>
          </p:cNvPr>
          <p:cNvSpPr txBox="1"/>
          <p:nvPr/>
        </p:nvSpPr>
        <p:spPr>
          <a:xfrm>
            <a:off x="810000" y="2788920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Tweet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C592C-9546-4FB9-9CD5-931DE4C9D52D}"/>
              </a:ext>
            </a:extLst>
          </p:cNvPr>
          <p:cNvSpPr txBox="1"/>
          <p:nvPr/>
        </p:nvSpPr>
        <p:spPr>
          <a:xfrm>
            <a:off x="6982736" y="27889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Emoji 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35053-326A-4274-B762-9CECD679D1B2}"/>
              </a:ext>
            </a:extLst>
          </p:cNvPr>
          <p:cNvSpPr txBox="1"/>
          <p:nvPr/>
        </p:nvSpPr>
        <p:spPr>
          <a:xfrm>
            <a:off x="8943365" y="191861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Emoji Mapping</a:t>
            </a:r>
          </a:p>
        </p:txBody>
      </p:sp>
    </p:spTree>
    <p:extLst>
      <p:ext uri="{BB962C8B-B14F-4D97-AF65-F5344CB8AC3E}">
        <p14:creationId xmlns:p14="http://schemas.microsoft.com/office/powerpoint/2010/main" val="62265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634E-D4E9-4E49-9B94-5C2D17EA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E036-FA60-4F3C-839A-5E11132A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9881372" cy="3636511"/>
          </a:xfrm>
        </p:spPr>
        <p:txBody>
          <a:bodyPr/>
          <a:lstStyle/>
          <a:p>
            <a:r>
              <a:rPr lang="en-US" dirty="0"/>
              <a:t>Naïve Bayes (Multinomial Naïve Bayes)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K Nearest Neighbors</a:t>
            </a:r>
          </a:p>
          <a:p>
            <a:r>
              <a:rPr lang="en-US" dirty="0"/>
              <a:t>Decision Tree 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My Naïve Bayes ***</a:t>
            </a:r>
          </a:p>
        </p:txBody>
      </p:sp>
    </p:spTree>
    <p:extLst>
      <p:ext uri="{BB962C8B-B14F-4D97-AF65-F5344CB8AC3E}">
        <p14:creationId xmlns:p14="http://schemas.microsoft.com/office/powerpoint/2010/main" val="426070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0DB-2914-4A2D-9A74-B4E8C2A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347AB-B080-43C3-9C73-169E3AA71BB8}"/>
                  </a:ext>
                </a:extLst>
              </p:cNvPr>
              <p:cNvSpPr txBox="1"/>
              <p:nvPr/>
            </p:nvSpPr>
            <p:spPr>
              <a:xfrm>
                <a:off x="274320" y="2970092"/>
                <a:ext cx="3694710" cy="91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347AB-B080-43C3-9C73-169E3AA7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970092"/>
                <a:ext cx="3694710" cy="917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7F2AC1-2E7F-4F0D-AAA2-29A89D5BACE4}"/>
              </a:ext>
            </a:extLst>
          </p:cNvPr>
          <p:cNvSpPr txBox="1"/>
          <p:nvPr/>
        </p:nvSpPr>
        <p:spPr>
          <a:xfrm>
            <a:off x="1358635" y="2358104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Likelihood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A8E1A-AA0E-466B-8F54-6B0294C25146}"/>
              </a:ext>
            </a:extLst>
          </p:cNvPr>
          <p:cNvSpPr txBox="1"/>
          <p:nvPr/>
        </p:nvSpPr>
        <p:spPr>
          <a:xfrm>
            <a:off x="2756460" y="2359277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 Prior Probability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65421-D456-439B-BC74-3980381647CF}"/>
              </a:ext>
            </a:extLst>
          </p:cNvPr>
          <p:cNvSpPr txBox="1"/>
          <p:nvPr/>
        </p:nvSpPr>
        <p:spPr>
          <a:xfrm>
            <a:off x="1506758" y="4025614"/>
            <a:ext cx="212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Predicted prior probability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17A7A5-7EDC-4FD1-B4C3-BF2734FE44DA}"/>
              </a:ext>
            </a:extLst>
          </p:cNvPr>
          <p:cNvCxnSpPr>
            <a:cxnSpLocks/>
          </p:cNvCxnSpPr>
          <p:nvPr/>
        </p:nvCxnSpPr>
        <p:spPr>
          <a:xfrm>
            <a:off x="1821262" y="2652640"/>
            <a:ext cx="300413" cy="25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F6F225-D9B0-4814-941A-1296BAF34938}"/>
              </a:ext>
            </a:extLst>
          </p:cNvPr>
          <p:cNvCxnSpPr>
            <a:cxnSpLocks/>
          </p:cNvCxnSpPr>
          <p:nvPr/>
        </p:nvCxnSpPr>
        <p:spPr>
          <a:xfrm flipH="1">
            <a:off x="3124200" y="2743170"/>
            <a:ext cx="241790" cy="23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AA1CF2-3B8E-4041-ABD5-E3DF990A55FF}"/>
              </a:ext>
            </a:extLst>
          </p:cNvPr>
          <p:cNvCxnSpPr>
            <a:cxnSpLocks/>
          </p:cNvCxnSpPr>
          <p:nvPr/>
        </p:nvCxnSpPr>
        <p:spPr>
          <a:xfrm flipV="1">
            <a:off x="2602312" y="3733771"/>
            <a:ext cx="0" cy="30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8C6C3B7-7086-4694-818D-C3C24C0DF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64114"/>
              </p:ext>
            </p:extLst>
          </p:nvPr>
        </p:nvGraphicFramePr>
        <p:xfrm>
          <a:off x="5870147" y="409771"/>
          <a:ext cx="5384801" cy="2872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609">
                  <a:extLst>
                    <a:ext uri="{9D8B030D-6E8A-4147-A177-3AD203B41FA5}">
                      <a16:colId xmlns:a16="http://schemas.microsoft.com/office/drawing/2014/main" val="993697004"/>
                    </a:ext>
                  </a:extLst>
                </a:gridCol>
                <a:gridCol w="510811">
                  <a:extLst>
                    <a:ext uri="{9D8B030D-6E8A-4147-A177-3AD203B41FA5}">
                      <a16:colId xmlns:a16="http://schemas.microsoft.com/office/drawing/2014/main" val="346052616"/>
                    </a:ext>
                  </a:extLst>
                </a:gridCol>
                <a:gridCol w="510811">
                  <a:extLst>
                    <a:ext uri="{9D8B030D-6E8A-4147-A177-3AD203B41FA5}">
                      <a16:colId xmlns:a16="http://schemas.microsoft.com/office/drawing/2014/main" val="1731611411"/>
                    </a:ext>
                  </a:extLst>
                </a:gridCol>
                <a:gridCol w="638514">
                  <a:extLst>
                    <a:ext uri="{9D8B030D-6E8A-4147-A177-3AD203B41FA5}">
                      <a16:colId xmlns:a16="http://schemas.microsoft.com/office/drawing/2014/main" val="3077600713"/>
                    </a:ext>
                  </a:extLst>
                </a:gridCol>
                <a:gridCol w="638514">
                  <a:extLst>
                    <a:ext uri="{9D8B030D-6E8A-4147-A177-3AD203B41FA5}">
                      <a16:colId xmlns:a16="http://schemas.microsoft.com/office/drawing/2014/main" val="1495729739"/>
                    </a:ext>
                  </a:extLst>
                </a:gridCol>
                <a:gridCol w="638514">
                  <a:extLst>
                    <a:ext uri="{9D8B030D-6E8A-4147-A177-3AD203B41FA5}">
                      <a16:colId xmlns:a16="http://schemas.microsoft.com/office/drawing/2014/main" val="2286014414"/>
                    </a:ext>
                  </a:extLst>
                </a:gridCol>
                <a:gridCol w="638514">
                  <a:extLst>
                    <a:ext uri="{9D8B030D-6E8A-4147-A177-3AD203B41FA5}">
                      <a16:colId xmlns:a16="http://schemas.microsoft.com/office/drawing/2014/main" val="1987817746"/>
                    </a:ext>
                  </a:extLst>
                </a:gridCol>
                <a:gridCol w="638514">
                  <a:extLst>
                    <a:ext uri="{9D8B030D-6E8A-4147-A177-3AD203B41FA5}">
                      <a16:colId xmlns:a16="http://schemas.microsoft.com/office/drawing/2014/main" val="2513493679"/>
                    </a:ext>
                  </a:extLst>
                </a:gridCol>
              </a:tblGrid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Naïve 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Documents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3523264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Set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5807487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0761830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100-200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3839342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200-300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8905374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300-400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225050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400-500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694162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500-600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1807819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600-700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388040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700-800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7077724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800-900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958775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404503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7524622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Elaspsed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5163623"/>
                  </a:ext>
                </a:extLst>
              </a:tr>
            </a:tbl>
          </a:graphicData>
        </a:graphic>
      </p:graphicFrame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E49DEE6-8FC8-4F5D-9520-F8D6727D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88" y="3575569"/>
            <a:ext cx="3966648" cy="3636511"/>
          </a:xfrm>
        </p:spPr>
        <p:txBody>
          <a:bodyPr/>
          <a:lstStyle/>
          <a:p>
            <a:r>
              <a:rPr lang="en-US" dirty="0"/>
              <a:t>Fast training</a:t>
            </a:r>
          </a:p>
          <a:p>
            <a:r>
              <a:rPr lang="en-US" dirty="0"/>
              <a:t>Fast classification</a:t>
            </a:r>
          </a:p>
          <a:p>
            <a:r>
              <a:rPr lang="en-US" dirty="0"/>
              <a:t>Terrible results</a:t>
            </a:r>
          </a:p>
          <a:p>
            <a:endParaRPr lang="en-US" dirty="0"/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0C89BECE-81B5-4FBD-9C22-9405B115E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445633"/>
              </p:ext>
            </p:extLst>
          </p:nvPr>
        </p:nvGraphicFramePr>
        <p:xfrm>
          <a:off x="5870145" y="3429000"/>
          <a:ext cx="5384801" cy="28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0DB-2914-4A2D-9A74-B4E8C2A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99" y="708725"/>
            <a:ext cx="4447800" cy="970450"/>
          </a:xfrm>
        </p:spPr>
        <p:txBody>
          <a:bodyPr/>
          <a:lstStyle/>
          <a:p>
            <a:r>
              <a:rPr lang="en-US" sz="3500" dirty="0"/>
              <a:t>Stochastic </a:t>
            </a:r>
            <a:br>
              <a:rPr lang="en-US" sz="3500" dirty="0"/>
            </a:br>
            <a:r>
              <a:rPr lang="en-US" sz="3500" dirty="0"/>
              <a:t>Gradient </a:t>
            </a:r>
            <a:br>
              <a:rPr lang="en-US" sz="3500" dirty="0"/>
            </a:br>
            <a:r>
              <a:rPr lang="en-US" sz="3500" dirty="0"/>
              <a:t>Descent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E49DEE6-8FC8-4F5D-9520-F8D6727D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48" y="4331019"/>
            <a:ext cx="3966648" cy="3636511"/>
          </a:xfrm>
        </p:spPr>
        <p:txBody>
          <a:bodyPr/>
          <a:lstStyle/>
          <a:p>
            <a:r>
              <a:rPr lang="en-US" dirty="0"/>
              <a:t>Fast training</a:t>
            </a:r>
          </a:p>
          <a:p>
            <a:r>
              <a:rPr lang="en-US" dirty="0"/>
              <a:t>Fast classification</a:t>
            </a:r>
          </a:p>
          <a:p>
            <a:r>
              <a:rPr lang="en-US" dirty="0"/>
              <a:t>Sufficiently accurate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5898F2-A426-422A-B45D-9103C084D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28728"/>
              </p:ext>
            </p:extLst>
          </p:nvPr>
        </p:nvGraphicFramePr>
        <p:xfrm>
          <a:off x="5834619" y="235185"/>
          <a:ext cx="5384800" cy="2887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799126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22228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6841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98407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01504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39029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8070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78837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Stochiastic Gradient 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834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Set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7010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6325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100-200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699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200-300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056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300-400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38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400-500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414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500-600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80801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600-700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0023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700-800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8283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800-900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58976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2226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6881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Elaspsed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142143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688AA7E-CDD7-4D36-8D72-B1180C993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590067"/>
              </p:ext>
            </p:extLst>
          </p:nvPr>
        </p:nvGraphicFramePr>
        <p:xfrm>
          <a:off x="5834618" y="3303270"/>
          <a:ext cx="5384799" cy="288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21398334-5AA7-45E0-93A9-A8DD7C467496}"/>
              </a:ext>
            </a:extLst>
          </p:cNvPr>
          <p:cNvSpPr txBox="1">
            <a:spLocks/>
          </p:cNvSpPr>
          <p:nvPr/>
        </p:nvSpPr>
        <p:spPr>
          <a:xfrm>
            <a:off x="298948" y="1193950"/>
            <a:ext cx="396664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Trained by assigning weights and then updating iteratively until convergence at a maximum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D784A14-D6E4-43C9-8905-92419BED0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343" y="3389336"/>
            <a:ext cx="2555097" cy="20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3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0DB-2914-4A2D-9A74-B4E8C2A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9" y="831381"/>
            <a:ext cx="10571998" cy="970450"/>
          </a:xfrm>
        </p:spPr>
        <p:txBody>
          <a:bodyPr/>
          <a:lstStyle/>
          <a:p>
            <a:r>
              <a:rPr lang="en-US" sz="3500" dirty="0"/>
              <a:t>Support</a:t>
            </a:r>
            <a:br>
              <a:rPr lang="en-US" sz="3500" dirty="0"/>
            </a:br>
            <a:r>
              <a:rPr lang="en-US" sz="3500" dirty="0"/>
              <a:t>Vector</a:t>
            </a:r>
            <a:br>
              <a:rPr lang="en-US" sz="3500" dirty="0"/>
            </a:br>
            <a:r>
              <a:rPr lang="en-US" sz="3500" dirty="0"/>
              <a:t>Machines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E49DEE6-8FC8-4F5D-9520-F8D6727D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45" y="4208363"/>
            <a:ext cx="3966648" cy="3636511"/>
          </a:xfrm>
        </p:spPr>
        <p:txBody>
          <a:bodyPr/>
          <a:lstStyle/>
          <a:p>
            <a:r>
              <a:rPr lang="en-US" dirty="0"/>
              <a:t>Slow training</a:t>
            </a:r>
          </a:p>
          <a:p>
            <a:r>
              <a:rPr lang="en-US" dirty="0"/>
              <a:t>Slow classification</a:t>
            </a:r>
          </a:p>
          <a:p>
            <a:r>
              <a:rPr lang="en-US" dirty="0"/>
              <a:t>Miserable results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FF7134-6239-4F09-83ED-6A07A71D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4412"/>
              </p:ext>
            </p:extLst>
          </p:nvPr>
        </p:nvGraphicFramePr>
        <p:xfrm>
          <a:off x="5808398" y="249752"/>
          <a:ext cx="5384800" cy="27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4111142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92658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33522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31825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86067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45462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51422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8526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Vector Machines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6304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Set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50239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0604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100-200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98872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200-300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8565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300-400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4704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400-500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7519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500-600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7388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600-700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5817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700-800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1155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800-900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95822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5696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253.598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572.56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1041.821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1344.291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268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Elaspsed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9312929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ADA5B9E-87B1-4628-A08E-D8AB5BD23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701572"/>
              </p:ext>
            </p:extLst>
          </p:nvPr>
        </p:nvGraphicFramePr>
        <p:xfrm>
          <a:off x="5809006" y="3428999"/>
          <a:ext cx="5384191" cy="272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14327B67-EAB1-4F0D-B270-6145ED9EB92B}"/>
              </a:ext>
            </a:extLst>
          </p:cNvPr>
          <p:cNvSpPr txBox="1">
            <a:spLocks/>
          </p:cNvSpPr>
          <p:nvPr/>
        </p:nvSpPr>
        <p:spPr>
          <a:xfrm>
            <a:off x="541999" y="1151836"/>
            <a:ext cx="396664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Points in space where categories are separated by gaps</a:t>
            </a:r>
          </a:p>
          <a:p>
            <a:endParaRPr lang="en-US" dirty="0"/>
          </a:p>
        </p:txBody>
      </p:sp>
      <p:pic>
        <p:nvPicPr>
          <p:cNvPr id="5" name="Picture 4" descr="A close up of a light&#10;&#10;Description generated with high confidence">
            <a:extLst>
              <a:ext uri="{FF2B5EF4-FFF2-40B4-BE49-F238E27FC236}">
                <a16:creationId xmlns:a16="http://schemas.microsoft.com/office/drawing/2014/main" id="{F9AE1A02-A834-42B8-935B-05FBD590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98" y="3555202"/>
            <a:ext cx="2870542" cy="1306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914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0DB-2914-4A2D-9A74-B4E8C2A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E49DEE6-8FC8-4F5D-9520-F8D6727D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88" y="4440209"/>
            <a:ext cx="3966648" cy="3636511"/>
          </a:xfrm>
        </p:spPr>
        <p:txBody>
          <a:bodyPr/>
          <a:lstStyle/>
          <a:p>
            <a:r>
              <a:rPr lang="en-US" dirty="0"/>
              <a:t>Fast training</a:t>
            </a:r>
          </a:p>
          <a:p>
            <a:r>
              <a:rPr lang="en-US" dirty="0"/>
              <a:t>Fast classification</a:t>
            </a:r>
          </a:p>
          <a:p>
            <a:r>
              <a:rPr lang="en-US" dirty="0"/>
              <a:t>Subpar results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31368-BE6F-4E80-9B6A-B4FE5AF50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3227"/>
              </p:ext>
            </p:extLst>
          </p:nvPr>
        </p:nvGraphicFramePr>
        <p:xfrm>
          <a:off x="5834619" y="284790"/>
          <a:ext cx="5547377" cy="2855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342">
                  <a:extLst>
                    <a:ext uri="{9D8B030D-6E8A-4147-A177-3AD203B41FA5}">
                      <a16:colId xmlns:a16="http://schemas.microsoft.com/office/drawing/2014/main" val="419472926"/>
                    </a:ext>
                  </a:extLst>
                </a:gridCol>
                <a:gridCol w="773061">
                  <a:extLst>
                    <a:ext uri="{9D8B030D-6E8A-4147-A177-3AD203B41FA5}">
                      <a16:colId xmlns:a16="http://schemas.microsoft.com/office/drawing/2014/main" val="184760200"/>
                    </a:ext>
                  </a:extLst>
                </a:gridCol>
                <a:gridCol w="482949">
                  <a:extLst>
                    <a:ext uri="{9D8B030D-6E8A-4147-A177-3AD203B41FA5}">
                      <a16:colId xmlns:a16="http://schemas.microsoft.com/office/drawing/2014/main" val="2896028693"/>
                    </a:ext>
                  </a:extLst>
                </a:gridCol>
                <a:gridCol w="628005">
                  <a:extLst>
                    <a:ext uri="{9D8B030D-6E8A-4147-A177-3AD203B41FA5}">
                      <a16:colId xmlns:a16="http://schemas.microsoft.com/office/drawing/2014/main" val="1087530630"/>
                    </a:ext>
                  </a:extLst>
                </a:gridCol>
                <a:gridCol w="628005">
                  <a:extLst>
                    <a:ext uri="{9D8B030D-6E8A-4147-A177-3AD203B41FA5}">
                      <a16:colId xmlns:a16="http://schemas.microsoft.com/office/drawing/2014/main" val="3781005416"/>
                    </a:ext>
                  </a:extLst>
                </a:gridCol>
                <a:gridCol w="628005">
                  <a:extLst>
                    <a:ext uri="{9D8B030D-6E8A-4147-A177-3AD203B41FA5}">
                      <a16:colId xmlns:a16="http://schemas.microsoft.com/office/drawing/2014/main" val="414445671"/>
                    </a:ext>
                  </a:extLst>
                </a:gridCol>
                <a:gridCol w="628005">
                  <a:extLst>
                    <a:ext uri="{9D8B030D-6E8A-4147-A177-3AD203B41FA5}">
                      <a16:colId xmlns:a16="http://schemas.microsoft.com/office/drawing/2014/main" val="1104983681"/>
                    </a:ext>
                  </a:extLst>
                </a:gridCol>
                <a:gridCol w="628005">
                  <a:extLst>
                    <a:ext uri="{9D8B030D-6E8A-4147-A177-3AD203B41FA5}">
                      <a16:colId xmlns:a16="http://schemas.microsoft.com/office/drawing/2014/main" val="1689756928"/>
                    </a:ext>
                  </a:extLst>
                </a:gridCol>
              </a:tblGrid>
              <a:tr h="359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6844904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Set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355624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4938817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100-200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4581866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200-300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1212940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300-400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785984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400-500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1872578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500-600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4355661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600-700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63902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700-800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3149544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800-900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0252848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900-100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8430599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13.339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18.722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6121355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Elaspsed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5508988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B4F2A9F-F141-46C8-9F22-190AAE716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965254"/>
              </p:ext>
            </p:extLst>
          </p:nvPr>
        </p:nvGraphicFramePr>
        <p:xfrm>
          <a:off x="5834618" y="3466851"/>
          <a:ext cx="5547377" cy="2855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ED1B526C-C83D-44EA-B0BD-C3AA50DFEEF9}"/>
              </a:ext>
            </a:extLst>
          </p:cNvPr>
          <p:cNvSpPr txBox="1">
            <a:spLocks/>
          </p:cNvSpPr>
          <p:nvPr/>
        </p:nvSpPr>
        <p:spPr>
          <a:xfrm>
            <a:off x="618988" y="932413"/>
            <a:ext cx="396664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Multinomial logistic regression also known as </a:t>
            </a:r>
            <a:r>
              <a:rPr lang="en-US" dirty="0" err="1"/>
              <a:t>MaxEnt</a:t>
            </a:r>
            <a:endParaRPr lang="en-US" dirty="0"/>
          </a:p>
          <a:p>
            <a:r>
              <a:rPr lang="en-US" dirty="0"/>
              <a:t>Features, scores, weights</a:t>
            </a:r>
          </a:p>
        </p:txBody>
      </p:sp>
      <p:pic>
        <p:nvPicPr>
          <p:cNvPr id="5" name="Picture 4" descr="A picture containing sitting, table, indoor, light&#10;&#10;Description generated with very high confidence">
            <a:extLst>
              <a:ext uri="{FF2B5EF4-FFF2-40B4-BE49-F238E27FC236}">
                <a16:creationId xmlns:a16="http://schemas.microsoft.com/office/drawing/2014/main" id="{8E780436-51EA-438E-A98E-FD428BD21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92" y="3466851"/>
            <a:ext cx="2843056" cy="1882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058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1183</TotalTime>
  <Words>1351</Words>
  <Application>Microsoft Office PowerPoint</Application>
  <PresentationFormat>Widescreen</PresentationFormat>
  <Paragraphs>959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Century Gothic</vt:lpstr>
      <vt:lpstr>Wingdings 2</vt:lpstr>
      <vt:lpstr>Quotable</vt:lpstr>
      <vt:lpstr>Emoji Prediction: A Survey of Classification Algorithms</vt:lpstr>
      <vt:lpstr>Background</vt:lpstr>
      <vt:lpstr>Problem &amp; General Approach</vt:lpstr>
      <vt:lpstr>Dataset Example</vt:lpstr>
      <vt:lpstr>Algorithms Used</vt:lpstr>
      <vt:lpstr>Naïve Bayes</vt:lpstr>
      <vt:lpstr>Stochastic  Gradient  Descent</vt:lpstr>
      <vt:lpstr>Support Vector Machines</vt:lpstr>
      <vt:lpstr>Logistic Regression</vt:lpstr>
      <vt:lpstr>K Nearest Neighbors</vt:lpstr>
      <vt:lpstr>Decision Tree</vt:lpstr>
      <vt:lpstr>Neural Networks</vt:lpstr>
      <vt:lpstr>My Naïve Bayes</vt:lpstr>
      <vt:lpstr>Algorithm Comparison</vt:lpstr>
      <vt:lpstr>My NB In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Prediction: A Survey of Classification Algorithms</dc:title>
  <dc:creator>Alexandra Gamez</dc:creator>
  <cp:lastModifiedBy>Alexandra Gamez</cp:lastModifiedBy>
  <cp:revision>83</cp:revision>
  <dcterms:created xsi:type="dcterms:W3CDTF">2017-11-29T22:17:31Z</dcterms:created>
  <dcterms:modified xsi:type="dcterms:W3CDTF">2017-11-30T18:01:04Z</dcterms:modified>
</cp:coreProperties>
</file>