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Rubik Light"/>
      <p:regular r:id="rId50"/>
      <p:bold r:id="rId51"/>
      <p:italic r:id="rId52"/>
      <p:boldItalic r:id="rId53"/>
    </p:embeddedFont>
    <p:embeddedFont>
      <p:font typeface="Rubik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472">
          <p15:clr>
            <a:srgbClr val="A4A3A4"/>
          </p15:clr>
        </p15:guide>
        <p15:guide id="2" pos="4954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jbovazdcne5RpeAPsdEZWi6rrw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6065C0-19B2-4D8E-8F9A-8A92C74D00EE}">
  <a:tblStyle styleId="{AE6065C0-19B2-4D8E-8F9A-8A92C74D00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72"/>
        <p:guide pos="4954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ubikLight-bold.fntdata"/><Relationship Id="rId50" Type="http://schemas.openxmlformats.org/officeDocument/2006/relationships/font" Target="fonts/RubikLight-regular.fntdata"/><Relationship Id="rId53" Type="http://schemas.openxmlformats.org/officeDocument/2006/relationships/font" Target="fonts/RubikLight-boldItalic.fntdata"/><Relationship Id="rId52" Type="http://schemas.openxmlformats.org/officeDocument/2006/relationships/font" Target="fonts/RubikLight-italic.fntdata"/><Relationship Id="rId11" Type="http://schemas.openxmlformats.org/officeDocument/2006/relationships/slide" Target="slides/slide5.xml"/><Relationship Id="rId55" Type="http://schemas.openxmlformats.org/officeDocument/2006/relationships/font" Target="fonts/Rubik-bold.fntdata"/><Relationship Id="rId10" Type="http://schemas.openxmlformats.org/officeDocument/2006/relationships/slide" Target="slides/slide4.xml"/><Relationship Id="rId54" Type="http://schemas.openxmlformats.org/officeDocument/2006/relationships/font" Target="fonts/Rubik-regular.fntdata"/><Relationship Id="rId13" Type="http://schemas.openxmlformats.org/officeDocument/2006/relationships/slide" Target="slides/slide7.xml"/><Relationship Id="rId57" Type="http://schemas.openxmlformats.org/officeDocument/2006/relationships/font" Target="fonts/Rubik-boldItalic.fntdata"/><Relationship Id="rId12" Type="http://schemas.openxmlformats.org/officeDocument/2006/relationships/slide" Target="slides/slide6.xml"/><Relationship Id="rId56" Type="http://schemas.openxmlformats.org/officeDocument/2006/relationships/font" Target="fonts/Rubik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Далее тест-кейсы, они очень похожи на чек-листы, но тест-кейс отличается наличием в нем как минимум последовательных шагов выполнения и ожидаемого результата. Иногда еще есть предусловие и постусловие - это набор действий, которые необходимо выполнить перед началом выполнения тест-кейса или после выполнения.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cefbb972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cefbb972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Чего же стоит избегать при составлении тест-кейсов?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AutoNum type="arabicPeriod"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Любой тест-кейс всегда может быть изменен или удален из-за ненадобности. Соответственно, если на этот ТК были ссылки в других ТК, то станет непонятно как исполнить эти тест-кейсы.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AutoNum type="arabicPeriod"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Со вторым думаю все ясно. Если описание шагов или ожидаемое результата будет не четким, то это может сильно замедлить или вовсе заблокировать прохождение тест-кейса.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AutoNum type="arabicPeriod"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В тест-кейса должно быть вся информация, которая необходима для его прохождения. Например, если мы проверяем окно логина на сайте, значит нам понадобятся тестовые логин и пароль, иначе придется куда-то идти, узнавать логин и пароль, и прохождение такого ТК опять же сильно замедлится.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AutoNum type="arabicPeriod"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Избыточная информация только затрудняет прохождение тест-кейса</a:t>
            </a: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. Например, если мы проверяем какой-то конкретный функционал, то не стоит писать например про отображение каких-то графических элементов в углу экрана, которые не влияют на прохождение данного ТК.</a:t>
            </a: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b92a867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fb92a867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Вот пример тест-кейс в системе Qase.io, тут заполнены основные поля ТК: Порядковый номер тест кейса (обычно указывается системой автоматически), Название тест кейса - из него должно быть понятно, в чем суть тест кейса, Шаги для выполнения ТК, Ожидаемый результат на каждом шаге.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Также</a:t>
            </a:r>
            <a:r>
              <a:rPr lang="ru">
                <a:solidFill>
                  <a:schemeClr val="dk1"/>
                </a:solidFill>
              </a:rPr>
              <a:t>, есть дополнительные поля: Важность (северити), приоритет, статус тест-кейса и т.д.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 так, мы познакомились с тест-кейсами и чек-листами, у каждого есть свою плюсы и минусы, </a:t>
            </a:r>
            <a:r>
              <a:rPr b="1" i="1" lang="ru"/>
              <a:t>но что бы вы выбрали?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Все зависит от контекста и ситуации, когда-то удобнее и правильно писать быстрые чек-листы, а когда-то полноценные тест-кейсы. Как мы уже говорили ранее, при походе в магазин удобно составлять чек-лист со списком покупок. Нет необходимости расписывать каждый шаг, чтобы купить хлеба.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А если вам надо собрать большой и сложный шкаф из икеи, то вас непременно спасет подробная инструкция, в который расписан каждый шаг, и каждый винтик.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создании ТК обычно объединяются в тестовые наборы или тест-сьюты.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Тест-сьюты (тестовые наборы) -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это набор тест кейсов, которые объединены тем что относятся к одному тестируемому модулю или части приложения (FE/BE), функциональности или экрану приложения. Также ТК могут объединяться в тест-сьюты по приоритету их выполнения или одному типу тестирования, например для регрессионного тестирования.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Как же определиться, на какие именно тест-сьюты нужно разбить ТК, чтобы было удобнее работать?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81a5fca8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f81a5fca8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Для этого используются принципы декомпозиции приложения.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Декомпозиция — научный метод, позволяющий заменить решение одной большой задачи решением серии меньших задач (взаимосвязанных, но более простых).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В первую очередь умение правильно декомпозировать приложение будет полезно тестировщику в следующих задачах: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При создании чек-листов или тест-кейсов, При планировании и оценке задач по тестированию, а также при выполнении разного вида тестирования, например исследовательское или тестирования требований.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99521f4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f99521f4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Например, существует декомпозиция по элементам интерфейса. На слайде представлен пример декомпозиции простейшего приложения - браузер. Мы видим, что на верхнем уровне декомпозиции находятся основные элементы интерфейса браузера - панель навигации, вкладки, панель закладок и т.д. Панель навигации в свою очередь имеет второй уровень декомпозиции, также по элементам интерфейса.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99521f4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f99521f4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Далее</a:t>
            </a:r>
            <a:r>
              <a:rPr lang="ru">
                <a:solidFill>
                  <a:schemeClr val="dk1"/>
                </a:solidFill>
              </a:rPr>
              <a:t>, пример декомпозиции все того же браузера, но уже по функционалу приложения. Тут на верхнем уровне декомпозиции находятся основные функциональности браузера - навигация, просмотр страниц, скачивание файла и т.д.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99521f4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f99521f4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Еще один</a:t>
            </a:r>
            <a:r>
              <a:rPr lang="ru">
                <a:solidFill>
                  <a:schemeClr val="dk1"/>
                </a:solidFill>
              </a:rPr>
              <a:t> пример декомпозиции браузера, на этот раз по взаимодействию пользователя с приложением. Тут на верхнем уровне декомпозиции находится всего 3 элемента - навигация, запуск и закрытие браузера. Зато запуск браузера имеет 2 и 3 уровни.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5368e3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55368e3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Всем привет, меня зовут Антон, я QA-инженер в KODE. Я работаю на проекте мобильного приложения “Дневник”, которое имеет более 1 млн. скачиваний в сторах (GooglePlay, AppStore, AppGallery), около 500к ежедневных уникальных пользователей и соответствующие оценки.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99521f48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f99521f4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1111"/>
                </a:solidFill>
              </a:rPr>
              <a:t>Основные принципы декомпозиции, которые очень желательно соблюдать.</a:t>
            </a:r>
            <a:endParaRPr>
              <a:solidFill>
                <a:srgbClr val="111111"/>
              </a:solidFill>
            </a:endParaRPr>
          </a:p>
          <a:p>
            <a:pPr indent="-249849" lvl="0" marL="179999" rtl="0" algn="l"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100"/>
              <a:buAutoNum type="arabicPeriod"/>
            </a:pPr>
            <a:r>
              <a:rPr b="1" lang="ru">
                <a:solidFill>
                  <a:srgbClr val="111111"/>
                </a:solidFill>
              </a:rPr>
              <a:t>Каждое разделение образует свой уровень.</a:t>
            </a:r>
            <a:r>
              <a:rPr lang="ru">
                <a:solidFill>
                  <a:srgbClr val="111111"/>
                </a:solidFill>
              </a:rPr>
              <a:t> Исходная система располагается на нулевом уровне. После её разделения получаются подсистемы первого уровня. Разделение этих подсистем приводит к появлению подсистем 2 уровня и т.д..</a:t>
            </a:r>
            <a:endParaRPr>
              <a:solidFill>
                <a:srgbClr val="111111"/>
              </a:solidFill>
            </a:endParaRPr>
          </a:p>
          <a:p>
            <a:pPr indent="-249849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</a:rPr>
              <a:t>Все подсистемы одного уровня, являющиеся подсистемами одной и той же системы, должны разделяться по одному признаку.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Например, если декомпозиция 1 уровня по функционалу, то и подсистемы 2 уровня и ниже должны быть тоже по функционалу.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49849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>
                <a:solidFill>
                  <a:srgbClr val="111111"/>
                </a:solidFill>
              </a:rPr>
              <a:t>Отдельные подсистемы в сумме должны составлять всю систему.</a:t>
            </a:r>
            <a:r>
              <a:rPr lang="ru">
                <a:solidFill>
                  <a:srgbClr val="111111"/>
                </a:solidFill>
              </a:rPr>
              <a:t> Если сложить все выделенные подсистемы вместе, то мы должны получить всю систему. Однако целостность и качество этой системы можно гарантировать только с учётом взаимодействия подсистем. Например, нет гарантии, что системный блок компьютера будет работать, если работают по отдельности материнская плата, процессор и др. компоненты. Их нужно собрать вместе и проверить взаимодействие.</a:t>
            </a:r>
            <a:endParaRPr>
              <a:solidFill>
                <a:srgbClr val="111111"/>
              </a:solidFill>
            </a:endParaRPr>
          </a:p>
          <a:p>
            <a:pPr indent="-249849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>
                <a:solidFill>
                  <a:srgbClr val="111111"/>
                </a:solidFill>
              </a:rPr>
              <a:t>Компромисс между полнотой и простотой.</a:t>
            </a:r>
            <a:r>
              <a:rPr lang="ru">
                <a:solidFill>
                  <a:srgbClr val="111111"/>
                </a:solidFill>
              </a:rPr>
              <a:t> Выбирайте глубину декомпозиции в зависимости от задач, которые решаете с помощью неё и в зависимости от уровня знаний специалистов, которые будут ей пользоваться. Ищите компромисс между полнотой и простотой. Для специалиста, знающего систему хорошо, декомпозиция может быть неглубокой, менее детализированной. Если же предполагается, что результат декомпозиции будет использоваться не работавшим ранее с системой специалистом, то декомпозировать следует более детально и глубоко.</a:t>
            </a:r>
            <a:endParaRPr>
              <a:solidFill>
                <a:srgbClr val="111111"/>
              </a:solidFill>
            </a:endParaRPr>
          </a:p>
          <a:p>
            <a:pPr indent="-249849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>
                <a:solidFill>
                  <a:srgbClr val="111111"/>
                </a:solidFill>
              </a:rPr>
              <a:t>Проводите критическую оценку декомпозиции каждого из построенных уровней и системы в целом</a:t>
            </a:r>
            <a:r>
              <a:rPr lang="ru">
                <a:solidFill>
                  <a:srgbClr val="111111"/>
                </a:solidFill>
              </a:rPr>
              <a:t>. Всё ли охвачено? Не пропущено ли? Может быть есть избыточные ветви или пересекающиеся? Понятно ли как тестировать системы нижнего уровня? Можно ли расчленить эти системы еще больше?</a:t>
            </a:r>
            <a:br>
              <a:rPr lang="ru">
                <a:solidFill>
                  <a:srgbClr val="111111"/>
                </a:solidFill>
              </a:rPr>
            </a:br>
            <a:r>
              <a:rPr lang="ru">
                <a:solidFill>
                  <a:srgbClr val="111111"/>
                </a:solidFill>
              </a:rPr>
              <a:t>Если ваших знаний недостаточно для дальнейшей декомпозиции, то привлекайте других участников проекта (менеджеров, аналитиков и т.д.)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После того как тест-кейсы или чек-листы написаны и разбиты по тест-сьютам, можно начинать готовиться к тестированию. Для этого нам может пригодиться тест-ран. Тест-ран - это прогон тестов в соответствии с заранее подготовленным планом тестирования конкретного функционала или всего приложения на конкретном устройстве, окружении и т.д. На скрине вы видите подготовленные тест-ран в системе управления тестированием Qase.io. Тест-ран имеет название (в данном случае это регрессионное тестирование конкретной сборки приложения на конкретном устройстве), более подробное описание (тут есть ссылка на состав релиза в джира), и ниже уже добавлены определенные ТК для проверки необходимого функционала. Осталось только нажать Start run и можно начинать тестирование.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b92a8677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fb92a8677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После того, как все тесты выполнены, наступает время отчетов. Например бывает отчет после прохождения тест-рана, который создается автоматически. Так же бывают ежедневный, еженедельный или отчет по итогам спринта.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 этом слайде показан пример автоматически сгенерированного отчета во все той же системе управления тестированием Qase.io. На диаграмме слева видны статусы выполненных ТК - сколько успешно, сколько провалено и заблокировано. Также, указаны детали отчета - кто тестировал, когда и сколько времен потратил. А ниже есть список всех проверок, можно посмотреть подробности прогона для каждого ТК.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Ежедневный отчет пишет каждый тестировщик в компании в конце рабочего дня. В отчете указываются все задачи, которыми занимался QA, заведенные, закрытые и переоткрытые баги подтягиваются из джиры автоматически. А так же можно указать риски и любую информацию о состоянии продукта, которая может быть полезна менеджеру.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Вот пример реального отчета о тестировании все того же Utair. В верхних полях указана информация общего плана - проект, платформа, девайсы и кто тестировал. Ниже идет перечень проведенных работ в течении дня, еще ниже в таблицах список открытых и закрытых задач. И в самом низу QA сообщил о рисках и проблемах на проекте, которые были актуальны на тот момент.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ru"/>
              <a:t>Пауза для вопросов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Какие еще артефакты тестирования есть?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Например - чит-листы -</a:t>
            </a:r>
            <a:r>
              <a:rPr lang="ru">
                <a:solidFill>
                  <a:srgbClr val="212529"/>
                </a:solidFill>
                <a:highlight>
                  <a:srgbClr val="FFFFFF"/>
                </a:highlight>
              </a:rPr>
              <a:t> это списки повторяющихся проверок, а значит, мы их можем юзать где угодно и когда угодно, например для самых распространенных элементов интерфейса - числовых и текстовых полей и т.д. И ошибки они будут находить самые распространенные - косяки с длиной поля, спецсимволами, ссоры кириллицы и латиницы и т.д. Чит-листы пишутся довольно быстро и легко поддерживаются - нет нужды писать их каждый раз сначала, можно только иногда добавлять новые проверки по необходимости.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 слайде приведены примеры небольших чит-листов для проверки времени, даты и временного интервала. Возможно, данный набор проверок не идеален и не обеспечит 100% покрытия, но позволит в короткие сроки проверить необходимый функционал, в том числе малоопытному сотруднику.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Когда вы найдете свою первую работу и придете на свой первый проект, вам могут быть очень полезны следующие артефакты.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Описание проекта - может подсказать, что это за зверь такой вообще, зачем мы его делаем и кто им пользуется.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Если вдруг у вас возник вопрос и вы не знаете к кому пристать с ним - тут может помочь страничка в конфлюенс с описанием команды, причем не только вашей, но и со стороны заказчика.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Если вдруг вы нажимаете на ссылку, а она не нажимается - возможно, у вас просто нет доступа к этой странице. Отдельная инструкция по получению доступа может облегчить эту боль. Также инструкции могут подсказать, где взять тестовые данные, как подключиться куда-нибудь и т.д.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Ну и конечно на проекте мб разные особенности, будь то работа по ватерфолу, жесткий госконтракт или релизы в полнолуние - все это мб описано отдельно и может облегчить вашу жизнь.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81a5fca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f81a5fca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Какие артефакты тестирования бывают?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Основные - которые мы создаем и используем ежедневно или очень часто: Тест-кейс, Чек-лист, Тест-план, Баг-репорт, Отчет о тестировании (ежедневный / еженедельный)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Дополнительные - которые могут быть полезны при погружении в проект или к которым мы можем обращаться с определенной периодичностью: онбординг, инструкция и т.д.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6ece7b1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6ece7b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Пауза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Мб кто-то знает, что такое тест-дизайн?</a:t>
            </a:r>
            <a:endParaRPr sz="10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1c2e28c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1c2e28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Тест-дизайн</a:t>
            </a:r>
            <a:r>
              <a:rPr lang="ru">
                <a:solidFill>
                  <a:srgbClr val="212529"/>
                </a:solidFill>
                <a:highlight>
                  <a:srgbClr val="FFFFFF"/>
                </a:highlight>
              </a:rPr>
              <a:t> – это этап процесса тестирования ПО, на котором проектируются и создаются ТК в соответствии с определёнными ранее целями тестирования.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Правильное использование техник тест-дизайна позволяет проверить </a:t>
            </a:r>
            <a:r>
              <a:rPr lang="ru">
                <a:solidFill>
                  <a:schemeClr val="dk1"/>
                </a:solidFill>
              </a:rPr>
              <a:t>наименьшим количеством тестов, наибольшее количество функционала и т.д.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При создании ТК мы обычно пользуемся определенными техниками, которые помогают делать это эффективнее. Самые базовые - это классы эквивалентности и анализ граничных значений. Есть и более продвинутые техники тест-дизайна, например попарное тестирование, таблица принятия решений и т.д. Если кто-то захочет стать гуру тест-дизайна, советую почитать книгу Ли Копленда “Практическое руководство по тест-дизайну”.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cefbb972f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fcefbb972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Классы эквивалентности или эквивалентное разбиение - это техника, при которой мы разделяем функционал на группы эквивалентных по своему влиянию на систему значений. Другими словами, </a:t>
            </a:r>
            <a:r>
              <a:rPr lang="ru">
                <a:solidFill>
                  <a:schemeClr val="dk1"/>
                </a:solidFill>
              </a:rPr>
              <a:t>е</a:t>
            </a:r>
            <a:r>
              <a:rPr lang="ru">
                <a:solidFill>
                  <a:schemeClr val="dk1"/>
                </a:solidFill>
              </a:rPr>
              <a:t>сли один из тестов в классе эквивалентности обнаруживает ошибку, другие тесты в этом же классе тоже должны её обнаружить или наоборот, если один из тестов не обнаруживает ошибку, другие не должны ее обнаружить. Так же, для выполнения тестов в одном классе эквивалентности мы должны совершить одинаковые действия и получить на выходе одинаковый результат или состояние системы.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cefbb972f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fcefbb972f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Суть техники - проверка на каждой границе диапазона по три значения: граничное значение, перед и после границы. Алгоритм использования техники граничных значений довольно простой: выделяем классы эквивалентности, </a:t>
            </a:r>
            <a:r>
              <a:rPr lang="ru">
                <a:solidFill>
                  <a:schemeClr val="dk1"/>
                </a:solidFill>
              </a:rPr>
              <a:t>определяем граничные значения для этих классов и проводим тесты по проверке значения до границы, на границе и сразу после границы. Очень важно сделать</a:t>
            </a:r>
            <a:r>
              <a:rPr lang="ru">
                <a:solidFill>
                  <a:schemeClr val="dk1"/>
                </a:solidFill>
              </a:rPr>
              <a:t> правильное разбиение на классы эквивалентности, от этого может зависеть эффективность тестов граничных значений.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cefbb972f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fcefbb972f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От 0 до 6 мес.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От 6 мес до года.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От года до 2 лет.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От 2 лет.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Какие граничные значения проверили бы?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solidFill>
                  <a:schemeClr val="dk1"/>
                </a:solidFill>
                <a:highlight>
                  <a:srgbClr val="FFFFFF"/>
                </a:highlight>
              </a:rPr>
              <a:t>Пауза</a:t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6ece7b1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f6ece7b1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Следующая техника - это попарное тестирование - техника тест-дизайна, в которой тестовые сценарии разрабатываются таким образом, чтобы выполнить все </a:t>
            </a: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возможные отдельные комбинации каждой пары входных параметров</a:t>
            </a: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, что позволяет нам сэкономить много времени.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Попарное тестирование - лучше всего применимо в условиях ограниченности ресурсов и при огромном количестве входных данных.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Предположим, что у нас есть задача протестировать сайт, где входные данные - 2 браузера хром/фф, возможность проверки с авторизацией и без и проверка в темной и светлой теме. Если бы мы перебирали все возможные варианты значений для всех столбцов, то получили бы 8 проверок.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81a5fca8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f81a5fca8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А с помощью техники попарного тестирования, количество проверок сокращается до 4. Тут мы проверяем не все возможные комбинации, а только все </a:t>
            </a: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отдельные комбинации для каждой пары входных параметров.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Дальше задача посложнее.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81a5fca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f81a5fca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Представьте, что мы тестируем форму покупки в интернет магазине телефонов - у нас есть разные модели телефонов, разные способы получения товара, оплаты, несколько вариантов данных о покупателе и способов связи. Как думаете, сколько нужно написать проверок для полного покрытия такого случая без использования pairwise?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Если кто-то назовет точное число, получит дополнительный балл к дз, поднимайте руки.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6ece7b1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f6ece7b1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Ответ: </a:t>
            </a: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Без pairwise - 600, с pairwise 25. Уменьшили себе работу в 24 раза.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</a:rPr>
              <a:t>И еще дополнительные баллы. Проверка на внимательность, кто заметил ошибку на прошлом слайде, поднимайте руку.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a81198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2a81198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</a:rPr>
              <a:t>План тестирования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 - это документ, описывающий весь объем работ по тестированию, начиная с описания объекта, стратегии, расписания, критериев начала и окончания тестирования, до необходимого в процессе работы оборудования, специальных знаний, а также оценки рисков с вариантами их разрешения.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Что тестируем</a:t>
            </a:r>
            <a:r>
              <a:rPr lang="ru">
                <a:solidFill>
                  <a:schemeClr val="dk1"/>
                </a:solidFill>
              </a:rPr>
              <a:t> - описание объекта тестирования (система, приложение) + список функций тестируемой системы и ее отдельные компоненты.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Как тестируем</a:t>
            </a:r>
            <a:r>
              <a:rPr lang="ru">
                <a:solidFill>
                  <a:schemeClr val="dk1"/>
                </a:solidFill>
              </a:rPr>
              <a:t> - стратегия тестирования - виды тестирования и их применение, используемые техники тест-дизайна и т.д.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Когда тестируем</a:t>
            </a:r>
            <a:r>
              <a:rPr lang="ru">
                <a:solidFill>
                  <a:schemeClr val="dk1"/>
                </a:solidFill>
              </a:rPr>
              <a:t> - последовательность проведения работа - подготовка к тестированию, тестирование, анализ результатов.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Критерии начала</a:t>
            </a:r>
            <a:r>
              <a:rPr lang="ru">
                <a:solidFill>
                  <a:schemeClr val="dk1"/>
                </a:solidFill>
              </a:rPr>
              <a:t> - готовность тестового стенда/окружения, законченность разработки требуемого функционала, наличие необходимой документации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Критерии окончания</a:t>
            </a:r>
            <a:r>
              <a:rPr lang="ru">
                <a:solidFill>
                  <a:schemeClr val="dk1"/>
                </a:solidFill>
              </a:rPr>
              <a:t> - результаты тестирования удовлетворяют критериям качества продукта - кол-во открытых багов (нет блокеров и критов), покрытие функционала тестами (&gt;90%), число успешно пройденных ТК (&gt;90%), срок/бюджет на тестирование истек.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6ece7b1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f6ece7b1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Ну и наконец мы добрались до самого интересного.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81a5fca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f81a5fca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6ece7b1c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f6ece7b1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17c70e5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1017c70e5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b92a867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fb92a867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Вы все выполняли тестовое задание по приложению Utair, давайте представим, что перед началом работ вы бы составляли тест-план. Как он мог бы выглядеть? Формат тест-плана мб разнообразный. Есть конечно различные стандарты, но в принципе это мб просто план в ворде или даже экселе. Итак: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>
                <a:solidFill>
                  <a:schemeClr val="dk1"/>
                </a:solidFill>
              </a:rPr>
              <a:t>Что тестируем</a:t>
            </a:r>
            <a:r>
              <a:rPr lang="ru">
                <a:solidFill>
                  <a:schemeClr val="dk1"/>
                </a:solidFill>
              </a:rPr>
              <a:t> - описание объекта тестирования - в нашем случае приложение UTair версия N + тестируемые функции, если тестируем только часть функционала.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>
                <a:solidFill>
                  <a:schemeClr val="dk1"/>
                </a:solidFill>
              </a:rPr>
              <a:t>Как тестируем</a:t>
            </a:r>
            <a:r>
              <a:rPr lang="ru">
                <a:solidFill>
                  <a:schemeClr val="dk1"/>
                </a:solidFill>
              </a:rPr>
              <a:t> - стратегия тестирования - тут вы могли бы расписать виды тестирования и их применение, например исследовательское тестирование для ознакомления с продуктом, а так же тестирование по заранее составленным тест-кейсам и используемые техники тест-дизайна.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>
                <a:solidFill>
                  <a:schemeClr val="dk1"/>
                </a:solidFill>
              </a:rPr>
              <a:t>Когда тестируем</a:t>
            </a:r>
            <a:r>
              <a:rPr lang="ru">
                <a:solidFill>
                  <a:schemeClr val="dk1"/>
                </a:solidFill>
              </a:rPr>
              <a:t> - тут можно было бы расписать время на подготовку к тестированию (изучение приложения и написание ТК), сам процесс тестирования по ТК, анализ результатов и заведение багрепортов, и возможно дедлайны (у вас это конец приема работ).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>
                <a:solidFill>
                  <a:schemeClr val="dk1"/>
                </a:solidFill>
              </a:rPr>
              <a:t>Критерии начала</a:t>
            </a:r>
            <a:r>
              <a:rPr lang="ru">
                <a:solidFill>
                  <a:schemeClr val="dk1"/>
                </a:solidFill>
              </a:rPr>
              <a:t> - получение задания и завершение этапа подготовки..</a:t>
            </a:r>
            <a:br>
              <a:rPr lang="ru">
                <a:solidFill>
                  <a:schemeClr val="dk1"/>
                </a:solidFill>
              </a:rPr>
            </a:br>
            <a:r>
              <a:rPr b="1" lang="ru">
                <a:solidFill>
                  <a:schemeClr val="dk1"/>
                </a:solidFill>
              </a:rPr>
              <a:t>Критерии окончания</a:t>
            </a:r>
            <a:r>
              <a:rPr lang="ru">
                <a:solidFill>
                  <a:schemeClr val="dk1"/>
                </a:solidFill>
              </a:rPr>
              <a:t> - выполнение всех подготовленных тест-кейсов или блокирующие баги, если вдруг кто-то такие нашел бы.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2a811989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f2a811989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Пример одностраничного тест-плана. Все основные вопросы закрыты и это главное.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Далее тест-кейсы и чек-листы. Начнем с чек-листов.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Чек-лист - это по сути такой контрольный список дел или задач, который нужно выполнить или проверить. Составив его, Вы сможете отметить галочками - то что уже выполнено, и сразу увидеть - что еще осталось сделать.</a:t>
            </a:r>
            <a:br>
              <a:rPr lang="ru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i="1" lang="ru">
                <a:solidFill>
                  <a:schemeClr val="dk1"/>
                </a:solidFill>
                <a:highlight>
                  <a:schemeClr val="lt1"/>
                </a:highlight>
              </a:rPr>
              <a:t>Кто-то из вас уже пользовался чек-листами до прихода в тестирование?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 На самом деле многие, кто-то пишет чек-лист перед походом в магазин, кто-то во время сборов в отпуск.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При составлении чек-листа для проверки какого-либо функционала, хорошей практикой считается, чтобы каждая проверка чек-листа отвечала на 3 вопроса - что, где и когда.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Примеры некачественной и качественной проверки в чек-листе. На деле, не всегда пишутся такие подробные чек-листы. Многое зависит от опыта тестировщика и выделяемого времени на актуализацию тестовой документации.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Пример реального чек-листа для одного из экранов мобильного приложения Дневник. Это вкладка авторизации в приложении для московских школ. В списке указаны названия проверок, стрелочками указан приоритет проверки, справа указан идентификатор в системе управления тестированием.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1"/>
          <p:cNvSpPr/>
          <p:nvPr/>
        </p:nvSpPr>
        <p:spPr>
          <a:xfrm>
            <a:off x="7875900" y="142125"/>
            <a:ext cx="10287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" name="Google Shape;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075" y="142125"/>
            <a:ext cx="840701" cy="2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2"/>
          <p:cNvSpPr txBox="1"/>
          <p:nvPr>
            <p:ph type="title"/>
          </p:nvPr>
        </p:nvSpPr>
        <p:spPr>
          <a:xfrm>
            <a:off x="781975" y="445025"/>
            <a:ext cx="15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" name="Google Shape;21;p32"/>
          <p:cNvSpPr/>
          <p:nvPr/>
        </p:nvSpPr>
        <p:spPr>
          <a:xfrm>
            <a:off x="7875900" y="142125"/>
            <a:ext cx="10287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075" y="142125"/>
            <a:ext cx="840701" cy="2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3"/>
          <p:cNvSpPr txBox="1"/>
          <p:nvPr>
            <p:ph type="title"/>
          </p:nvPr>
        </p:nvSpPr>
        <p:spPr>
          <a:xfrm>
            <a:off x="2320250" y="1087400"/>
            <a:ext cx="55266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7" name="Google Shape;27;p33"/>
          <p:cNvSpPr/>
          <p:nvPr/>
        </p:nvSpPr>
        <p:spPr>
          <a:xfrm>
            <a:off x="7875900" y="142125"/>
            <a:ext cx="10287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075" y="142125"/>
            <a:ext cx="840701" cy="2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okiseleva.blogspot.com/" TargetMode="External"/><Relationship Id="rId4" Type="http://schemas.openxmlformats.org/officeDocument/2006/relationships/hyperlink" Target="https://habr.com/ru/post/462553/" TargetMode="External"/><Relationship Id="rId5" Type="http://schemas.openxmlformats.org/officeDocument/2006/relationships/hyperlink" Target="http://testbase.ru/bug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790750" y="519150"/>
            <a:ext cx="8041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Артефакты тестирования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2325775" y="1969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Что такое т</a:t>
            </a:r>
            <a:r>
              <a:rPr b="1" lang="ru"/>
              <a:t>ест-кейс?</a:t>
            </a:r>
            <a:endParaRPr b="1"/>
          </a:p>
        </p:txBody>
      </p:sp>
      <p:sp>
        <p:nvSpPr>
          <p:cNvPr id="136" name="Google Shape;1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829375" y="921000"/>
            <a:ext cx="7034700" cy="4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Тест кей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 — последовательность действий направленная на проверку какого-либо функционала.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555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Тест-кейс отличается от чек-листа наличием: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5555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Предусловие тест кейса (иногда есть постусловие).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Шаги или описания действий.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Ожидаемый результат.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cefbb972f_1_1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143" name="Google Shape;143;gfcefbb972f_1_1"/>
          <p:cNvSpPr txBox="1"/>
          <p:nvPr>
            <p:ph idx="1" type="body"/>
          </p:nvPr>
        </p:nvSpPr>
        <p:spPr>
          <a:xfrm>
            <a:off x="2325775" y="1969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Чего в тест-кейсе быть не должно?</a:t>
            </a:r>
            <a:endParaRPr b="1"/>
          </a:p>
        </p:txBody>
      </p:sp>
      <p:sp>
        <p:nvSpPr>
          <p:cNvPr id="144" name="Google Shape;144;gfcefbb972f_1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gfcefbb972f_1_1"/>
          <p:cNvSpPr txBox="1"/>
          <p:nvPr>
            <p:ph idx="1" type="body"/>
          </p:nvPr>
        </p:nvSpPr>
        <p:spPr>
          <a:xfrm>
            <a:off x="829375" y="1382175"/>
            <a:ext cx="70347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Зависимостей от других тест-кейсов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Нечеткой формулировки шагов или ожидаемого результата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Отсутствия необходимой для прохождения тест-кейса информации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Излишней детализации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92a8677c_0_9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151" name="Google Shape;151;gfb92a8677c_0_9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Тест-кейсы</a:t>
            </a:r>
            <a:endParaRPr b="1"/>
          </a:p>
        </p:txBody>
      </p:sp>
      <p:sp>
        <p:nvSpPr>
          <p:cNvPr id="152" name="Google Shape;152;gfb92a8677c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3" name="Google Shape;153;gfb92a8677c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50" y="0"/>
            <a:ext cx="70032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Тест-кейсы vs. Чек-листы</a:t>
            </a:r>
            <a:endParaRPr b="1"/>
          </a:p>
        </p:txBody>
      </p: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61" name="Google Shape;161;p14"/>
          <p:cNvGraphicFramePr/>
          <p:nvPr/>
        </p:nvGraphicFramePr>
        <p:xfrm>
          <a:off x="2967113" y="126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{AE6065C0-19B2-4D8E-8F9A-8A92C74D00EE}</a:tableStyleId>
              </a:tblPr>
              <a:tblGrid>
                <a:gridCol w="1972075"/>
                <a:gridCol w="1158250"/>
                <a:gridCol w="11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/>
                        <a:t>Тест-кейс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/>
                        <a:t>Чек-лист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/>
                        <a:t>Понятность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всегда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highlight>
                            <a:srgbClr val="EA9999"/>
                          </a:highlight>
                        </a:rPr>
                        <a:t>контекст</a:t>
                      </a:r>
                      <a:endParaRPr sz="1400" u="none" cap="none" strike="noStrike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/>
                        <a:t>Поддерживаемость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сложно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просто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/>
                        <a:t>Покрытие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четкое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размытое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/>
                        <a:t>Времязатраты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большие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маленькие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/>
                        <a:t>Автоматизация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применимо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затыки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2336800" y="583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Тест-кейсы vs. Чек-листы - что выбрать?</a:t>
            </a:r>
            <a:endParaRPr b="1"/>
          </a:p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675" y="878575"/>
            <a:ext cx="4452175" cy="41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Тест-кейсы и тест-сьюты</a:t>
            </a:r>
            <a:endParaRPr b="1"/>
          </a:p>
        </p:txBody>
      </p:sp>
      <p:sp>
        <p:nvSpPr>
          <p:cNvPr id="176" name="Google Shape;17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25" y="918225"/>
            <a:ext cx="8167658" cy="330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81a5fca83_0_38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183" name="Google Shape;183;gf81a5fca83_0_38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Кто такая эта ваша декомпозиция?</a:t>
            </a:r>
            <a:endParaRPr b="1"/>
          </a:p>
        </p:txBody>
      </p:sp>
      <p:sp>
        <p:nvSpPr>
          <p:cNvPr id="184" name="Google Shape;184;gf81a5fca83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5" name="Google Shape;185;gf81a5fca83_0_38"/>
          <p:cNvSpPr txBox="1"/>
          <p:nvPr/>
        </p:nvSpPr>
        <p:spPr>
          <a:xfrm>
            <a:off x="781975" y="996900"/>
            <a:ext cx="7082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Декомпозиция — научный метод, позволяющий заменить решение одной большой задачи решением серии меньших задач (взаимосвязанных, но более простых).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6" name="Google Shape;186;gf81a5fca83_0_38"/>
          <p:cNvSpPr txBox="1"/>
          <p:nvPr>
            <p:ph idx="1" type="body"/>
          </p:nvPr>
        </p:nvSpPr>
        <p:spPr>
          <a:xfrm>
            <a:off x="2336025" y="248515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Где может быть полезна д</a:t>
            </a:r>
            <a:r>
              <a:rPr b="1" lang="ru"/>
              <a:t>екомпозиция?</a:t>
            </a:r>
            <a:endParaRPr b="1"/>
          </a:p>
        </p:txBody>
      </p:sp>
      <p:sp>
        <p:nvSpPr>
          <p:cNvPr id="187" name="Google Shape;187;gf81a5fca83_0_38"/>
          <p:cNvSpPr txBox="1"/>
          <p:nvPr/>
        </p:nvSpPr>
        <p:spPr>
          <a:xfrm>
            <a:off x="891975" y="3005200"/>
            <a:ext cx="70824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При создании чек-листов или тест-кейсов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При выполнении исследовательского тестирования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При проведении тестирования требований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При планировании и оценке задач по тестированию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99521f48b_0_0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193" name="Google Shape;193;gf99521f48b_0_0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Декомпозиция по элементам интерфейса</a:t>
            </a:r>
            <a:endParaRPr b="1"/>
          </a:p>
        </p:txBody>
      </p:sp>
      <p:sp>
        <p:nvSpPr>
          <p:cNvPr id="194" name="Google Shape;194;gf99521f48b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5" name="Google Shape;195;gf99521f48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9202"/>
            <a:ext cx="9143999" cy="357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99521f48b_0_14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201" name="Google Shape;201;gf99521f48b_0_14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Функциональная декомпозиция</a:t>
            </a:r>
            <a:endParaRPr b="1"/>
          </a:p>
        </p:txBody>
      </p:sp>
      <p:sp>
        <p:nvSpPr>
          <p:cNvPr id="202" name="Google Shape;202;gf99521f48b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3" name="Google Shape;203;gf99521f48b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101015"/>
            <a:ext cx="9144000" cy="404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99521f48b_0_7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209" name="Google Shape;209;gf99521f48b_0_7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Декомпозиция по этапам взаимодействия пользователя с приложением</a:t>
            </a:r>
            <a:endParaRPr b="1"/>
          </a:p>
        </p:txBody>
      </p:sp>
      <p:sp>
        <p:nvSpPr>
          <p:cNvPr id="210" name="Google Shape;210;gf99521f48b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1" name="Google Shape;211;gf99521f48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22" y="1265225"/>
            <a:ext cx="9161723" cy="38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55368e348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9" name="Google Shape;69;gf55368e348_0_0"/>
          <p:cNvSpPr txBox="1"/>
          <p:nvPr/>
        </p:nvSpPr>
        <p:spPr>
          <a:xfrm>
            <a:off x="4477300" y="890850"/>
            <a:ext cx="38289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Более 1 млн. скачиваний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~500к DAU в будние дни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Оценки в сторах:</a:t>
            </a:r>
            <a:br>
              <a:rPr lang="ru" sz="1800"/>
            </a:br>
            <a:r>
              <a:rPr lang="ru" sz="1800"/>
              <a:t>4.4</a:t>
            </a:r>
            <a:r>
              <a:rPr lang="ru" sz="1800"/>
              <a:t> ★</a:t>
            </a:r>
            <a:r>
              <a:rPr lang="ru" sz="1800"/>
              <a:t> - Google Play</a:t>
            </a:r>
            <a:br>
              <a:rPr lang="ru" sz="1800"/>
            </a:br>
            <a:r>
              <a:rPr lang="ru" sz="1800"/>
              <a:t>4.8 ★ - App Store</a:t>
            </a:r>
            <a:br>
              <a:rPr lang="ru" sz="1800"/>
            </a:br>
            <a:endParaRPr sz="1800"/>
          </a:p>
        </p:txBody>
      </p:sp>
      <p:pic>
        <p:nvPicPr>
          <p:cNvPr id="70" name="Google Shape;70;gf55368e34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75" y="1109350"/>
            <a:ext cx="38290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f55368e348_0_0"/>
          <p:cNvSpPr txBox="1"/>
          <p:nvPr/>
        </p:nvSpPr>
        <p:spPr>
          <a:xfrm>
            <a:off x="422275" y="3950275"/>
            <a:ext cx="5397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Кривицкий Антон, QA-инженер в KODE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  - @AntonKrivitsky</a:t>
            </a:r>
            <a:br>
              <a:rPr lang="ru" sz="1800"/>
            </a:br>
            <a:endParaRPr sz="1800"/>
          </a:p>
        </p:txBody>
      </p:sp>
      <p:pic>
        <p:nvPicPr>
          <p:cNvPr id="72" name="Google Shape;72;gf55368e34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50" y="4333813"/>
            <a:ext cx="331827" cy="33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99521f48b_0_22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217" name="Google Shape;217;gf99521f48b_0_22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Основные принципы декомпозиции</a:t>
            </a:r>
            <a:endParaRPr b="1"/>
          </a:p>
        </p:txBody>
      </p:sp>
      <p:sp>
        <p:nvSpPr>
          <p:cNvPr id="218" name="Google Shape;218;gf99521f48b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9" name="Google Shape;219;gf99521f48b_0_22"/>
          <p:cNvSpPr txBox="1"/>
          <p:nvPr/>
        </p:nvSpPr>
        <p:spPr>
          <a:xfrm>
            <a:off x="781975" y="1061875"/>
            <a:ext cx="7082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AutoNum type="arabicPeriod"/>
            </a:pPr>
            <a:r>
              <a:rPr lang="ru" sz="1800">
                <a:latin typeface="Rubik"/>
                <a:ea typeface="Rubik"/>
                <a:cs typeface="Rubik"/>
                <a:sym typeface="Rubik"/>
              </a:rPr>
              <a:t>Каждое разделение образует свой уровень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Все подсистемы одного уровня, являющиеся подсистемами одной и той же системы, должны разделяться по одному признаку.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Отдельные подсистемы в сумме должны составлять всю систему.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Компромисс между полнотой и простотой.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Проводите критическую оценку декомпозиции для каждого из построенных уровней и системы в целом.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2336800" y="18775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Тест ран</a:t>
            </a:r>
            <a:endParaRPr b="1"/>
          </a:p>
        </p:txBody>
      </p:sp>
      <p:sp>
        <p:nvSpPr>
          <p:cNvPr id="226" name="Google Shape;2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2533750" y="1007950"/>
            <a:ext cx="48648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b92a8677c_0_22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234" name="Google Shape;234;gfb92a8677c_0_22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Отчеты</a:t>
            </a:r>
            <a:endParaRPr b="1"/>
          </a:p>
        </p:txBody>
      </p:sp>
      <p:sp>
        <p:nvSpPr>
          <p:cNvPr id="235" name="Google Shape;235;gfb92a8677c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6" name="Google Shape;236;gfb92a8677c_0_22"/>
          <p:cNvSpPr txBox="1"/>
          <p:nvPr/>
        </p:nvSpPr>
        <p:spPr>
          <a:xfrm>
            <a:off x="2533750" y="1007950"/>
            <a:ext cx="48648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Т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ест-ран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Е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жедневный отчет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О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тчет о регрессе с резолюцией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Отчет по итогам спринта</a:t>
            </a: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Отчеты</a:t>
            </a:r>
            <a:endParaRPr b="1"/>
          </a:p>
        </p:txBody>
      </p:sp>
      <p:sp>
        <p:nvSpPr>
          <p:cNvPr id="243" name="Google Shape;2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2533750" y="1007950"/>
            <a:ext cx="48648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996" y="0"/>
            <a:ext cx="71605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Ежедневный о</a:t>
            </a:r>
            <a:r>
              <a:rPr b="1" lang="ru"/>
              <a:t>тчет</a:t>
            </a:r>
            <a:endParaRPr b="1"/>
          </a:p>
        </p:txBody>
      </p:sp>
      <p:sp>
        <p:nvSpPr>
          <p:cNvPr id="252" name="Google Shape;2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2533750" y="1007950"/>
            <a:ext cx="48648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Ч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то тестировали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К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ак тестировали 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Ч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то нашли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Р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езолюция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Р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иски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Отчеты</a:t>
            </a:r>
            <a:endParaRPr b="1"/>
          </a:p>
        </p:txBody>
      </p:sp>
      <p:sp>
        <p:nvSpPr>
          <p:cNvPr id="260" name="Google Shape;26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5" y="480275"/>
            <a:ext cx="9136486" cy="466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Артефакты*</a:t>
            </a:r>
            <a:endParaRPr/>
          </a:p>
        </p:txBody>
      </p:sp>
      <p:sp>
        <p:nvSpPr>
          <p:cNvPr id="267" name="Google Shape;2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68" name="Google Shape;268;p23"/>
          <p:cNvSpPr txBox="1"/>
          <p:nvPr/>
        </p:nvSpPr>
        <p:spPr>
          <a:xfrm>
            <a:off x="2533750" y="1007950"/>
            <a:ext cx="48648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Что еще, о чем не пишут в книгах...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Артефакты*</a:t>
            </a:r>
            <a:endParaRPr/>
          </a:p>
        </p:txBody>
      </p:sp>
      <p:sp>
        <p:nvSpPr>
          <p:cNvPr id="274" name="Google Shape;274;p24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Чит-листы</a:t>
            </a:r>
            <a:endParaRPr b="1"/>
          </a:p>
        </p:txBody>
      </p:sp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2554800" y="1040000"/>
            <a:ext cx="49287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Р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аспространенные ошибки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Э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лементы интерфейса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Т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естирование на устройствах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Ч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асти сервисов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Артефакты*</a:t>
            </a:r>
            <a:endParaRPr/>
          </a:p>
        </p:txBody>
      </p:sp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Чит-листы</a:t>
            </a:r>
            <a:endParaRPr b="1"/>
          </a:p>
        </p:txBody>
      </p:sp>
      <p:sp>
        <p:nvSpPr>
          <p:cNvPr id="283" name="Google Shape;28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4" name="Google Shape;2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175" y="809675"/>
            <a:ext cx="3811550" cy="41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Артефакты*</a:t>
            </a:r>
            <a:endParaRPr/>
          </a:p>
        </p:txBody>
      </p:sp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Погружение в проект</a:t>
            </a:r>
            <a:endParaRPr b="1"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2" name="Google Shape;292;p26"/>
          <p:cNvSpPr txBox="1"/>
          <p:nvPr/>
        </p:nvSpPr>
        <p:spPr>
          <a:xfrm>
            <a:off x="2543500" y="1028700"/>
            <a:ext cx="49512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О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писание проекта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К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оманда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Инструкции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О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собенности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81a5fca83_0_21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78" name="Google Shape;78;gf81a5fca83_0_21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Какие бывают?</a:t>
            </a:r>
            <a:endParaRPr b="1"/>
          </a:p>
        </p:txBody>
      </p:sp>
      <p:sp>
        <p:nvSpPr>
          <p:cNvPr id="79" name="Google Shape;79;gf81a5fca83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0" name="Google Shape;80;gf81a5fca83_0_21"/>
          <p:cNvSpPr txBox="1"/>
          <p:nvPr>
            <p:ph idx="1" type="body"/>
          </p:nvPr>
        </p:nvSpPr>
        <p:spPr>
          <a:xfrm>
            <a:off x="2199575" y="1265225"/>
            <a:ext cx="5664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Артефакты тестовой документации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Тест-кейс, чек-лист, план тестирования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Артефакты выполнения тестирования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Баг-репорт, отчет о тестировании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Дополнительные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Онбординг, инструкции и т.д.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6ece7b1c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8" name="Google Shape;298;gf6ece7b1c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088" y="824700"/>
            <a:ext cx="6481825" cy="45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f6ece7b1c5_0_0"/>
          <p:cNvSpPr txBox="1"/>
          <p:nvPr>
            <p:ph type="title"/>
          </p:nvPr>
        </p:nvSpPr>
        <p:spPr>
          <a:xfrm>
            <a:off x="781975" y="445025"/>
            <a:ext cx="15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Тест-дизайн</a:t>
            </a:r>
            <a:endParaRPr/>
          </a:p>
        </p:txBody>
      </p:sp>
      <p:sp>
        <p:nvSpPr>
          <p:cNvPr id="300" name="Google Shape;300;gf6ece7b1c5_0_0"/>
          <p:cNvSpPr txBox="1"/>
          <p:nvPr>
            <p:ph idx="1" type="body"/>
          </p:nvPr>
        </p:nvSpPr>
        <p:spPr>
          <a:xfrm>
            <a:off x="2336800" y="2775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Что такое</a:t>
            </a:r>
            <a:r>
              <a:rPr b="1" lang="ru"/>
              <a:t> тест-дизайн?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1c2e28c3a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06" name="Google Shape;306;g101c2e28c3a_0_0"/>
          <p:cNvSpPr txBox="1"/>
          <p:nvPr>
            <p:ph type="title"/>
          </p:nvPr>
        </p:nvSpPr>
        <p:spPr>
          <a:xfrm>
            <a:off x="781975" y="445025"/>
            <a:ext cx="15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</a:t>
            </a:r>
            <a:r>
              <a:rPr lang="ru"/>
              <a:t>ест-дизайн</a:t>
            </a:r>
            <a:endParaRPr/>
          </a:p>
        </p:txBody>
      </p:sp>
      <p:sp>
        <p:nvSpPr>
          <p:cNvPr id="307" name="Google Shape;307;g101c2e28c3a_0_0"/>
          <p:cNvSpPr txBox="1"/>
          <p:nvPr>
            <p:ph idx="1" type="body"/>
          </p:nvPr>
        </p:nvSpPr>
        <p:spPr>
          <a:xfrm>
            <a:off x="2336800" y="2775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Что такое тест-дизайн?</a:t>
            </a:r>
            <a:endParaRPr b="1"/>
          </a:p>
        </p:txBody>
      </p:sp>
      <p:sp>
        <p:nvSpPr>
          <p:cNvPr id="308" name="Google Shape;308;g101c2e28c3a_0_0"/>
          <p:cNvSpPr txBox="1"/>
          <p:nvPr/>
        </p:nvSpPr>
        <p:spPr>
          <a:xfrm>
            <a:off x="847400" y="1472125"/>
            <a:ext cx="7017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Тест-дизайн</a:t>
            </a:r>
            <a:r>
              <a:rPr lang="ru" sz="1800">
                <a:solidFill>
                  <a:srgbClr val="212529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 – это этап процесса тестирования ПО, на котором проектируются и создаются ТК в соответствии с определёнными ранее целями тестирования.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9" name="Google Shape;309;g101c2e28c3a_0_0"/>
          <p:cNvSpPr txBox="1"/>
          <p:nvPr/>
        </p:nvSpPr>
        <p:spPr>
          <a:xfrm>
            <a:off x="847400" y="3309475"/>
            <a:ext cx="7017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Правильное использование техник тест-дизайна позволяет, используя </a:t>
            </a:r>
            <a:r>
              <a:rPr lang="ru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наименее достаточное количество тестов, проверить максимальное количество функционала.</a:t>
            </a: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 Тест-дизайн</a:t>
            </a:r>
            <a:endParaRPr/>
          </a:p>
        </p:txBody>
      </p:sp>
      <p:sp>
        <p:nvSpPr>
          <p:cNvPr id="315" name="Google Shape;315;p4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Техники тест-дизайна</a:t>
            </a:r>
            <a:endParaRPr b="1"/>
          </a:p>
        </p:txBody>
      </p:sp>
      <p:sp>
        <p:nvSpPr>
          <p:cNvPr id="316" name="Google Shape;3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17" name="Google Shape;317;p4"/>
          <p:cNvSpPr txBox="1"/>
          <p:nvPr>
            <p:ph idx="1" type="body"/>
          </p:nvPr>
        </p:nvSpPr>
        <p:spPr>
          <a:xfrm>
            <a:off x="841675" y="1265225"/>
            <a:ext cx="70224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Классы эквивалентности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Анализ граничных значений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Попарное тестирование (pairwise testing)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Таблица принятия решений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Диаграмма состояний и переходов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 т.д.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Lee Copeland, "A Practitioner's Guide to Software Test Design"</a:t>
            </a:r>
            <a:endParaRPr sz="2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cefbb972f_1_106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 Тест-дизайн</a:t>
            </a:r>
            <a:endParaRPr/>
          </a:p>
        </p:txBody>
      </p:sp>
      <p:sp>
        <p:nvSpPr>
          <p:cNvPr id="323" name="Google Shape;323;gfcefbb972f_1_106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Классы эквивалентности</a:t>
            </a:r>
            <a:endParaRPr b="1"/>
          </a:p>
        </p:txBody>
      </p:sp>
      <p:sp>
        <p:nvSpPr>
          <p:cNvPr id="324" name="Google Shape;324;gfcefbb972f_1_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25" name="Google Shape;325;gfcefbb972f_1_106"/>
          <p:cNvSpPr txBox="1"/>
          <p:nvPr>
            <p:ph idx="1" type="body"/>
          </p:nvPr>
        </p:nvSpPr>
        <p:spPr>
          <a:xfrm>
            <a:off x="841675" y="1265225"/>
            <a:ext cx="70224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6477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Rubik"/>
              <a:buChar char="●"/>
            </a:pPr>
            <a:r>
              <a:rPr lang="ru">
                <a:solidFill>
                  <a:schemeClr val="dk1"/>
                </a:solidFill>
              </a:rPr>
              <a:t>Если один из тестов обнаруживает ошибку, другие тоже должны её обнаружить</a:t>
            </a:r>
            <a:endParaRPr>
              <a:solidFill>
                <a:schemeClr val="dk1"/>
              </a:solidFill>
            </a:endParaRPr>
          </a:p>
          <a:p>
            <a:pPr indent="-342900" lvl="0" marL="6477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Rubik"/>
              <a:buChar char="●"/>
            </a:pPr>
            <a:r>
              <a:rPr lang="ru">
                <a:solidFill>
                  <a:schemeClr val="dk1"/>
                </a:solidFill>
              </a:rPr>
              <a:t>Если один из тестов не обнаруживает ошибку, другие тоже не должны ее обнаружить</a:t>
            </a:r>
            <a:endParaRPr>
              <a:solidFill>
                <a:schemeClr val="dk1"/>
              </a:solidFill>
            </a:endParaRPr>
          </a:p>
          <a:p>
            <a:pPr indent="-342900" lvl="0" marL="6477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Rubik"/>
              <a:buChar char="●"/>
            </a:pPr>
            <a:r>
              <a:rPr lang="ru">
                <a:solidFill>
                  <a:schemeClr val="dk1"/>
                </a:solidFill>
              </a:rPr>
              <a:t>Для выполнения тестов мы совершаем одни и те же операции</a:t>
            </a:r>
            <a:endParaRPr>
              <a:solidFill>
                <a:schemeClr val="dk1"/>
              </a:solidFill>
            </a:endParaRPr>
          </a:p>
          <a:p>
            <a:pPr indent="-342900" lvl="0" marL="647700" rtl="0" algn="l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Rubik"/>
              <a:buChar char="●"/>
            </a:pPr>
            <a:r>
              <a:rPr lang="ru">
                <a:solidFill>
                  <a:schemeClr val="dk1"/>
                </a:solidFill>
              </a:rPr>
              <a:t>Тесты генерируют одинаковые выходные данные или приводят приложение в одно и то же состояние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cefbb972f_1_115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 Тест-дизайн</a:t>
            </a:r>
            <a:endParaRPr/>
          </a:p>
        </p:txBody>
      </p:sp>
      <p:sp>
        <p:nvSpPr>
          <p:cNvPr id="331" name="Google Shape;331;gfcefbb972f_1_115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Граничные значения</a:t>
            </a:r>
            <a:endParaRPr b="1"/>
          </a:p>
        </p:txBody>
      </p:sp>
      <p:sp>
        <p:nvSpPr>
          <p:cNvPr id="332" name="Google Shape;332;gfcefbb972f_1_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33" name="Google Shape;333;gfcefbb972f_1_115"/>
          <p:cNvSpPr txBox="1"/>
          <p:nvPr>
            <p:ph idx="1" type="body"/>
          </p:nvPr>
        </p:nvSpPr>
        <p:spPr>
          <a:xfrm>
            <a:off x="841675" y="1265225"/>
            <a:ext cx="70224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ru">
                <a:solidFill>
                  <a:schemeClr val="dk1"/>
                </a:solidFill>
              </a:rPr>
              <a:t>Выделить классы эквивалентности</a:t>
            </a:r>
            <a:endParaRPr>
              <a:solidFill>
                <a:schemeClr val="dk1"/>
              </a:solidFill>
            </a:endParaRPr>
          </a:p>
          <a:p>
            <a:pPr indent="-342900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Определить граничные значения</a:t>
            </a:r>
            <a:endParaRPr>
              <a:solidFill>
                <a:schemeClr val="dk1"/>
              </a:solidFill>
            </a:endParaRPr>
          </a:p>
          <a:p>
            <a:pPr indent="-342900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Проверить значения до границы, на границе и сразу после</a:t>
            </a:r>
            <a:endParaRPr>
              <a:solidFill>
                <a:schemeClr val="dk1"/>
              </a:solidFill>
            </a:endParaRPr>
          </a:p>
          <a:p>
            <a:pPr indent="-342900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Ты - молодец.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cefbb972f_1_123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 Тест-дизайн</a:t>
            </a:r>
            <a:endParaRPr/>
          </a:p>
        </p:txBody>
      </p:sp>
      <p:sp>
        <p:nvSpPr>
          <p:cNvPr id="339" name="Google Shape;339;gfcefbb972f_1_123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Задачка</a:t>
            </a:r>
            <a:endParaRPr b="1"/>
          </a:p>
        </p:txBody>
      </p:sp>
      <p:sp>
        <p:nvSpPr>
          <p:cNvPr id="340" name="Google Shape;340;gfcefbb972f_1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41" name="Google Shape;341;gfcefbb972f_1_123"/>
          <p:cNvSpPr txBox="1"/>
          <p:nvPr>
            <p:ph idx="1" type="body"/>
          </p:nvPr>
        </p:nvSpPr>
        <p:spPr>
          <a:xfrm>
            <a:off x="841675" y="1098850"/>
            <a:ext cx="70224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Предположим, что процент по вкладам в банке зависит от срока вклада: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Вклад до 6 месяцев -  2%.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Вклад от 6 месяцев до года - 4%.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Вклад от года до 2 лет - 6%.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Вклад от 2 лет - 8%.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Какие классы эквивалентности тут есть?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6ece7b1c5_0_6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 Тест-дизайн</a:t>
            </a:r>
            <a:endParaRPr/>
          </a:p>
        </p:txBody>
      </p:sp>
      <p:sp>
        <p:nvSpPr>
          <p:cNvPr id="347" name="Google Shape;347;gf6ece7b1c5_0_6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Попарное тестирование (pairwise testing)</a:t>
            </a:r>
            <a:endParaRPr b="1"/>
          </a:p>
        </p:txBody>
      </p:sp>
      <p:sp>
        <p:nvSpPr>
          <p:cNvPr id="348" name="Google Shape;348;gf6ece7b1c5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49" name="Google Shape;349;gf6ece7b1c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425" y="1265225"/>
            <a:ext cx="5528100" cy="3484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81a5fca83_0_3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 Тест-дизайн</a:t>
            </a:r>
            <a:endParaRPr/>
          </a:p>
        </p:txBody>
      </p:sp>
      <p:sp>
        <p:nvSpPr>
          <p:cNvPr id="355" name="Google Shape;355;gf81a5fca83_0_3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Попарное тестирование (pairwise testing)</a:t>
            </a:r>
            <a:endParaRPr b="1"/>
          </a:p>
        </p:txBody>
      </p:sp>
      <p:sp>
        <p:nvSpPr>
          <p:cNvPr id="356" name="Google Shape;356;gf81a5fca83_0_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57" name="Google Shape;357;gf81a5fca83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800" y="1265225"/>
            <a:ext cx="5528100" cy="195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81a5fca83_0_12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 Тест-дизайн</a:t>
            </a:r>
            <a:endParaRPr/>
          </a:p>
        </p:txBody>
      </p:sp>
      <p:sp>
        <p:nvSpPr>
          <p:cNvPr id="363" name="Google Shape;363;gf81a5fca83_0_12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А что если параметров будет больше?</a:t>
            </a:r>
            <a:endParaRPr b="1"/>
          </a:p>
        </p:txBody>
      </p:sp>
      <p:sp>
        <p:nvSpPr>
          <p:cNvPr id="364" name="Google Shape;364;gf81a5fca83_0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65" name="Google Shape;365;gf81a5fca83_0_12"/>
          <p:cNvSpPr txBox="1"/>
          <p:nvPr>
            <p:ph idx="1" type="body"/>
          </p:nvPr>
        </p:nvSpPr>
        <p:spPr>
          <a:xfrm>
            <a:off x="657525" y="1265225"/>
            <a:ext cx="7206900" cy="3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Марка телефона (Xiaomi, Samsung, Nokia, ios, Huawei)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Способ получения (Самовывоз в Москве, Самовывоз в СПБ, Доставка в Москву, Доставка в СПБ, Доставка в регионы)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Оплата (Во время заказа, Безнал при получении, Наличными при получении, В рассрочку)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Покупатель (Юр. лицо, Физ. лицо)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Способ связи (По телефону, по E-mail, В мессенджере)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6ece7b1c5_0_13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 Тест-дизайн</a:t>
            </a:r>
            <a:endParaRPr/>
          </a:p>
        </p:txBody>
      </p:sp>
      <p:sp>
        <p:nvSpPr>
          <p:cNvPr id="371" name="Google Shape;371;gf6ece7b1c5_0_13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Попарное тестирование (pairwise testing)</a:t>
            </a:r>
            <a:endParaRPr b="1"/>
          </a:p>
        </p:txBody>
      </p:sp>
      <p:sp>
        <p:nvSpPr>
          <p:cNvPr id="372" name="Google Shape;372;gf6ece7b1c5_0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73" name="Google Shape;373;gf6ece7b1c5_0_13"/>
          <p:cNvSpPr txBox="1"/>
          <p:nvPr>
            <p:ph idx="1" type="body"/>
          </p:nvPr>
        </p:nvSpPr>
        <p:spPr>
          <a:xfrm>
            <a:off x="848400" y="1050825"/>
            <a:ext cx="7015500" cy="3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Итого: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Без использования техники pairwise - </a:t>
            </a:r>
            <a:r>
              <a:rPr b="1" lang="ru">
                <a:solidFill>
                  <a:schemeClr val="dk1"/>
                </a:solidFill>
              </a:rPr>
              <a:t>600</a:t>
            </a:r>
            <a:r>
              <a:rPr lang="ru">
                <a:solidFill>
                  <a:schemeClr val="dk1"/>
                </a:solidFill>
              </a:rPr>
              <a:t> проверок.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 использованием pairwise кол-во проверок сокращается до </a:t>
            </a:r>
            <a:r>
              <a:rPr b="1" lang="ru">
                <a:solidFill>
                  <a:schemeClr val="dk1"/>
                </a:solidFill>
              </a:rPr>
              <a:t>25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Можете проверить сами на </a:t>
            </a:r>
            <a:r>
              <a:rPr b="1" lang="ru">
                <a:solidFill>
                  <a:schemeClr val="dk1"/>
                </a:solidFill>
              </a:rPr>
              <a:t>pairwise.teremokgames.com</a:t>
            </a:r>
            <a:r>
              <a:rPr lang="ru">
                <a:solidFill>
                  <a:schemeClr val="dk1"/>
                </a:solidFill>
              </a:rPr>
              <a:t> или с помощью инструмента </a:t>
            </a:r>
            <a:r>
              <a:rPr b="1" lang="ru">
                <a:solidFill>
                  <a:schemeClr val="dk1"/>
                </a:solidFill>
              </a:rPr>
              <a:t>PICT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2a8119890_0_6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86" name="Google Shape;86;gf2a8119890_0_6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Тест-план</a:t>
            </a:r>
            <a:endParaRPr b="1"/>
          </a:p>
        </p:txBody>
      </p:sp>
      <p:sp>
        <p:nvSpPr>
          <p:cNvPr id="87" name="Google Shape;87;gf2a8119890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8" name="Google Shape;88;gf2a8119890_0_6"/>
          <p:cNvSpPr txBox="1"/>
          <p:nvPr>
            <p:ph idx="1" type="body"/>
          </p:nvPr>
        </p:nvSpPr>
        <p:spPr>
          <a:xfrm>
            <a:off x="2199575" y="1265225"/>
            <a:ext cx="5664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Что тестируем?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Как тестируем?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Когда тестируем?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Критерии начала и окончания тестирования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6ece7b1c5_0_20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"/>
              <a:t> Тест-дизайн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79" name="Google Shape;379;gf6ece7b1c5_0_20"/>
          <p:cNvSpPr txBox="1"/>
          <p:nvPr>
            <p:ph idx="1" type="body"/>
          </p:nvPr>
        </p:nvSpPr>
        <p:spPr>
          <a:xfrm>
            <a:off x="2325775" y="4813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А теперь самое интересное...</a:t>
            </a:r>
            <a:endParaRPr b="1"/>
          </a:p>
        </p:txBody>
      </p:sp>
      <p:sp>
        <p:nvSpPr>
          <p:cNvPr id="380" name="Google Shape;380;gf6ece7b1c5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81" name="Google Shape;381;gf6ece7b1c5_0_20"/>
          <p:cNvSpPr txBox="1"/>
          <p:nvPr>
            <p:ph idx="1" type="body"/>
          </p:nvPr>
        </p:nvSpPr>
        <p:spPr>
          <a:xfrm>
            <a:off x="2199575" y="1265225"/>
            <a:ext cx="5664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81a5fca83_0_60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87" name="Google Shape;387;gf81a5fca83_0_60"/>
          <p:cNvSpPr txBox="1"/>
          <p:nvPr>
            <p:ph idx="1" type="body"/>
          </p:nvPr>
        </p:nvSpPr>
        <p:spPr>
          <a:xfrm>
            <a:off x="2325775" y="1542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А теперь самое интересное...</a:t>
            </a:r>
            <a:endParaRPr b="1"/>
          </a:p>
        </p:txBody>
      </p:sp>
      <p:sp>
        <p:nvSpPr>
          <p:cNvPr id="388" name="Google Shape;388;gf81a5fca83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89" name="Google Shape;389;gf81a5fca83_0_60"/>
          <p:cNvSpPr txBox="1"/>
          <p:nvPr>
            <p:ph idx="1" type="body"/>
          </p:nvPr>
        </p:nvSpPr>
        <p:spPr>
          <a:xfrm>
            <a:off x="2199575" y="1265225"/>
            <a:ext cx="5664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gf81a5fca83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6ece7b1c5_0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96" name="Google Shape;396;gf6ece7b1c5_0_34"/>
          <p:cNvSpPr txBox="1"/>
          <p:nvPr>
            <p:ph idx="1" type="body"/>
          </p:nvPr>
        </p:nvSpPr>
        <p:spPr>
          <a:xfrm>
            <a:off x="0" y="72450"/>
            <a:ext cx="8150700" cy="4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Скачать приложение “Папаша Беппе”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Выполнить декомпозицию всего приложения одним из способов в Qase.io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Составить 10 тест-кейсов</a:t>
            </a:r>
            <a:r>
              <a:rPr lang="ru">
                <a:solidFill>
                  <a:schemeClr val="dk1"/>
                </a:solidFill>
              </a:rPr>
              <a:t> в Qase.io</a:t>
            </a:r>
            <a:r>
              <a:rPr lang="ru">
                <a:solidFill>
                  <a:schemeClr val="dk1"/>
                </a:solidFill>
              </a:rPr>
              <a:t>, используя не менее 3 техник тест-дизайна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На основании написанных ТК, в своей странице в Qase.io создать тест-план, на его основании создать тест-ран и выполнить его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Завести багрепорты на своей странице </a:t>
            </a:r>
            <a:r>
              <a:rPr lang="ru">
                <a:solidFill>
                  <a:schemeClr val="dk1"/>
                </a:solidFill>
              </a:rPr>
              <a:t>в Confluence</a:t>
            </a:r>
            <a:r>
              <a:rPr lang="ru">
                <a:solidFill>
                  <a:schemeClr val="dk1"/>
                </a:solidFill>
              </a:rPr>
              <a:t>, если будут найдены баги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Написать отчет о тестировании на своей странице в Confluence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17c70e56e_0_5"/>
          <p:cNvSpPr txBox="1"/>
          <p:nvPr>
            <p:ph idx="1" type="body"/>
          </p:nvPr>
        </p:nvSpPr>
        <p:spPr>
          <a:xfrm>
            <a:off x="1807950" y="1813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Полезные ссылки и литература</a:t>
            </a:r>
            <a:endParaRPr b="1"/>
          </a:p>
        </p:txBody>
      </p:sp>
      <p:sp>
        <p:nvSpPr>
          <p:cNvPr id="402" name="Google Shape;402;g1017c70e56e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03" name="Google Shape;403;g1017c70e56e_0_5"/>
          <p:cNvSpPr txBox="1"/>
          <p:nvPr>
            <p:ph idx="1" type="body"/>
          </p:nvPr>
        </p:nvSpPr>
        <p:spPr>
          <a:xfrm>
            <a:off x="69675" y="1050825"/>
            <a:ext cx="8951400" cy="3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Пожалуй, лучшая книга</a:t>
            </a:r>
            <a:r>
              <a:rPr lang="ru"/>
              <a:t> </a:t>
            </a:r>
            <a:r>
              <a:rPr lang="ru">
                <a:solidFill>
                  <a:schemeClr val="dk1"/>
                </a:solidFill>
              </a:rPr>
              <a:t>о тест-дизайне -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Lee Copeland, "A Practitioner's Guide to Software Test Design"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Блог обо всем - </a:t>
            </a:r>
            <a:r>
              <a:rPr lang="ru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http://okiseleva.blogspot.com/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Статья о тест-дизайне - </a:t>
            </a:r>
            <a:r>
              <a:rPr lang="ru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https://habr.com/ru/post/462553/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Еще - https://quality-lab.ru/blog/roles-and-responsibilities-of-test-designer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Канал с полезными видео на любую тему - https://www.youtube.com/c/ArtsiomRusauQALife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[Бонус] Статья о методике туров - </a:t>
            </a:r>
            <a:r>
              <a:rPr lang="ru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http://testbase.ru/bugs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b92a8677c_0_2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94" name="Google Shape;94;gfb92a8677c_0_2"/>
          <p:cNvSpPr txBox="1"/>
          <p:nvPr>
            <p:ph idx="1" type="body"/>
          </p:nvPr>
        </p:nvSpPr>
        <p:spPr>
          <a:xfrm>
            <a:off x="2325775" y="1198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/>
              <a:t>Тест-план на примере приложения UTair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95" name="Google Shape;95;gfb92a8677c_0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6" name="Google Shape;96;gfb92a8677c_0_2"/>
          <p:cNvSpPr txBox="1"/>
          <p:nvPr>
            <p:ph idx="1" type="body"/>
          </p:nvPr>
        </p:nvSpPr>
        <p:spPr>
          <a:xfrm>
            <a:off x="781975" y="940075"/>
            <a:ext cx="7082100" cy="4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Что тестируем?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П</a:t>
            </a:r>
            <a:r>
              <a:rPr lang="ru">
                <a:solidFill>
                  <a:schemeClr val="dk1"/>
                </a:solidFill>
              </a:rPr>
              <a:t>риложение UTair № версии + тестируемые функции.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Как тестируем?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Тест-кейсы и используемые техники тест-дизайна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Когда тестируем?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Время на подготовку, тестирование, анализ и сроки.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Критерии начала и окончания тестирования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Критерии окончания - выполнение всех подготовленных тест-кейсов.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a8119890_2_7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102" name="Google Shape;102;gf2a8119890_2_7"/>
          <p:cNvSpPr txBox="1"/>
          <p:nvPr>
            <p:ph idx="1" type="body"/>
          </p:nvPr>
        </p:nvSpPr>
        <p:spPr>
          <a:xfrm>
            <a:off x="2336800" y="763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Тест-план</a:t>
            </a:r>
            <a:endParaRPr b="1"/>
          </a:p>
        </p:txBody>
      </p:sp>
      <p:sp>
        <p:nvSpPr>
          <p:cNvPr id="103" name="Google Shape;103;gf2a8119890_2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4" name="Google Shape;104;gf2a8119890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763" y="1044000"/>
            <a:ext cx="5437517" cy="39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Чек-листы</a:t>
            </a:r>
            <a:endParaRPr b="1"/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2483075" y="988150"/>
            <a:ext cx="50928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что 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где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когда 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Чек-листы</a:t>
            </a:r>
            <a:endParaRPr b="1"/>
          </a:p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2483075" y="988150"/>
            <a:ext cx="50928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что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где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когда 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980000"/>
                </a:solidFill>
                <a:latin typeface="Rubik"/>
                <a:ea typeface="Rubik"/>
                <a:cs typeface="Rubik"/>
                <a:sym typeface="Rubik"/>
              </a:rPr>
              <a:t>Неправильно:</a:t>
            </a:r>
            <a:endParaRPr b="1" i="0" sz="1800" u="none" cap="none" strike="noStrike">
              <a:solidFill>
                <a:srgbClr val="98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Проверка валидации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38761D"/>
                </a:solidFill>
                <a:latin typeface="Rubik"/>
                <a:ea typeface="Rubik"/>
                <a:cs typeface="Rubik"/>
                <a:sym typeface="Rubik"/>
              </a:rPr>
              <a:t>Правильно:</a:t>
            </a:r>
            <a:endParaRPr b="1" i="0" sz="1800" u="none" cap="none" strike="noStrike">
              <a:solidFill>
                <a:srgbClr val="38761D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b="0" i="0" lang="ru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Проверка валидации поля Телефон при вводе букв</a:t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Артефакты</a:t>
            </a:r>
            <a:endParaRPr/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Чек-листы</a:t>
            </a:r>
            <a:endParaRPr b="1"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2483075" y="988150"/>
            <a:ext cx="50928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401"/>
            <a:ext cx="9144003" cy="46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