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</p:sldIdLst>
  <p:sldSz cy="5143500" cx="9144000"/>
  <p:notesSz cx="6858000" cy="9144000"/>
  <p:embeddedFontLst>
    <p:embeddedFont>
      <p:font typeface="Rubik Light"/>
      <p:regular r:id="rId54"/>
      <p:bold r:id="rId55"/>
      <p:italic r:id="rId56"/>
      <p:boldItalic r:id="rId57"/>
    </p:embeddedFont>
    <p:embeddedFont>
      <p:font typeface="Rubik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472">
          <p15:clr>
            <a:srgbClr val="A4A3A4"/>
          </p15:clr>
        </p15:guide>
        <p15:guide id="2" pos="4954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62" roundtripDataSignature="AMtx7mhuAS094pbNCkPbK/bdFjvbA1HH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3DC09F8-F1AB-4998-94AF-0B59B33FE8EE}">
  <a:tblStyle styleId="{23DC09F8-F1AB-4998-94AF-0B59B33FE8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472"/>
        <p:guide pos="4954"/>
        <p:guide pos="162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customschemas.google.com/relationships/presentationmetadata" Target="metadata"/><Relationship Id="rId61" Type="http://schemas.openxmlformats.org/officeDocument/2006/relationships/font" Target="fonts/Rubik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Rubik-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RubikLight-bold.fntdata"/><Relationship Id="rId10" Type="http://schemas.openxmlformats.org/officeDocument/2006/relationships/slide" Target="slides/slide4.xml"/><Relationship Id="rId54" Type="http://schemas.openxmlformats.org/officeDocument/2006/relationships/font" Target="fonts/RubikLight-regular.fntdata"/><Relationship Id="rId13" Type="http://schemas.openxmlformats.org/officeDocument/2006/relationships/slide" Target="slides/slide7.xml"/><Relationship Id="rId57" Type="http://schemas.openxmlformats.org/officeDocument/2006/relationships/font" Target="fonts/RubikLight-boldItalic.fntdata"/><Relationship Id="rId12" Type="http://schemas.openxmlformats.org/officeDocument/2006/relationships/slide" Target="slides/slide6.xml"/><Relationship Id="rId56" Type="http://schemas.openxmlformats.org/officeDocument/2006/relationships/font" Target="fonts/RubikLight-italic.fntdata"/><Relationship Id="rId15" Type="http://schemas.openxmlformats.org/officeDocument/2006/relationships/slide" Target="slides/slide9.xml"/><Relationship Id="rId59" Type="http://schemas.openxmlformats.org/officeDocument/2006/relationships/font" Target="fonts/Rubik-bold.fntdata"/><Relationship Id="rId14" Type="http://schemas.openxmlformats.org/officeDocument/2006/relationships/slide" Target="slides/slide8.xml"/><Relationship Id="rId58" Type="http://schemas.openxmlformats.org/officeDocument/2006/relationships/font" Target="fonts/Rubik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en.wikipedia.org/wiki/OSI_model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Структура лекции: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/>
              <a:t>введение понятия объекта тестирования API =&gt; контракты </a:t>
            </a:r>
            <a:r>
              <a:rPr lang="ru">
                <a:solidFill>
                  <a:schemeClr val="dk1"/>
                </a:solidFill>
              </a:rPr>
              <a:t>=&gt; методы =&gt; REST =&gt; HTTP =&gt; JSON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/>
              <a:t>подходы к тестированию API - методология и тест-дизайн</a:t>
            </a:r>
            <a:r>
              <a:rPr lang="ru"/>
              <a:t>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/>
              <a:t>практическое занятие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/>
              <a:t>домашние задание и материалы для изучения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a0f03bd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fa0f03bd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111111"/>
                </a:solidFill>
                <a:highlight>
                  <a:srgbClr val="FFFFFF"/>
                </a:highlight>
              </a:rPr>
              <a:t>Для стиля REST существуют ограничения, только удовлетворяя которым система может называться RESTful. Рассмотрим эти ограничения.</a:t>
            </a:r>
            <a:endParaRPr sz="12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</a:rPr>
              <a:t>Клиент-сервер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</a:t>
            </a:r>
            <a:r>
              <a:rPr lang="ru" sz="1200">
                <a:solidFill>
                  <a:srgbClr val="111111"/>
                </a:solidFill>
                <a:highlight>
                  <a:srgbClr val="FFFFFF"/>
                </a:highlight>
              </a:rPr>
              <a:t>Первое ограничение указывает, что сеть должна состоять ​​из клиентов и серверов. Сервер — это компьютер, который имеет требуемые ресурсы, а клиент — это компьютер, которому нужно взаимодействовать с ресурсами, хранящимися на сервере. </a:t>
            </a:r>
            <a:endParaRPr sz="12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</a:rPr>
              <a:t>Отсутствие состояния</a:t>
            </a:r>
            <a:endParaRPr sz="16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111111"/>
                </a:solidFill>
                <a:highlight>
                  <a:srgbClr val="FFFFFF"/>
                </a:highlight>
              </a:rPr>
              <a:t>Понятие «без состояния» не означает, что серверы и клиенты его не имеют, у них просто нет необходимости отслеживать состояние друг друга. Когда клиент не взаимодействует с сервером, сервер не имеет представления о его существовании. Сервер также не ведёт учет прошлых запросов. Каждый запрос рассматривается как самостоятельный.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</a:rPr>
              <a:t>Единообразие интерфейса</a:t>
            </a:r>
            <a:endParaRPr sz="16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111111"/>
                </a:solidFill>
                <a:highlight>
                  <a:srgbClr val="FFFFFF"/>
                </a:highlight>
              </a:rPr>
              <a:t>Ограничение гарантирует, что между серверами и клиентами существует общий язык, который позволяет каждой части быть заменяемой или изменяемой, без нарушения целостности системы. Это достигается через 4 субограничения: идентификацию ресурсов, манипуляцию ресурсами через представления, «самодостаточные» сообщения и гипермедиа.</a:t>
            </a:r>
            <a:endParaRPr sz="12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111111"/>
                </a:solidFill>
              </a:rPr>
              <a:t>Другие ограничения: кэширование, система слоёв и код по требованию</a:t>
            </a:r>
            <a:endParaRPr sz="12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2407e0bf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102407e0bf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111111"/>
                </a:solidFill>
              </a:rPr>
              <a:t>1-е ограничение интерфейса: определение ресурсов</a:t>
            </a:r>
            <a:endParaRPr sz="9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111111"/>
                </a:solidFill>
                <a:highlight>
                  <a:srgbClr val="FFFFFF"/>
                </a:highlight>
              </a:rPr>
              <a:t>Первое субограничение «унифицированного интерфейса» влияет на то, как идентифицируются ресурсы. В терминологии REST что угодно может быть ресурсом — HTML-документ, изображение, информация о конкретном пользователе и т.д. Каждый ресурс должен быть уникально обозначен постоянным идентификатором. «Постоянный» означает, что идентификатор не изменится за время обмена данными, и даже когда изменится состояние ресурса. Если ресурсу присваивается другой идентификатор, сервер должен сообщить клиенту, что запрос был неудачным и дать ссылку на новый адрес.</a:t>
            </a:r>
            <a:endParaRPr sz="12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111111"/>
                </a:solidFill>
                <a:highlight>
                  <a:srgbClr val="FFFFFF"/>
                </a:highlight>
              </a:rPr>
              <a:t>Web использует URI для идентификации ресурсов, а HTTP — в качестве стандарта коммуникации. Чтобы получить ресурс, хранящийся на сервере, клиент делает к URI HTTP-GET-запрос, который идентифицирует этот ресурс. Каждый раз, когда вы набираете в браузере какой-то адрес, браузер делает GET-запрос на этот URI. Если браузер принимает в ответ 200 OK и HTML-документ обратно, то браузер рендерит страницу в окне, и вы ее видите.</a:t>
            </a:r>
            <a:endParaRPr sz="12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111111"/>
                </a:solidFill>
              </a:rPr>
              <a:t>2-е ограничение интерфейса: управление ресурсами через представления</a:t>
            </a:r>
            <a:endParaRPr sz="9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111111"/>
                </a:solidFill>
                <a:highlight>
                  <a:srgbClr val="FFFFFF"/>
                </a:highlight>
              </a:rPr>
              <a:t>Второе субограничение «унифицированного интерфейса» говорит, что клиент управляет ресурсами, направляя серверу представления, обычно в виде JSON-объекта, содержащего контент, который он хотел бы добавить, удалить или изменить. В REST у сервера полный контроль над ресурсами, и он отвечает за любые изменения. Когда клиент хочет внести изменения в ресурсы, он посылает серверу представление того, каким он видит итоговый ресурс. Сервер принимает запрос как предложение, но за ним всё так же остаётся полный контроль.</a:t>
            </a:r>
            <a:endParaRPr sz="12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111111"/>
                </a:solidFill>
                <a:highlight>
                  <a:srgbClr val="FFFFFF"/>
                </a:highlight>
              </a:rPr>
              <a:t>3-е ограничение интерфейса: самодостаточные сообщения</a:t>
            </a:r>
            <a:endParaRPr sz="12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111111"/>
                </a:solidFill>
                <a:highlight>
                  <a:srgbClr val="FFFFFF"/>
                </a:highlight>
              </a:rPr>
              <a:t>самодостаточные сообщения — это ещё одно ограничение, которое гарантирует унифицированность интерфейса у клиентов и серверов. Только самодостаточное сообщение содержит всю информацию, которая необходима для понимания его получателем. В отдельной документации или другом сообщении не должно быть дополнительной информации.</a:t>
            </a:r>
            <a:endParaRPr sz="12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111111"/>
                </a:solidFill>
              </a:rPr>
              <a:t>4-е ограничение интерфейса: гипермедиа</a:t>
            </a:r>
            <a:endParaRPr sz="9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111111"/>
                </a:solidFill>
                <a:highlight>
                  <a:srgbClr val="FFFFFF"/>
                </a:highlight>
              </a:rPr>
              <a:t>Последнее ограничение интерфейса — это ограничение гипермедиа. Гипермедиа — это пафосное понятие для обозначения данных, которые содержат информацию о том, что клиенту нужно делать дальше, другими словами, какие еще запросы он может сделать. В REST серверы должны посылать клиентам только гипермедиа.</a:t>
            </a:r>
            <a:endParaRPr sz="12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1111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a0f03bd3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fa0f03bd3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111111"/>
                </a:solidFill>
              </a:rPr>
              <a:t>HTTP</a:t>
            </a:r>
            <a:r>
              <a:rPr lang="ru" sz="1200">
                <a:solidFill>
                  <a:srgbClr val="111111"/>
                </a:solidFill>
                <a:highlight>
                  <a:srgbClr val="FFFFFF"/>
                </a:highlight>
              </a:rPr>
              <a:t> — широко распространённый протокол передачи данных, изначально предназначенный для передачи гипертекстовых документов (то есть документов, которые могут содержать ссылки, позволяющие организовать переход к другим документам).</a:t>
            </a:r>
            <a:endParaRPr sz="12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111111"/>
                </a:solidFill>
                <a:highlight>
                  <a:srgbClr val="FFFFFF"/>
                </a:highlight>
              </a:rPr>
              <a:t>Аббревиатура HTTP расшифровывается как </a:t>
            </a:r>
            <a:r>
              <a:rPr i="1" lang="ru" sz="1200">
                <a:solidFill>
                  <a:srgbClr val="111111"/>
                </a:solidFill>
              </a:rPr>
              <a:t>HyperText Transfer Protocol</a:t>
            </a:r>
            <a:r>
              <a:rPr lang="ru" sz="1200">
                <a:solidFill>
                  <a:srgbClr val="111111"/>
                </a:solidFill>
                <a:highlight>
                  <a:srgbClr val="FFFFFF"/>
                </a:highlight>
              </a:rPr>
              <a:t>, «протокол передачи гипертекста». </a:t>
            </a:r>
            <a:r>
              <a:rPr b="1" lang="ru" sz="1200">
                <a:solidFill>
                  <a:srgbClr val="111111"/>
                </a:solidFill>
                <a:highlight>
                  <a:srgbClr val="FFFFFF"/>
                </a:highlight>
              </a:rPr>
              <a:t>То есть это текст.</a:t>
            </a:r>
            <a:r>
              <a:rPr lang="ru" sz="1200">
                <a:solidFill>
                  <a:srgbClr val="111111"/>
                </a:solidFill>
                <a:highlight>
                  <a:srgbClr val="FFFFFF"/>
                </a:highlight>
              </a:rPr>
              <a:t> В соответствии со спецификацией </a:t>
            </a:r>
            <a:r>
              <a:rPr lang="ru" sz="1200">
                <a:solidFill>
                  <a:srgbClr val="992298"/>
                </a:solidFill>
                <a:uFill>
                  <a:noFill/>
                </a:u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OSI</a:t>
            </a:r>
            <a:r>
              <a:rPr lang="ru" sz="1200">
                <a:solidFill>
                  <a:srgbClr val="111111"/>
                </a:solidFill>
                <a:highlight>
                  <a:srgbClr val="FFFFFF"/>
                </a:highlight>
              </a:rPr>
              <a:t>, HTTP является протоколом прикладного (верхнего, 7-го) уровня. </a:t>
            </a:r>
            <a:endParaRPr sz="12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Продолжая пример компании занимающейся продажей</a:t>
            </a:r>
            <a:r>
              <a:rPr lang="ru" sz="1200">
                <a:solidFill>
                  <a:srgbClr val="111111"/>
                </a:solidFill>
                <a:highlight>
                  <a:schemeClr val="lt1"/>
                </a:highlight>
              </a:rPr>
              <a:t>: </a:t>
            </a:r>
            <a:endParaRPr sz="12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Char char="-"/>
            </a:pPr>
            <a:r>
              <a:rPr i="1" lang="ru" sz="1200">
                <a:solidFill>
                  <a:srgbClr val="111111"/>
                </a:solidFill>
              </a:rPr>
              <a:t>Правила и структура операций по сделкам это и есть API</a:t>
            </a:r>
            <a:endParaRPr sz="1200">
              <a:solidFill>
                <a:srgbClr val="111111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Char char="-"/>
            </a:pPr>
            <a:r>
              <a:rPr lang="ru" sz="1200">
                <a:solidFill>
                  <a:srgbClr val="111111"/>
                </a:solidFill>
                <a:highlight>
                  <a:schemeClr val="lt1"/>
                </a:highlight>
              </a:rPr>
              <a:t>Контракты/контроллеры API - договоры на покупку </a:t>
            </a:r>
            <a:endParaRPr sz="1200">
              <a:solidFill>
                <a:srgbClr val="111111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Char char="-"/>
            </a:pPr>
            <a:r>
              <a:rPr lang="ru" sz="1200">
                <a:solidFill>
                  <a:srgbClr val="111111"/>
                </a:solidFill>
                <a:highlight>
                  <a:schemeClr val="lt1"/>
                </a:highlight>
              </a:rPr>
              <a:t>Методы/функции контракта на покупку машины:</a:t>
            </a:r>
            <a:endParaRPr sz="1200">
              <a:solidFill>
                <a:srgbClr val="111111"/>
              </a:solidFill>
              <a:highlight>
                <a:schemeClr val="lt1"/>
              </a:highlight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Char char="-"/>
            </a:pPr>
            <a:r>
              <a:rPr lang="ru" sz="1200">
                <a:solidFill>
                  <a:srgbClr val="111111"/>
                </a:solidFill>
                <a:highlight>
                  <a:schemeClr val="lt1"/>
                </a:highlight>
              </a:rPr>
              <a:t>распечатать договор используя шаблон 1, шаблон 2 и т.д.</a:t>
            </a:r>
            <a:endParaRPr sz="1200">
              <a:solidFill>
                <a:srgbClr val="111111"/>
              </a:solidFill>
              <a:highlight>
                <a:schemeClr val="lt1"/>
              </a:highlight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Char char="-"/>
            </a:pPr>
            <a:r>
              <a:rPr lang="ru" sz="1200">
                <a:solidFill>
                  <a:srgbClr val="111111"/>
                </a:solidFill>
                <a:highlight>
                  <a:schemeClr val="lt1"/>
                </a:highlight>
              </a:rPr>
              <a:t>внести изменение в договор</a:t>
            </a:r>
            <a:endParaRPr sz="1200">
              <a:solidFill>
                <a:srgbClr val="111111"/>
              </a:solidFill>
              <a:highlight>
                <a:schemeClr val="lt1"/>
              </a:highlight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Char char="-"/>
            </a:pPr>
            <a:r>
              <a:rPr lang="ru" sz="1200">
                <a:solidFill>
                  <a:srgbClr val="111111"/>
                </a:solidFill>
                <a:highlight>
                  <a:schemeClr val="lt1"/>
                </a:highlight>
              </a:rPr>
              <a:t>удалить договор (сделать так, чтобы он утратил юридическую силу)</a:t>
            </a:r>
            <a:endParaRPr sz="1200">
              <a:solidFill>
                <a:srgbClr val="111111"/>
              </a:solidFill>
              <a:highlight>
                <a:schemeClr val="lt1"/>
              </a:highlight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Char char="-"/>
            </a:pPr>
            <a:r>
              <a:rPr lang="ru" sz="1200">
                <a:solidFill>
                  <a:srgbClr val="111111"/>
                </a:solidFill>
                <a:highlight>
                  <a:schemeClr val="lt1"/>
                </a:highlight>
              </a:rPr>
              <a:t>узнать какие договора были заключены ранее</a:t>
            </a:r>
            <a:endParaRPr sz="1200">
              <a:solidFill>
                <a:srgbClr val="111111"/>
              </a:solidFill>
              <a:highlight>
                <a:schemeClr val="lt1"/>
              </a:highlight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Char char="-"/>
            </a:pPr>
            <a:r>
              <a:rPr lang="ru" sz="1200">
                <a:solidFill>
                  <a:srgbClr val="111111"/>
                </a:solidFill>
                <a:highlight>
                  <a:schemeClr val="lt1"/>
                </a:highlight>
              </a:rPr>
              <a:t>узнать есть ли сейчас возможность заключить договор</a:t>
            </a:r>
            <a:endParaRPr sz="12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111111"/>
                </a:solidFill>
                <a:highlight>
                  <a:srgbClr val="FFFFFF"/>
                </a:highlight>
              </a:rPr>
              <a:t>То протоколом, транспортом для передачи между сторонами договоренностей будет бумага, на которой будет напечатан текст. </a:t>
            </a:r>
            <a:endParaRPr sz="1200">
              <a:solidFill>
                <a:srgbClr val="11111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a0f03bd3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fa0f03bd3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a0f03bd3a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fa0f03bd3a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a0f03bd3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fa0f03bd3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a0f03bd3a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fa0f03bd3a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ru">
                <a:solidFill>
                  <a:schemeClr val="dk1"/>
                </a:solidFill>
              </a:rPr>
              <a:t>Стартовая строка (</a:t>
            </a:r>
            <a:r>
              <a:rPr i="1" lang="ru">
                <a:solidFill>
                  <a:schemeClr val="dk1"/>
                </a:solidFill>
              </a:rPr>
              <a:t>Starting line</a:t>
            </a:r>
            <a:r>
              <a:rPr lang="ru">
                <a:solidFill>
                  <a:schemeClr val="dk1"/>
                </a:solidFill>
              </a:rPr>
              <a:t>) - красный цвет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ru">
                <a:solidFill>
                  <a:schemeClr val="dk1"/>
                </a:solidFill>
              </a:rPr>
              <a:t>Заголовки (</a:t>
            </a:r>
            <a:r>
              <a:rPr i="1" lang="ru">
                <a:solidFill>
                  <a:schemeClr val="dk1"/>
                </a:solidFill>
              </a:rPr>
              <a:t>Headers</a:t>
            </a:r>
            <a:r>
              <a:rPr lang="ru">
                <a:solidFill>
                  <a:schemeClr val="dk1"/>
                </a:solidFill>
              </a:rPr>
              <a:t>) - зелёный цвет</a:t>
            </a:r>
            <a:br>
              <a:rPr lang="ru">
                <a:solidFill>
                  <a:schemeClr val="dk1"/>
                </a:solidFill>
              </a:rPr>
            </a:br>
            <a:r>
              <a:rPr lang="ru">
                <a:solidFill>
                  <a:schemeClr val="dk1"/>
                </a:solidFill>
              </a:rPr>
              <a:t>пустая строка (разделитель)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ru">
                <a:solidFill>
                  <a:schemeClr val="dk1"/>
                </a:solidFill>
              </a:rPr>
              <a:t>Тело сообщения (</a:t>
            </a:r>
            <a:r>
              <a:rPr i="1" lang="ru">
                <a:solidFill>
                  <a:schemeClr val="dk1"/>
                </a:solidFill>
              </a:rPr>
              <a:t>Message Body</a:t>
            </a:r>
            <a:r>
              <a:rPr lang="ru">
                <a:solidFill>
                  <a:schemeClr val="dk1"/>
                </a:solidFill>
              </a:rPr>
              <a:t>) – необязательный параметр - синий цвет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a0f03bd3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fa0f03bd3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fa0f03bd3a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fa0f03bd3a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>
                <a:solidFill>
                  <a:schemeClr val="dk1"/>
                </a:solidFill>
              </a:rPr>
              <a:t>Программный интерфейс приложения служит для организации взаимодействия между различными программами. Сервер принимает от клиента запросы, обрабатывает их и возвращает ответ. Правила и структура взаимодействия между клиентом и сервером - это и есть API.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Программный интерфейс приложения служит для организации взаимодействия между различными программами. В этом курсе будет рассмотрен один из видов - Web API. Его используют клиент-серверные системы. Сервер принимает от клиента запросы, обрабатывает их и возвращает ответ. Правила и структура взаимодействия между клиентом и сервером - это и есть API.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Иначе говоря,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200">
                <a:solidFill>
                  <a:srgbClr val="111111"/>
                </a:solidFill>
              </a:rPr>
              <a:t>API (Application programming interface)</a:t>
            </a:r>
            <a:r>
              <a:rPr lang="ru" sz="1200">
                <a:solidFill>
                  <a:srgbClr val="111111"/>
                </a:solidFill>
                <a:highlight>
                  <a:srgbClr val="FFFFFF"/>
                </a:highlight>
              </a:rPr>
              <a:t> — это контракт, который предоставляет программа. «Ко мне можно обращаться так и так, я обязуюсь делать то и это».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fa0f03bd3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fa0f03bd3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ru">
                <a:solidFill>
                  <a:schemeClr val="dk1"/>
                </a:solidFill>
              </a:rPr>
              <a:t>Стартовая строка (</a:t>
            </a:r>
            <a:r>
              <a:rPr i="1" lang="ru">
                <a:solidFill>
                  <a:schemeClr val="dk1"/>
                </a:solidFill>
              </a:rPr>
              <a:t>Starting line</a:t>
            </a:r>
            <a:r>
              <a:rPr lang="ru">
                <a:solidFill>
                  <a:schemeClr val="dk1"/>
                </a:solidFill>
              </a:rPr>
              <a:t>) - красный цвет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ru">
                <a:solidFill>
                  <a:schemeClr val="dk1"/>
                </a:solidFill>
              </a:rPr>
              <a:t>Заголовки (</a:t>
            </a:r>
            <a:r>
              <a:rPr i="1" lang="ru">
                <a:solidFill>
                  <a:schemeClr val="dk1"/>
                </a:solidFill>
              </a:rPr>
              <a:t>Headers</a:t>
            </a:r>
            <a:r>
              <a:rPr lang="ru">
                <a:solidFill>
                  <a:schemeClr val="dk1"/>
                </a:solidFill>
              </a:rPr>
              <a:t>) - зелёный цвет</a:t>
            </a:r>
            <a:br>
              <a:rPr lang="ru">
                <a:solidFill>
                  <a:schemeClr val="dk1"/>
                </a:solidFill>
              </a:rPr>
            </a:br>
            <a:r>
              <a:rPr lang="ru">
                <a:solidFill>
                  <a:schemeClr val="dk1"/>
                </a:solidFill>
              </a:rPr>
              <a:t>пустая строка (разделитель)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ru">
                <a:solidFill>
                  <a:schemeClr val="dk1"/>
                </a:solidFill>
              </a:rPr>
              <a:t>Тело сообщения (</a:t>
            </a:r>
            <a:r>
              <a:rPr i="1" lang="ru">
                <a:solidFill>
                  <a:schemeClr val="dk1"/>
                </a:solidFill>
              </a:rPr>
              <a:t>Message Body</a:t>
            </a:r>
            <a:r>
              <a:rPr lang="ru">
                <a:solidFill>
                  <a:schemeClr val="dk1"/>
                </a:solidFill>
              </a:rPr>
              <a:t>) – необязательный параметр - синий цвет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fa0f03bd3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fa0f03bd3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fa0f03bd3a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fa0f03bd3a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fa0f03bd3a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fa0f03bd3a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fa0f03bd3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fa0f03bd3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fa0f03bd3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fa0f03bd3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fa0f03bd3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fa0f03bd3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fa0f03bd3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gfa0f03bd3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fa0f03bd3a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fa0f03bd3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2407e0b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102407e0b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Программный интерфейс приложения служит для организации взаимодействия между различными программами. В этом курсе будет рассмотрен один из видов - Web API. Его используют клиент-серверные системы. Сервер принимает от клиента запросы, обрабатывает их и возвращает ответ. Правила и структура взаимодействия между клиентом и сервером - это и есть API.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Иначе говоря,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200">
                <a:solidFill>
                  <a:srgbClr val="111111"/>
                </a:solidFill>
              </a:rPr>
              <a:t>API (Application programming interface)</a:t>
            </a:r>
            <a:r>
              <a:rPr lang="ru" sz="1200">
                <a:solidFill>
                  <a:srgbClr val="111111"/>
                </a:solidFill>
                <a:highlight>
                  <a:srgbClr val="FFFFFF"/>
                </a:highlight>
              </a:rPr>
              <a:t> — это контракт, который предоставляет программа. «Ко мне можно обращаться так и так, я обязуюсь делать то и это».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fa0f03bd3a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gfa0f03bd3a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fa0f03bd3a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fa0f03bd3a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fa0f03bd3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fa0f03bd3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fa0f03bd3a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gfa0f03bd3a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fa0f03bd3a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gfa0f03bd3a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fa0f03bd3a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gfa0f03bd3a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fa0f03bd3a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gfa0f03bd3a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fa0f03bd3a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gfa0f03bd3a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93006075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f93006075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</a:rPr>
              <a:t>Что входит в API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111111"/>
                </a:solidFill>
                <a:highlight>
                  <a:srgbClr val="FFFFFF"/>
                </a:highlight>
              </a:rPr>
              <a:t>Когда вы покупаете машину, вы составляете договор, в котором прописываете все важные для вас пункты. Точно также и между программами должны составляться договоры. Они указывают, как к той или иной программе можно обращаться.</a:t>
            </a:r>
            <a:endParaRPr sz="12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111111"/>
                </a:solidFill>
                <a:highlight>
                  <a:srgbClr val="FFFFFF"/>
                </a:highlight>
              </a:rPr>
              <a:t>Соответственно, API отвечает на вопрос “Как ко мне, к моей системе можно обратиться?”, и включает в себя:</a:t>
            </a:r>
            <a:endParaRPr sz="12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Clr>
                <a:srgbClr val="111111"/>
              </a:buClr>
              <a:buSzPts val="1200"/>
              <a:buChar char="●"/>
            </a:pPr>
            <a:r>
              <a:rPr lang="ru" sz="1200">
                <a:solidFill>
                  <a:srgbClr val="111111"/>
                </a:solidFill>
              </a:rPr>
              <a:t>саму операцию, которую мы можем выполнить,</a:t>
            </a:r>
            <a:endParaRPr sz="1200">
              <a:solidFill>
                <a:srgbClr val="111111"/>
              </a:solidFill>
            </a:endParaRPr>
          </a:p>
          <a:p>
            <a:pPr indent="-3048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Char char="●"/>
            </a:pPr>
            <a:r>
              <a:rPr lang="ru" sz="1200">
                <a:solidFill>
                  <a:srgbClr val="111111"/>
                </a:solidFill>
              </a:rPr>
              <a:t>данные, которые поступают на вход, </a:t>
            </a:r>
            <a:endParaRPr sz="1200">
              <a:solidFill>
                <a:srgbClr val="111111"/>
              </a:solidFill>
            </a:endParaRPr>
          </a:p>
          <a:p>
            <a:pPr indent="-3048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Char char="●"/>
            </a:pPr>
            <a:r>
              <a:rPr lang="ru" sz="1200">
                <a:solidFill>
                  <a:srgbClr val="111111"/>
                </a:solidFill>
              </a:rPr>
              <a:t>данные, которые оказываются на выходе (контент данных или сообщение об ошибке).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fa0f03bd3a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gfa0f03bd3a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fa0f03bd3a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gfa0f03bd3a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fa0f03bd3a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gfa0f03bd3a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fa0f03bd3a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gfa0f03bd3a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fa0f03bd3a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gfa0f03bd3a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9300607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f9300607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111111"/>
                </a:solidFill>
                <a:highlight>
                  <a:srgbClr val="FFFFFF"/>
                </a:highlight>
              </a:rPr>
              <a:t>API состоит из контрактов/контроллеров. Если переводить на русский то, это было бы слово «договор». Продолжая абстракцию в примере с  </a:t>
            </a:r>
            <a:r>
              <a:rPr lang="ru" sz="1200">
                <a:solidFill>
                  <a:srgbClr val="111111"/>
                </a:solidFill>
                <a:highlight>
                  <a:srgbClr val="FFFFFF"/>
                </a:highlight>
              </a:rPr>
              <a:t>риэлторской</a:t>
            </a:r>
            <a:r>
              <a:rPr lang="ru" sz="1200">
                <a:solidFill>
                  <a:srgbClr val="111111"/>
                </a:solidFill>
                <a:highlight>
                  <a:srgbClr val="FFFFFF"/>
                </a:highlight>
              </a:rPr>
              <a:t> конторой, можно представить договоры между двумя сторонами, на покупку машины, на покупку квартиры, на покупку дома и т.д.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60000"/>
              </a:lnSpc>
              <a:spcBef>
                <a:spcPts val="17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2407e0bf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102407e0bf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111111"/>
                </a:solidFill>
                <a:highlight>
                  <a:srgbClr val="FFFFFF"/>
                </a:highlight>
              </a:rPr>
              <a:t>API состоит из контрактов/контроллеров. Если переводить на русский то, это было бы слово «договор». Продолжая абстракцию в примере с конторой, можно представить договоры между двумя сторонами, на покупку машины, на покупку квартиры, на покупку дома и т.д.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60000"/>
              </a:lnSpc>
              <a:spcBef>
                <a:spcPts val="17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a0f03bd3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fa0f03bd3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</a:rPr>
              <a:t>Группировка функций API в контракты/контроллеры</a:t>
            </a:r>
            <a:endParaRPr sz="12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111111"/>
                </a:solidFill>
                <a:highlight>
                  <a:srgbClr val="FFFFFF"/>
                </a:highlight>
              </a:rPr>
              <a:t>Рассмотрим группировку API (контракта) по функционалу (методам).</a:t>
            </a:r>
            <a:endParaRPr sz="12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111111"/>
                </a:solidFill>
                <a:highlight>
                  <a:srgbClr val="FFFFFF"/>
                </a:highlight>
              </a:rPr>
              <a:t>Введем понятие метода, для примера договора на покупку машины. Метод - это функции, которые позволяют нам реализовать контракт. </a:t>
            </a:r>
            <a:endParaRPr sz="12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111111"/>
                </a:solidFill>
                <a:highlight>
                  <a:srgbClr val="FFFFFF"/>
                </a:highlight>
              </a:rPr>
              <a:t>Продолжая аналогию, методам контракта на покупку машины будут:</a:t>
            </a:r>
            <a:endParaRPr sz="12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Char char="-"/>
            </a:pPr>
            <a:r>
              <a:rPr lang="ru" sz="1200">
                <a:solidFill>
                  <a:srgbClr val="111111"/>
                </a:solidFill>
                <a:highlight>
                  <a:srgbClr val="FFFFFF"/>
                </a:highlight>
              </a:rPr>
              <a:t>распечатать договор используя шаблон 1, шаблон 2 и т.д.</a:t>
            </a:r>
            <a:endParaRPr sz="12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Char char="-"/>
            </a:pPr>
            <a:r>
              <a:rPr lang="ru" sz="1200">
                <a:solidFill>
                  <a:srgbClr val="111111"/>
                </a:solidFill>
                <a:highlight>
                  <a:srgbClr val="FFFFFF"/>
                </a:highlight>
              </a:rPr>
              <a:t>внести изменение в договор</a:t>
            </a:r>
            <a:endParaRPr sz="12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Char char="-"/>
            </a:pPr>
            <a:r>
              <a:rPr lang="ru" sz="1200">
                <a:solidFill>
                  <a:srgbClr val="111111"/>
                </a:solidFill>
                <a:highlight>
                  <a:srgbClr val="FFFFFF"/>
                </a:highlight>
              </a:rPr>
              <a:t>удалить договор (сделать так, чтобы он утратил юридическую силу)</a:t>
            </a:r>
            <a:endParaRPr sz="12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Char char="-"/>
            </a:pPr>
            <a:r>
              <a:rPr lang="ru" sz="1200">
                <a:solidFill>
                  <a:srgbClr val="111111"/>
                </a:solidFill>
                <a:highlight>
                  <a:srgbClr val="FFFFFF"/>
                </a:highlight>
              </a:rPr>
              <a:t>узнать какие договора были заключены ранее</a:t>
            </a:r>
            <a:endParaRPr sz="12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Char char="-"/>
            </a:pPr>
            <a:r>
              <a:rPr lang="ru" sz="1200">
                <a:solidFill>
                  <a:srgbClr val="111111"/>
                </a:solidFill>
                <a:highlight>
                  <a:srgbClr val="FFFFFF"/>
                </a:highlight>
              </a:rPr>
              <a:t>узнать есть ли сейчас возможность заключить договор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93006075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f93006075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 самом простом случае, можно представлять, что API “находится” прямо перед сервером и является его неотъемлемой частью.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 случае когда API является Gateway, можно представить, что оно “находится” отдельно от серверов и только проксирует (перенаправляет) запросы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 случае когда API рассматривается как API middleware, можно представлять, что API находится прямо перед ним. Это расширение 1-ого случая, здесь КСВ является уже 3-х звенной архитектурой или уже более сложной n-звенной архитектурой.  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93006075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f93006075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REST - это набор правил о том, как программисту организовать написание кода серверного приложения, чтобы все системы легко обменивались данными. Другими словами - это правила по которым должны удовлетворять методы и контракты/контроллеры API. Эти правила и называются архитектурным стилем.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Продолжая пример компании занимающейся продажей</a:t>
            </a:r>
            <a:r>
              <a:rPr lang="ru" sz="1200">
                <a:solidFill>
                  <a:srgbClr val="111111"/>
                </a:solidFill>
                <a:highlight>
                  <a:srgbClr val="FFFFFF"/>
                </a:highlight>
              </a:rPr>
              <a:t>: </a:t>
            </a:r>
            <a:endParaRPr sz="12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Char char="-"/>
            </a:pPr>
            <a:r>
              <a:rPr i="1" lang="ru" sz="1200">
                <a:solidFill>
                  <a:srgbClr val="111111"/>
                </a:solidFill>
              </a:rPr>
              <a:t>Правила и структура операций по сделкам это и есть API</a:t>
            </a:r>
            <a:endParaRPr sz="12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Char char="-"/>
            </a:pPr>
            <a:r>
              <a:rPr lang="ru" sz="1200">
                <a:solidFill>
                  <a:srgbClr val="111111"/>
                </a:solidFill>
                <a:highlight>
                  <a:srgbClr val="FFFFFF"/>
                </a:highlight>
              </a:rPr>
              <a:t>Контракты/контроллеры API - договоры на покупку </a:t>
            </a:r>
            <a:endParaRPr sz="12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Char char="-"/>
            </a:pPr>
            <a:r>
              <a:rPr lang="ru" sz="1200">
                <a:solidFill>
                  <a:srgbClr val="111111"/>
                </a:solidFill>
                <a:highlight>
                  <a:srgbClr val="FFFFFF"/>
                </a:highlight>
              </a:rPr>
              <a:t>Методы/функции контракта на покупку машины:</a:t>
            </a:r>
            <a:endParaRPr sz="12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Char char="-"/>
            </a:pPr>
            <a:r>
              <a:rPr lang="ru" sz="1200">
                <a:solidFill>
                  <a:srgbClr val="111111"/>
                </a:solidFill>
                <a:highlight>
                  <a:srgbClr val="FFFFFF"/>
                </a:highlight>
              </a:rPr>
              <a:t>распечатать договор используя шаблон 1, шаблон 2 и т.д.</a:t>
            </a:r>
            <a:endParaRPr sz="12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Char char="-"/>
            </a:pPr>
            <a:r>
              <a:rPr lang="ru" sz="1200">
                <a:solidFill>
                  <a:srgbClr val="111111"/>
                </a:solidFill>
                <a:highlight>
                  <a:srgbClr val="FFFFFF"/>
                </a:highlight>
              </a:rPr>
              <a:t>внести изменение в договор</a:t>
            </a:r>
            <a:endParaRPr sz="12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Char char="-"/>
            </a:pPr>
            <a:r>
              <a:rPr lang="ru" sz="1200">
                <a:solidFill>
                  <a:srgbClr val="111111"/>
                </a:solidFill>
                <a:highlight>
                  <a:srgbClr val="FFFFFF"/>
                </a:highlight>
              </a:rPr>
              <a:t>удалить договор (сделать так, чтобы он утратил юридическую силу)</a:t>
            </a:r>
            <a:endParaRPr sz="12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Char char="-"/>
            </a:pPr>
            <a:r>
              <a:rPr lang="ru" sz="1200">
                <a:solidFill>
                  <a:srgbClr val="111111"/>
                </a:solidFill>
                <a:highlight>
                  <a:srgbClr val="FFFFFF"/>
                </a:highlight>
              </a:rPr>
              <a:t>узнать какие договора были заключены ранее</a:t>
            </a:r>
            <a:endParaRPr sz="12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Char char="-"/>
            </a:pPr>
            <a:r>
              <a:rPr lang="ru" sz="1200">
                <a:solidFill>
                  <a:srgbClr val="111111"/>
                </a:solidFill>
                <a:highlight>
                  <a:srgbClr val="FFFFFF"/>
                </a:highlight>
              </a:rPr>
              <a:t>узнать есть ли сейчас возможность заключить договор</a:t>
            </a:r>
            <a:endParaRPr sz="12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111111"/>
                </a:solidFill>
                <a:highlight>
                  <a:srgbClr val="FFFFFF"/>
                </a:highlight>
              </a:rPr>
              <a:t>То ограничения,  по которым должны быть выполнены эти обязательства и будут архитектурным стилем:</a:t>
            </a:r>
            <a:endParaRPr sz="12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Char char="●"/>
            </a:pPr>
            <a:r>
              <a:rPr lang="ru" sz="1200">
                <a:solidFill>
                  <a:srgbClr val="111111"/>
                </a:solidFill>
                <a:highlight>
                  <a:srgbClr val="FFFFFF"/>
                </a:highlight>
              </a:rPr>
              <a:t>Каждый договор должен быть с рукописной подписью</a:t>
            </a:r>
            <a:endParaRPr sz="12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Char char="●"/>
            </a:pPr>
            <a:r>
              <a:rPr lang="ru" sz="1200">
                <a:solidFill>
                  <a:srgbClr val="111111"/>
                </a:solidFill>
                <a:highlight>
                  <a:srgbClr val="FFFFFF"/>
                </a:highlight>
              </a:rPr>
              <a:t>Каждый договор должен в 3-х экземплярах</a:t>
            </a:r>
            <a:endParaRPr sz="12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Char char="●"/>
            </a:pPr>
            <a:r>
              <a:rPr lang="ru" sz="1200">
                <a:solidFill>
                  <a:srgbClr val="111111"/>
                </a:solidFill>
                <a:highlight>
                  <a:srgbClr val="FFFFFF"/>
                </a:highlight>
              </a:rPr>
              <a:t>Каждый договор должен быть составлен по шаблону, который соответствует бизнес-логике контракта </a:t>
            </a:r>
            <a:endParaRPr sz="12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111111"/>
                </a:solidFill>
                <a:highlight>
                  <a:srgbClr val="FFFFFF"/>
                </a:highlight>
              </a:rPr>
              <a:t>Еще раз дадим определение, уже более сложное REST — это аббревиатура от Representational State Transfer («передача состояния представления»). Это согласованный набор архитектурных принципов для создания более масштабируемой и гибкой сети. </a:t>
            </a:r>
            <a:endParaRPr sz="12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111111"/>
                </a:solidFill>
                <a:highlight>
                  <a:srgbClr val="FFFFFF"/>
                </a:highlight>
              </a:rPr>
              <a:t>Для стиля REST существуют ограничения, только удовлетворяя которым система может называться RESTful. Рассмотрим эти ограничения.</a:t>
            </a:r>
            <a:endParaRPr sz="12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2"/>
          <p:cNvSpPr/>
          <p:nvPr/>
        </p:nvSpPr>
        <p:spPr>
          <a:xfrm>
            <a:off x="7875900" y="142125"/>
            <a:ext cx="1028700" cy="46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ubik"/>
              <a:buNone/>
              <a:defRPr b="1" sz="5200"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ubik"/>
              <a:buNone/>
              <a:defRPr b="1" sz="5200">
                <a:latin typeface="Rubik"/>
                <a:ea typeface="Rubik"/>
                <a:cs typeface="Rubik"/>
                <a:sym typeface="Rubi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ubik"/>
              <a:buNone/>
              <a:defRPr b="1" sz="5200">
                <a:latin typeface="Rubik"/>
                <a:ea typeface="Rubik"/>
                <a:cs typeface="Rubik"/>
                <a:sym typeface="Rubi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ubik"/>
              <a:buNone/>
              <a:defRPr b="1" sz="5200">
                <a:latin typeface="Rubik"/>
                <a:ea typeface="Rubik"/>
                <a:cs typeface="Rubik"/>
                <a:sym typeface="Rubi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ubik"/>
              <a:buNone/>
              <a:defRPr b="1" sz="5200">
                <a:latin typeface="Rubik"/>
                <a:ea typeface="Rubik"/>
                <a:cs typeface="Rubik"/>
                <a:sym typeface="Rubi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ubik"/>
              <a:buNone/>
              <a:defRPr b="1" sz="5200">
                <a:latin typeface="Rubik"/>
                <a:ea typeface="Rubik"/>
                <a:cs typeface="Rubik"/>
                <a:sym typeface="Rubi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ubik"/>
              <a:buNone/>
              <a:defRPr b="1" sz="5200">
                <a:latin typeface="Rubik"/>
                <a:ea typeface="Rubik"/>
                <a:cs typeface="Rubik"/>
                <a:sym typeface="Rubi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ubik"/>
              <a:buNone/>
              <a:defRPr b="1" sz="5200">
                <a:latin typeface="Rubik"/>
                <a:ea typeface="Rubik"/>
                <a:cs typeface="Rubik"/>
                <a:sym typeface="Rubi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ubik"/>
              <a:buNone/>
              <a:defRPr b="1" sz="52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sz="2800"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sz="2800">
                <a:latin typeface="Rubik"/>
                <a:ea typeface="Rubik"/>
                <a:cs typeface="Rubik"/>
                <a:sym typeface="Rubi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sz="2800">
                <a:latin typeface="Rubik"/>
                <a:ea typeface="Rubik"/>
                <a:cs typeface="Rubik"/>
                <a:sym typeface="Rubi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sz="2800">
                <a:latin typeface="Rubik"/>
                <a:ea typeface="Rubik"/>
                <a:cs typeface="Rubik"/>
                <a:sym typeface="Rubi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sz="2800">
                <a:latin typeface="Rubik"/>
                <a:ea typeface="Rubik"/>
                <a:cs typeface="Rubik"/>
                <a:sym typeface="Rubi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sz="2800">
                <a:latin typeface="Rubik"/>
                <a:ea typeface="Rubik"/>
                <a:cs typeface="Rubik"/>
                <a:sym typeface="Rubi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sz="2800">
                <a:latin typeface="Rubik"/>
                <a:ea typeface="Rubik"/>
                <a:cs typeface="Rubik"/>
                <a:sym typeface="Rubi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sz="2800">
                <a:latin typeface="Rubik"/>
                <a:ea typeface="Rubik"/>
                <a:cs typeface="Rubik"/>
                <a:sym typeface="Rubi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sz="28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5" name="Google Shape;1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4075" y="142125"/>
            <a:ext cx="840701" cy="22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3"/>
          <p:cNvSpPr txBox="1"/>
          <p:nvPr>
            <p:ph type="title"/>
          </p:nvPr>
        </p:nvSpPr>
        <p:spPr>
          <a:xfrm>
            <a:off x="781975" y="445025"/>
            <a:ext cx="1543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4FF4"/>
              </a:buClr>
              <a:buSzPts val="1600"/>
              <a:buFont typeface="Rubik"/>
              <a:buNone/>
              <a:defRPr sz="1600">
                <a:solidFill>
                  <a:srgbClr val="4F4FF4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4FF4"/>
              </a:buClr>
              <a:buSzPts val="1600"/>
              <a:buFont typeface="Rubik"/>
              <a:buNone/>
              <a:defRPr sz="1600">
                <a:solidFill>
                  <a:srgbClr val="4F4FF4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4FF4"/>
              </a:buClr>
              <a:buSzPts val="1600"/>
              <a:buFont typeface="Rubik"/>
              <a:buNone/>
              <a:defRPr sz="1600">
                <a:solidFill>
                  <a:srgbClr val="4F4FF4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4FF4"/>
              </a:buClr>
              <a:buSzPts val="1600"/>
              <a:buFont typeface="Rubik"/>
              <a:buNone/>
              <a:defRPr sz="1600">
                <a:solidFill>
                  <a:srgbClr val="4F4FF4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4FF4"/>
              </a:buClr>
              <a:buSzPts val="1600"/>
              <a:buFont typeface="Rubik"/>
              <a:buNone/>
              <a:defRPr sz="1600">
                <a:solidFill>
                  <a:srgbClr val="4F4FF4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4FF4"/>
              </a:buClr>
              <a:buSzPts val="1600"/>
              <a:buFont typeface="Rubik"/>
              <a:buNone/>
              <a:defRPr sz="1600">
                <a:solidFill>
                  <a:srgbClr val="4F4FF4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4FF4"/>
              </a:buClr>
              <a:buSzPts val="1600"/>
              <a:buFont typeface="Rubik"/>
              <a:buNone/>
              <a:defRPr sz="1600">
                <a:solidFill>
                  <a:srgbClr val="4F4FF4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4FF4"/>
              </a:buClr>
              <a:buSzPts val="1600"/>
              <a:buFont typeface="Rubik"/>
              <a:buNone/>
              <a:defRPr sz="1600">
                <a:solidFill>
                  <a:srgbClr val="4F4FF4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4FF4"/>
              </a:buClr>
              <a:buSzPts val="1600"/>
              <a:buFont typeface="Rubik"/>
              <a:buNone/>
              <a:defRPr sz="1600">
                <a:solidFill>
                  <a:srgbClr val="4F4FF4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1" name="Google Shape;21;p13"/>
          <p:cNvSpPr/>
          <p:nvPr/>
        </p:nvSpPr>
        <p:spPr>
          <a:xfrm>
            <a:off x="7875900" y="142125"/>
            <a:ext cx="1028700" cy="46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4075" y="142125"/>
            <a:ext cx="840701" cy="22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4"/>
          <p:cNvSpPr txBox="1"/>
          <p:nvPr>
            <p:ph type="title"/>
          </p:nvPr>
        </p:nvSpPr>
        <p:spPr>
          <a:xfrm>
            <a:off x="2320250" y="1087400"/>
            <a:ext cx="5526600" cy="17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ubik Light"/>
              <a:buNone/>
              <a:defRPr sz="3600"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ubik Light"/>
              <a:buNone/>
              <a:defRPr sz="3600"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ubik Light"/>
              <a:buNone/>
              <a:defRPr sz="3600"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ubik Light"/>
              <a:buNone/>
              <a:defRPr sz="3600"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ubik Light"/>
              <a:buNone/>
              <a:defRPr sz="3600"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ubik Light"/>
              <a:buNone/>
              <a:defRPr sz="3600"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ubik Light"/>
              <a:buNone/>
              <a:defRPr sz="3600"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ubik Light"/>
              <a:buNone/>
              <a:defRPr sz="3600"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ubik Light"/>
              <a:buNone/>
              <a:defRPr sz="3600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7" name="Google Shape;27;p14"/>
          <p:cNvSpPr/>
          <p:nvPr/>
        </p:nvSpPr>
        <p:spPr>
          <a:xfrm>
            <a:off x="7875900" y="142125"/>
            <a:ext cx="1028700" cy="46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Google Shape;2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4075" y="142125"/>
            <a:ext cx="840701" cy="22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2" name="Google Shape;5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ru.wikipedia.org/wiki/%D0%90%D0%BD%D0%B3%D0%BB%D0%B8%D0%B9%D1%81%D0%BA%D0%B8%D0%B9_%D1%8F%D0%B7%D1%8B%D0%BA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ru.wikipedia.org/wiki/%D0%90%D0%BD%D0%B3%D0%BB%D0%B8%D0%B9%D1%81%D0%BA%D0%B8%D0%B9_%D1%8F%D0%B7%D1%8B%D0%BA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ru.wikipedia.org/wiki/%D0%90%D0%BD%D0%B3%D0%BB%D0%B8%D0%B9%D1%81%D0%BA%D0%B8%D0%B9_%D1%8F%D0%B7%D1%8B%D0%BA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rive.google.com/open?id=1Iwxy5icSWaKFImcwu64lDjWKQNRSn-mWln6Znp286R8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://fakerestapi.azurewebsites.net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2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api.example.com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1" Type="http://schemas.openxmlformats.org/officeDocument/2006/relationships/hyperlink" Target="https://wiki.merionet.ru/servernye-resheniya/36/url-i-uri-v-chem-razlichie/" TargetMode="External"/><Relationship Id="rId10" Type="http://schemas.openxmlformats.org/officeDocument/2006/relationships/hyperlink" Target="https://sergeygavaga.gitbooks.io/kurs-lektsii-testirovanie-programnogo-obespecheni/content/lektsiya-6-ch1-arhitektura-klient-server.html" TargetMode="External"/><Relationship Id="rId13" Type="http://schemas.openxmlformats.org/officeDocument/2006/relationships/hyperlink" Target="https://quality-lab.ru/blog/soap-api-testing/" TargetMode="External"/><Relationship Id="rId12" Type="http://schemas.openxmlformats.org/officeDocument/2006/relationships/hyperlink" Target="https://ru.wikipedia.org/wiki/URI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habr.com/ru/company/hexlet/blog/274675/" TargetMode="External"/><Relationship Id="rId4" Type="http://schemas.openxmlformats.org/officeDocument/2006/relationships/hyperlink" Target="https://habr.com/ru/post/38730/" TargetMode="External"/><Relationship Id="rId9" Type="http://schemas.openxmlformats.org/officeDocument/2006/relationships/hyperlink" Target="https://habr.com/ru/post/215117/" TargetMode="External"/><Relationship Id="rId15" Type="http://schemas.openxmlformats.org/officeDocument/2006/relationships/hyperlink" Target="https://habr.com/ru/post/495698/" TargetMode="External"/><Relationship Id="rId14" Type="http://schemas.openxmlformats.org/officeDocument/2006/relationships/hyperlink" Target="https://quality-lab.ru/blog/rest-api-testing/" TargetMode="External"/><Relationship Id="rId5" Type="http://schemas.openxmlformats.org/officeDocument/2006/relationships/hyperlink" Target="https://habr.com/ru/post/464261/" TargetMode="External"/><Relationship Id="rId6" Type="http://schemas.openxmlformats.org/officeDocument/2006/relationships/hyperlink" Target="https://www.4stud.info/networking/lecture5.html" TargetMode="External"/><Relationship Id="rId7" Type="http://schemas.openxmlformats.org/officeDocument/2006/relationships/hyperlink" Target="https://ru.wikipedia.org/wiki/REST" TargetMode="External"/><Relationship Id="rId8" Type="http://schemas.openxmlformats.org/officeDocument/2006/relationships/hyperlink" Target="https://ru.wikipedia.org/wiki/HTTP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/>
          <p:nvPr>
            <p:ph idx="1" type="subTitle"/>
          </p:nvPr>
        </p:nvSpPr>
        <p:spPr>
          <a:xfrm>
            <a:off x="790750" y="2834125"/>
            <a:ext cx="6344100" cy="10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/>
              <a:t>Что такое API и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/>
              <a:t>зачем его тестировать</a:t>
            </a:r>
            <a:endParaRPr/>
          </a:p>
        </p:txBody>
      </p:sp>
      <p:sp>
        <p:nvSpPr>
          <p:cNvPr id="64" name="Google Shape;64;p1"/>
          <p:cNvSpPr txBox="1"/>
          <p:nvPr>
            <p:ph type="ctrTitle"/>
          </p:nvPr>
        </p:nvSpPr>
        <p:spPr>
          <a:xfrm>
            <a:off x="790750" y="730550"/>
            <a:ext cx="80415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/>
              <a:t>Тестирование API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a0f03bd3a_0_0"/>
          <p:cNvSpPr txBox="1"/>
          <p:nvPr>
            <p:ph type="title"/>
          </p:nvPr>
        </p:nvSpPr>
        <p:spPr>
          <a:xfrm>
            <a:off x="781975" y="445025"/>
            <a:ext cx="15438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/>
              <a:t>REST</a:t>
            </a:r>
            <a:endParaRPr/>
          </a:p>
        </p:txBody>
      </p:sp>
      <p:sp>
        <p:nvSpPr>
          <p:cNvPr id="130" name="Google Shape;130;gfa0f03bd3a_0_0"/>
          <p:cNvSpPr txBox="1"/>
          <p:nvPr>
            <p:ph idx="1" type="body"/>
          </p:nvPr>
        </p:nvSpPr>
        <p:spPr>
          <a:xfrm>
            <a:off x="2336025" y="155750"/>
            <a:ext cx="55281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О</a:t>
            </a:r>
            <a:r>
              <a:rPr lang="ru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граничения </a:t>
            </a:r>
            <a:r>
              <a:rPr lang="ru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стиля REST</a:t>
            </a:r>
            <a:endParaRPr/>
          </a:p>
        </p:txBody>
      </p:sp>
      <p:sp>
        <p:nvSpPr>
          <p:cNvPr id="131" name="Google Shape;131;gfa0f03bd3a_0_0"/>
          <p:cNvSpPr txBox="1"/>
          <p:nvPr/>
        </p:nvSpPr>
        <p:spPr>
          <a:xfrm>
            <a:off x="2336800" y="1022000"/>
            <a:ext cx="55281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Клиент-сервер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Отсутствие состояния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Единообразие интерфейса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идентификация ресурсов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управление ресурсами через представления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самодостаточность сообщения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гипермедиа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Кэширование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Система слоев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Код по требованию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	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2407e0bf9_0_18"/>
          <p:cNvSpPr txBox="1"/>
          <p:nvPr>
            <p:ph type="title"/>
          </p:nvPr>
        </p:nvSpPr>
        <p:spPr>
          <a:xfrm>
            <a:off x="781975" y="445025"/>
            <a:ext cx="15438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/>
              <a:t>REST</a:t>
            </a:r>
            <a:endParaRPr/>
          </a:p>
        </p:txBody>
      </p:sp>
      <p:sp>
        <p:nvSpPr>
          <p:cNvPr id="137" name="Google Shape;137;g102407e0bf9_0_18"/>
          <p:cNvSpPr txBox="1"/>
          <p:nvPr>
            <p:ph idx="1" type="body"/>
          </p:nvPr>
        </p:nvSpPr>
        <p:spPr>
          <a:xfrm>
            <a:off x="2336025" y="155750"/>
            <a:ext cx="55281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Ограничения стиля REST</a:t>
            </a:r>
            <a:endParaRPr/>
          </a:p>
        </p:txBody>
      </p:sp>
      <p:sp>
        <p:nvSpPr>
          <p:cNvPr id="138" name="Google Shape;138;g102407e0bf9_0_18"/>
          <p:cNvSpPr txBox="1"/>
          <p:nvPr/>
        </p:nvSpPr>
        <p:spPr>
          <a:xfrm>
            <a:off x="2303900" y="1236900"/>
            <a:ext cx="5560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>
                <a:solidFill>
                  <a:schemeClr val="dk1"/>
                </a:solidFill>
              </a:rPr>
              <a:t>Единообразие интерфейса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идентификация ресурсов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управление ресурсами через представления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самодостаточность сообщения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гипермедиа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a0f03bd3a_0_7"/>
          <p:cNvSpPr txBox="1"/>
          <p:nvPr>
            <p:ph type="title"/>
          </p:nvPr>
        </p:nvSpPr>
        <p:spPr>
          <a:xfrm>
            <a:off x="781975" y="445025"/>
            <a:ext cx="15438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/>
              <a:t>HTTP</a:t>
            </a:r>
            <a:endParaRPr/>
          </a:p>
        </p:txBody>
      </p:sp>
      <p:sp>
        <p:nvSpPr>
          <p:cNvPr id="144" name="Google Shape;144;gfa0f03bd3a_0_7"/>
          <p:cNvSpPr txBox="1"/>
          <p:nvPr>
            <p:ph idx="1" type="body"/>
          </p:nvPr>
        </p:nvSpPr>
        <p:spPr>
          <a:xfrm>
            <a:off x="2336025" y="445025"/>
            <a:ext cx="55281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Понятие протокола HTTP</a:t>
            </a:r>
            <a:endParaRPr/>
          </a:p>
        </p:txBody>
      </p:sp>
      <p:pic>
        <p:nvPicPr>
          <p:cNvPr id="145" name="Google Shape;145;gfa0f03bd3a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575" y="1466525"/>
            <a:ext cx="6032151" cy="239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a0f03bd3a_0_14"/>
          <p:cNvSpPr txBox="1"/>
          <p:nvPr>
            <p:ph type="title"/>
          </p:nvPr>
        </p:nvSpPr>
        <p:spPr>
          <a:xfrm>
            <a:off x="781975" y="445025"/>
            <a:ext cx="15438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/>
              <a:t>HTTP</a:t>
            </a:r>
            <a:endParaRPr/>
          </a:p>
        </p:txBody>
      </p:sp>
      <p:sp>
        <p:nvSpPr>
          <p:cNvPr id="151" name="Google Shape;151;gfa0f03bd3a_0_14"/>
          <p:cNvSpPr txBox="1"/>
          <p:nvPr>
            <p:ph idx="1" type="body"/>
          </p:nvPr>
        </p:nvSpPr>
        <p:spPr>
          <a:xfrm>
            <a:off x="2336025" y="0"/>
            <a:ext cx="55281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Структура HTTP сообщения</a:t>
            </a:r>
            <a:endParaRPr/>
          </a:p>
        </p:txBody>
      </p:sp>
      <p:sp>
        <p:nvSpPr>
          <p:cNvPr id="152" name="Google Shape;152;gfa0f03bd3a_0_14"/>
          <p:cNvSpPr txBox="1"/>
          <p:nvPr>
            <p:ph idx="1" type="body"/>
          </p:nvPr>
        </p:nvSpPr>
        <p:spPr>
          <a:xfrm>
            <a:off x="2336025" y="820200"/>
            <a:ext cx="5528100" cy="40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AutoNum type="arabicPeriod"/>
            </a:pPr>
            <a:r>
              <a:rPr lang="ru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Стартовая строка (</a:t>
            </a:r>
            <a:r>
              <a:rPr i="1" lang="ru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Starting line</a:t>
            </a:r>
            <a:r>
              <a:rPr lang="ru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AutoNum type="arabicPeriod"/>
            </a:pPr>
            <a:r>
              <a:rPr lang="ru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Заголовки (</a:t>
            </a:r>
            <a:r>
              <a:rPr i="1" lang="ru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Headers</a:t>
            </a:r>
            <a:r>
              <a:rPr lang="ru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ru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пустая строка (разделитель)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AutoNum type="arabicPeriod"/>
            </a:pPr>
            <a:r>
              <a:rPr lang="ru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Тело сообщения (</a:t>
            </a:r>
            <a:r>
              <a:rPr i="1" lang="ru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Message Body</a:t>
            </a:r>
            <a:r>
              <a:rPr lang="ru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– необязательный параметр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Структура HTTP сообщения одинаковая как для запроса, так и для ответа. Рассмотрим внимательнее структуру запроса.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a0f03bd3a_0_199"/>
          <p:cNvSpPr txBox="1"/>
          <p:nvPr>
            <p:ph type="title"/>
          </p:nvPr>
        </p:nvSpPr>
        <p:spPr>
          <a:xfrm>
            <a:off x="781975" y="445025"/>
            <a:ext cx="15438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/>
              <a:t>HTTP</a:t>
            </a:r>
            <a:endParaRPr/>
          </a:p>
        </p:txBody>
      </p:sp>
      <p:sp>
        <p:nvSpPr>
          <p:cNvPr id="158" name="Google Shape;158;gfa0f03bd3a_0_199"/>
          <p:cNvSpPr txBox="1"/>
          <p:nvPr>
            <p:ph idx="1" type="body"/>
          </p:nvPr>
        </p:nvSpPr>
        <p:spPr>
          <a:xfrm>
            <a:off x="2336025" y="273100"/>
            <a:ext cx="55281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000"/>
              </a:spcAft>
              <a:buSzPts val="1100"/>
              <a:buNone/>
            </a:pPr>
            <a:r>
              <a:rPr lang="ru"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Структура HTTP запроса</a:t>
            </a:r>
            <a:endParaRPr/>
          </a:p>
        </p:txBody>
      </p:sp>
      <p:sp>
        <p:nvSpPr>
          <p:cNvPr id="159" name="Google Shape;159;gfa0f03bd3a_0_199"/>
          <p:cNvSpPr txBox="1"/>
          <p:nvPr>
            <p:ph idx="1" type="body"/>
          </p:nvPr>
        </p:nvSpPr>
        <p:spPr>
          <a:xfrm>
            <a:off x="2336025" y="1060200"/>
            <a:ext cx="5528100" cy="16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Стартовая строка запроса </a:t>
            </a:r>
            <a:r>
              <a:rPr lang="ru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в запросе указывает </a:t>
            </a:r>
            <a:r>
              <a:rPr lang="ru" sz="170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метод передачи</a:t>
            </a:r>
            <a:r>
              <a:rPr lang="ru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 sz="1700">
                <a:solidFill>
                  <a:srgbClr val="93C47D"/>
                </a:solidFill>
                <a:latin typeface="Arial"/>
                <a:ea typeface="Arial"/>
                <a:cs typeface="Arial"/>
                <a:sym typeface="Arial"/>
              </a:rPr>
              <a:t>URL-адрес</a:t>
            </a:r>
            <a:r>
              <a:rPr lang="ru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к которому нужно обратиться и </a:t>
            </a:r>
            <a:r>
              <a:rPr lang="ru" sz="1700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версию протокола HTTP</a:t>
            </a:r>
            <a:endParaRPr sz="1700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7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Пример стартовой строки запроса: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700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fa0f03bd3a_0_199"/>
          <p:cNvSpPr txBox="1"/>
          <p:nvPr/>
        </p:nvSpPr>
        <p:spPr>
          <a:xfrm>
            <a:off x="1749225" y="2822050"/>
            <a:ext cx="7083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CC0000"/>
                </a:solidFill>
              </a:rPr>
              <a:t>POST</a:t>
            </a:r>
            <a:r>
              <a:rPr lang="ru" sz="1700">
                <a:solidFill>
                  <a:schemeClr val="dk1"/>
                </a:solidFill>
              </a:rPr>
              <a:t> </a:t>
            </a:r>
            <a:r>
              <a:rPr lang="ru" sz="1700">
                <a:solidFill>
                  <a:srgbClr val="6AA84F"/>
                </a:solidFill>
              </a:rPr>
              <a:t>fakerestapi.azurewebsites.net/api/v1/Authors</a:t>
            </a:r>
            <a:r>
              <a:rPr lang="ru" sz="1700">
                <a:solidFill>
                  <a:srgbClr val="93C47D"/>
                </a:solidFill>
              </a:rPr>
              <a:t> </a:t>
            </a:r>
            <a:r>
              <a:rPr lang="ru" sz="1700">
                <a:solidFill>
                  <a:srgbClr val="3D85C6"/>
                </a:solidFill>
              </a:rPr>
              <a:t>HTTP/1.1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a0f03bd3a_0_49"/>
          <p:cNvSpPr txBox="1"/>
          <p:nvPr>
            <p:ph type="title"/>
          </p:nvPr>
        </p:nvSpPr>
        <p:spPr>
          <a:xfrm>
            <a:off x="781975" y="445025"/>
            <a:ext cx="15438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/>
              <a:t>HTTP</a:t>
            </a:r>
            <a:endParaRPr/>
          </a:p>
        </p:txBody>
      </p:sp>
      <p:sp>
        <p:nvSpPr>
          <p:cNvPr id="166" name="Google Shape;166;gfa0f03bd3a_0_49"/>
          <p:cNvSpPr txBox="1"/>
          <p:nvPr>
            <p:ph idx="1" type="body"/>
          </p:nvPr>
        </p:nvSpPr>
        <p:spPr>
          <a:xfrm>
            <a:off x="2336025" y="180800"/>
            <a:ext cx="55281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Заголовки</a:t>
            </a:r>
            <a:endParaRPr/>
          </a:p>
        </p:txBody>
      </p:sp>
      <p:sp>
        <p:nvSpPr>
          <p:cNvPr id="167" name="Google Shape;167;gfa0f03bd3a_0_49"/>
          <p:cNvSpPr txBox="1"/>
          <p:nvPr>
            <p:ph idx="1" type="body"/>
          </p:nvPr>
        </p:nvSpPr>
        <p:spPr>
          <a:xfrm>
            <a:off x="2336025" y="768050"/>
            <a:ext cx="5528100" cy="42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Заголовки запроса</a:t>
            </a:r>
            <a:r>
              <a:rPr lang="ru" sz="12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– описывают тело сообщения, передают различные параметры и др. сведения и информацию.</a:t>
            </a:r>
            <a:endParaRPr sz="12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Заголовки HTTP (</a:t>
            </a:r>
            <a:r>
              <a:rPr lang="ru" sz="1250">
                <a:solidFill>
                  <a:srgbClr val="202122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англ.</a:t>
            </a:r>
            <a:r>
              <a:rPr lang="ru" sz="12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HTTP Headers) — это строки в HTTP-сообщении, которые представляют из себя пару ключ:значение, разделенную двоеточием.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E36C0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Заголовки запросов:</a:t>
            </a:r>
            <a:endParaRPr sz="1500">
              <a:solidFill>
                <a:srgbClr val="E36C0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Accept – типы медиа, разрешенные в ответе</a:t>
            </a:r>
            <a:endParaRPr sz="12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Accept-Charset – наборы символов, разрешенные в ответе</a:t>
            </a:r>
            <a:endParaRPr sz="12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Accept-Encoding – кодировка, разрешенная в ответе</a:t>
            </a:r>
            <a:endParaRPr sz="12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Accept-Language – язык, разрешенный в ответе</a:t>
            </a:r>
            <a:endParaRPr sz="12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Authorization – авторизационные данные для запроса</a:t>
            </a:r>
            <a:endParaRPr sz="12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Cache-Control – определяет, разрешено ли кэширование</a:t>
            </a:r>
            <a:endParaRPr sz="12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Content-Length – длина тела запроса</a:t>
            </a:r>
            <a:endParaRPr sz="12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Content-Type – тип тела запроса</a:t>
            </a:r>
            <a:endParaRPr sz="12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Cookie – куки, ранее возвращенная сервером для сохранения запроса User-Agent – ПО, при помощи которого осуществлен запрос – например, браузер</a:t>
            </a:r>
            <a:endParaRPr sz="12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a0f03bd3a_0_207"/>
          <p:cNvSpPr txBox="1"/>
          <p:nvPr>
            <p:ph type="title"/>
          </p:nvPr>
        </p:nvSpPr>
        <p:spPr>
          <a:xfrm>
            <a:off x="781975" y="445025"/>
            <a:ext cx="15438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/>
              <a:t>HTTP</a:t>
            </a:r>
            <a:endParaRPr/>
          </a:p>
        </p:txBody>
      </p:sp>
      <p:sp>
        <p:nvSpPr>
          <p:cNvPr id="173" name="Google Shape;173;gfa0f03bd3a_0_207"/>
          <p:cNvSpPr txBox="1"/>
          <p:nvPr>
            <p:ph idx="1" type="body"/>
          </p:nvPr>
        </p:nvSpPr>
        <p:spPr>
          <a:xfrm>
            <a:off x="2336025" y="180800"/>
            <a:ext cx="55281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Тело сообщения (Body)</a:t>
            </a:r>
            <a:endParaRPr/>
          </a:p>
        </p:txBody>
      </p:sp>
      <p:sp>
        <p:nvSpPr>
          <p:cNvPr id="174" name="Google Shape;174;gfa0f03bd3a_0_207"/>
          <p:cNvSpPr txBox="1"/>
          <p:nvPr>
            <p:ph idx="1" type="body"/>
          </p:nvPr>
        </p:nvSpPr>
        <p:spPr>
          <a:xfrm>
            <a:off x="2336025" y="1466525"/>
            <a:ext cx="5528100" cy="13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Тело сообщения запроса </a:t>
            </a:r>
            <a:r>
              <a:rPr lang="ru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это сами данные, которые передаются в запросе.  Тело сообщения – это необязательный параметр и может отсутствовать. Чаще всего (релевантнее всего) данные передаются в формате JSON, о нем поговорим чуть ниже.</a:t>
            </a:r>
            <a:endParaRPr sz="17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b="1" sz="12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 txBox="1"/>
          <p:nvPr>
            <p:ph type="title"/>
          </p:nvPr>
        </p:nvSpPr>
        <p:spPr>
          <a:xfrm>
            <a:off x="781975" y="445025"/>
            <a:ext cx="15438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/>
              <a:t>Введение</a:t>
            </a:r>
            <a:endParaRPr/>
          </a:p>
        </p:txBody>
      </p:sp>
      <p:sp>
        <p:nvSpPr>
          <p:cNvPr id="180" name="Google Shape;180;p6"/>
          <p:cNvSpPr txBox="1"/>
          <p:nvPr>
            <p:ph idx="1" type="body"/>
          </p:nvPr>
        </p:nvSpPr>
        <p:spPr>
          <a:xfrm>
            <a:off x="2336025" y="445025"/>
            <a:ext cx="55281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ru"/>
              <a:t>Пример запроса</a:t>
            </a:r>
            <a:endParaRPr/>
          </a:p>
        </p:txBody>
      </p:sp>
      <p:sp>
        <p:nvSpPr>
          <p:cNvPr id="181" name="Google Shape;181;p6"/>
          <p:cNvSpPr/>
          <p:nvPr/>
        </p:nvSpPr>
        <p:spPr>
          <a:xfrm>
            <a:off x="2335775" y="994100"/>
            <a:ext cx="5137200" cy="3171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6"/>
          <p:cNvSpPr/>
          <p:nvPr/>
        </p:nvSpPr>
        <p:spPr>
          <a:xfrm>
            <a:off x="2335775" y="1311200"/>
            <a:ext cx="5137200" cy="2622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6"/>
          <p:cNvSpPr/>
          <p:nvPr/>
        </p:nvSpPr>
        <p:spPr>
          <a:xfrm>
            <a:off x="2335775" y="4236475"/>
            <a:ext cx="5137200" cy="820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6"/>
          <p:cNvSpPr txBox="1"/>
          <p:nvPr>
            <p:ph idx="1" type="body"/>
          </p:nvPr>
        </p:nvSpPr>
        <p:spPr>
          <a:xfrm>
            <a:off x="2336025" y="931000"/>
            <a:ext cx="50427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latin typeface="Courier New"/>
                <a:ea typeface="Courier New"/>
                <a:cs typeface="Courier New"/>
                <a:sym typeface="Courier New"/>
              </a:rPr>
              <a:t>POST /v18/version HTTP/1.1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latin typeface="Courier New"/>
                <a:ea typeface="Courier New"/>
                <a:cs typeface="Courier New"/>
                <a:sym typeface="Courier New"/>
              </a:rPr>
              <a:t>Host: qa.appkode.ru:3003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latin typeface="Courier New"/>
                <a:ea typeface="Courier New"/>
                <a:cs typeface="Courier New"/>
                <a:sym typeface="Courier New"/>
              </a:rPr>
              <a:t>Content-Type: application/json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latin typeface="Courier New"/>
                <a:ea typeface="Courier New"/>
                <a:cs typeface="Courier New"/>
                <a:sym typeface="Courier New"/>
              </a:rPr>
              <a:t>Accept-Encoding: gzip, deflate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latin typeface="Courier New"/>
                <a:ea typeface="Courier New"/>
                <a:cs typeface="Courier New"/>
                <a:sym typeface="Courier New"/>
              </a:rPr>
              <a:t>Connection: keep-alive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latin typeface="Courier New"/>
                <a:ea typeface="Courier New"/>
                <a:cs typeface="Courier New"/>
                <a:sym typeface="Courier New"/>
              </a:rPr>
              <a:t>Accept: */*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latin typeface="Courier New"/>
                <a:ea typeface="Courier New"/>
                <a:cs typeface="Courier New"/>
                <a:sym typeface="Courier New"/>
              </a:rPr>
              <a:t>User-Agent: application/iOS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latin typeface="Courier New"/>
                <a:ea typeface="Courier New"/>
                <a:cs typeface="Courier New"/>
                <a:sym typeface="Courier New"/>
              </a:rPr>
              <a:t>Accept-Language: ru-RU;q=1, en-RU;q=0.9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latin typeface="Courier New"/>
                <a:ea typeface="Courier New"/>
                <a:cs typeface="Courier New"/>
                <a:sym typeface="Courier New"/>
              </a:rPr>
              <a:t>Authorization: 96bee04e-3b66-44de-a907-126329ca8ba8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latin typeface="Courier New"/>
                <a:ea typeface="Courier New"/>
                <a:cs typeface="Courier New"/>
                <a:sym typeface="Courier New"/>
              </a:rPr>
              <a:t>Content-Length: 107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latin typeface="Courier New"/>
                <a:ea typeface="Courier New"/>
                <a:cs typeface="Courier New"/>
                <a:sym typeface="Courier New"/>
              </a:rPr>
              <a:t>Cache-Control: no-cache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latin typeface="Courier New"/>
                <a:ea typeface="Courier New"/>
                <a:cs typeface="Courier New"/>
                <a:sym typeface="Courier New"/>
              </a:rPr>
              <a:t>{"device_info":{"os":"ios","model":"iPhone 6","os_version":"10.2.1",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latin typeface="Courier New"/>
                <a:ea typeface="Courier New"/>
                <a:cs typeface="Courier New"/>
                <a:sym typeface="Courier New"/>
              </a:rPr>
              <a:t>"build_number":284,"screen_width":750}}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a0f03bd3a_0_21"/>
          <p:cNvSpPr txBox="1"/>
          <p:nvPr>
            <p:ph type="title"/>
          </p:nvPr>
        </p:nvSpPr>
        <p:spPr>
          <a:xfrm>
            <a:off x="781975" y="445025"/>
            <a:ext cx="15438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/>
              <a:t>HTTP</a:t>
            </a:r>
            <a:endParaRPr/>
          </a:p>
        </p:txBody>
      </p:sp>
      <p:sp>
        <p:nvSpPr>
          <p:cNvPr id="190" name="Google Shape;190;gfa0f03bd3a_0_21"/>
          <p:cNvSpPr txBox="1"/>
          <p:nvPr>
            <p:ph idx="1" type="body"/>
          </p:nvPr>
        </p:nvSpPr>
        <p:spPr>
          <a:xfrm>
            <a:off x="2336025" y="445025"/>
            <a:ext cx="55281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Структура HTTP ответа</a:t>
            </a:r>
            <a:endParaRPr sz="2000"/>
          </a:p>
        </p:txBody>
      </p:sp>
      <p:sp>
        <p:nvSpPr>
          <p:cNvPr id="191" name="Google Shape;191;gfa0f03bd3a_0_21"/>
          <p:cNvSpPr txBox="1"/>
          <p:nvPr>
            <p:ph idx="1" type="body"/>
          </p:nvPr>
        </p:nvSpPr>
        <p:spPr>
          <a:xfrm>
            <a:off x="2336025" y="1039250"/>
            <a:ext cx="5528100" cy="38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3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Стартовая строка ответа </a:t>
            </a:r>
            <a:r>
              <a:rPr lang="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в ответе передается версия протокола HTTP, код состояния и пояснение к коду состояния.</a:t>
            </a:r>
            <a:endParaRPr sz="20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Пример стартовой строки ответа: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ru" sz="20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HTTP/1.1 </a:t>
            </a:r>
            <a:r>
              <a:rPr lang="ru" sz="20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404</a:t>
            </a:r>
            <a:r>
              <a:rPr lang="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20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Not Found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7030A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a0f03bd3a_0_213"/>
          <p:cNvSpPr txBox="1"/>
          <p:nvPr>
            <p:ph type="title"/>
          </p:nvPr>
        </p:nvSpPr>
        <p:spPr>
          <a:xfrm>
            <a:off x="781975" y="445025"/>
            <a:ext cx="15438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/>
              <a:t>HTTP</a:t>
            </a:r>
            <a:endParaRPr/>
          </a:p>
        </p:txBody>
      </p:sp>
      <p:sp>
        <p:nvSpPr>
          <p:cNvPr id="197" name="Google Shape;197;gfa0f03bd3a_0_213"/>
          <p:cNvSpPr txBox="1"/>
          <p:nvPr>
            <p:ph idx="1" type="body"/>
          </p:nvPr>
        </p:nvSpPr>
        <p:spPr>
          <a:xfrm>
            <a:off x="2336025" y="149175"/>
            <a:ext cx="55281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ru"/>
              <a:t>Заголовки</a:t>
            </a:r>
            <a:endParaRPr/>
          </a:p>
        </p:txBody>
      </p:sp>
      <p:sp>
        <p:nvSpPr>
          <p:cNvPr id="198" name="Google Shape;198;gfa0f03bd3a_0_213"/>
          <p:cNvSpPr txBox="1"/>
          <p:nvPr>
            <p:ph idx="1" type="body"/>
          </p:nvPr>
        </p:nvSpPr>
        <p:spPr>
          <a:xfrm>
            <a:off x="2336025" y="834425"/>
            <a:ext cx="5528100" cy="38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Заголовки ответа</a:t>
            </a:r>
            <a:r>
              <a:rPr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описывают тело сообщения, передают различные параметры и др. сведения и информацию.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13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Заголовки HTTP (</a:t>
            </a:r>
            <a:r>
              <a:rPr lang="ru" sz="1300">
                <a:solidFill>
                  <a:srgbClr val="0B008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англ.</a:t>
            </a:r>
            <a:r>
              <a:rPr lang="ru" sz="13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ru" sz="13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HTTP Headers</a:t>
            </a:r>
            <a:r>
              <a:rPr lang="ru" sz="13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— это строки в HTTP-сообщении, которые представляют из себя пару ключ:значение, разделенную двоеточием.</a:t>
            </a:r>
            <a:endParaRPr sz="1300">
              <a:solidFill>
                <a:srgbClr val="7030A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ru" sz="1300">
                <a:solidFill>
                  <a:srgbClr val="7030A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Заголовки ответов:</a:t>
            </a:r>
            <a:endParaRPr sz="1300">
              <a:solidFill>
                <a:srgbClr val="7030A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ru" sz="13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Cache-Control – определяет, можно ли кэшировать запрос, и как надолго</a:t>
            </a:r>
            <a:endParaRPr sz="13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13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Content-Encoding – тип кодировки в данных</a:t>
            </a:r>
            <a:endParaRPr sz="13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13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Content-Language – язык ответа</a:t>
            </a:r>
            <a:endParaRPr sz="13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13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Content-Length – длина ответа</a:t>
            </a:r>
            <a:endParaRPr sz="13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13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Content-Type – формат ответа</a:t>
            </a:r>
            <a:endParaRPr sz="13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13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Date – дата и время ответа</a:t>
            </a:r>
            <a:endParaRPr sz="13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13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Location – определяет, был ли запрос перенаправлен, или где создавался ресурс Set-Cookie – куки, которую можно использовать для хранения данных</a:t>
            </a:r>
            <a:endParaRPr sz="13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/>
          <p:nvPr>
            <p:ph type="title"/>
          </p:nvPr>
        </p:nvSpPr>
        <p:spPr>
          <a:xfrm>
            <a:off x="781975" y="445025"/>
            <a:ext cx="15438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/>
              <a:t>Web API</a:t>
            </a:r>
            <a:endParaRPr/>
          </a:p>
        </p:txBody>
      </p:sp>
      <p:sp>
        <p:nvSpPr>
          <p:cNvPr id="70" name="Google Shape;70;p2"/>
          <p:cNvSpPr txBox="1"/>
          <p:nvPr>
            <p:ph idx="1" type="body"/>
          </p:nvPr>
        </p:nvSpPr>
        <p:spPr>
          <a:xfrm>
            <a:off x="2336025" y="0"/>
            <a:ext cx="55281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ru"/>
              <a:t>Что такое API?</a:t>
            </a:r>
            <a:endParaRPr/>
          </a:p>
        </p:txBody>
      </p:sp>
      <p:sp>
        <p:nvSpPr>
          <p:cNvPr id="71" name="Google Shape;71;p2"/>
          <p:cNvSpPr txBox="1"/>
          <p:nvPr>
            <p:ph idx="1" type="body"/>
          </p:nvPr>
        </p:nvSpPr>
        <p:spPr>
          <a:xfrm>
            <a:off x="2336025" y="1265225"/>
            <a:ext cx="55281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72" name="Google Shape;72;p2"/>
          <p:cNvSpPr txBox="1"/>
          <p:nvPr>
            <p:ph idx="1" type="body"/>
          </p:nvPr>
        </p:nvSpPr>
        <p:spPr>
          <a:xfrm>
            <a:off x="2336025" y="3827550"/>
            <a:ext cx="5528100" cy="7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2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API (Application programming interface)</a:t>
            </a:r>
            <a:r>
              <a:rPr lang="ru" sz="1200">
                <a:solidFill>
                  <a:srgbClr val="11111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— это контракт, который предоставляет программа. «Ко мне можно обращаться так и так, я обязуюсь делать то и это».</a:t>
            </a:r>
            <a:endParaRPr/>
          </a:p>
        </p:txBody>
      </p:sp>
      <p:pic>
        <p:nvPicPr>
          <p:cNvPr id="73" name="Google Shape;7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6025" y="700950"/>
            <a:ext cx="5238100" cy="2690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a0f03bd3a_0_35"/>
          <p:cNvSpPr txBox="1"/>
          <p:nvPr>
            <p:ph type="title"/>
          </p:nvPr>
        </p:nvSpPr>
        <p:spPr>
          <a:xfrm>
            <a:off x="781975" y="445025"/>
            <a:ext cx="15438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/>
              <a:t>Введение</a:t>
            </a:r>
            <a:endParaRPr/>
          </a:p>
        </p:txBody>
      </p:sp>
      <p:sp>
        <p:nvSpPr>
          <p:cNvPr id="204" name="Google Shape;204;gfa0f03bd3a_0_35"/>
          <p:cNvSpPr txBox="1"/>
          <p:nvPr>
            <p:ph idx="1" type="body"/>
          </p:nvPr>
        </p:nvSpPr>
        <p:spPr>
          <a:xfrm>
            <a:off x="2336025" y="445025"/>
            <a:ext cx="55281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ru"/>
              <a:t>Тело сообщения</a:t>
            </a:r>
            <a:endParaRPr/>
          </a:p>
        </p:txBody>
      </p:sp>
      <p:sp>
        <p:nvSpPr>
          <p:cNvPr id="205" name="Google Shape;205;gfa0f03bd3a_0_35"/>
          <p:cNvSpPr txBox="1"/>
          <p:nvPr>
            <p:ph idx="1" type="body"/>
          </p:nvPr>
        </p:nvSpPr>
        <p:spPr>
          <a:xfrm>
            <a:off x="2336025" y="1807600"/>
            <a:ext cx="55281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Тело сообщения ответа</a:t>
            </a:r>
            <a:r>
              <a:rPr lang="ru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это сами данные, которые передаются в ответе.  Тело сообщения – это необязательный параметр и может отсутствовать. Чаще всего (релевантнее всего) данные передаются в формате JSON, о нем поговорим чуть ниже.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7"/>
          <p:cNvSpPr txBox="1"/>
          <p:nvPr>
            <p:ph type="title"/>
          </p:nvPr>
        </p:nvSpPr>
        <p:spPr>
          <a:xfrm>
            <a:off x="781975" y="445025"/>
            <a:ext cx="15438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/>
              <a:t>Введение</a:t>
            </a:r>
            <a:endParaRPr/>
          </a:p>
        </p:txBody>
      </p:sp>
      <p:sp>
        <p:nvSpPr>
          <p:cNvPr id="211" name="Google Shape;211;p7"/>
          <p:cNvSpPr txBox="1"/>
          <p:nvPr>
            <p:ph idx="1" type="body"/>
          </p:nvPr>
        </p:nvSpPr>
        <p:spPr>
          <a:xfrm>
            <a:off x="2336025" y="445025"/>
            <a:ext cx="55281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ru"/>
              <a:t>Пример ответа</a:t>
            </a:r>
            <a:endParaRPr/>
          </a:p>
        </p:txBody>
      </p:sp>
      <p:sp>
        <p:nvSpPr>
          <p:cNvPr id="212" name="Google Shape;212;p7"/>
          <p:cNvSpPr/>
          <p:nvPr/>
        </p:nvSpPr>
        <p:spPr>
          <a:xfrm>
            <a:off x="2335775" y="994100"/>
            <a:ext cx="5128500" cy="3171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7"/>
          <p:cNvSpPr/>
          <p:nvPr/>
        </p:nvSpPr>
        <p:spPr>
          <a:xfrm>
            <a:off x="2335775" y="1311200"/>
            <a:ext cx="5128500" cy="1886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7"/>
          <p:cNvSpPr/>
          <p:nvPr/>
        </p:nvSpPr>
        <p:spPr>
          <a:xfrm>
            <a:off x="2335775" y="3487925"/>
            <a:ext cx="5128500" cy="317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7"/>
          <p:cNvSpPr txBox="1"/>
          <p:nvPr>
            <p:ph idx="1" type="body"/>
          </p:nvPr>
        </p:nvSpPr>
        <p:spPr>
          <a:xfrm>
            <a:off x="2336025" y="931000"/>
            <a:ext cx="48711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latin typeface="Courier New"/>
                <a:ea typeface="Courier New"/>
                <a:cs typeface="Courier New"/>
                <a:sym typeface="Courier New"/>
              </a:rPr>
              <a:t>HTTP/1.1 200 OK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latin typeface="Courier New"/>
                <a:ea typeface="Courier New"/>
                <a:cs typeface="Courier New"/>
                <a:sym typeface="Courier New"/>
              </a:rPr>
              <a:t>Date: Fri, 26 Apr 2019 15:51:08 GMT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latin typeface="Courier New"/>
                <a:ea typeface="Courier New"/>
                <a:cs typeface="Courier New"/>
                <a:sym typeface="Courier New"/>
              </a:rPr>
              <a:t>Server: WSGIServer/0.2 CPython/3.7.2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latin typeface="Courier New"/>
                <a:ea typeface="Courier New"/>
                <a:cs typeface="Courier New"/>
                <a:sym typeface="Courier New"/>
              </a:rPr>
              <a:t>Content-Type: application/json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latin typeface="Courier New"/>
                <a:ea typeface="Courier New"/>
                <a:cs typeface="Courier New"/>
                <a:sym typeface="Courier New"/>
              </a:rPr>
              <a:t>X-Frame-Options: SAMEORIGIN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latin typeface="Courier New"/>
                <a:ea typeface="Courier New"/>
                <a:cs typeface="Courier New"/>
                <a:sym typeface="Courier New"/>
              </a:rPr>
              <a:t>Content-Length: 72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latin typeface="Courier New"/>
                <a:ea typeface="Courier New"/>
                <a:cs typeface="Courier New"/>
                <a:sym typeface="Courier New"/>
              </a:rPr>
              <a:t>Expires: 0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latin typeface="Courier New"/>
                <a:ea typeface="Courier New"/>
                <a:cs typeface="Courier New"/>
                <a:sym typeface="Courier New"/>
              </a:rPr>
              <a:t>Cache-Control: no-cache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latin typeface="Courier New"/>
                <a:ea typeface="Courier New"/>
                <a:cs typeface="Courier New"/>
                <a:sym typeface="Courier New"/>
              </a:rPr>
              <a:t>Connection: keep-alive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latin typeface="Courier New"/>
                <a:ea typeface="Courier New"/>
                <a:cs typeface="Courier New"/>
                <a:sym typeface="Courier New"/>
              </a:rPr>
              <a:t>{"data": {"build_number_outdated": false}}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fa0f03bd3a_0_42"/>
          <p:cNvSpPr txBox="1"/>
          <p:nvPr>
            <p:ph type="title"/>
          </p:nvPr>
        </p:nvSpPr>
        <p:spPr>
          <a:xfrm>
            <a:off x="781975" y="445025"/>
            <a:ext cx="15438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/>
              <a:t>HTTP</a:t>
            </a:r>
            <a:endParaRPr/>
          </a:p>
        </p:txBody>
      </p:sp>
      <p:sp>
        <p:nvSpPr>
          <p:cNvPr id="221" name="Google Shape;221;gfa0f03bd3a_0_42"/>
          <p:cNvSpPr txBox="1"/>
          <p:nvPr>
            <p:ph idx="1" type="body"/>
          </p:nvPr>
        </p:nvSpPr>
        <p:spPr>
          <a:xfrm>
            <a:off x="2336025" y="0"/>
            <a:ext cx="55281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ru"/>
              <a:t>Типы HTTP запросов</a:t>
            </a:r>
            <a:endParaRPr/>
          </a:p>
        </p:txBody>
      </p:sp>
      <p:sp>
        <p:nvSpPr>
          <p:cNvPr id="222" name="Google Shape;222;gfa0f03bd3a_0_42"/>
          <p:cNvSpPr txBox="1"/>
          <p:nvPr>
            <p:ph idx="1" type="body"/>
          </p:nvPr>
        </p:nvSpPr>
        <p:spPr>
          <a:xfrm>
            <a:off x="2336025" y="406500"/>
            <a:ext cx="5528100" cy="47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Метод HTTP (</a:t>
            </a:r>
            <a:r>
              <a:rPr lang="ru" sz="1400">
                <a:solidFill>
                  <a:srgbClr val="0B008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англ.</a:t>
            </a:r>
            <a:r>
              <a:rPr lang="ru" sz="14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ru" sz="14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HTTP Method</a:t>
            </a:r>
            <a:r>
              <a:rPr lang="ru" sz="14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— последовательность из любых символов, кроме управляющих и разделителей, указывающая на основную операцию над ресурсом. Обычно метод представляет собой короткое английское слово, записанное заглавными буквами. Обратите внимание, что название метода чувствительно к регистру.</a:t>
            </a:r>
            <a:endParaRPr sz="14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— получение ресурса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Метод GET запрашивает представление ресурса. Запросы с использованием этого метода могут только извлекать данные. В стартовой строке данного метода могут передаваться два вида параметров - path param и query param.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Path param определяют идентификатор (обычно id) ресурса к которому мы обращаемся.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Query param передают команды серверу позволяющие сделать выборку ресурса по определенным условиям.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fa0f03bd3a_0_219"/>
          <p:cNvSpPr txBox="1"/>
          <p:nvPr>
            <p:ph type="title"/>
          </p:nvPr>
        </p:nvSpPr>
        <p:spPr>
          <a:xfrm>
            <a:off x="781975" y="445025"/>
            <a:ext cx="15438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/>
              <a:t>HTTP</a:t>
            </a:r>
            <a:endParaRPr/>
          </a:p>
        </p:txBody>
      </p:sp>
      <p:sp>
        <p:nvSpPr>
          <p:cNvPr id="228" name="Google Shape;228;gfa0f03bd3a_0_219"/>
          <p:cNvSpPr txBox="1"/>
          <p:nvPr>
            <p:ph idx="1" type="body"/>
          </p:nvPr>
        </p:nvSpPr>
        <p:spPr>
          <a:xfrm>
            <a:off x="2336025" y="216200"/>
            <a:ext cx="55281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ru"/>
              <a:t>Типы HTTP запросов</a:t>
            </a:r>
            <a:endParaRPr/>
          </a:p>
        </p:txBody>
      </p:sp>
      <p:sp>
        <p:nvSpPr>
          <p:cNvPr id="229" name="Google Shape;229;gfa0f03bd3a_0_219"/>
          <p:cNvSpPr txBox="1"/>
          <p:nvPr>
            <p:ph idx="1" type="body"/>
          </p:nvPr>
        </p:nvSpPr>
        <p:spPr>
          <a:xfrm>
            <a:off x="2336025" y="1589950"/>
            <a:ext cx="5528100" cy="23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Пример GET запроса, который мы видим в адресной строке браузера: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https://</a:t>
            </a:r>
            <a:r>
              <a:rPr lang="ru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www.happypath.com/</a:t>
            </a:r>
            <a:r>
              <a:rPr lang="ru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contact/</a:t>
            </a:r>
            <a:r>
              <a:rPr lang="ru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ru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?phone</a:t>
            </a:r>
            <a:endParaRPr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ru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https:// </a:t>
            </a: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протокол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www.happypath.com/ </a:t>
            </a: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домен </a:t>
            </a:r>
            <a:r>
              <a:rPr lang="ru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contact/ </a:t>
            </a: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путь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параметр пути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?phone </a:t>
            </a: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параметр запроса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fa0f03bd3a_0_225"/>
          <p:cNvSpPr txBox="1"/>
          <p:nvPr>
            <p:ph type="title"/>
          </p:nvPr>
        </p:nvSpPr>
        <p:spPr>
          <a:xfrm>
            <a:off x="781975" y="445025"/>
            <a:ext cx="15438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/>
              <a:t>HTTP</a:t>
            </a:r>
            <a:endParaRPr/>
          </a:p>
        </p:txBody>
      </p:sp>
      <p:sp>
        <p:nvSpPr>
          <p:cNvPr id="235" name="Google Shape;235;gfa0f03bd3a_0_225"/>
          <p:cNvSpPr txBox="1"/>
          <p:nvPr>
            <p:ph idx="1" type="body"/>
          </p:nvPr>
        </p:nvSpPr>
        <p:spPr>
          <a:xfrm>
            <a:off x="2336025" y="0"/>
            <a:ext cx="55281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ru"/>
              <a:t>Параметры GET</a:t>
            </a:r>
            <a:endParaRPr/>
          </a:p>
        </p:txBody>
      </p:sp>
      <p:sp>
        <p:nvSpPr>
          <p:cNvPr id="236" name="Google Shape;236;gfa0f03bd3a_0_225"/>
          <p:cNvSpPr txBox="1"/>
          <p:nvPr>
            <p:ph idx="1" type="body"/>
          </p:nvPr>
        </p:nvSpPr>
        <p:spPr>
          <a:xfrm>
            <a:off x="2336025" y="406500"/>
            <a:ext cx="5528100" cy="47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ru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Параметр пути</a:t>
            </a:r>
            <a:r>
              <a:rPr lang="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является частью пути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Примеры: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ru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contacts/</a:t>
            </a:r>
            <a:r>
              <a:rPr lang="ru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2 - </a:t>
            </a:r>
            <a:r>
              <a:rPr lang="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вернет контакт с id 2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ru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company/</a:t>
            </a:r>
            <a:r>
              <a:rPr lang="ru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/contacts/</a:t>
            </a:r>
            <a:r>
              <a:rPr lang="ru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4 -  </a:t>
            </a:r>
            <a:r>
              <a:rPr lang="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вернет контакт с id 4 в компании с id 3.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ru" sz="14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Параметр запроса</a:t>
            </a:r>
            <a:r>
              <a:rPr lang="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присоединяется к пути</a:t>
            </a:r>
            <a:br>
              <a:rPr lang="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Начинается со знака вопроса.</a:t>
            </a:r>
            <a:br>
              <a:rPr lang="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Может образовывать цепочки через амперсанд.</a:t>
            </a:r>
            <a:br>
              <a:rPr lang="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Может запрашивать определенный ресурс через знак равенства.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Примеры: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ru" sz="14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contacts/2</a:t>
            </a:r>
            <a:r>
              <a:rPr lang="ru" sz="14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?phone </a:t>
            </a:r>
            <a:r>
              <a:rPr lang="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вернет номер телефона контакта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ru" sz="14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contacts/2</a:t>
            </a:r>
            <a:r>
              <a:rPr lang="ru" sz="14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?phone&amp;email </a:t>
            </a:r>
            <a:r>
              <a:rPr lang="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вернет номер телефона и электронную почту контакта.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ru" sz="14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contacts/</a:t>
            </a:r>
            <a:r>
              <a:rPr lang="ru" sz="14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?lastname=Smith </a:t>
            </a:r>
            <a:r>
              <a:rPr lang="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вернет контакты по фамилии Смит.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3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a0f03bd3a_0_70"/>
          <p:cNvSpPr txBox="1"/>
          <p:nvPr>
            <p:ph type="title"/>
          </p:nvPr>
        </p:nvSpPr>
        <p:spPr>
          <a:xfrm>
            <a:off x="781975" y="445025"/>
            <a:ext cx="15438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/>
              <a:t>HTTP</a:t>
            </a:r>
            <a:endParaRPr/>
          </a:p>
        </p:txBody>
      </p:sp>
      <p:sp>
        <p:nvSpPr>
          <p:cNvPr id="242" name="Google Shape;242;gfa0f03bd3a_0_70"/>
          <p:cNvSpPr txBox="1"/>
          <p:nvPr>
            <p:ph idx="1" type="body"/>
          </p:nvPr>
        </p:nvSpPr>
        <p:spPr>
          <a:xfrm>
            <a:off x="2336025" y="38250"/>
            <a:ext cx="55281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ru"/>
              <a:t>Типы HTTP запросов</a:t>
            </a:r>
            <a:endParaRPr/>
          </a:p>
        </p:txBody>
      </p:sp>
      <p:sp>
        <p:nvSpPr>
          <p:cNvPr id="243" name="Google Shape;243;gfa0f03bd3a_0_70"/>
          <p:cNvSpPr txBox="1"/>
          <p:nvPr>
            <p:ph idx="1" type="body"/>
          </p:nvPr>
        </p:nvSpPr>
        <p:spPr>
          <a:xfrm>
            <a:off x="2336025" y="445025"/>
            <a:ext cx="55281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 — создание ресурса</a:t>
            </a:r>
            <a:br>
              <a:rPr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POST используется для отправки сущностей к определённому ресурсу. Часто вызывает изменение состояния или какие-то побочные эффекты на сервере.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PUT — обновление ресурса</a:t>
            </a:r>
            <a:br>
              <a:rPr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PUT заменяет все текущие представления ресурса данными запроса.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 — удаление ресурса</a:t>
            </a:r>
            <a:br>
              <a:rPr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PATCH — используется для частичного изменения ресурса.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 — запрашивает ресурс так же, как и метод GET, но без тела ответа.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 — устанавливает "туннель" к серверу, определённому по ресурсу.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OPTIONS — используется для описания параметров соединения с ресурсом.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TRACE — выполняет вызов возвращаемого тестового сообщения с ресурса.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fa0f03bd3a_0_28"/>
          <p:cNvSpPr txBox="1"/>
          <p:nvPr>
            <p:ph type="title"/>
          </p:nvPr>
        </p:nvSpPr>
        <p:spPr>
          <a:xfrm>
            <a:off x="781975" y="445025"/>
            <a:ext cx="15438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/>
              <a:t>JSON</a:t>
            </a:r>
            <a:endParaRPr/>
          </a:p>
        </p:txBody>
      </p:sp>
      <p:sp>
        <p:nvSpPr>
          <p:cNvPr id="249" name="Google Shape;249;gfa0f03bd3a_0_28"/>
          <p:cNvSpPr txBox="1"/>
          <p:nvPr>
            <p:ph idx="1" type="body"/>
          </p:nvPr>
        </p:nvSpPr>
        <p:spPr>
          <a:xfrm>
            <a:off x="2336025" y="187850"/>
            <a:ext cx="55281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ru"/>
              <a:t>Понятие JSON (типы данных и синтаксис)</a:t>
            </a:r>
            <a:endParaRPr/>
          </a:p>
        </p:txBody>
      </p:sp>
      <p:sp>
        <p:nvSpPr>
          <p:cNvPr id="250" name="Google Shape;250;gfa0f03bd3a_0_28"/>
          <p:cNvSpPr txBox="1"/>
          <p:nvPr>
            <p:ph idx="1" type="body"/>
          </p:nvPr>
        </p:nvSpPr>
        <p:spPr>
          <a:xfrm>
            <a:off x="2336025" y="853500"/>
            <a:ext cx="5528100" cy="41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JSON - текстовый формат обмена данными. Представляет собой: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</a:pPr>
            <a:r>
              <a:rPr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либо набор пар </a:t>
            </a:r>
            <a:r>
              <a:rPr i="1"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ключ: значение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</a:pPr>
            <a:r>
              <a:rPr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либо упорядоченный набор </a:t>
            </a:r>
            <a:r>
              <a:rPr i="1"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значений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Всего в JSON 5 типов данных, 3 из них примитивные типы и еще 2 это структуры данных состоящие из примитивных типов</a:t>
            </a:r>
            <a:r>
              <a:rPr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Примитивные типы: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Число </a:t>
            </a:r>
            <a:r>
              <a:rPr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 не заключаются в двойные кавычки</a:t>
            </a:r>
            <a:r>
              <a:rPr b="1"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Литералы </a:t>
            </a:r>
            <a:r>
              <a:rPr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 </a:t>
            </a:r>
            <a:r>
              <a:rPr i="1"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i="1"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не заключаются в двойные кавычки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Строка</a:t>
            </a:r>
            <a:r>
              <a:rPr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— это упорядоченное множество из нуля или более символов юникода, заключённое в двойные кавычки.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Структуры данных: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Объект</a:t>
            </a:r>
            <a:r>
              <a:rPr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— это неупорядоченное множество пар </a:t>
            </a:r>
            <a:r>
              <a:rPr b="1"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ключ</a:t>
            </a:r>
            <a:r>
              <a:rPr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1"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значение</a:t>
            </a:r>
            <a:r>
              <a:rPr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заключённое в фигурные скобки </a:t>
            </a:r>
            <a:r>
              <a:rPr i="1"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«{ }»</a:t>
            </a:r>
            <a:r>
              <a:rPr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Ключ описывается </a:t>
            </a:r>
            <a:r>
              <a:rPr b="1"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строкой</a:t>
            </a:r>
            <a:r>
              <a:rPr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между ним и значением стоит символ </a:t>
            </a:r>
            <a:r>
              <a:rPr i="1"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«:»</a:t>
            </a:r>
            <a:r>
              <a:rPr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Пары </a:t>
            </a:r>
            <a:r>
              <a:rPr i="1"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ключ-значение</a:t>
            </a:r>
            <a:r>
              <a:rPr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отделяются друг от друга запятыми.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Массив</a:t>
            </a:r>
            <a:r>
              <a:rPr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(одномерный) — это упорядоченное множество </a:t>
            </a:r>
            <a:r>
              <a:rPr b="1"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значений</a:t>
            </a:r>
            <a:r>
              <a:rPr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Массив заключается в квадратные скобки </a:t>
            </a:r>
            <a:r>
              <a:rPr i="1"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«[ ]»</a:t>
            </a:r>
            <a:r>
              <a:rPr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Значения разделяются запятыми.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fa0f03bd3a_0_77"/>
          <p:cNvSpPr txBox="1"/>
          <p:nvPr>
            <p:ph type="title"/>
          </p:nvPr>
        </p:nvSpPr>
        <p:spPr>
          <a:xfrm>
            <a:off x="781975" y="445025"/>
            <a:ext cx="15438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"/>
              <a:t>JSON</a:t>
            </a:r>
            <a:endParaRPr/>
          </a:p>
        </p:txBody>
      </p:sp>
      <p:sp>
        <p:nvSpPr>
          <p:cNvPr id="256" name="Google Shape;256;gfa0f03bd3a_0_77"/>
          <p:cNvSpPr txBox="1"/>
          <p:nvPr>
            <p:ph idx="1" type="body"/>
          </p:nvPr>
        </p:nvSpPr>
        <p:spPr>
          <a:xfrm>
            <a:off x="2325775" y="159325"/>
            <a:ext cx="55281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ru"/>
              <a:t>Пример JSON</a:t>
            </a:r>
            <a:endParaRPr/>
          </a:p>
        </p:txBody>
      </p:sp>
      <p:pic>
        <p:nvPicPr>
          <p:cNvPr id="257" name="Google Shape;257;gfa0f03bd3a_0_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976" y="933975"/>
            <a:ext cx="8101673" cy="374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fa0f03bd3a_0_83"/>
          <p:cNvSpPr txBox="1"/>
          <p:nvPr>
            <p:ph type="title"/>
          </p:nvPr>
        </p:nvSpPr>
        <p:spPr>
          <a:xfrm>
            <a:off x="781975" y="445025"/>
            <a:ext cx="15438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/>
              <a:t>JSON</a:t>
            </a:r>
            <a:endParaRPr/>
          </a:p>
        </p:txBody>
      </p:sp>
      <p:sp>
        <p:nvSpPr>
          <p:cNvPr id="263" name="Google Shape;263;gfa0f03bd3a_0_83"/>
          <p:cNvSpPr txBox="1"/>
          <p:nvPr>
            <p:ph idx="1" type="body"/>
          </p:nvPr>
        </p:nvSpPr>
        <p:spPr>
          <a:xfrm>
            <a:off x="2325775" y="117500"/>
            <a:ext cx="55281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ru"/>
              <a:t>Правила форматирования </a:t>
            </a:r>
            <a:r>
              <a:rPr lang="ru"/>
              <a:t>JSON</a:t>
            </a:r>
            <a:endParaRPr/>
          </a:p>
        </p:txBody>
      </p:sp>
      <p:sp>
        <p:nvSpPr>
          <p:cNvPr id="264" name="Google Shape;264;gfa0f03bd3a_0_83"/>
          <p:cNvSpPr txBox="1"/>
          <p:nvPr>
            <p:ph idx="1" type="body"/>
          </p:nvPr>
        </p:nvSpPr>
        <p:spPr>
          <a:xfrm>
            <a:off x="2325775" y="632450"/>
            <a:ext cx="5528100" cy="41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Форматирование данных в JSON нужно для того, чтобы информация был легко читаема человеком. Для это стоит придерживаться следующих правил: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-"/>
            </a:pPr>
            <a:r>
              <a:rPr lang="ru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каждый новый элемент записывается с новой строки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-"/>
            </a:pPr>
            <a:r>
              <a:rPr lang="ru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каждый новый уровень вложенности отделяется от предыдущего табуляцией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-"/>
            </a:pPr>
            <a:r>
              <a:rPr lang="ru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элементы на одном уровне вложенности должны иметь одинаковое количество знаков табуляции 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-"/>
            </a:pPr>
            <a:r>
              <a:rPr lang="ru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каждый уровень вложенности заканчивается запятой - знаком “,”, за исключением последнего элемента в массиве/объекте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fa0f03bd3a_0_89"/>
          <p:cNvSpPr txBox="1"/>
          <p:nvPr>
            <p:ph type="title"/>
          </p:nvPr>
        </p:nvSpPr>
        <p:spPr>
          <a:xfrm>
            <a:off x="781975" y="445025"/>
            <a:ext cx="15438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/>
              <a:t>JSON</a:t>
            </a:r>
            <a:endParaRPr/>
          </a:p>
        </p:txBody>
      </p:sp>
      <p:sp>
        <p:nvSpPr>
          <p:cNvPr id="270" name="Google Shape;270;gfa0f03bd3a_0_89"/>
          <p:cNvSpPr txBox="1"/>
          <p:nvPr>
            <p:ph idx="1" type="body"/>
          </p:nvPr>
        </p:nvSpPr>
        <p:spPr>
          <a:xfrm>
            <a:off x="2325800" y="0"/>
            <a:ext cx="55281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ru"/>
              <a:t>Правила форматирования JSON</a:t>
            </a:r>
            <a:endParaRPr/>
          </a:p>
        </p:txBody>
      </p:sp>
      <p:graphicFrame>
        <p:nvGraphicFramePr>
          <p:cNvPr id="271" name="Google Shape;271;gfa0f03bd3a_0_89"/>
          <p:cNvGraphicFramePr/>
          <p:nvPr/>
        </p:nvGraphicFramePr>
        <p:xfrm>
          <a:off x="2457725" y="223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{23DC09F8-F1AB-4998-94AF-0B59B33FE8EE}</a:tableStyleId>
              </a:tblPr>
              <a:tblGrid>
                <a:gridCol w="867350"/>
                <a:gridCol w="791850"/>
                <a:gridCol w="1517875"/>
                <a:gridCol w="2087100"/>
              </a:tblGrid>
              <a:tr h="385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solidFill>
                            <a:srgbClr val="111111"/>
                          </a:solidFill>
                        </a:rPr>
                        <a:t>Имя типа</a:t>
                      </a:r>
                      <a:endParaRPr sz="1200">
                        <a:solidFill>
                          <a:srgbClr val="111111"/>
                        </a:solidFill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solidFill>
                            <a:srgbClr val="111111"/>
                          </a:solidFill>
                        </a:rPr>
                        <a:t>Байты</a:t>
                      </a:r>
                      <a:endParaRPr sz="1200">
                        <a:solidFill>
                          <a:srgbClr val="111111"/>
                        </a:solidFill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solidFill>
                            <a:srgbClr val="111111"/>
                          </a:solidFill>
                        </a:rPr>
                        <a:t>Другие имена</a:t>
                      </a:r>
                      <a:endParaRPr sz="1200">
                        <a:solidFill>
                          <a:srgbClr val="111111"/>
                        </a:solidFill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solidFill>
                            <a:srgbClr val="111111"/>
                          </a:solidFill>
                        </a:rPr>
                        <a:t>Диапазон значений</a:t>
                      </a:r>
                      <a:endParaRPr sz="1200">
                        <a:solidFill>
                          <a:srgbClr val="111111"/>
                        </a:solidFill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2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11111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int64</a:t>
                      </a:r>
                      <a:endParaRPr sz="1200">
                        <a:solidFill>
                          <a:srgbClr val="111111"/>
                        </a:solidFill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111111"/>
                          </a:solidFill>
                        </a:rPr>
                        <a:t>8</a:t>
                      </a:r>
                      <a:endParaRPr sz="1200">
                        <a:solidFill>
                          <a:srgbClr val="111111"/>
                        </a:solidFill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11111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long long</a:t>
                      </a:r>
                      <a:r>
                        <a:rPr lang="ru" sz="1200">
                          <a:solidFill>
                            <a:srgbClr val="111111"/>
                          </a:solidFill>
                        </a:rPr>
                        <a:t>, </a:t>
                      </a:r>
                      <a:r>
                        <a:rPr lang="ru" sz="900">
                          <a:solidFill>
                            <a:srgbClr val="11111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signed long long</a:t>
                      </a:r>
                      <a:endParaRPr sz="1200">
                        <a:solidFill>
                          <a:srgbClr val="111111"/>
                        </a:solidFill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111111"/>
                          </a:solidFill>
                        </a:rPr>
                        <a:t>От -9 223 372 036 854 775 808 до 9 223 372 036 854 775 807</a:t>
                      </a:r>
                      <a:endParaRPr sz="1200">
                        <a:solidFill>
                          <a:srgbClr val="111111"/>
                        </a:solidFill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11111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</a:t>
                      </a:r>
                      <a:endParaRPr sz="1200">
                        <a:solidFill>
                          <a:srgbClr val="111111"/>
                        </a:solidFill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111111"/>
                          </a:solidFill>
                        </a:rPr>
                        <a:t>1</a:t>
                      </a:r>
                      <a:endParaRPr sz="1200">
                        <a:solidFill>
                          <a:srgbClr val="111111"/>
                        </a:solidFill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111111"/>
                          </a:solidFill>
                        </a:rPr>
                        <a:t>нет</a:t>
                      </a:r>
                      <a:endParaRPr sz="1200">
                        <a:solidFill>
                          <a:srgbClr val="111111"/>
                        </a:solidFill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11111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r>
                        <a:rPr lang="ru" sz="1200">
                          <a:solidFill>
                            <a:srgbClr val="111111"/>
                          </a:solidFill>
                        </a:rPr>
                        <a:t> или </a:t>
                      </a:r>
                      <a:r>
                        <a:rPr lang="ru" sz="900">
                          <a:solidFill>
                            <a:srgbClr val="11111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200">
                        <a:solidFill>
                          <a:srgbClr val="111111"/>
                        </a:solidFill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11111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float</a:t>
                      </a:r>
                      <a:endParaRPr sz="1200">
                        <a:solidFill>
                          <a:srgbClr val="111111"/>
                        </a:solidFill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111111"/>
                          </a:solidFill>
                        </a:rPr>
                        <a:t>4</a:t>
                      </a:r>
                      <a:endParaRPr sz="1200">
                        <a:solidFill>
                          <a:srgbClr val="111111"/>
                        </a:solidFill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111111"/>
                          </a:solidFill>
                        </a:rPr>
                        <a:t>нет</a:t>
                      </a:r>
                      <a:endParaRPr sz="1200">
                        <a:solidFill>
                          <a:srgbClr val="111111"/>
                        </a:solidFill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111111"/>
                          </a:solidFill>
                        </a:rPr>
                        <a:t>3,4E +/- 38 (7 знаков)</a:t>
                      </a:r>
                      <a:endParaRPr sz="1200">
                        <a:solidFill>
                          <a:srgbClr val="111111"/>
                        </a:solidFill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11111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double</a:t>
                      </a:r>
                      <a:endParaRPr sz="1200">
                        <a:solidFill>
                          <a:srgbClr val="111111"/>
                        </a:solidFill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111111"/>
                          </a:solidFill>
                        </a:rPr>
                        <a:t>8</a:t>
                      </a:r>
                      <a:endParaRPr sz="1200">
                        <a:solidFill>
                          <a:srgbClr val="111111"/>
                        </a:solidFill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111111"/>
                          </a:solidFill>
                        </a:rPr>
                        <a:t>нет</a:t>
                      </a:r>
                      <a:endParaRPr sz="1200">
                        <a:solidFill>
                          <a:srgbClr val="111111"/>
                        </a:solidFill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111111"/>
                          </a:solidFill>
                        </a:rPr>
                        <a:t>1,7E +/- 308 (15 знаков)</a:t>
                      </a:r>
                      <a:endParaRPr sz="1200">
                        <a:solidFill>
                          <a:srgbClr val="111111"/>
                        </a:solidFill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2" name="Google Shape;272;gfa0f03bd3a_0_89"/>
          <p:cNvSpPr txBox="1"/>
          <p:nvPr/>
        </p:nvSpPr>
        <p:spPr>
          <a:xfrm>
            <a:off x="2325788" y="499150"/>
            <a:ext cx="5528100" cy="16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ru" sz="1600"/>
              <a:t>Типы данных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100"/>
              <a:t>В качестве числа в JSON может быть передано любое число целое или вещественное - JSON не накладывает ограничения. Тоже самое относятся и к строке. Ограничения накладываются на принимающей части, т.е. на сервере и зависит от того, на каком языке написан сервер. Обобщение типов данных, на которые можно опираться при тест-дизайне данных передаваемых данных в JSON.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   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2407e0bf9_0_0"/>
          <p:cNvSpPr txBox="1"/>
          <p:nvPr>
            <p:ph type="title"/>
          </p:nvPr>
        </p:nvSpPr>
        <p:spPr>
          <a:xfrm>
            <a:off x="781975" y="445025"/>
            <a:ext cx="15438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/>
              <a:t>Web API</a:t>
            </a:r>
            <a:endParaRPr/>
          </a:p>
        </p:txBody>
      </p:sp>
      <p:sp>
        <p:nvSpPr>
          <p:cNvPr id="79" name="Google Shape;79;g102407e0bf9_0_0"/>
          <p:cNvSpPr txBox="1"/>
          <p:nvPr>
            <p:ph idx="1" type="body"/>
          </p:nvPr>
        </p:nvSpPr>
        <p:spPr>
          <a:xfrm>
            <a:off x="2336025" y="0"/>
            <a:ext cx="55281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ru"/>
              <a:t>Абстракция</a:t>
            </a:r>
            <a:r>
              <a:rPr lang="ru"/>
              <a:t> API</a:t>
            </a:r>
            <a:endParaRPr/>
          </a:p>
        </p:txBody>
      </p:sp>
      <p:sp>
        <p:nvSpPr>
          <p:cNvPr id="80" name="Google Shape;80;g102407e0bf9_0_0"/>
          <p:cNvSpPr txBox="1"/>
          <p:nvPr>
            <p:ph idx="1" type="body"/>
          </p:nvPr>
        </p:nvSpPr>
        <p:spPr>
          <a:xfrm>
            <a:off x="2218338" y="4328375"/>
            <a:ext cx="5528100" cy="7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ru" sz="12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Представим, что у нас есть компания. Она занимается операциями по продаже. Правила и структура операций по сделкам это и есть API. </a:t>
            </a:r>
            <a:endParaRPr/>
          </a:p>
        </p:txBody>
      </p:sp>
      <p:pic>
        <p:nvPicPr>
          <p:cNvPr id="81" name="Google Shape;81;g102407e0bf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1450" y="492100"/>
            <a:ext cx="6044999" cy="381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"/>
          <p:cNvSpPr txBox="1"/>
          <p:nvPr>
            <p:ph type="title"/>
          </p:nvPr>
        </p:nvSpPr>
        <p:spPr>
          <a:xfrm>
            <a:off x="781975" y="445025"/>
            <a:ext cx="15438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/>
              <a:t>Процесс приемки API</a:t>
            </a:r>
            <a:endParaRPr/>
          </a:p>
        </p:txBody>
      </p:sp>
      <p:sp>
        <p:nvSpPr>
          <p:cNvPr id="278" name="Google Shape;278;p4"/>
          <p:cNvSpPr txBox="1"/>
          <p:nvPr>
            <p:ph idx="1" type="body"/>
          </p:nvPr>
        </p:nvSpPr>
        <p:spPr>
          <a:xfrm>
            <a:off x="2336025" y="0"/>
            <a:ext cx="5528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ru"/>
              <a:t>Этап 0 - Получение вводных данных</a:t>
            </a:r>
            <a:endParaRPr/>
          </a:p>
        </p:txBody>
      </p:sp>
      <p:sp>
        <p:nvSpPr>
          <p:cNvPr id="279" name="Google Shape;279;p4"/>
          <p:cNvSpPr txBox="1"/>
          <p:nvPr>
            <p:ph idx="1" type="body"/>
          </p:nvPr>
        </p:nvSpPr>
        <p:spPr>
          <a:xfrm>
            <a:off x="2336025" y="503100"/>
            <a:ext cx="5528100" cy="15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подготовки к приемке методов API нужно получить задачу от PM, включающую: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спецификацию API сервера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список методов к проверке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список тестовых данных и доступов (например, логины/пароли для авторизации на сервере) если есть.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0" name="Google Shape;280;p4"/>
          <p:cNvSpPr txBox="1"/>
          <p:nvPr/>
        </p:nvSpPr>
        <p:spPr>
          <a:xfrm>
            <a:off x="2325775" y="2031000"/>
            <a:ext cx="552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434343"/>
                </a:solidFill>
              </a:rPr>
              <a:t>Этап 1 - Подготовка </a:t>
            </a:r>
            <a:r>
              <a:rPr lang="ru" sz="18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тестовой</a:t>
            </a:r>
            <a:r>
              <a:rPr lang="ru">
                <a:solidFill>
                  <a:srgbClr val="434343"/>
                </a:solidFill>
              </a:rPr>
              <a:t> документации</a:t>
            </a:r>
            <a:endParaRPr/>
          </a:p>
        </p:txBody>
      </p:sp>
      <p:sp>
        <p:nvSpPr>
          <p:cNvPr id="281" name="Google Shape;281;p4"/>
          <p:cNvSpPr txBox="1"/>
          <p:nvPr/>
        </p:nvSpPr>
        <p:spPr>
          <a:xfrm>
            <a:off x="2336025" y="2754825"/>
            <a:ext cx="5528100" cy="18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Для проведения приемки требуется: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 sz="1100">
                <a:solidFill>
                  <a:schemeClr val="dk1"/>
                </a:solidFill>
              </a:rPr>
              <a:t>если API стороннее, то получить от BA список бизнес-кейсов к проверке, разработать по ним тест-кейсы;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 sz="1100">
                <a:solidFill>
                  <a:schemeClr val="dk1"/>
                </a:solidFill>
              </a:rPr>
              <a:t>если API внутреннее, то составить список тест-кейсов на проверку - </a:t>
            </a:r>
            <a:r>
              <a:rPr lang="ru" sz="11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ссылка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 sz="1100">
                <a:solidFill>
                  <a:schemeClr val="dk1"/>
                </a:solidFill>
              </a:rPr>
              <a:t>составить коллекцию запросов в Postman/получить коллекцию, если есть готовая;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 sz="1100">
                <a:solidFill>
                  <a:schemeClr val="dk1"/>
                </a:solidFill>
              </a:rPr>
              <a:t>добавить в коллекцию Postman тесты по тест-кейсам выше;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fa0f03bd3a_0_109"/>
          <p:cNvSpPr txBox="1"/>
          <p:nvPr>
            <p:ph type="title"/>
          </p:nvPr>
        </p:nvSpPr>
        <p:spPr>
          <a:xfrm>
            <a:off x="781975" y="445025"/>
            <a:ext cx="15438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/>
              <a:t>Процесс приемки API</a:t>
            </a:r>
            <a:endParaRPr/>
          </a:p>
        </p:txBody>
      </p:sp>
      <p:sp>
        <p:nvSpPr>
          <p:cNvPr id="287" name="Google Shape;287;gfa0f03bd3a_0_109"/>
          <p:cNvSpPr txBox="1"/>
          <p:nvPr>
            <p:ph idx="1" type="body"/>
          </p:nvPr>
        </p:nvSpPr>
        <p:spPr>
          <a:xfrm>
            <a:off x="2325775" y="447650"/>
            <a:ext cx="5528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Этап 2 - Выполнение тестовых активностей</a:t>
            </a:r>
            <a:endParaRPr/>
          </a:p>
        </p:txBody>
      </p:sp>
      <p:sp>
        <p:nvSpPr>
          <p:cNvPr id="288" name="Google Shape;288;gfa0f03bd3a_0_109"/>
          <p:cNvSpPr txBox="1"/>
          <p:nvPr>
            <p:ph idx="1" type="body"/>
          </p:nvPr>
        </p:nvSpPr>
        <p:spPr>
          <a:xfrm>
            <a:off x="2325775" y="1062563"/>
            <a:ext cx="55281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прогнать тесты на коллекцию;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случае, если QA-инженер принимает исправление метода, который реализован на клиенте, то стоит проверить и клиентское поведение тоже.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fa0f03bd3a_0_109"/>
          <p:cNvSpPr txBox="1"/>
          <p:nvPr/>
        </p:nvSpPr>
        <p:spPr>
          <a:xfrm>
            <a:off x="2336025" y="2307200"/>
            <a:ext cx="552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434343"/>
                </a:solidFill>
              </a:rPr>
              <a:t>Этап 3 - Окончание</a:t>
            </a:r>
            <a:endParaRPr/>
          </a:p>
        </p:txBody>
      </p:sp>
      <p:sp>
        <p:nvSpPr>
          <p:cNvPr id="290" name="Google Shape;290;gfa0f03bd3a_0_109"/>
          <p:cNvSpPr txBox="1"/>
          <p:nvPr/>
        </p:nvSpPr>
        <p:spPr>
          <a:xfrm>
            <a:off x="2336025" y="2754825"/>
            <a:ext cx="55281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 sz="1100">
                <a:solidFill>
                  <a:schemeClr val="dk1"/>
                </a:solidFill>
              </a:rPr>
              <a:t>QA составляет отчет о найденных несоответствиях;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 sz="1100">
                <a:solidFill>
                  <a:schemeClr val="dk1"/>
                </a:solidFill>
              </a:rPr>
              <a:t>QA заводит инциденты (если были обнаружены) на сервер, указывает PM/DEV, прикладывает логи запросов, описание шагов, тестовые доступы/данные, указывает сервер;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 sz="1100">
                <a:solidFill>
                  <a:schemeClr val="dk1"/>
                </a:solidFill>
              </a:rPr>
              <a:t>отчет рассылается на PM, BA, QA Lead, backend dev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fa0f03bd3a_0_117"/>
          <p:cNvSpPr txBox="1"/>
          <p:nvPr>
            <p:ph type="title"/>
          </p:nvPr>
        </p:nvSpPr>
        <p:spPr>
          <a:xfrm>
            <a:off x="781975" y="445025"/>
            <a:ext cx="15438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/>
              <a:t>Процесс приемки API</a:t>
            </a:r>
            <a:endParaRPr/>
          </a:p>
        </p:txBody>
      </p:sp>
      <p:sp>
        <p:nvSpPr>
          <p:cNvPr id="296" name="Google Shape;296;gfa0f03bd3a_0_117"/>
          <p:cNvSpPr txBox="1"/>
          <p:nvPr>
            <p:ph idx="1" type="body"/>
          </p:nvPr>
        </p:nvSpPr>
        <p:spPr>
          <a:xfrm>
            <a:off x="2325775" y="266850"/>
            <a:ext cx="5528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rPr lang="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Тест-дизайн кейсов для проверки API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SzPts val="1100"/>
              <a:buNone/>
            </a:pPr>
            <a:r>
              <a:t/>
            </a:r>
            <a:endParaRPr sz="1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gfa0f03bd3a_0_117"/>
          <p:cNvSpPr txBox="1"/>
          <p:nvPr/>
        </p:nvSpPr>
        <p:spPr>
          <a:xfrm>
            <a:off x="2325775" y="1091550"/>
            <a:ext cx="55281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</a:rPr>
              <a:t>Сначала нужно проверить положительные сценарии прямого флоу. Дальше следует исследовать поведение на граничных значениях, при отсутствии авторизации или обязательных параметров. Также нужно рассмотреть варианты прерывания флоу. </a:t>
            </a:r>
            <a:r>
              <a:rPr lang="ru" sz="1600">
                <a:solidFill>
                  <a:srgbClr val="37352F"/>
                </a:solidFill>
              </a:rPr>
              <a:t>Процесс можно разбить на этапы по приоритетам.</a:t>
            </a:r>
            <a:endParaRPr sz="1600">
              <a:solidFill>
                <a:srgbClr val="37352F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ru" sz="1600">
                <a:solidFill>
                  <a:srgbClr val="37352F"/>
                </a:solidFill>
              </a:rPr>
              <a:t>Первый этап - прохождение на позитивных данных тестов проверяющий базовой функциональности (метод авторизации - авторизует, метод получения настроек - получает настройки и т.д.). Здесь нужно для каждого запроса: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fa0f03bd3a_0_125"/>
          <p:cNvSpPr txBox="1"/>
          <p:nvPr>
            <p:ph type="title"/>
          </p:nvPr>
        </p:nvSpPr>
        <p:spPr>
          <a:xfrm>
            <a:off x="781975" y="445025"/>
            <a:ext cx="15438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/>
              <a:t>Процесс приемки API</a:t>
            </a:r>
            <a:endParaRPr/>
          </a:p>
        </p:txBody>
      </p:sp>
      <p:sp>
        <p:nvSpPr>
          <p:cNvPr id="303" name="Google Shape;303;gfa0f03bd3a_0_125"/>
          <p:cNvSpPr txBox="1"/>
          <p:nvPr>
            <p:ph idx="1" type="body"/>
          </p:nvPr>
        </p:nvSpPr>
        <p:spPr>
          <a:xfrm>
            <a:off x="2325775" y="49900"/>
            <a:ext cx="5528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rPr lang="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Тест-дизайн кейсов для проверки API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SzPts val="1100"/>
              <a:buNone/>
            </a:pPr>
            <a:r>
              <a:t/>
            </a:r>
            <a:endParaRPr sz="1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gfa0f03bd3a_0_125"/>
          <p:cNvSpPr txBox="1"/>
          <p:nvPr/>
        </p:nvSpPr>
        <p:spPr>
          <a:xfrm>
            <a:off x="2325775" y="395500"/>
            <a:ext cx="5528100" cy="48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37352F"/>
              </a:buClr>
              <a:buSzPts val="1400"/>
              <a:buAutoNum type="arabicPeriod"/>
            </a:pPr>
            <a:r>
              <a:rPr lang="ru">
                <a:solidFill>
                  <a:srgbClr val="37352F"/>
                </a:solidFill>
              </a:rPr>
              <a:t>Проверить корректность HTTP-кода; </a:t>
            </a:r>
            <a:endParaRPr>
              <a:solidFill>
                <a:srgbClr val="37352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00"/>
              <a:buAutoNum type="arabicPeriod"/>
            </a:pPr>
            <a:r>
              <a:rPr lang="ru">
                <a:solidFill>
                  <a:srgbClr val="111111"/>
                </a:solidFill>
              </a:rPr>
              <a:t>Проверить, что возвращаемые значения в параметрах (header, JSON key) соответствуют бизнес-логике.</a:t>
            </a:r>
            <a:endParaRPr>
              <a:solidFill>
                <a:srgbClr val="11111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352F"/>
              </a:buClr>
              <a:buSzPts val="1400"/>
              <a:buAutoNum type="arabicPeriod"/>
            </a:pPr>
            <a:r>
              <a:rPr lang="ru">
                <a:solidFill>
                  <a:srgbClr val="37352F"/>
                </a:solidFill>
              </a:rPr>
              <a:t>Проверить, что названия параметров(header, JSON key) в ответе соответствуют спецификации;</a:t>
            </a:r>
            <a:endParaRPr>
              <a:solidFill>
                <a:srgbClr val="37352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</a:rPr>
              <a:t>Проверить, что типы данных параметров в ответах соответствуют спецификации;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352F"/>
              </a:buClr>
              <a:buSzPts val="1400"/>
              <a:buAutoNum type="arabicPeriod"/>
            </a:pPr>
            <a:r>
              <a:rPr lang="ru">
                <a:solidFill>
                  <a:srgbClr val="37352F"/>
                </a:solidFill>
              </a:rPr>
              <a:t>Проверить, что структуры данных в body ответа (массивы, объекты) соответствуют спецификации;</a:t>
            </a:r>
            <a:endParaRPr>
              <a:solidFill>
                <a:srgbClr val="37352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352F"/>
              </a:buClr>
              <a:buSzPts val="1400"/>
              <a:buAutoNum type="arabicPeriod"/>
            </a:pPr>
            <a:r>
              <a:rPr lang="ru">
                <a:solidFill>
                  <a:srgbClr val="37352F"/>
                </a:solidFill>
              </a:rPr>
              <a:t>Проверить, что в ответе параметры(header, JSON key), объявленные как обязательные, действительно являются обязательными;</a:t>
            </a:r>
            <a:endParaRPr>
              <a:solidFill>
                <a:srgbClr val="37352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00"/>
              <a:buAutoNum type="arabicPeriod"/>
            </a:pPr>
            <a:r>
              <a:rPr lang="ru">
                <a:solidFill>
                  <a:srgbClr val="111111"/>
                </a:solidFill>
              </a:rPr>
              <a:t>Проверить корректность значения заголовков (headers) ответа; (хотя бы чтобы content type был адекватный)</a:t>
            </a:r>
            <a:endParaRPr>
              <a:solidFill>
                <a:srgbClr val="11111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>
                <a:solidFill>
                  <a:srgbClr val="111111"/>
                </a:solidFill>
              </a:rPr>
              <a:t>Проверить, необязательность необязат</a:t>
            </a:r>
            <a:r>
              <a:rPr lang="ru">
                <a:solidFill>
                  <a:srgbClr val="37352F"/>
                </a:solidFill>
              </a:rPr>
              <a:t>ельных параметров (header, JSON key)</a:t>
            </a:r>
            <a:endParaRPr>
              <a:solidFill>
                <a:srgbClr val="FF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352F"/>
              </a:buClr>
              <a:buSzPts val="1400"/>
              <a:buAutoNum type="arabicPeriod"/>
            </a:pPr>
            <a:r>
              <a:rPr lang="ru">
                <a:solidFill>
                  <a:srgbClr val="37352F"/>
                </a:solidFill>
              </a:rPr>
              <a:t>Проверить время обработки ответа (индивидуально для каждого метода, но неприлично долгие ответы - более 2-3 секунд - нужно подмечать).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fa0f03bd3a_0_131"/>
          <p:cNvSpPr txBox="1"/>
          <p:nvPr>
            <p:ph type="title"/>
          </p:nvPr>
        </p:nvSpPr>
        <p:spPr>
          <a:xfrm>
            <a:off x="781975" y="445025"/>
            <a:ext cx="15438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/>
              <a:t>Процесс приемки API</a:t>
            </a:r>
            <a:endParaRPr/>
          </a:p>
        </p:txBody>
      </p:sp>
      <p:sp>
        <p:nvSpPr>
          <p:cNvPr id="310" name="Google Shape;310;gfa0f03bd3a_0_131"/>
          <p:cNvSpPr txBox="1"/>
          <p:nvPr>
            <p:ph idx="1" type="body"/>
          </p:nvPr>
        </p:nvSpPr>
        <p:spPr>
          <a:xfrm>
            <a:off x="2325775" y="49900"/>
            <a:ext cx="5528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rPr lang="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Тест-дизайн кейсов для проверки API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SzPts val="1100"/>
              <a:buNone/>
            </a:pPr>
            <a:r>
              <a:t/>
            </a:r>
            <a:endParaRPr sz="1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gfa0f03bd3a_0_131"/>
          <p:cNvSpPr txBox="1"/>
          <p:nvPr/>
        </p:nvSpPr>
        <p:spPr>
          <a:xfrm>
            <a:off x="2325775" y="621500"/>
            <a:ext cx="5528100" cy="42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7352F"/>
                </a:solidFill>
              </a:rPr>
              <a:t>2. Второй этап - расширенное позитивное тестирование</a:t>
            </a:r>
            <a:r>
              <a:rPr lang="ru">
                <a:solidFill>
                  <a:srgbClr val="FF0000"/>
                </a:solidFill>
              </a:rPr>
              <a:t>.</a:t>
            </a:r>
            <a:endParaRPr>
              <a:solidFill>
                <a:srgbClr val="FF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7352F"/>
                </a:solidFill>
              </a:rPr>
              <a:t>Необходимо проверить серии запросов и фильтрацию через query param. </a:t>
            </a:r>
            <a:endParaRPr>
              <a:solidFill>
                <a:srgbClr val="37352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37352F"/>
              </a:buClr>
              <a:buSzPts val="1400"/>
              <a:buChar char="●"/>
            </a:pPr>
            <a:r>
              <a:rPr lang="ru">
                <a:solidFill>
                  <a:srgbClr val="37352F"/>
                </a:solidFill>
              </a:rPr>
              <a:t>После POST запросов на создание ресурса нужно проверить, что ресурс присутствует в списке или по нему можно запросить детальную информацию с помощью GET запросов.</a:t>
            </a:r>
            <a:endParaRPr>
              <a:solidFill>
                <a:srgbClr val="37352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352F"/>
              </a:buClr>
              <a:buSzPts val="1400"/>
              <a:buChar char="●"/>
            </a:pPr>
            <a:r>
              <a:rPr lang="ru">
                <a:solidFill>
                  <a:srgbClr val="37352F"/>
                </a:solidFill>
              </a:rPr>
              <a:t>После PUT/PATCH запросов на изменение/обновление ресурса нужно проверить применение этих обновлений с помощью GET запросов на получение списка или детальной информации.</a:t>
            </a:r>
            <a:endParaRPr>
              <a:solidFill>
                <a:srgbClr val="37352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352F"/>
              </a:buClr>
              <a:buSzPts val="1400"/>
              <a:buChar char="●"/>
            </a:pPr>
            <a:r>
              <a:rPr lang="ru">
                <a:solidFill>
                  <a:srgbClr val="37352F"/>
                </a:solidFill>
              </a:rPr>
              <a:t>После DELETE запросов на удаление ресурса с помощью GET запросов нужно проверить, что записи больше нет.</a:t>
            </a:r>
            <a:endParaRPr>
              <a:solidFill>
                <a:srgbClr val="37352F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352F"/>
              </a:buClr>
              <a:buSzPts val="1400"/>
              <a:buChar char="●"/>
            </a:pPr>
            <a:r>
              <a:rPr lang="ru">
                <a:solidFill>
                  <a:schemeClr val="dk1"/>
                </a:solidFill>
              </a:rPr>
              <a:t>Фильтрация в запросах на получение данных (GET-методы) работает корректно.</a:t>
            </a:r>
            <a:endParaRPr>
              <a:solidFill>
                <a:srgbClr val="37352F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fa0f03bd3a_0_137"/>
          <p:cNvSpPr txBox="1"/>
          <p:nvPr>
            <p:ph type="title"/>
          </p:nvPr>
        </p:nvSpPr>
        <p:spPr>
          <a:xfrm>
            <a:off x="781975" y="445025"/>
            <a:ext cx="15438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/>
              <a:t>Процесс приемки API</a:t>
            </a:r>
            <a:endParaRPr/>
          </a:p>
        </p:txBody>
      </p:sp>
      <p:sp>
        <p:nvSpPr>
          <p:cNvPr id="317" name="Google Shape;317;gfa0f03bd3a_0_137"/>
          <p:cNvSpPr txBox="1"/>
          <p:nvPr>
            <p:ph idx="1" type="body"/>
          </p:nvPr>
        </p:nvSpPr>
        <p:spPr>
          <a:xfrm>
            <a:off x="2325775" y="221650"/>
            <a:ext cx="5528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rPr lang="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Тест-дизайн кейсов для проверки API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SzPts val="1100"/>
              <a:buNone/>
            </a:pPr>
            <a:r>
              <a:t/>
            </a:r>
            <a:endParaRPr sz="1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fa0f03bd3a_0_137"/>
          <p:cNvSpPr txBox="1"/>
          <p:nvPr/>
        </p:nvSpPr>
        <p:spPr>
          <a:xfrm>
            <a:off x="2325775" y="1335625"/>
            <a:ext cx="5528100" cy="26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37352F"/>
                </a:solidFill>
              </a:rPr>
              <a:t>Третий этап - негативное тестирование с валидными входными данными (предсказуемые ошибки бизнес логики, если таковые есть). </a:t>
            </a:r>
            <a:endParaRPr sz="1800">
              <a:solidFill>
                <a:srgbClr val="37352F"/>
              </a:solidFill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37352F"/>
                </a:solidFill>
              </a:rPr>
              <a:t>Например, файл отсутствует на сервере, запрашиваю больше денег. чем есть на счете, три раза ввожу неверный ОТП код, неверная связка логин/пароль при авторизации.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7352F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fa0f03bd3a_0_143"/>
          <p:cNvSpPr txBox="1"/>
          <p:nvPr>
            <p:ph type="title"/>
          </p:nvPr>
        </p:nvSpPr>
        <p:spPr>
          <a:xfrm>
            <a:off x="781975" y="445025"/>
            <a:ext cx="15438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/>
              <a:t>Процесс приемки API</a:t>
            </a:r>
            <a:endParaRPr/>
          </a:p>
        </p:txBody>
      </p:sp>
      <p:sp>
        <p:nvSpPr>
          <p:cNvPr id="324" name="Google Shape;324;gfa0f03bd3a_0_143"/>
          <p:cNvSpPr txBox="1"/>
          <p:nvPr>
            <p:ph idx="1" type="body"/>
          </p:nvPr>
        </p:nvSpPr>
        <p:spPr>
          <a:xfrm>
            <a:off x="2336800" y="113400"/>
            <a:ext cx="5528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rPr lang="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Тест-дизайн кейсов для проверки API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SzPts val="1100"/>
              <a:buNone/>
            </a:pPr>
            <a:r>
              <a:t/>
            </a:r>
            <a:endParaRPr sz="1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gfa0f03bd3a_0_143"/>
          <p:cNvSpPr txBox="1"/>
          <p:nvPr/>
        </p:nvSpPr>
        <p:spPr>
          <a:xfrm>
            <a:off x="2336800" y="616500"/>
            <a:ext cx="5528100" cy="45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37352F"/>
              </a:buClr>
              <a:buSzPts val="1300"/>
              <a:buAutoNum type="arabicPeriod"/>
            </a:pPr>
            <a:r>
              <a:rPr lang="ru" sz="1300">
                <a:solidFill>
                  <a:srgbClr val="37352F"/>
                </a:solidFill>
              </a:rPr>
              <a:t>Проверить корректность HTTP-кода; </a:t>
            </a:r>
            <a:endParaRPr sz="1300">
              <a:solidFill>
                <a:srgbClr val="37352F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352F"/>
              </a:buClr>
              <a:buSzPts val="1300"/>
              <a:buAutoNum type="arabicPeriod"/>
            </a:pPr>
            <a:r>
              <a:rPr lang="ru" sz="1300">
                <a:solidFill>
                  <a:srgbClr val="37352F"/>
                </a:solidFill>
              </a:rPr>
              <a:t>Проверить, что возвращаемые значения в параметрах (header, JSON key) соответствуют бизнес-логике;</a:t>
            </a:r>
            <a:endParaRPr sz="1300">
              <a:solidFill>
                <a:srgbClr val="FF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352F"/>
              </a:buClr>
              <a:buSzPts val="1300"/>
              <a:buAutoNum type="arabicPeriod"/>
            </a:pPr>
            <a:r>
              <a:rPr lang="ru" sz="1300">
                <a:solidFill>
                  <a:srgbClr val="37352F"/>
                </a:solidFill>
              </a:rPr>
              <a:t>Проверить, что названия параметров(header, JSON key) в ответе соответствуют спецификации;</a:t>
            </a:r>
            <a:endParaRPr sz="1300">
              <a:solidFill>
                <a:srgbClr val="37352F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ru" sz="1300">
                <a:solidFill>
                  <a:schemeClr val="dk1"/>
                </a:solidFill>
              </a:rPr>
              <a:t>Проверить, что типы данных параметров в ответах соответствуют спецификации;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352F"/>
              </a:buClr>
              <a:buSzPts val="1300"/>
              <a:buAutoNum type="arabicPeriod"/>
            </a:pPr>
            <a:r>
              <a:rPr lang="ru" sz="1300">
                <a:solidFill>
                  <a:srgbClr val="37352F"/>
                </a:solidFill>
              </a:rPr>
              <a:t>Проверить, что структуры данных в body ответа (массивы, список параметров) соответствуют спецификации;</a:t>
            </a:r>
            <a:endParaRPr sz="1300">
              <a:solidFill>
                <a:srgbClr val="37352F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352F"/>
              </a:buClr>
              <a:buSzPts val="1300"/>
              <a:buAutoNum type="arabicPeriod"/>
            </a:pPr>
            <a:r>
              <a:rPr lang="ru" sz="1300">
                <a:solidFill>
                  <a:srgbClr val="37352F"/>
                </a:solidFill>
              </a:rPr>
              <a:t>Проверить, что в ответе параметры(header, JSON key), объявленные как обязательные, действительно являются обязательными;</a:t>
            </a:r>
            <a:endParaRPr sz="1300">
              <a:solidFill>
                <a:srgbClr val="37352F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300"/>
              <a:buAutoNum type="arabicPeriod"/>
            </a:pPr>
            <a:r>
              <a:rPr lang="ru" sz="1300">
                <a:solidFill>
                  <a:srgbClr val="111111"/>
                </a:solidFill>
              </a:rPr>
              <a:t>Проверить корректность значения заголовков (headers) ответа; (хотя бы чтобы content type был адекватный)</a:t>
            </a:r>
            <a:endParaRPr sz="1300">
              <a:solidFill>
                <a:srgbClr val="11111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300">
                <a:solidFill>
                  <a:srgbClr val="111111"/>
                </a:solidFill>
              </a:rPr>
              <a:t>Проверить, необязательность необязат</a:t>
            </a:r>
            <a:r>
              <a:rPr lang="ru" sz="1300">
                <a:solidFill>
                  <a:srgbClr val="37352F"/>
                </a:solidFill>
              </a:rPr>
              <a:t>ельных параметров (header, JSON key)</a:t>
            </a:r>
            <a:endParaRPr sz="1300">
              <a:solidFill>
                <a:srgbClr val="FF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352F"/>
              </a:buClr>
              <a:buSzPts val="1300"/>
              <a:buAutoNum type="arabicPeriod"/>
            </a:pPr>
            <a:r>
              <a:rPr lang="ru" sz="1300">
                <a:solidFill>
                  <a:srgbClr val="37352F"/>
                </a:solidFill>
              </a:rPr>
              <a:t>Проверить время обработки ответа (индивидуально для каждого метода, но неприлично долгие ответы - более 2-3 секунд - нужно подмечать).</a:t>
            </a:r>
            <a:endParaRPr sz="1300">
              <a:solidFill>
                <a:srgbClr val="37352F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fa0f03bd3a_0_149"/>
          <p:cNvSpPr txBox="1"/>
          <p:nvPr>
            <p:ph type="title"/>
          </p:nvPr>
        </p:nvSpPr>
        <p:spPr>
          <a:xfrm>
            <a:off x="781975" y="445025"/>
            <a:ext cx="15438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/>
              <a:t>Процесс приемки API</a:t>
            </a:r>
            <a:endParaRPr/>
          </a:p>
        </p:txBody>
      </p:sp>
      <p:sp>
        <p:nvSpPr>
          <p:cNvPr id="331" name="Google Shape;331;gfa0f03bd3a_0_149"/>
          <p:cNvSpPr txBox="1"/>
          <p:nvPr>
            <p:ph idx="1" type="body"/>
          </p:nvPr>
        </p:nvSpPr>
        <p:spPr>
          <a:xfrm>
            <a:off x="2325775" y="221650"/>
            <a:ext cx="5528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rPr lang="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Тест-дизайн кейсов для проверки API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SzPts val="1100"/>
              <a:buNone/>
            </a:pPr>
            <a:r>
              <a:t/>
            </a:r>
            <a:endParaRPr sz="1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gfa0f03bd3a_0_149"/>
          <p:cNvSpPr txBox="1"/>
          <p:nvPr/>
        </p:nvSpPr>
        <p:spPr>
          <a:xfrm>
            <a:off x="2325775" y="1185775"/>
            <a:ext cx="5528100" cy="2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" sz="1600">
                <a:solidFill>
                  <a:srgbClr val="37352F"/>
                </a:solidFill>
              </a:rPr>
              <a:t>Четвертый этап - негативное тестирование с недопустимыми входными данными (неправильные названия/типы данных в параметрах (headers, path param, query param, JSON schema), ошибочные запросы без передачи обязательных параметров, неожидаемые/неправильные структуры данных в JSON). Для каждого запроса:</a:t>
            </a:r>
            <a:endParaRPr sz="1600">
              <a:solidFill>
                <a:srgbClr val="37352F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9"/>
          <p:cNvSpPr txBox="1"/>
          <p:nvPr>
            <p:ph type="title"/>
          </p:nvPr>
        </p:nvSpPr>
        <p:spPr>
          <a:xfrm>
            <a:off x="781975" y="445025"/>
            <a:ext cx="15438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/>
              <a:t>Postman</a:t>
            </a:r>
            <a:endParaRPr/>
          </a:p>
        </p:txBody>
      </p:sp>
      <p:sp>
        <p:nvSpPr>
          <p:cNvPr id="338" name="Google Shape;338;p9"/>
          <p:cNvSpPr txBox="1"/>
          <p:nvPr>
            <p:ph idx="1" type="body"/>
          </p:nvPr>
        </p:nvSpPr>
        <p:spPr>
          <a:xfrm>
            <a:off x="2336025" y="110800"/>
            <a:ext cx="55281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ru" sz="2000"/>
              <a:t>Postman</a:t>
            </a:r>
            <a:endParaRPr sz="2000"/>
          </a:p>
        </p:txBody>
      </p:sp>
      <p:sp>
        <p:nvSpPr>
          <p:cNvPr id="339" name="Google Shape;339;p9"/>
          <p:cNvSpPr txBox="1"/>
          <p:nvPr>
            <p:ph idx="1" type="body"/>
          </p:nvPr>
        </p:nvSpPr>
        <p:spPr>
          <a:xfrm>
            <a:off x="2336025" y="931000"/>
            <a:ext cx="5528100" cy="3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работы с API в основном используется инструмент Postman. Он позволяет разрабатывать, документировать, отлаживать и, главное для нас, тестировать API.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начала нужно создать запрос.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Начнем. Сначала подготовим окружение.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Выбираем вкладку “Environment”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Нажимаем кнопку “New environment”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Создаем переменную с названием BASE_URL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полях Current value и Initial Value указываем </a:t>
            </a:r>
            <a:r>
              <a:rPr lang="ru" sz="14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http://fakerestapi.azurewebsites.net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Нажимаем кнопку Save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fa0f03bd3a_0_183"/>
          <p:cNvSpPr txBox="1"/>
          <p:nvPr>
            <p:ph type="title"/>
          </p:nvPr>
        </p:nvSpPr>
        <p:spPr>
          <a:xfrm>
            <a:off x="781975" y="445025"/>
            <a:ext cx="15438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/>
              <a:t>Postman</a:t>
            </a:r>
            <a:endParaRPr/>
          </a:p>
        </p:txBody>
      </p:sp>
      <p:sp>
        <p:nvSpPr>
          <p:cNvPr id="345" name="Google Shape;345;gfa0f03bd3a_0_183"/>
          <p:cNvSpPr txBox="1"/>
          <p:nvPr>
            <p:ph idx="1" type="body"/>
          </p:nvPr>
        </p:nvSpPr>
        <p:spPr>
          <a:xfrm>
            <a:off x="2336025" y="110800"/>
            <a:ext cx="55281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ru" sz="2000"/>
              <a:t>Postman</a:t>
            </a:r>
            <a:endParaRPr sz="2000"/>
          </a:p>
        </p:txBody>
      </p:sp>
      <p:pic>
        <p:nvPicPr>
          <p:cNvPr id="346" name="Google Shape;346;gfa0f03bd3a_0_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375" y="840477"/>
            <a:ext cx="8665252" cy="390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930060758_0_16"/>
          <p:cNvSpPr txBox="1"/>
          <p:nvPr>
            <p:ph type="title"/>
          </p:nvPr>
        </p:nvSpPr>
        <p:spPr>
          <a:xfrm>
            <a:off x="781975" y="445025"/>
            <a:ext cx="15438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"/>
              <a:t>Web API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87" name="Google Shape;87;gf930060758_0_16"/>
          <p:cNvSpPr txBox="1"/>
          <p:nvPr>
            <p:ph idx="1" type="body"/>
          </p:nvPr>
        </p:nvSpPr>
        <p:spPr>
          <a:xfrm>
            <a:off x="2336025" y="445025"/>
            <a:ext cx="55281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Что входит в API</a:t>
            </a:r>
            <a:endParaRPr/>
          </a:p>
        </p:txBody>
      </p:sp>
      <p:pic>
        <p:nvPicPr>
          <p:cNvPr id="88" name="Google Shape;88;gf930060758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5875" y="1019875"/>
            <a:ext cx="5055160" cy="357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fa0f03bd3a_0_190"/>
          <p:cNvSpPr txBox="1"/>
          <p:nvPr>
            <p:ph type="title"/>
          </p:nvPr>
        </p:nvSpPr>
        <p:spPr>
          <a:xfrm>
            <a:off x="781975" y="445025"/>
            <a:ext cx="15438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/>
              <a:t>Postman</a:t>
            </a:r>
            <a:endParaRPr/>
          </a:p>
        </p:txBody>
      </p:sp>
      <p:sp>
        <p:nvSpPr>
          <p:cNvPr id="352" name="Google Shape;352;gfa0f03bd3a_0_190"/>
          <p:cNvSpPr txBox="1"/>
          <p:nvPr>
            <p:ph idx="1" type="body"/>
          </p:nvPr>
        </p:nvSpPr>
        <p:spPr>
          <a:xfrm>
            <a:off x="2336025" y="47525"/>
            <a:ext cx="55281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ru" sz="2000"/>
              <a:t>Postman</a:t>
            </a:r>
            <a:endParaRPr sz="2000"/>
          </a:p>
        </p:txBody>
      </p:sp>
      <p:sp>
        <p:nvSpPr>
          <p:cNvPr id="353" name="Google Shape;353;gfa0f03bd3a_0_190"/>
          <p:cNvSpPr txBox="1"/>
          <p:nvPr>
            <p:ph idx="1" type="body"/>
          </p:nvPr>
        </p:nvSpPr>
        <p:spPr>
          <a:xfrm>
            <a:off x="2336025" y="462450"/>
            <a:ext cx="5528100" cy="42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Далее создаем запрос: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AutoNum type="arabicPeriod"/>
            </a:pPr>
            <a:r>
              <a:rPr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Выбираем вкладку “Collection”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AutoNum type="arabicPeriod"/>
            </a:pPr>
            <a:r>
              <a:rPr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Нажимаем кнопку “New collection” =&gt; переименовать в соответствии с названием контроллера =&gt; “Authors”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AutoNum type="arabicPeriod"/>
            </a:pPr>
            <a:r>
              <a:rPr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Щелкаем ПКМ по созданной коллекции =&gt; add request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AutoNum type="arabicPeriod"/>
            </a:pPr>
            <a:r>
              <a:rPr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Выбираем тип запроса - POST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AutoNum type="arabicPeriod"/>
            </a:pPr>
            <a:r>
              <a:rPr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Заполняем стартовую строку запроса, используя ранее созданную переменную BASE_URL 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{{BASE_URL}}/api/v1/Authors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AutoNum type="arabicPeriod"/>
            </a:pPr>
            <a:r>
              <a:rPr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 вкладке Body указываем JSON, который будем передавать: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​​{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"id": 123,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"idBook": 12345,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"firstName": "FN",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"lastName": "SN"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AutoNum type="arabicPeriod"/>
            </a:pPr>
            <a:r>
              <a:rPr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Нажимаем кнопку Save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AutoNum type="arabicPeriod"/>
            </a:pPr>
            <a:r>
              <a:rPr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Выбираем созданное нами окружение “New environment”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AutoNum type="arabicPeriod"/>
            </a:pPr>
            <a:r>
              <a:rPr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Нажимаем кнопку “Send”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fa0f03bd3a_0_176"/>
          <p:cNvSpPr txBox="1"/>
          <p:nvPr>
            <p:ph type="title"/>
          </p:nvPr>
        </p:nvSpPr>
        <p:spPr>
          <a:xfrm>
            <a:off x="781975" y="445025"/>
            <a:ext cx="15438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/>
              <a:t>Postman</a:t>
            </a:r>
            <a:endParaRPr/>
          </a:p>
        </p:txBody>
      </p:sp>
      <p:sp>
        <p:nvSpPr>
          <p:cNvPr id="359" name="Google Shape;359;gfa0f03bd3a_0_176"/>
          <p:cNvSpPr txBox="1"/>
          <p:nvPr>
            <p:ph idx="1" type="body"/>
          </p:nvPr>
        </p:nvSpPr>
        <p:spPr>
          <a:xfrm>
            <a:off x="2336025" y="110800"/>
            <a:ext cx="55281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ru" sz="2000"/>
              <a:t>Postman</a:t>
            </a:r>
            <a:endParaRPr sz="2000"/>
          </a:p>
        </p:txBody>
      </p:sp>
      <p:pic>
        <p:nvPicPr>
          <p:cNvPr id="360" name="Google Shape;360;gfa0f03bd3a_0_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375" y="795277"/>
            <a:ext cx="8665252" cy="399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8"/>
          <p:cNvSpPr txBox="1"/>
          <p:nvPr>
            <p:ph type="title"/>
          </p:nvPr>
        </p:nvSpPr>
        <p:spPr>
          <a:xfrm>
            <a:off x="781975" y="445025"/>
            <a:ext cx="15438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/>
              <a:t>Пример оформления бага</a:t>
            </a:r>
            <a:endParaRPr/>
          </a:p>
        </p:txBody>
      </p:sp>
      <p:pic>
        <p:nvPicPr>
          <p:cNvPr id="366" name="Google Shape;36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8175" y="152400"/>
            <a:ext cx="482788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fa0f03bd3a_0_161"/>
          <p:cNvSpPr txBox="1"/>
          <p:nvPr>
            <p:ph type="title"/>
          </p:nvPr>
        </p:nvSpPr>
        <p:spPr>
          <a:xfrm>
            <a:off x="781975" y="445025"/>
            <a:ext cx="15438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/>
              <a:t>Пример тест-кейса</a:t>
            </a:r>
            <a:endParaRPr/>
          </a:p>
        </p:txBody>
      </p:sp>
      <p:pic>
        <p:nvPicPr>
          <p:cNvPr id="372" name="Google Shape;372;gfa0f03bd3a_0_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9925" y="461013"/>
            <a:ext cx="6101699" cy="422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fa0f03bd3a_0_168"/>
          <p:cNvSpPr txBox="1"/>
          <p:nvPr>
            <p:ph type="title"/>
          </p:nvPr>
        </p:nvSpPr>
        <p:spPr>
          <a:xfrm>
            <a:off x="781975" y="445025"/>
            <a:ext cx="15438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/>
              <a:t>Пример тест-кейса</a:t>
            </a:r>
            <a:endParaRPr/>
          </a:p>
        </p:txBody>
      </p:sp>
      <p:pic>
        <p:nvPicPr>
          <p:cNvPr id="378" name="Google Shape;378;gfa0f03bd3a_0_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325" y="1121725"/>
            <a:ext cx="8839199" cy="379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fa0f03bd3a_0_156"/>
          <p:cNvSpPr txBox="1"/>
          <p:nvPr>
            <p:ph type="title"/>
          </p:nvPr>
        </p:nvSpPr>
        <p:spPr>
          <a:xfrm>
            <a:off x="781975" y="445025"/>
            <a:ext cx="15438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/>
              <a:t>Пример отчета</a:t>
            </a:r>
            <a:endParaRPr/>
          </a:p>
        </p:txBody>
      </p:sp>
      <p:sp>
        <p:nvSpPr>
          <p:cNvPr id="384" name="Google Shape;384;gfa0f03bd3a_0_156"/>
          <p:cNvSpPr txBox="1"/>
          <p:nvPr/>
        </p:nvSpPr>
        <p:spPr>
          <a:xfrm>
            <a:off x="2336800" y="333000"/>
            <a:ext cx="5406900" cy="45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Пример отчета о приемки API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Всем привет!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Отправляю отчёт по приемке методов API.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</a:rPr>
              <a:t>Server:</a:t>
            </a:r>
            <a:r>
              <a:rPr lang="ru">
                <a:solidFill>
                  <a:schemeClr val="dk1"/>
                </a:solidFill>
              </a:rPr>
              <a:t> </a:t>
            </a:r>
            <a:r>
              <a:rPr lang="ru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https://api.example.com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</a:rPr>
              <a:t>API version (if any):</a:t>
            </a:r>
            <a:r>
              <a:rPr lang="ru">
                <a:solidFill>
                  <a:schemeClr val="dk1"/>
                </a:solidFill>
              </a:rPr>
              <a:t> v1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</a:rPr>
              <a:t>Postman collection: </a:t>
            </a:r>
            <a:r>
              <a:rPr lang="ru">
                <a:solidFill>
                  <a:schemeClr val="dk1"/>
                </a:solidFill>
              </a:rPr>
              <a:t>&lt;link_to_postman_collection&gt;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</a:rPr>
              <a:t>API Methods:</a:t>
            </a:r>
            <a:r>
              <a:rPr lang="ru">
                <a:solidFill>
                  <a:schemeClr val="dk1"/>
                </a:solidFill>
              </a:rPr>
              <a:t> GET user/profile, PUT user/profile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Тестирование проводилось по тест-кейсам &lt;ссылка на тест-кейсы&gt;.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По результатам тестирования были заведены инциденты: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&lt;таблица заведенных тикетов&gt;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Issues&amp;Risks: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ru">
                <a:solidFill>
                  <a:schemeClr val="dk1"/>
                </a:solidFill>
              </a:rPr>
              <a:t>Сервер был недоступен 1 час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ru">
                <a:solidFill>
                  <a:schemeClr val="dk1"/>
                </a:solidFill>
              </a:rPr>
              <a:t>Найдены критичные баги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ru">
                <a:solidFill>
                  <a:schemeClr val="dk1"/>
                </a:solidFill>
              </a:rPr>
              <a:t>Сервер долго отдает ответ на запрос  GET user/profile</a:t>
            </a:r>
            <a:endParaRPr sz="17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0"/>
          <p:cNvSpPr txBox="1"/>
          <p:nvPr>
            <p:ph idx="1" type="body"/>
          </p:nvPr>
        </p:nvSpPr>
        <p:spPr>
          <a:xfrm>
            <a:off x="2336025" y="147175"/>
            <a:ext cx="55281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ru"/>
              <a:t>Домашние задание</a:t>
            </a:r>
            <a:endParaRPr/>
          </a:p>
        </p:txBody>
      </p:sp>
      <p:sp>
        <p:nvSpPr>
          <p:cNvPr id="390" name="Google Shape;390;p10"/>
          <p:cNvSpPr txBox="1"/>
          <p:nvPr>
            <p:ph idx="1" type="body"/>
          </p:nvPr>
        </p:nvSpPr>
        <p:spPr>
          <a:xfrm>
            <a:off x="2336025" y="678100"/>
            <a:ext cx="5528100" cy="44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 Согласно тест-дизайну API создать тест-кейсы для одного из контроллеров (согласно варианту) Swagger FakeRESTApi в Qase.io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2. Создать в Postman переменные окружения для стартовой строки, вынести в переменные протокол указанный в стартовой строке, BASE URL и версию API.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3. Создать коллекцию согласно созданным тест-кейсам API, в запросах коллекции использовать созданные переменные окружения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4. Через Postman выполнить тестирования одного из контроллеров (согласно варианту) FakeRESTApi согласно созданной коллекции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5. Завести найденные баги на своей странице в Confluence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6. Создать отчет о тестировании и разместить его на своей странице в Confluence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7. Разместить в Confluence созданную коллекцию, а также логи выполнения тестов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"/>
          <p:cNvSpPr/>
          <p:nvPr/>
        </p:nvSpPr>
        <p:spPr>
          <a:xfrm>
            <a:off x="992500" y="841675"/>
            <a:ext cx="6557100" cy="329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5"/>
          <p:cNvSpPr txBox="1"/>
          <p:nvPr>
            <p:ph type="title"/>
          </p:nvPr>
        </p:nvSpPr>
        <p:spPr>
          <a:xfrm>
            <a:off x="781975" y="445025"/>
            <a:ext cx="15438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397" name="Google Shape;397;p5"/>
          <p:cNvSpPr txBox="1"/>
          <p:nvPr>
            <p:ph idx="1" type="body"/>
          </p:nvPr>
        </p:nvSpPr>
        <p:spPr>
          <a:xfrm>
            <a:off x="2325775" y="193225"/>
            <a:ext cx="55281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ru"/>
              <a:t>Дополнительные материалы для изучения</a:t>
            </a:r>
            <a:endParaRPr/>
          </a:p>
        </p:txBody>
      </p:sp>
      <p:sp>
        <p:nvSpPr>
          <p:cNvPr id="398" name="Google Shape;398;p5"/>
          <p:cNvSpPr txBox="1"/>
          <p:nvPr>
            <p:ph idx="1" type="body"/>
          </p:nvPr>
        </p:nvSpPr>
        <p:spPr>
          <a:xfrm>
            <a:off x="2573250" y="939575"/>
            <a:ext cx="5224800" cy="42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Что такое RESTful на самом деле / Хабр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Архитектура REST / Хабр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Что такое API / Хабр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Архитектура «клиент-сервер» | Сетевые технологии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REST — Википедия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 — Википедия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Простым языком об HTTP / Хабр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Лекция 6, ч.1. Архитектура клиент-сервер · Курс лекций "Тестирование програмного обеспечения"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URL и URI - в чем различие?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URI — Википедия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Освоение тестирования SOAP API — Лаборатория Качества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14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Освоение тестирования REST API — Лаборатория Качества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14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Клиент-серверная архитектура в картинках / Хабр</a:t>
            </a:r>
            <a:endParaRPr b="1"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930060758_0_0"/>
          <p:cNvSpPr txBox="1"/>
          <p:nvPr>
            <p:ph type="title"/>
          </p:nvPr>
        </p:nvSpPr>
        <p:spPr>
          <a:xfrm>
            <a:off x="781975" y="445025"/>
            <a:ext cx="15438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"/>
              <a:t>Web API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94" name="Google Shape;94;gf930060758_0_0"/>
          <p:cNvSpPr txBox="1"/>
          <p:nvPr>
            <p:ph idx="1" type="body"/>
          </p:nvPr>
        </p:nvSpPr>
        <p:spPr>
          <a:xfrm>
            <a:off x="2336025" y="153225"/>
            <a:ext cx="55281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7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Абстракция </a:t>
            </a:r>
            <a:r>
              <a:rPr lang="ru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API в реальной жизни</a:t>
            </a:r>
            <a:endParaRPr/>
          </a:p>
        </p:txBody>
      </p:sp>
      <p:pic>
        <p:nvPicPr>
          <p:cNvPr id="95" name="Google Shape;95;gf93006075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850" y="1033850"/>
            <a:ext cx="5036450" cy="373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2407e0bf9_0_10"/>
          <p:cNvSpPr txBox="1"/>
          <p:nvPr>
            <p:ph type="title"/>
          </p:nvPr>
        </p:nvSpPr>
        <p:spPr>
          <a:xfrm>
            <a:off x="781975" y="445025"/>
            <a:ext cx="15438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"/>
              <a:t>Web API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01" name="Google Shape;101;g102407e0bf9_0_10"/>
          <p:cNvSpPr txBox="1"/>
          <p:nvPr>
            <p:ph idx="1" type="body"/>
          </p:nvPr>
        </p:nvSpPr>
        <p:spPr>
          <a:xfrm>
            <a:off x="2336025" y="153225"/>
            <a:ext cx="55281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7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Абстракция API в реальной жизни</a:t>
            </a:r>
            <a:endParaRPr/>
          </a:p>
        </p:txBody>
      </p:sp>
      <p:pic>
        <p:nvPicPr>
          <p:cNvPr id="102" name="Google Shape;102;g102407e0bf9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825" y="800263"/>
            <a:ext cx="6131761" cy="3865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a0f03bd3a_0_59"/>
          <p:cNvSpPr txBox="1"/>
          <p:nvPr>
            <p:ph type="title"/>
          </p:nvPr>
        </p:nvSpPr>
        <p:spPr>
          <a:xfrm>
            <a:off x="781975" y="445025"/>
            <a:ext cx="15438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"/>
              <a:t>Web API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08" name="Google Shape;108;gfa0f03bd3a_0_59"/>
          <p:cNvSpPr txBox="1"/>
          <p:nvPr>
            <p:ph idx="1" type="body"/>
          </p:nvPr>
        </p:nvSpPr>
        <p:spPr>
          <a:xfrm>
            <a:off x="2325775" y="35625"/>
            <a:ext cx="55281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SzPts val="1100"/>
              <a:buNone/>
            </a:pPr>
            <a:r>
              <a:rPr lang="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Группировка функций/методов API в контракты/контроллеры</a:t>
            </a:r>
            <a:endParaRPr/>
          </a:p>
        </p:txBody>
      </p:sp>
      <p:pic>
        <p:nvPicPr>
          <p:cNvPr id="109" name="Google Shape;109;gfa0f03bd3a_0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6000" y="855825"/>
            <a:ext cx="6318317" cy="398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930060758_0_23"/>
          <p:cNvSpPr txBox="1"/>
          <p:nvPr>
            <p:ph type="title"/>
          </p:nvPr>
        </p:nvSpPr>
        <p:spPr>
          <a:xfrm>
            <a:off x="781975" y="445025"/>
            <a:ext cx="15438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"/>
              <a:t>Web API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15" name="Google Shape;115;gf930060758_0_23"/>
          <p:cNvSpPr txBox="1"/>
          <p:nvPr>
            <p:ph idx="1" type="body"/>
          </p:nvPr>
        </p:nvSpPr>
        <p:spPr>
          <a:xfrm>
            <a:off x="2336025" y="230475"/>
            <a:ext cx="55281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Место API в клиент-серверной архитектуре</a:t>
            </a:r>
            <a:endParaRPr/>
          </a:p>
        </p:txBody>
      </p:sp>
      <p:sp>
        <p:nvSpPr>
          <p:cNvPr id="116" name="Google Shape;116;gf930060758_0_23"/>
          <p:cNvSpPr txBox="1"/>
          <p:nvPr>
            <p:ph idx="1" type="body"/>
          </p:nvPr>
        </p:nvSpPr>
        <p:spPr>
          <a:xfrm>
            <a:off x="2336025" y="1265225"/>
            <a:ext cx="55281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17" name="Google Shape;117;gf930060758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400" y="1050682"/>
            <a:ext cx="5528101" cy="3758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930060758_0_8"/>
          <p:cNvSpPr txBox="1"/>
          <p:nvPr>
            <p:ph type="title"/>
          </p:nvPr>
        </p:nvSpPr>
        <p:spPr>
          <a:xfrm>
            <a:off x="781975" y="445025"/>
            <a:ext cx="15438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/>
              <a:t>REST</a:t>
            </a:r>
            <a:endParaRPr/>
          </a:p>
        </p:txBody>
      </p:sp>
      <p:sp>
        <p:nvSpPr>
          <p:cNvPr id="123" name="Google Shape;123;gf930060758_0_8"/>
          <p:cNvSpPr txBox="1"/>
          <p:nvPr>
            <p:ph idx="1" type="body"/>
          </p:nvPr>
        </p:nvSpPr>
        <p:spPr>
          <a:xfrm>
            <a:off x="2336800" y="83425"/>
            <a:ext cx="55281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Архитектурный стиль к построению API - REST</a:t>
            </a:r>
            <a:endParaRPr/>
          </a:p>
        </p:txBody>
      </p:sp>
      <p:pic>
        <p:nvPicPr>
          <p:cNvPr id="124" name="Google Shape;124;gf930060758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2200" y="992775"/>
            <a:ext cx="5504751" cy="357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