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ubik Light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Rubik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itDsFNo65CtbP3Zegb0B9hwo2o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5D56BB-56C6-4063-829D-255245A2DD1B}">
  <a:tblStyle styleId="{F85D56BB-56C6-4063-829D-255245A2DD1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18CF80E-FC7D-45B6-9800-F17D3FF774F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ubikLight-regular.fntdata"/><Relationship Id="rId41" Type="http://schemas.openxmlformats.org/officeDocument/2006/relationships/slide" Target="slides/slide35.xml"/><Relationship Id="rId44" Type="http://schemas.openxmlformats.org/officeDocument/2006/relationships/font" Target="fonts/RubikLight-italic.fntdata"/><Relationship Id="rId43" Type="http://schemas.openxmlformats.org/officeDocument/2006/relationships/font" Target="fonts/RubikLight-bold.fntdata"/><Relationship Id="rId46" Type="http://schemas.openxmlformats.org/officeDocument/2006/relationships/font" Target="fonts/Roboto-regular.fntdata"/><Relationship Id="rId45" Type="http://schemas.openxmlformats.org/officeDocument/2006/relationships/font" Target="fonts/Rubik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ubik-bold.fntdata"/><Relationship Id="rId50" Type="http://schemas.openxmlformats.org/officeDocument/2006/relationships/font" Target="fonts/Rubik-regular.fntdata"/><Relationship Id="rId53" Type="http://schemas.openxmlformats.org/officeDocument/2006/relationships/font" Target="fonts/Rubik-boldItalic.fntdata"/><Relationship Id="rId52" Type="http://schemas.openxmlformats.org/officeDocument/2006/relationships/font" Target="fonts/Rubik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cdaa300b9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fcdaa300b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4. </a:t>
            </a:r>
            <a:r>
              <a:rPr b="1"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Полнота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требовани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  <a:t>ях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должна содержаться вся необходимая для реализации функциональности информация.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  <a:t>В документации должны быть подробно описаны как очевидные, так и неочевидные варианты использования системы. Давайте рассмотрим пример.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200">
                <a:solidFill>
                  <a:srgbClr val="FF0000"/>
                </a:solidFill>
                <a:highlight>
                  <a:schemeClr val="lt1"/>
                </a:highlight>
              </a:rPr>
              <a:t>При вводе валидного пароля пользователь попадает на главный экран приложения.</a:t>
            </a:r>
            <a:endParaRPr sz="12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Если мы ввели верный пароль - это хорошо. Но что будет если мы ошиблись при вводе пароля?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200">
                <a:solidFill>
                  <a:srgbClr val="38761D"/>
                </a:solidFill>
                <a:highlight>
                  <a:schemeClr val="lt1"/>
                </a:highlight>
              </a:rPr>
              <a:t>1.1 При вводе валидного пароля пользователь попадает на главный экран приложения.</a:t>
            </a:r>
            <a:br>
              <a:rPr lang="ru-RU" sz="1200">
                <a:solidFill>
                  <a:srgbClr val="38761D"/>
                </a:solidFill>
                <a:highlight>
                  <a:schemeClr val="lt1"/>
                </a:highlight>
              </a:rPr>
            </a:br>
            <a:r>
              <a:rPr lang="ru-RU" sz="1200">
                <a:solidFill>
                  <a:srgbClr val="38761D"/>
                </a:solidFill>
                <a:highlight>
                  <a:schemeClr val="lt1"/>
                </a:highlight>
              </a:rPr>
              <a:t>1.2 При вводе невалидного пароля появляется экран с ошибкой “пароль неверный”.</a:t>
            </a:r>
            <a:b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Рассмотрен как позитивный кейс, так и негативный. Это пример полных требований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17cb10458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017cb104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4. Проверяемость - 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  <a:t>способ однозначного утверждения можем ли мы проверить это требование или нет.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333333"/>
                </a:solidFill>
                <a:highlight>
                  <a:srgbClr val="FFFFFF"/>
                </a:highlight>
              </a:rPr>
              <a:t>Этот атрибут также называют тестируемостью или верифицируемостью, он показывает легкость, с которой программные компоненты или интегрированный продукт можно проверить на предмет дефектов.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cdaa300b9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fcdaa300b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highlight>
                  <a:srgbClr val="FFFFFF"/>
                </a:highlight>
              </a:rPr>
              <a:t>6. </a:t>
            </a:r>
            <a:r>
              <a:rPr b="1" lang="ru-RU">
                <a:solidFill>
                  <a:srgbClr val="2B2B2B"/>
                </a:solidFill>
              </a:rPr>
              <a:t>Прослеживаемость</a:t>
            </a:r>
            <a:r>
              <a:rPr lang="ru-RU">
                <a:solidFill>
                  <a:srgbClr val="2B2B2B"/>
                </a:solidFill>
              </a:rPr>
              <a:t> </a:t>
            </a:r>
            <a:r>
              <a:rPr lang="ru-RU">
                <a:solidFill>
                  <a:srgbClr val="2B2B2B"/>
                </a:solidFill>
              </a:rPr>
              <a:t> - </a:t>
            </a:r>
            <a:r>
              <a:rPr lang="ru-RU">
                <a:solidFill>
                  <a:srgbClr val="2B2B2B"/>
                </a:solidFill>
              </a:rPr>
              <a:t>возможность  отследить связь между требованием и другими артефактами проекта, каждое требование имеет  уникальный идентификатор, по которому оно легко прослеживается</a:t>
            </a:r>
            <a:endParaRPr>
              <a:solidFill>
                <a:srgbClr val="2B2B2B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/>
              <a:t>Результатом ревью требований являются комментарии к требованиям в Confluence, по которым аналитик вносит правки в требования. Требования становятся более качественными</a:t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cef29e0f3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fcef29e0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202124"/>
                </a:solidFill>
                <a:highlight>
                  <a:srgbClr val="FFFFFF"/>
                </a:highlight>
              </a:rPr>
              <a:t>Наверно, каждый примерно понимает что такое дизайн. Но давайте уточним.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202124"/>
                </a:solidFill>
                <a:highlight>
                  <a:srgbClr val="FFFFFF"/>
                </a:highlight>
              </a:rPr>
              <a:t>Дизайн приложения – это визуальное оформление программы, а также ее структура, основанная на логике пользовательского поведения. Иными словами, это не только внешний вид, но и удобство использования.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202124"/>
                </a:solidFill>
                <a:highlight>
                  <a:srgbClr val="FFFFFF"/>
                </a:highlight>
              </a:rPr>
              <a:t>Тестирование дизайна - это проверка экранов приложения и взаимодействия между ними.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84ec3c298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f84ec3c29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ru-RU" sz="1200">
                <a:solidFill>
                  <a:schemeClr val="dk1"/>
                </a:solidFill>
              </a:rPr>
              <a:t>Полнота</a:t>
            </a:r>
            <a:r>
              <a:rPr lang="ru-RU" sz="1200">
                <a:solidFill>
                  <a:schemeClr val="dk1"/>
                </a:solidFill>
              </a:rPr>
              <a:t> - </a:t>
            </a: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отображение всех экранов сценария, переходы между ними (вход и выход), экраны ошибок, заглушки, все типы выбора значений (радиобаттоны, выпадающий список, поле для ввода значения).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Все экраны кейса присутствуют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Показаны переходы по всем основным и альтернативным UC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Показаны тексты и форма отображения для всех возможных ошибок (общих и частных для кейса)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Показаны нестандартные переходы "Назад"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Показаны нетривиальные состояния экрана (поле не вернулось, все поля вернулись, другие комбинации)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Показаны пустые состояния, заглушки и лоадеры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Показаны все используемые пикеры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Показаны все типы списков (multiselect, singleselect, input поле и т.д.)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Показаны все возможные в кейсе ошибки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Есть связь кейса с экранами других кейсов (как минимум, вход и выход)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471eb5431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0471eb54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  <a:t>2. 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  <a:t>Корректность 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типы полей и тексты ошибок соответствуют требованиям.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471eb543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0471eb54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3. </a:t>
            </a: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Консистентность - для похожих действий используются единые шаблоны (названия кнопок с одинаковыми действиями, единый формат даты, один текст для одного типа ошибок)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471eb5431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0471eb54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4. </a:t>
            </a: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Адаптивность - показаны способы отображения нестандартного контента (длинные заголовки), отображение для экранов с высокой плотностью элементов для устройств с низким разрешением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/>
              <a:t>Результатом ревью дизайна являются комментарии на карте экранов. по которым дизайнер вносит изменения в дизайн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17cb1045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17cb104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200"/>
              <a:t>Начнем с тестирования требований. Что же такое требования? Требования - это описание того, что должно быть реализовано. Они могут быть описаны как с точки зрения пользователя, так и с точки зрения внутренней работы системы, ее бэкенда и взаимодействия с внешними системами. Требования - это основа, это первое, на что смотрит команда проекта. </a:t>
            </a:r>
            <a:r>
              <a:rPr lang="ru-RU" sz="1200">
                <a:solidFill>
                  <a:srgbClr val="111111"/>
                </a:solidFill>
                <a:highlight>
                  <a:schemeClr val="lt1"/>
                </a:highlight>
              </a:rPr>
              <a:t>Когда разрабатывается новая функциональность системы, аналитик пишет эти требования, а тестировщик их проверяет.</a:t>
            </a:r>
            <a:r>
              <a:rPr lang="ru-RU" sz="1200"/>
              <a:t> Проверка требований проводится для того, чтобы найти ошибки до начала разработки. </a:t>
            </a:r>
            <a:r>
              <a:rPr lang="ru-RU" sz="1200">
                <a:solidFill>
                  <a:srgbClr val="111111"/>
                </a:solidFill>
                <a:highlight>
                  <a:srgbClr val="FFFFFF"/>
                </a:highlight>
              </a:rPr>
              <a:t>Этот процесс называется ревью требований (Requirements review).</a:t>
            </a:r>
            <a:endParaRPr sz="16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На предыдущей лекции вы уже познакомились с API. давайте повторим. что же такое API.</a:t>
            </a:r>
            <a:b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API (Application Programming Interface) - это программный интерфейс приложения, с помощью которого одна программа может взаимодействовать с другой.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Спецификация API - это документ, содержащий описание метода и схемы его входных и выходных параметров.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Тестирование спецификации API - это проверка названия параметров метода, указания их обязательности, описания и типов, а также логики взаимодействия методов.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solidFill>
                  <a:srgbClr val="222222"/>
                </a:solidFill>
              </a:rPr>
              <a:t>Давайте рассмотрим спецификацию API на примере.</a:t>
            </a:r>
            <a:br>
              <a:rPr lang="ru-RU" sz="1200">
                <a:solidFill>
                  <a:srgbClr val="222222"/>
                </a:solidFill>
              </a:rPr>
            </a:br>
            <a:r>
              <a:rPr lang="ru-RU" sz="1200">
                <a:solidFill>
                  <a:srgbClr val="222222"/>
                </a:solidFill>
              </a:rPr>
              <a:t>Метод GetUserDetails.</a:t>
            </a:r>
            <a:br>
              <a:rPr lang="ru-RU" sz="1200">
                <a:solidFill>
                  <a:srgbClr val="222222"/>
                </a:solidFill>
              </a:rPr>
            </a:br>
            <a:r>
              <a:rPr lang="ru-RU" sz="1200">
                <a:solidFill>
                  <a:srgbClr val="222222"/>
                </a:solidFill>
              </a:rPr>
              <a:t>Указан его эндпойнт, краткое описание метода - </a:t>
            </a: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получение данных пользователя</a:t>
            </a:r>
            <a:r>
              <a:rPr lang="ru-RU" sz="1200">
                <a:solidFill>
                  <a:srgbClr val="222222"/>
                </a:solidFill>
              </a:rPr>
              <a:t>.</a:t>
            </a:r>
            <a:endParaRPr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cfdb0be9b_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fcfdb0be9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/>
              <a:t>Рассмотрим запрос метода.</a:t>
            </a:r>
            <a:br>
              <a:rPr lang="ru-RU" sz="1200"/>
            </a:br>
            <a:r>
              <a:rPr lang="ru-RU" sz="1200"/>
              <a:t>Перечислены параметры, их обязательность, тип, расположение - header запроса или body, описание параметра.</a:t>
            </a:r>
            <a:br>
              <a:rPr lang="ru-RU" sz="1200"/>
            </a:br>
            <a:r>
              <a:rPr lang="ru-RU" sz="1200"/>
              <a:t>Хорошей практикой является показ примера запроса.</a:t>
            </a:r>
            <a:endParaRPr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471eb5431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0471eb543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/>
              <a:t>Рассмотрим запрос метода.</a:t>
            </a:r>
            <a:br>
              <a:rPr lang="ru-RU" sz="1200"/>
            </a:br>
            <a:r>
              <a:rPr lang="ru-RU" sz="1200"/>
              <a:t>Перечислены параметры, их обязательность, тип, расположение - header запроса или body, описание параметра.</a:t>
            </a:r>
            <a:br>
              <a:rPr lang="ru-RU" sz="1200"/>
            </a:br>
            <a:r>
              <a:rPr lang="ru-RU" sz="1200"/>
              <a:t>Хорошей практикой является показ примера запроса.</a:t>
            </a:r>
            <a:endParaRPr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471eb5431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0471eb543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471eb5431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0471eb543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Результатом ревью спецификации API являются также комментарии в спецификации, по результатам которых вносятся правки в этот документ, что способствует более качественной разработке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17cb10458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017cb104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/>
              <a:t>На этом слайде представлена литература для прокачки проведения ревью требований, дизайна, спецификации API :)</a:t>
            </a:r>
            <a:endParaRPr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cdaa300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fcdaa300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/>
              <a:t>Давайте рассмотрим пример требований на слайде. Мы видим, что здесь есть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sz="1200"/>
              <a:t>название разрабатываемой функциональности;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sz="1200"/>
              <a:t>номер релиза, в котором она будет реализована;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sz="1200"/>
              <a:t>задачи по ее разработке на Android и iOS;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sz="1200"/>
              <a:t>статус требований в настоящий момент;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sz="1200"/>
              <a:t>указаны ревьюеры требований;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sz="1200"/>
              <a:t>автор требований;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sz="1200"/>
              <a:t>а также указана ссылка на тест-кейсы.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/>
              <a:t>Далее идут сами требования, указана дата изменения. </a:t>
            </a:r>
            <a:br>
              <a:rPr lang="ru-RU" sz="1200"/>
            </a:br>
            <a:r>
              <a:rPr lang="ru-RU" sz="1200"/>
              <a:t>Требования представляют собой таблицу, которая разбита на колонки - № раздела, название раздела и его описание. Сами требования </a:t>
            </a:r>
            <a:r>
              <a:rPr lang="ru-RU" sz="1200">
                <a:solidFill>
                  <a:schemeClr val="dk1"/>
                </a:solidFill>
              </a:rPr>
              <a:t>содержат ссылки на другие страницы Confluence 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/>
              <a:t>структурированы, что располагает к их удобному и наглядному просмотру.</a:t>
            </a:r>
            <a:endParaRPr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2a8537736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02a853773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291580062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1029158006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291580062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02915800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291580062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1029158006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38d47963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038d4796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38d47963b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1038d4796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111111"/>
                </a:solidFill>
                <a:highlight>
                  <a:srgbClr val="FFFFFF"/>
                </a:highlight>
              </a:rPr>
              <a:t>Ревью требований проводится до начала реализации. Потому что на этом этапе внести исправления дешевле всего. Это можно отследить на схеме жизненного цикла программного обеспечения: “Анализ требований” - это первый этап разработки ПО. Качественные требования минимизируют ошибки в коде на стадии Разработки, количество багов на стадии Тестирования, количество одинаковых вопросов на всех стадиях разработки ПО и конечно же количество ошибок, которые обнаружит конечный пользователь</a:t>
            </a:r>
            <a:endParaRPr sz="12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solidFill>
                  <a:schemeClr val="dk1"/>
                </a:solidFill>
              </a:rPr>
              <a:t>Почему так важно проводить тестирование требований?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-RU" sz="1200">
                <a:solidFill>
                  <a:schemeClr val="dk1"/>
                </a:solidFill>
              </a:rPr>
              <a:t>Меньше новых требований, которые появляются уже после разработки. А следовательно, меньше усилий, чтобы вписать их в систему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-RU" sz="1200">
                <a:solidFill>
                  <a:schemeClr val="dk1"/>
                </a:solidFill>
              </a:rPr>
              <a:t>Меньше одинаковых вопросов на всех стадиях разработки продукта - что бережет нервы и время всей команде.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-RU" sz="1200">
                <a:solidFill>
                  <a:schemeClr val="dk1"/>
                </a:solidFill>
              </a:rPr>
              <a:t>Рост скорости разработки продукта - т.к. мы имеем качественные требования, из которых понятно, что нужно сделать.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  <a:t>Повышается качество продукта — некоторые ошибки требований очень дорого или невозможно исправить после разработки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-RU" sz="1200">
                <a:solidFill>
                  <a:schemeClr val="dk1"/>
                </a:solidFill>
              </a:rPr>
              <a:t>Предотвращение рисков и возможность влияния на продукт в самом начале. Часто тестировщики знают, как продукт работает на самом деле и какие есть подводные камни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-RU" sz="1200">
                <a:solidFill>
                  <a:schemeClr val="dk1"/>
                </a:solidFill>
              </a:rPr>
              <a:t>Для тестировщика - проще разрабатывать тестовую документацию, т.к. понятно что должно получиться и как это проверять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-RU" sz="1200">
                <a:solidFill>
                  <a:schemeClr val="dk1"/>
                </a:solidFill>
              </a:rPr>
              <a:t>Меньше багов на этапе тестирования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2C3E5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2"/>
                </a:solidFill>
              </a:rPr>
              <a:t>Хорошие практики</a:t>
            </a:r>
            <a:r>
              <a:rPr lang="ru-RU" sz="1200">
                <a:solidFill>
                  <a:schemeClr val="dk1"/>
                </a:solidFill>
              </a:rPr>
              <a:t> при организации тестирования требований на проекте: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ru-RU" sz="1200">
                <a:solidFill>
                  <a:schemeClr val="dk1"/>
                </a:solidFill>
              </a:rPr>
              <a:t>Тестировщики работают с задачей с самого начала — когда обсуждаются и формулируются требования.</a:t>
            </a:r>
            <a:endParaRPr sz="1200">
              <a:solidFill>
                <a:schemeClr val="dk1"/>
              </a:solidFill>
            </a:endParaRPr>
          </a:p>
          <a:p>
            <a:pPr indent="-269875" lvl="0" marL="447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Выделяется специальное время, чтобы тестировать требования.</a:t>
            </a:r>
            <a:endParaRPr sz="1200"/>
          </a:p>
          <a:p>
            <a:pPr indent="-269875" lvl="0" marL="447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Автор требований оперативно отвечает на вопросы и фиксирует изменения.</a:t>
            </a:r>
            <a:endParaRPr sz="1200"/>
          </a:p>
          <a:p>
            <a:pPr indent="-269875" lvl="0" marL="447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Требования пишут и тестируют разные люди.</a:t>
            </a:r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FF0000"/>
                </a:solidFill>
              </a:rPr>
              <a:t>Плохие</a:t>
            </a:r>
            <a:r>
              <a:rPr lang="ru-RU" sz="1200">
                <a:solidFill>
                  <a:srgbClr val="FF0000"/>
                </a:solidFill>
              </a:rPr>
              <a:t> практики</a:t>
            </a:r>
            <a:r>
              <a:rPr lang="ru-RU" sz="1200">
                <a:solidFill>
                  <a:schemeClr val="dk1"/>
                </a:solidFill>
              </a:rPr>
              <a:t> при организации тестирования требований на проекте:</a:t>
            </a:r>
            <a:endParaRPr sz="1200">
              <a:solidFill>
                <a:schemeClr val="dk1"/>
              </a:solidFill>
            </a:endParaRPr>
          </a:p>
          <a:p>
            <a:pPr indent="-234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Замкнутый круг «У тестировщиков много работы, потому что требования низкого качества → У тестировщиков нет времени на тестирование требований → У тестировщиков много работы, потому что требования низкого качества».</a:t>
            </a:r>
            <a:endParaRPr sz="1200"/>
          </a:p>
          <a:p>
            <a:pPr indent="-234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Новые требования не фиксируются в общем документе, а остаются на словах или в переписках.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Четкость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точное описание разрабатываемого функционала.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  <a:t>Вы начали читать требования, и уже с первых строк у Вас возникает масса вопросов к автору.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  <a:t>Документация должна давать предельно ясную информацию о том, как должен работать каждый отдельный модуль и весь продукт в целом.</a:t>
            </a:r>
            <a:b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  </a:t>
            </a:r>
            <a:r>
              <a:rPr lang="ru-RU" sz="1200">
                <a:solidFill>
                  <a:srgbClr val="FF0000"/>
                </a:solidFill>
                <a:highlight>
                  <a:schemeClr val="lt1"/>
                </a:highlight>
              </a:rPr>
              <a:t>	</a:t>
            </a:r>
            <a:r>
              <a:rPr lang="ru-RU" sz="1200">
                <a:solidFill>
                  <a:srgbClr val="FF0000"/>
                </a:solidFill>
                <a:highlight>
                  <a:schemeClr val="lt1"/>
                </a:highlight>
              </a:rPr>
              <a:t>В поле комментарий могут быть введены буквы и числа.</a:t>
            </a:r>
            <a:endParaRPr sz="12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  <a:t>У читателя требований возникают вопросы: Какие буквы? какие числа? Числа целые или дробные? Отрицательные или положительные? Это пример плохих требований.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200">
                <a:solidFill>
                  <a:srgbClr val="38761D"/>
                </a:solidFill>
                <a:highlight>
                  <a:schemeClr val="lt1"/>
                </a:highlight>
              </a:rPr>
              <a:t>В поле комментарий могут быть введены латинские буквы и целые числа от 0 до 9</a:t>
            </a: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 - это пример четких и ясных требований.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После прочтения документации не должно быть вопросов.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daa300b9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fcdaa300b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highlight>
                  <a:srgbClr val="FFFFFF"/>
                </a:highlight>
              </a:rPr>
              <a:t>2. </a:t>
            </a:r>
            <a:r>
              <a:rPr b="1" lang="ru-RU" sz="1200">
                <a:solidFill>
                  <a:schemeClr val="dk1"/>
                </a:solidFill>
                <a:highlight>
                  <a:srgbClr val="FFFFFF"/>
                </a:highlight>
              </a:rPr>
              <a:t>Логика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— 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  <a:t>Требование не должно содержать внутренних противоречий и противоречий другим требованиям и документам.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  <a:t>Как следует из названия, работа системы должна быть логичной.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ru-RU" sz="1200">
                <a:solidFill>
                  <a:schemeClr val="dk1"/>
                </a:solidFill>
                <a:highlight>
                  <a:schemeClr val="lt1"/>
                </a:highlight>
              </a:rPr>
              <a:t>Пример: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200">
                <a:solidFill>
                  <a:srgbClr val="FF0000"/>
                </a:solidFill>
                <a:highlight>
                  <a:schemeClr val="lt1"/>
                </a:highlight>
              </a:rPr>
              <a:t>При авторизации пользователя в приложении пользователь может изменить настройки своего профиля.</a:t>
            </a:r>
            <a:endParaRPr sz="12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  <a:t>Но давайте вспомним любое мобильное приложение, где требуется авторизация. Например, банковское приложение, Ozon, Instagram. Можем ли мы изменить данные своего профиля на этапе авторизации? Нет.</a:t>
            </a:r>
            <a:b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200">
                <a:solidFill>
                  <a:srgbClr val="38761D"/>
                </a:solidFill>
                <a:highlight>
                  <a:schemeClr val="lt1"/>
                </a:highlight>
              </a:rPr>
              <a:t>Пользователь может изменить настройки своего профиля после авторизации в приложении.</a:t>
            </a:r>
            <a:endParaRPr sz="12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  <a:t>Здесь всё уже звучит вполне логично.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cdaa300b9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fcdaa300b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</a:rPr>
              <a:t>3. </a:t>
            </a:r>
            <a:r>
              <a:rPr b="1"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Актуальность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200">
                <a:solidFill>
                  <a:schemeClr val="dk1"/>
                </a:solidFill>
              </a:rPr>
              <a:t> -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поддержание требований в актуальном состоянии</a:t>
            </a:r>
            <a:r>
              <a:rPr lang="ru-RU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>
                <a:solidFill>
                  <a:schemeClr val="dk1"/>
                </a:solidFill>
              </a:rPr>
              <a:t>Необходимость поддержания актуальности требований кажется очевидной. Однако, на некоторых проектах требования не обновляются месяцами, а то и годами. Это может быть связано с нехваткой времени аналитика. Случается и другое: требования обновляют только при наличии действительно значимых изменений, при этом различные «мелочи» в виде изменения кнопок или текстов ошибок игнорируются. Также плохим примером является обсуждение каких-либо изменений в личных переписках, например. между аналитиком и разработчиком.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/>
          <p:nvPr/>
        </p:nvSpPr>
        <p:spPr>
          <a:xfrm>
            <a:off x="7875900" y="142125"/>
            <a:ext cx="1028700" cy="4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ubik"/>
              <a:buNone/>
              <a:defRPr b="1" sz="52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" name="Google Shape;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075" y="142125"/>
            <a:ext cx="840701" cy="2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9"/>
          <p:cNvSpPr txBox="1"/>
          <p:nvPr>
            <p:ph type="title"/>
          </p:nvPr>
        </p:nvSpPr>
        <p:spPr>
          <a:xfrm>
            <a:off x="781975" y="445025"/>
            <a:ext cx="15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600"/>
              <a:buFont typeface="Rubik"/>
              <a:buNone/>
              <a:defRPr sz="1600">
                <a:solidFill>
                  <a:srgbClr val="4F4FF4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" name="Google Shape;21;p19"/>
          <p:cNvSpPr/>
          <p:nvPr/>
        </p:nvSpPr>
        <p:spPr>
          <a:xfrm>
            <a:off x="7875900" y="142125"/>
            <a:ext cx="1028700" cy="4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075" y="142125"/>
            <a:ext cx="840701" cy="2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0"/>
          <p:cNvSpPr txBox="1"/>
          <p:nvPr>
            <p:ph type="title"/>
          </p:nvPr>
        </p:nvSpPr>
        <p:spPr>
          <a:xfrm>
            <a:off x="2320250" y="1087400"/>
            <a:ext cx="55266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 Light"/>
              <a:buNone/>
              <a:defRPr sz="36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" name="Google Shape;27;p20"/>
          <p:cNvSpPr/>
          <p:nvPr/>
        </p:nvSpPr>
        <p:spPr>
          <a:xfrm>
            <a:off x="7875900" y="142125"/>
            <a:ext cx="1028700" cy="4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4075" y="142125"/>
            <a:ext cx="840701" cy="2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kodeni.stoplight.io/docs/sberdisk-1/b3A6MTM0NzQ1Njg-get-tags-file-id" TargetMode="External"/><Relationship Id="rId4" Type="http://schemas.openxmlformats.org/officeDocument/2006/relationships/hyperlink" Target="https://kodeni.stoplight.io/docs/sberdisk-1/b3A6MTM0NzQ1Njg-get-tags-file-id" TargetMode="External"/><Relationship Id="rId5" Type="http://schemas.openxmlformats.org/officeDocument/2006/relationships/hyperlink" Target="https://kodeni.stoplight.io/docs/sberdisk-1/b3A6MTM0NzQ1Njg-get-tags-file-id" TargetMode="External"/><Relationship Id="rId6" Type="http://schemas.openxmlformats.org/officeDocument/2006/relationships/hyperlink" Target="https://kodeni.stoplight.io/docs/sberdisk-1/b3A6MTM0NzQ1Njg-get-tags-file-id" TargetMode="External"/><Relationship Id="rId7" Type="http://schemas.openxmlformats.org/officeDocument/2006/relationships/hyperlink" Target="https://kodeni.stoplight.io/docs/sberdisk-1/b3A6MTM0NzQ1Njg-get-tags-file-id" TargetMode="External"/><Relationship Id="rId8" Type="http://schemas.openxmlformats.org/officeDocument/2006/relationships/hyperlink" Target="https://kodeni.stoplight.io/docs/sberdisk-1/b3A6MTM0NzQ1Njg-get-tags-file-i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mellarius.ru/testing-requirements" TargetMode="External"/><Relationship Id="rId4" Type="http://schemas.openxmlformats.org/officeDocument/2006/relationships/hyperlink" Target="https://okiseleva.blogspot.com/2021/02/blog-post_20.html" TargetMode="External"/><Relationship Id="rId5" Type="http://schemas.openxmlformats.org/officeDocument/2006/relationships/hyperlink" Target="https://habr.com/ru/post/543340/#circus_matta" TargetMode="External"/><Relationship Id="rId6" Type="http://schemas.openxmlformats.org/officeDocument/2006/relationships/hyperlink" Target="https://qaevolution.ru/testirovanie-po/vidy-testirovaniya-po/testirovanie-trebovanij/" TargetMode="External"/><Relationship Id="rId7" Type="http://schemas.openxmlformats.org/officeDocument/2006/relationships/hyperlink" Target="https://quality-lab.ru/blog/testing-requirements" TargetMode="External"/><Relationship Id="rId8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ira.kode.ru/browse/SBD-1690?src=confmacro" TargetMode="External"/><Relationship Id="rId4" Type="http://schemas.openxmlformats.org/officeDocument/2006/relationships/hyperlink" Target="https://jira.kode.ru/browse/SBD-1691?src=confmacro" TargetMode="External"/><Relationship Id="rId11" Type="http://schemas.openxmlformats.org/officeDocument/2006/relationships/hyperlink" Target="https://kodeni.stoplight.io/docs/sberdisk-1/b3A6MTM0NzQ1Njg-get-tags-file-id" TargetMode="External"/><Relationship Id="rId10" Type="http://schemas.openxmlformats.org/officeDocument/2006/relationships/hyperlink" Target="https://kodeni.stoplight.io/docs/sberdisk-1/b3A6MTM0NzQ1Njg-get-tags-file-id" TargetMode="External"/><Relationship Id="rId9" Type="http://schemas.openxmlformats.org/officeDocument/2006/relationships/hyperlink" Target="https://confa.kode.ru/pages/viewpage.action?pageId=84120570" TargetMode="External"/><Relationship Id="rId5" Type="http://schemas.openxmlformats.org/officeDocument/2006/relationships/hyperlink" Target="https://confa.kode.ru/display/~ys" TargetMode="External"/><Relationship Id="rId6" Type="http://schemas.openxmlformats.org/officeDocument/2006/relationships/hyperlink" Target="https://confa.kode.ru/display/~dk" TargetMode="External"/><Relationship Id="rId7" Type="http://schemas.openxmlformats.org/officeDocument/2006/relationships/hyperlink" Target="https://confa.kode.ru/display/~hd" TargetMode="External"/><Relationship Id="rId8" Type="http://schemas.openxmlformats.org/officeDocument/2006/relationships/hyperlink" Target="https://app.qase.io/project/SBD?suite=218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kodeinternship.stoplight.io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790750" y="2834125"/>
            <a:ext cx="63441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Тестирование требований, дизайна, спецификации API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4" name="Google Shape;64;p1"/>
          <p:cNvSpPr txBox="1"/>
          <p:nvPr>
            <p:ph type="ctrTitle"/>
          </p:nvPr>
        </p:nvSpPr>
        <p:spPr>
          <a:xfrm>
            <a:off x="790750" y="730550"/>
            <a:ext cx="8041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Процессы ревью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cdaa300b9_0_41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1" name="Google Shape;201;gfcdaa300b9_0_41"/>
          <p:cNvSpPr txBox="1"/>
          <p:nvPr>
            <p:ph idx="1" type="body"/>
          </p:nvPr>
        </p:nvSpPr>
        <p:spPr>
          <a:xfrm>
            <a:off x="2344825" y="304951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Полнота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fcdaa300b9_0_41"/>
          <p:cNvSpPr txBox="1"/>
          <p:nvPr>
            <p:ph idx="1" type="body"/>
          </p:nvPr>
        </p:nvSpPr>
        <p:spPr>
          <a:xfrm>
            <a:off x="2344825" y="2651775"/>
            <a:ext cx="5528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1.1 При вводе валидного пароля пользователь попадает на главный экран приложения.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fcdaa300b9_0_41"/>
          <p:cNvSpPr txBox="1"/>
          <p:nvPr>
            <p:ph idx="1" type="body"/>
          </p:nvPr>
        </p:nvSpPr>
        <p:spPr>
          <a:xfrm>
            <a:off x="2269325" y="3551700"/>
            <a:ext cx="55281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solidFill>
                  <a:srgbClr val="008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1.1 При вводе валидного пароля пользователь попадает на главный экран приложения.</a:t>
            </a:r>
            <a:br>
              <a:rPr lang="ru-RU" sz="1600">
                <a:solidFill>
                  <a:srgbClr val="008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rgbClr val="008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1.2 При вводе невалидного пароля появляется экран с ошибкой “пароль неверный”.</a:t>
            </a:r>
            <a:endParaRPr sz="16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fcdaa300b9_0_41"/>
          <p:cNvSpPr txBox="1"/>
          <p:nvPr>
            <p:ph idx="1" type="body"/>
          </p:nvPr>
        </p:nvSpPr>
        <p:spPr>
          <a:xfrm>
            <a:off x="2344825" y="1560075"/>
            <a:ext cx="5528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вся необходимая для реализации функциональности информация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17cb10458_0_17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0" name="Google Shape;210;g1017cb10458_0_17"/>
          <p:cNvSpPr txBox="1"/>
          <p:nvPr>
            <p:ph idx="1" type="body"/>
          </p:nvPr>
        </p:nvSpPr>
        <p:spPr>
          <a:xfrm>
            <a:off x="2344825" y="304951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Проверяемость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017cb10458_0_17"/>
          <p:cNvSpPr txBox="1"/>
          <p:nvPr>
            <p:ph idx="1" type="body"/>
          </p:nvPr>
        </p:nvSpPr>
        <p:spPr>
          <a:xfrm>
            <a:off x="2344825" y="2283525"/>
            <a:ext cx="5528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М</a:t>
            </a: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ожем ли мы проверить это требование или нет ?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cdaa300b9_0_48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7" name="Google Shape;217;gfcdaa300b9_0_48"/>
          <p:cNvSpPr txBox="1"/>
          <p:nvPr>
            <p:ph idx="1" type="body"/>
          </p:nvPr>
        </p:nvSpPr>
        <p:spPr>
          <a:xfrm>
            <a:off x="2344825" y="120876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3000">
                <a:solidFill>
                  <a:srgbClr val="2B2B2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Прослеживаемость </a:t>
            </a:r>
            <a:r>
              <a:rPr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fcdaa300b9_0_48"/>
          <p:cNvSpPr txBox="1"/>
          <p:nvPr>
            <p:ph idx="1" type="body"/>
          </p:nvPr>
        </p:nvSpPr>
        <p:spPr>
          <a:xfrm>
            <a:off x="2269325" y="3551700"/>
            <a:ext cx="55281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9" name="Google Shape;219;gfcdaa300b9_0_48"/>
          <p:cNvGraphicFramePr/>
          <p:nvPr/>
        </p:nvGraphicFramePr>
        <p:xfrm>
          <a:off x="1942688" y="300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{F85D56BB-56C6-4063-829D-255245A2DD1B}</a:tableStyleId>
              </a:tblPr>
              <a:tblGrid>
                <a:gridCol w="438125"/>
                <a:gridCol w="466375"/>
                <a:gridCol w="4915150"/>
                <a:gridCol w="798475"/>
              </a:tblGrid>
              <a:tr h="53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b="1"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42875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Блок</a:t>
                      </a:r>
                      <a:endParaRPr b="1"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42875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Требования</a:t>
                      </a:r>
                      <a:endParaRPr b="1"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42875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 изменения</a:t>
                      </a:r>
                      <a:endParaRPr b="1"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42875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</a:tr>
              <a:tr h="162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Общее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800"/>
                        <a:buFont typeface="Roboto"/>
                        <a:buAutoNum type="arabicPeriod"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Должна быть обеспечена возможность перехода на экран работы с тегами. 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94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800"/>
                        <a:buFont typeface="Roboto"/>
                        <a:buAutoNum type="alphaLcPeriod"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Должен отображаться список тегов, принадлежащий конкретному файлу, из </a:t>
                      </a:r>
                      <a:r>
                        <a:rPr lang="ru-RU" sz="800" u="none" cap="none" strike="noStrike">
                          <a:solidFill>
                            <a:srgbClr val="0052CC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запроса на получение списка всех тегов, доступных для файла</a:t>
                      </a: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94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800"/>
                        <a:buFont typeface="Roboto"/>
                        <a:buAutoNum type="arabicPeriod"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Должна быть обеспечена возможность реализации следующих действий с тегами: 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94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800"/>
                        <a:buFont typeface="Roboto"/>
                        <a:buAutoNum type="alphaLcPeriod"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переименование тега,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94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800"/>
                        <a:buFont typeface="Roboto"/>
                        <a:buAutoNum type="alphaLcPeriod"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удаление тега, 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94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800"/>
                        <a:buFont typeface="Roboto"/>
                        <a:buAutoNum type="alphaLcPeriod"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добавление (создание) нового тега.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94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800"/>
                        <a:buFont typeface="Roboto"/>
                        <a:buAutoNum type="arabicPeriod"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 осуществлении действия с тегами должен быть вызван </a:t>
                      </a:r>
                      <a:r>
                        <a:rPr lang="ru-RU" sz="800" u="none" cap="none" strike="noStrike">
                          <a:solidFill>
                            <a:srgbClr val="0052CC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запрос на получение списка всех тегов, доступных для файла</a:t>
                      </a: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cap="none" strike="noStrike">
                          <a:solidFill>
                            <a:srgbClr val="42526E"/>
                          </a:solidFill>
                          <a:highlight>
                            <a:srgbClr val="EBECF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21.06.2021</a:t>
                      </a: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Google Shape;220;gfcdaa300b9_0_48"/>
          <p:cNvGraphicFramePr/>
          <p:nvPr/>
        </p:nvGraphicFramePr>
        <p:xfrm>
          <a:off x="1942688" y="83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{F85D56BB-56C6-4063-829D-255245A2DD1B}</a:tableStyleId>
              </a:tblPr>
              <a:tblGrid>
                <a:gridCol w="5819650"/>
                <a:gridCol w="783825"/>
              </a:tblGrid>
              <a:tr h="3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42875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 изменения</a:t>
                      </a:r>
                      <a:endParaRPr b="1"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42875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</a:tr>
              <a:tr h="162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u="none" cap="none" strike="noStrike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</a:t>
                      </a:r>
                      <a:r>
                        <a:rPr lang="ru-RU" sz="800" u="none" cap="none" strike="noStrike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олжна быть обеспечена возможность перехода на экран работы с тегами. </a:t>
                      </a:r>
                      <a:endParaRPr sz="800" u="none" cap="none" strike="noStrike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94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1111"/>
                        </a:buClr>
                        <a:buSzPts val="800"/>
                        <a:buFont typeface="Roboto"/>
                        <a:buAutoNum type="alphaLcPeriod"/>
                      </a:pPr>
                      <a:r>
                        <a:rPr lang="ru-RU" sz="800" u="none" cap="none" strike="noStrike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Должен отображаться список тегов, принадлежащий конкретному файлу, из </a:t>
                      </a:r>
                      <a:r>
                        <a:rPr lang="ru-RU" sz="800" u="none" cap="none" strike="noStrike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запроса на </a:t>
                      </a:r>
                      <a:r>
                        <a:rPr lang="ru-RU" sz="1200" u="none" cap="none" strike="noStrike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получение списка</a:t>
                      </a:r>
                      <a:r>
                        <a:rPr lang="ru-RU" sz="800" u="none" cap="none" strike="noStrike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всех тегов, доступных для файла</a:t>
                      </a:r>
                      <a:r>
                        <a:rPr lang="ru-RU" sz="800" u="none" cap="none" strike="noStrike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endParaRPr sz="800" u="none" cap="none" strike="noStrike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94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1111"/>
                        </a:buClr>
                        <a:buSzPts val="800"/>
                        <a:buFont typeface="Roboto"/>
                        <a:buAutoNum type="arabicPeriod"/>
                      </a:pPr>
                      <a:r>
                        <a:rPr lang="ru-RU" sz="800" u="none" cap="none" strike="noStrike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Должна быть обеспечена возможность реализации следующих действий с тегами: </a:t>
                      </a:r>
                      <a:endParaRPr sz="800" u="none" cap="none" strike="noStrike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u="none" cap="none" strike="noStrike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переименование тега,</a:t>
                      </a:r>
                      <a:endParaRPr sz="800" u="none" cap="none" strike="noStrike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u="none" cap="none" strike="noStrike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удаление </a:t>
                      </a:r>
                      <a:r>
                        <a:rPr b="1" lang="ru-RU" sz="800" u="none" cap="none" strike="noStrike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тега</a:t>
                      </a:r>
                      <a:r>
                        <a:rPr lang="ru-RU" sz="800" u="none" cap="none" strike="noStrike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endParaRPr sz="800" u="none" cap="none" strike="noStrike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u="none" cap="none" strike="noStrike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добавление (создание) нового тега.</a:t>
                      </a:r>
                      <a:endParaRPr sz="800" u="none" cap="none" strike="noStrike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u="none" cap="none" strike="noStrike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 осуществлении действия с тегами должен быть вызван </a:t>
                      </a:r>
                      <a:r>
                        <a:rPr lang="ru-RU" sz="800" u="none" cap="none" strike="noStrike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запрос на получение списка всех тегов, доступных для файла</a:t>
                      </a:r>
                      <a:r>
                        <a:rPr lang="ru-RU" sz="800" u="none" cap="none" strike="noStrike">
                          <a:solidFill>
                            <a:srgbClr val="11111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800" u="none" cap="none" strike="noStrike">
                        <a:solidFill>
                          <a:srgbClr val="11111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cap="none" strike="noStrike">
                          <a:solidFill>
                            <a:srgbClr val="42526E"/>
                          </a:solidFill>
                          <a:highlight>
                            <a:srgbClr val="EBECF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21.06.2021</a:t>
                      </a: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gfcdaa300b9_0_48"/>
          <p:cNvSpPr/>
          <p:nvPr/>
        </p:nvSpPr>
        <p:spPr>
          <a:xfrm>
            <a:off x="1148010" y="837116"/>
            <a:ext cx="564900" cy="543000"/>
          </a:xfrm>
          <a:prstGeom prst="smileyFace">
            <a:avLst>
              <a:gd fmla="val -4653" name="adj"/>
            </a:avLst>
          </a:prstGeom>
          <a:noFill/>
          <a:ln cap="flat" cmpd="sng" w="508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fcdaa300b9_0_48"/>
          <p:cNvSpPr/>
          <p:nvPr/>
        </p:nvSpPr>
        <p:spPr>
          <a:xfrm>
            <a:off x="1147988" y="3008259"/>
            <a:ext cx="564900" cy="543000"/>
          </a:xfrm>
          <a:prstGeom prst="smileyFace">
            <a:avLst>
              <a:gd fmla="val 4653" name="adj"/>
            </a:avLst>
          </a:prstGeom>
          <a:noFill/>
          <a:ln cap="flat" cmpd="sng" w="508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>
            <p:ph idx="4294967295" type="body"/>
          </p:nvPr>
        </p:nvSpPr>
        <p:spPr>
          <a:xfrm>
            <a:off x="2621050" y="1438350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Отчет о ревью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Комментарии к требованиям в Confluence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Более качественные требования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FF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 txBox="1"/>
          <p:nvPr>
            <p:ph idx="4294967295" type="body"/>
          </p:nvPr>
        </p:nvSpPr>
        <p:spPr>
          <a:xfrm>
            <a:off x="2325775" y="8075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 sz="2200">
                <a:latin typeface="Rubik"/>
                <a:ea typeface="Rubik"/>
                <a:cs typeface="Rubik"/>
                <a:sym typeface="Rubik"/>
              </a:rPr>
              <a:t>Результат работы</a:t>
            </a:r>
            <a:endParaRPr b="1" sz="2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cef29e0f3_0_17"/>
          <p:cNvSpPr txBox="1"/>
          <p:nvPr>
            <p:ph idx="1" type="body"/>
          </p:nvPr>
        </p:nvSpPr>
        <p:spPr>
          <a:xfrm>
            <a:off x="2325775" y="22677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 sz="2200"/>
              <a:t>Тестирование дизайна</a:t>
            </a:r>
            <a:endParaRPr b="1" sz="2200"/>
          </a:p>
        </p:txBody>
      </p:sp>
      <p:sp>
        <p:nvSpPr>
          <p:cNvPr id="234" name="Google Shape;234;gfcef29e0f3_0_17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5" name="Google Shape;235;gfcef29e0f3_0_17"/>
          <p:cNvSpPr txBox="1"/>
          <p:nvPr>
            <p:ph idx="1" type="body"/>
          </p:nvPr>
        </p:nvSpPr>
        <p:spPr>
          <a:xfrm>
            <a:off x="2325775" y="850350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1600">
                <a:solidFill>
                  <a:srgbClr val="4F4FF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Дизайн приложения</a:t>
            </a:r>
            <a:r>
              <a:rPr lang="ru-RU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это визуальное оформление программы.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1600">
                <a:solidFill>
                  <a:srgbClr val="5151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Тестирование дизайна</a:t>
            </a:r>
            <a:r>
              <a:rPr b="1" lang="ru-RU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-RU" sz="1600">
                <a:solidFill>
                  <a:srgbClr val="5151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это проверка экранов приложения и взаимодействия между ними.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Веб дизайн, Чувство стиля, Шрифты, Стиль | Мемы" id="236" name="Google Shape;236;gfcef29e0f3_0_17"/>
          <p:cNvPicPr preferRelativeResize="0"/>
          <p:nvPr/>
        </p:nvPicPr>
        <p:blipFill rotWithShape="1">
          <a:blip r:embed="rId3">
            <a:alphaModFix/>
          </a:blip>
          <a:srcRect b="6959" l="0" r="0" t="0"/>
          <a:stretch/>
        </p:blipFill>
        <p:spPr>
          <a:xfrm>
            <a:off x="3112800" y="2571747"/>
            <a:ext cx="3545437" cy="2035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84ec3c298_1_1"/>
          <p:cNvSpPr txBox="1"/>
          <p:nvPr>
            <p:ph idx="1" type="body"/>
          </p:nvPr>
        </p:nvSpPr>
        <p:spPr>
          <a:xfrm>
            <a:off x="811825" y="29617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 sz="2200"/>
              <a:t>Параметры тестирования дизайна</a:t>
            </a:r>
            <a:endParaRPr b="1" sz="2200"/>
          </a:p>
        </p:txBody>
      </p:sp>
      <p:sp>
        <p:nvSpPr>
          <p:cNvPr id="242" name="Google Shape;242;gf84ec3c298_1_1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3" name="Google Shape;243;gf84ec3c298_1_1"/>
          <p:cNvSpPr txBox="1"/>
          <p:nvPr>
            <p:ph idx="1" type="body"/>
          </p:nvPr>
        </p:nvSpPr>
        <p:spPr>
          <a:xfrm>
            <a:off x="2426050" y="2136300"/>
            <a:ext cx="57186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экраны кейса присутствуют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Показаны переходы между экранами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Показаны тексты и форма отображения для всех возможных ошибок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Показаны пустые состояния, заглушки и лоадеры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Показаны все типы полей (</a:t>
            </a:r>
            <a:r>
              <a:rPr lang="ru-RU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радиобаттоны, выпадающий список, поле для ввода значения</a:t>
            </a: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Есть связь кейса с экранами других кейсов (как минимум, вход и выход)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f84ec3c298_1_1"/>
          <p:cNvSpPr/>
          <p:nvPr/>
        </p:nvSpPr>
        <p:spPr>
          <a:xfrm>
            <a:off x="1029645" y="1476525"/>
            <a:ext cx="448764" cy="12213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F4FF4"/>
                </a:solidFill>
                <a:latin typeface="Arial"/>
              </a:rPr>
              <a:t>1</a:t>
            </a:r>
          </a:p>
        </p:txBody>
      </p:sp>
      <p:sp>
        <p:nvSpPr>
          <p:cNvPr id="245" name="Google Shape;245;gf84ec3c298_1_1"/>
          <p:cNvSpPr txBox="1"/>
          <p:nvPr>
            <p:ph idx="1" type="body"/>
          </p:nvPr>
        </p:nvSpPr>
        <p:spPr>
          <a:xfrm>
            <a:off x="1936750" y="13161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-RU" sz="36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Полнота </a:t>
            </a:r>
            <a:endParaRPr b="1" sz="36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6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471eb5431_0_17"/>
          <p:cNvSpPr txBox="1"/>
          <p:nvPr>
            <p:ph idx="1" type="body"/>
          </p:nvPr>
        </p:nvSpPr>
        <p:spPr>
          <a:xfrm>
            <a:off x="811825" y="29617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 sz="2200"/>
              <a:t>Параметры тестирования дизайна</a:t>
            </a:r>
            <a:endParaRPr b="1" sz="2200"/>
          </a:p>
        </p:txBody>
      </p:sp>
      <p:sp>
        <p:nvSpPr>
          <p:cNvPr id="251" name="Google Shape;251;g10471eb5431_0_17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2" name="Google Shape;252;g10471eb5431_0_17"/>
          <p:cNvSpPr txBox="1"/>
          <p:nvPr>
            <p:ph idx="1" type="body"/>
          </p:nvPr>
        </p:nvSpPr>
        <p:spPr>
          <a:xfrm>
            <a:off x="2426050" y="2136300"/>
            <a:ext cx="57186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ru-RU" sz="1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Типы полей соответствуют требованиям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ru-RU" sz="1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Текст ошибок соответствуют текстам реальным (серверные/клиентские)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0471eb5431_0_17"/>
          <p:cNvSpPr/>
          <p:nvPr/>
        </p:nvSpPr>
        <p:spPr>
          <a:xfrm>
            <a:off x="1029645" y="1476525"/>
            <a:ext cx="804036" cy="1219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F4FF4"/>
                </a:solidFill>
                <a:latin typeface="Arial"/>
              </a:rPr>
              <a:t>2</a:t>
            </a:r>
          </a:p>
        </p:txBody>
      </p:sp>
      <p:sp>
        <p:nvSpPr>
          <p:cNvPr id="254" name="Google Shape;254;g10471eb5431_0_17"/>
          <p:cNvSpPr txBox="1"/>
          <p:nvPr>
            <p:ph idx="1" type="body"/>
          </p:nvPr>
        </p:nvSpPr>
        <p:spPr>
          <a:xfrm>
            <a:off x="1936750" y="13161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6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Корректность</a:t>
            </a:r>
            <a:endParaRPr b="1" sz="36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6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471eb5431_0_0"/>
          <p:cNvSpPr txBox="1"/>
          <p:nvPr>
            <p:ph idx="1" type="body"/>
          </p:nvPr>
        </p:nvSpPr>
        <p:spPr>
          <a:xfrm>
            <a:off x="811825" y="29617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 sz="2200"/>
              <a:t>Параметры тестирования дизайна</a:t>
            </a:r>
            <a:endParaRPr b="1" sz="2200"/>
          </a:p>
        </p:txBody>
      </p:sp>
      <p:sp>
        <p:nvSpPr>
          <p:cNvPr id="260" name="Google Shape;260;g10471eb5431_0_0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1" name="Google Shape;261;g10471eb5431_0_0"/>
          <p:cNvSpPr txBox="1"/>
          <p:nvPr>
            <p:ph idx="1" type="body"/>
          </p:nvPr>
        </p:nvSpPr>
        <p:spPr>
          <a:xfrm>
            <a:off x="2426050" y="2136300"/>
            <a:ext cx="57186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ru-RU" sz="1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Для похожих действий рекомендуется придерживаться принятых в МП паттернов (названия кнопок с одинаковыми действиями, вид алертов, формат даты, пикеры и т.д.)</a:t>
            </a:r>
            <a:endParaRPr b="1" sz="1400">
              <a:solidFill>
                <a:srgbClr val="5151F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0471eb5431_0_0"/>
          <p:cNvSpPr txBox="1"/>
          <p:nvPr>
            <p:ph idx="1" type="body"/>
          </p:nvPr>
        </p:nvSpPr>
        <p:spPr>
          <a:xfrm>
            <a:off x="1936750" y="13161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-RU" sz="36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Консистентность</a:t>
            </a:r>
            <a:endParaRPr b="1" sz="36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6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6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0471eb5431_0_0"/>
          <p:cNvSpPr/>
          <p:nvPr/>
        </p:nvSpPr>
        <p:spPr>
          <a:xfrm>
            <a:off x="1105845" y="1476525"/>
            <a:ext cx="795554" cy="123997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F4FF4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471eb5431_0_9"/>
          <p:cNvSpPr txBox="1"/>
          <p:nvPr>
            <p:ph idx="1" type="body"/>
          </p:nvPr>
        </p:nvSpPr>
        <p:spPr>
          <a:xfrm>
            <a:off x="811825" y="29617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 sz="2200"/>
              <a:t>Параметры тестирования дизайна</a:t>
            </a:r>
            <a:endParaRPr b="1" sz="2200"/>
          </a:p>
        </p:txBody>
      </p:sp>
      <p:sp>
        <p:nvSpPr>
          <p:cNvPr id="269" name="Google Shape;269;g10471eb5431_0_9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0" name="Google Shape;270;g10471eb5431_0_9"/>
          <p:cNvSpPr txBox="1"/>
          <p:nvPr>
            <p:ph idx="1" type="body"/>
          </p:nvPr>
        </p:nvSpPr>
        <p:spPr>
          <a:xfrm>
            <a:off x="2426050" y="2136300"/>
            <a:ext cx="57186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ru-RU" sz="1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Показаны способы отображения нестандартного контента (длинные заголовки RU/EN, нестандартные изображения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и т.д.)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ru-RU" sz="14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Для экранов с высокой плотностью элементов показан вид для устройств с минимальным разрешением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5151F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0471eb5431_0_9"/>
          <p:cNvSpPr txBox="1"/>
          <p:nvPr>
            <p:ph idx="1" type="body"/>
          </p:nvPr>
        </p:nvSpPr>
        <p:spPr>
          <a:xfrm>
            <a:off x="1936750" y="13161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36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Адаптивность</a:t>
            </a:r>
            <a:endParaRPr b="1" sz="36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6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6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0471eb5431_0_9"/>
          <p:cNvSpPr/>
          <p:nvPr/>
        </p:nvSpPr>
        <p:spPr>
          <a:xfrm>
            <a:off x="1105845" y="1476525"/>
            <a:ext cx="841452" cy="12145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4F4FF4"/>
                </a:solidFill>
                <a:latin typeface="Arial"/>
              </a:rPr>
              <a:t>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"/>
          <p:cNvSpPr txBox="1"/>
          <p:nvPr>
            <p:ph idx="4294967295" type="body"/>
          </p:nvPr>
        </p:nvSpPr>
        <p:spPr>
          <a:xfrm>
            <a:off x="2563900" y="1513800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Комментарии на карте экранов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Внесение правок в дизайн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9"/>
          <p:cNvSpPr txBox="1"/>
          <p:nvPr>
            <p:ph idx="4294967295" type="body"/>
          </p:nvPr>
        </p:nvSpPr>
        <p:spPr>
          <a:xfrm>
            <a:off x="2325775" y="807500"/>
            <a:ext cx="5528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 sz="2200"/>
              <a:t>Результат работы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7cb10458_0_0"/>
          <p:cNvSpPr txBox="1"/>
          <p:nvPr>
            <p:ph idx="1" type="body"/>
          </p:nvPr>
        </p:nvSpPr>
        <p:spPr>
          <a:xfrm>
            <a:off x="2325775" y="22677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 sz="2200"/>
              <a:t>Что такое требования? </a:t>
            </a:r>
            <a:endParaRPr b="1" sz="2200"/>
          </a:p>
        </p:txBody>
      </p:sp>
      <p:sp>
        <p:nvSpPr>
          <p:cNvPr id="70" name="Google Shape;70;g1017cb10458_0_0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1" name="Google Shape;71;g1017cb10458_0_0"/>
          <p:cNvSpPr txBox="1"/>
          <p:nvPr>
            <p:ph idx="1" type="body"/>
          </p:nvPr>
        </p:nvSpPr>
        <p:spPr>
          <a:xfrm>
            <a:off x="2325775" y="850350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1600">
                <a:solidFill>
                  <a:srgbClr val="5151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Требования</a:t>
            </a:r>
            <a:r>
              <a:rPr b="1" lang="ru-RU" sz="16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это описание того, что должно быть реализовано.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1600">
                <a:solidFill>
                  <a:srgbClr val="5151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Тестирование требований </a:t>
            </a:r>
            <a:r>
              <a:rPr lang="ru-RU" sz="16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это их проверка, чтобы найти ошибки до начала разработки.</a:t>
            </a:r>
            <a:endParaRPr sz="16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1017cb1045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225" y="2516424"/>
            <a:ext cx="6735775" cy="262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/>
          <p:nvPr>
            <p:ph idx="1" type="body"/>
          </p:nvPr>
        </p:nvSpPr>
        <p:spPr>
          <a:xfrm>
            <a:off x="2325775" y="22677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 sz="2200"/>
              <a:t>Тестирование спецификации API</a:t>
            </a:r>
            <a:endParaRPr b="1" sz="2200"/>
          </a:p>
        </p:txBody>
      </p:sp>
      <p:sp>
        <p:nvSpPr>
          <p:cNvPr id="284" name="Google Shape;284;p12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5" name="Google Shape;285;p12"/>
          <p:cNvSpPr txBox="1"/>
          <p:nvPr>
            <p:ph idx="1" type="body"/>
          </p:nvPr>
        </p:nvSpPr>
        <p:spPr>
          <a:xfrm>
            <a:off x="1238200" y="713700"/>
            <a:ext cx="73608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1400">
                <a:solidFill>
                  <a:srgbClr val="5151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ru-RU" sz="1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(Application Programming Interface) - это программный интерфейс приложения, с помощью которого одна программа может взаимодействовать с другой.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1400">
                <a:solidFill>
                  <a:srgbClr val="4F4FF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Спецификация API</a:t>
            </a:r>
            <a:r>
              <a:rPr lang="ru-RU" sz="140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это документ, содержащий описание метода и схемы его входных и выходных параметров.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-RU" sz="1400">
                <a:solidFill>
                  <a:srgbClr val="5151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Тестирование спецификации API</a:t>
            </a:r>
            <a:r>
              <a:rPr b="1" lang="ru-RU" sz="140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>
                <a:solidFill>
                  <a:srgbClr val="11111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 это проверка названия параметров метода, указания их обязательности, описания и типов, а также логики взаимодействия методов.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8525" y="2876700"/>
            <a:ext cx="4299891" cy="22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2" name="Google Shape;292;p14"/>
          <p:cNvSpPr txBox="1"/>
          <p:nvPr>
            <p:ph idx="1" type="body"/>
          </p:nvPr>
        </p:nvSpPr>
        <p:spPr>
          <a:xfrm>
            <a:off x="2392200" y="1375863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Endpoint: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POST /api/getUserDetails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2392200" y="674575"/>
            <a:ext cx="67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03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GetUserDetails</a:t>
            </a:r>
            <a:endParaRPr b="1" i="0" sz="1800" u="none" cap="none" strike="noStrike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 txBox="1"/>
          <p:nvPr>
            <p:ph idx="1" type="body"/>
          </p:nvPr>
        </p:nvSpPr>
        <p:spPr>
          <a:xfrm>
            <a:off x="2392200" y="256537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Description: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-RU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получение данных пользователя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cfdb0be9b_1_33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300" name="Google Shape;300;gfcfdb0be9b_1_33"/>
          <p:cNvGraphicFramePr/>
          <p:nvPr/>
        </p:nvGraphicFramePr>
        <p:xfrm>
          <a:off x="781375" y="74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{918CF80E-FC7D-45B6-9800-F17D3FF774FB}</a:tableStyleId>
              </a:tblPr>
              <a:tblGrid>
                <a:gridCol w="1345525"/>
                <a:gridCol w="576675"/>
                <a:gridCol w="977950"/>
                <a:gridCol w="1695475"/>
                <a:gridCol w="23539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-RU" sz="1400" u="none" cap="none" strike="noStrike">
                          <a:solidFill>
                            <a:schemeClr val="dk1"/>
                          </a:solidFill>
                        </a:rPr>
                        <a:t>Parameter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-RU" sz="1400" u="none" cap="none" strike="noStrike">
                          <a:solidFill>
                            <a:schemeClr val="dk1"/>
                          </a:solidFill>
                        </a:rPr>
                        <a:t>Req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-RU" sz="1400" u="none" cap="none" strike="noStrike">
                          <a:solidFill>
                            <a:schemeClr val="dk1"/>
                          </a:solidFill>
                        </a:rPr>
                        <a:t>Type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</a:rPr>
                        <a:t>L</a:t>
                      </a:r>
                      <a:r>
                        <a:rPr b="1" lang="ru-RU" sz="1400" u="none" cap="none" strike="noStrike">
                          <a:solidFill>
                            <a:schemeClr val="dk1"/>
                          </a:solidFill>
                        </a:rPr>
                        <a:t>ocation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-RU" sz="14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userId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body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Id пользователя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301;gfcfdb0be9b_1_33"/>
          <p:cNvSpPr txBox="1"/>
          <p:nvPr>
            <p:ph idx="1" type="body"/>
          </p:nvPr>
        </p:nvSpPr>
        <p:spPr>
          <a:xfrm>
            <a:off x="843175" y="10545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/>
              <a:t>Request:</a:t>
            </a:r>
            <a:endParaRPr b="1"/>
          </a:p>
        </p:txBody>
      </p:sp>
      <p:sp>
        <p:nvSpPr>
          <p:cNvPr id="302" name="Google Shape;302;gfcfdb0be9b_1_33"/>
          <p:cNvSpPr/>
          <p:nvPr/>
        </p:nvSpPr>
        <p:spPr>
          <a:xfrm>
            <a:off x="781375" y="2945500"/>
            <a:ext cx="5287200" cy="10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"userId": "41920401-e1c1-4617-955a-0000097e0129"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471eb5431_0_25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8" name="Google Shape;308;g10471eb5431_0_25"/>
          <p:cNvSpPr txBox="1"/>
          <p:nvPr>
            <p:ph idx="1" type="body"/>
          </p:nvPr>
        </p:nvSpPr>
        <p:spPr>
          <a:xfrm>
            <a:off x="843175" y="10545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/>
              <a:t>Response</a:t>
            </a:r>
            <a:r>
              <a:rPr b="1" lang="ru-RU"/>
              <a:t>:</a:t>
            </a:r>
            <a:endParaRPr b="1"/>
          </a:p>
        </p:txBody>
      </p:sp>
      <p:sp>
        <p:nvSpPr>
          <p:cNvPr id="309" name="Google Shape;309;g10471eb5431_0_25"/>
          <p:cNvSpPr/>
          <p:nvPr/>
        </p:nvSpPr>
        <p:spPr>
          <a:xfrm>
            <a:off x="766975" y="3623525"/>
            <a:ext cx="5287200" cy="145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lang="ru-RU" sz="1200">
                <a:solidFill>
                  <a:srgbClr val="091E4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idCardNumber</a:t>
            </a:r>
            <a:r>
              <a:rPr lang="ru-RU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1200">
                <a:solidFill>
                  <a:srgbClr val="091E4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-RU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1200">
                <a:solidFill>
                  <a:srgbClr val="091E4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678498673</a:t>
            </a:r>
            <a:r>
              <a:rPr lang="ru-RU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1200">
                <a:solidFill>
                  <a:srgbClr val="091E4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ru-RU" sz="1200">
                <a:solidFill>
                  <a:srgbClr val="091E4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-RU" sz="1200">
                <a:solidFill>
                  <a:srgbClr val="091E4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"surname": "БОРИСОВА",</a:t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"firstName": "ЕЛЕНА",</a:t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"</a:t>
            </a:r>
            <a:r>
              <a:rPr lang="ru-RU" sz="1200">
                <a:solidFill>
                  <a:srgbClr val="091E4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-RU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": "47"</a:t>
            </a:r>
            <a:endParaRPr sz="12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10" name="Google Shape;310;g10471eb5431_0_25"/>
          <p:cNvGraphicFramePr/>
          <p:nvPr/>
        </p:nvGraphicFramePr>
        <p:xfrm>
          <a:off x="766975" y="71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{918CF80E-FC7D-45B6-9800-F17D3FF774FB}</a:tableStyleId>
              </a:tblPr>
              <a:tblGrid>
                <a:gridCol w="1874425"/>
                <a:gridCol w="954400"/>
                <a:gridCol w="2275575"/>
                <a:gridCol w="18151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1" lang="ru-RU" sz="1400" u="none" cap="none" strike="noStrike">
                          <a:solidFill>
                            <a:schemeClr val="dk1"/>
                          </a:solidFill>
                        </a:rPr>
                        <a:t>arameter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-RU" sz="1400" u="none" cap="none" strike="noStrike">
                          <a:solidFill>
                            <a:schemeClr val="dk1"/>
                          </a:solidFill>
                        </a:rPr>
                        <a:t>Req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-RU" sz="1400" u="none" cap="none" strike="noStrike">
                          <a:solidFill>
                            <a:schemeClr val="dk1"/>
                          </a:solidFill>
                        </a:rPr>
                        <a:t>Type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-RU" sz="14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idCardNumber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Номер карты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surname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Фамилия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firstName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Имя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fathersName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Отчество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email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string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email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age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integer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</a:rPr>
                        <a:t>Возраст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 txBox="1"/>
          <p:nvPr>
            <p:ph idx="1" type="body"/>
          </p:nvPr>
        </p:nvSpPr>
        <p:spPr>
          <a:xfrm>
            <a:off x="2338850" y="163650"/>
            <a:ext cx="52470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2200"/>
              <a:t>Параметры тестирования 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-RU" sz="2200"/>
              <a:t>спецификации API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2200"/>
          </a:p>
        </p:txBody>
      </p:sp>
      <p:sp>
        <p:nvSpPr>
          <p:cNvPr id="316" name="Google Shape;316;p13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7" name="Google Shape;317;p13"/>
          <p:cNvSpPr txBox="1"/>
          <p:nvPr>
            <p:ph idx="1" type="body"/>
          </p:nvPr>
        </p:nvSpPr>
        <p:spPr>
          <a:xfrm>
            <a:off x="2338850" y="1594250"/>
            <a:ext cx="47907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14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Общие требования:</a:t>
            </a:r>
            <a:endParaRPr b="1" sz="14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краткое описание метода;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адрес метода;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логика взаимодействия с другими методами.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471eb5431_0_33"/>
          <p:cNvSpPr txBox="1"/>
          <p:nvPr>
            <p:ph idx="1" type="body"/>
          </p:nvPr>
        </p:nvSpPr>
        <p:spPr>
          <a:xfrm>
            <a:off x="2338850" y="163650"/>
            <a:ext cx="52470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2200"/>
              <a:t>Параметры тестирования 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-RU" sz="2200"/>
              <a:t>спецификации API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2200"/>
          </a:p>
        </p:txBody>
      </p:sp>
      <p:sp>
        <p:nvSpPr>
          <p:cNvPr id="323" name="Google Shape;323;g10471eb5431_0_33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4" name="Google Shape;324;g10471eb5431_0_33"/>
          <p:cNvSpPr txBox="1"/>
          <p:nvPr>
            <p:ph idx="1" type="body"/>
          </p:nvPr>
        </p:nvSpPr>
        <p:spPr>
          <a:xfrm>
            <a:off x="2338850" y="1594250"/>
            <a:ext cx="47907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Формат запроса:</a:t>
            </a:r>
            <a:endParaRPr b="1" sz="14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краткое описание входных параметров;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указание типа запроса (GET, POST, PUT, DELETE);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описание параметров, использующихся для запроса в header и body;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описание типа каждого параметра (string, integer, boolean);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описание обязательности каждого параметра;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присутствие примера запроса.</a:t>
            </a:r>
            <a:endParaRPr b="1" sz="14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471eb5431_0_39"/>
          <p:cNvSpPr txBox="1"/>
          <p:nvPr>
            <p:ph idx="1" type="body"/>
          </p:nvPr>
        </p:nvSpPr>
        <p:spPr>
          <a:xfrm>
            <a:off x="2338850" y="163650"/>
            <a:ext cx="52470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2200"/>
              <a:t>Параметры тестирования 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-RU" sz="2200"/>
              <a:t>спецификации API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2200"/>
          </a:p>
        </p:txBody>
      </p:sp>
      <p:sp>
        <p:nvSpPr>
          <p:cNvPr id="330" name="Google Shape;330;g10471eb5431_0_39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1" name="Google Shape;331;g10471eb5431_0_39"/>
          <p:cNvSpPr txBox="1"/>
          <p:nvPr>
            <p:ph idx="1" type="body"/>
          </p:nvPr>
        </p:nvSpPr>
        <p:spPr>
          <a:xfrm>
            <a:off x="2338850" y="1594250"/>
            <a:ext cx="47907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Формат ответа:</a:t>
            </a:r>
            <a:endParaRPr b="1" sz="14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краткое описание выходных параметров;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описание типа каждого параметра (string, integer, boolean);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описание обязательности каждого параметра;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присутствие примера ответа.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 txBox="1"/>
          <p:nvPr>
            <p:ph idx="4294967295" type="body"/>
          </p:nvPr>
        </p:nvSpPr>
        <p:spPr>
          <a:xfrm>
            <a:off x="2621050" y="1438350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800"/>
              <a:buAutoNum type="arabicPeriod"/>
            </a:pPr>
            <a:r>
              <a:rPr lang="ru-RU">
                <a:solidFill>
                  <a:schemeClr val="dk1"/>
                </a:solidFill>
              </a:rPr>
              <a:t>Комментарии в спецификации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800"/>
              <a:buAutoNum type="arabicPeriod"/>
            </a:pPr>
            <a:r>
              <a:rPr lang="ru-RU">
                <a:solidFill>
                  <a:schemeClr val="dk1"/>
                </a:solidFill>
              </a:rPr>
              <a:t>Коллективное обсуждение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1FF"/>
              </a:buClr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5"/>
          <p:cNvSpPr txBox="1"/>
          <p:nvPr>
            <p:ph idx="4294967295" type="body"/>
          </p:nvPr>
        </p:nvSpPr>
        <p:spPr>
          <a:xfrm>
            <a:off x="2325775" y="8075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 sz="2200"/>
              <a:t>Результат работы</a:t>
            </a:r>
            <a:endParaRPr b="1" sz="2200"/>
          </a:p>
        </p:txBody>
      </p:sp>
      <p:pic>
        <p:nvPicPr>
          <p:cNvPr id="338" name="Google Shape;338;p15"/>
          <p:cNvPicPr preferRelativeResize="0"/>
          <p:nvPr/>
        </p:nvPicPr>
        <p:blipFill rotWithShape="1">
          <a:blip r:embed="rId3">
            <a:alphaModFix/>
          </a:blip>
          <a:srcRect b="0" l="0" r="33744" t="0"/>
          <a:stretch/>
        </p:blipFill>
        <p:spPr>
          <a:xfrm>
            <a:off x="3225950" y="2321300"/>
            <a:ext cx="3043175" cy="25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17cb10458_0_7"/>
          <p:cNvSpPr txBox="1"/>
          <p:nvPr>
            <p:ph idx="1" type="body"/>
          </p:nvPr>
        </p:nvSpPr>
        <p:spPr>
          <a:xfrm>
            <a:off x="2336075" y="178725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 sz="2200"/>
              <a:t>Что почитать?</a:t>
            </a:r>
            <a:endParaRPr b="1" sz="2200"/>
          </a:p>
        </p:txBody>
      </p:sp>
      <p:sp>
        <p:nvSpPr>
          <p:cNvPr id="344" name="Google Shape;344;g1017cb10458_0_7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5" name="Google Shape;345;g1017cb10458_0_7"/>
          <p:cNvSpPr txBox="1"/>
          <p:nvPr>
            <p:ph idx="1" type="body"/>
          </p:nvPr>
        </p:nvSpPr>
        <p:spPr>
          <a:xfrm>
            <a:off x="681025" y="775500"/>
            <a:ext cx="5528100" cy="26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Карл Вигерс, «Разработка требований к программному обеспечению», глава 15, часть "Тестирование требований"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Джой Битти (ориг. "Software Requirements"), 11 и 17 главы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400"/>
              <a:buFont typeface="Arial"/>
              <a:buAutoNum type="arabicPeriod"/>
            </a:pPr>
            <a:r>
              <a:rPr lang="ru-RU" sz="1400" u="sng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Тестирование требований</a:t>
            </a:r>
            <a:endParaRPr sz="14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400"/>
              <a:buFont typeface="Arial"/>
              <a:buAutoNum type="arabicPeriod"/>
            </a:pPr>
            <a:r>
              <a:rPr lang="ru-RU" sz="1400" u="sng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Чек-лист тестирования требований</a:t>
            </a:r>
            <a:endParaRPr sz="14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400"/>
              <a:buFont typeface="Arial"/>
              <a:buAutoNum type="arabicPeriod"/>
            </a:pPr>
            <a:r>
              <a:rPr lang="ru-RU" sz="1400" u="sng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Чек-лист тестирования требований / Хабр</a:t>
            </a:r>
            <a:endParaRPr sz="14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400"/>
              <a:buFont typeface="Arial"/>
              <a:buAutoNum type="arabicPeriod"/>
            </a:pPr>
            <a:r>
              <a:rPr lang="ru-RU" sz="1400" u="sng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Тестирование требований</a:t>
            </a:r>
            <a:endParaRPr sz="14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4FF4"/>
              </a:buClr>
              <a:buSzPts val="1400"/>
              <a:buFont typeface="Arial"/>
              <a:buAutoNum type="arabicPeriod"/>
            </a:pPr>
            <a:r>
              <a:rPr lang="ru-RU" sz="1400" u="sng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Тестирование требований. Особенности — Лаборатория Качества</a:t>
            </a:r>
            <a:endParaRPr sz="14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g1017cb10458_0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7725" y="1948148"/>
            <a:ext cx="2846275" cy="319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"/>
          <p:cNvSpPr txBox="1"/>
          <p:nvPr>
            <p:ph idx="1" type="body"/>
          </p:nvPr>
        </p:nvSpPr>
        <p:spPr>
          <a:xfrm>
            <a:off x="2325775" y="8075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 sz="2200"/>
              <a:t>Домашнее задание</a:t>
            </a:r>
            <a:endParaRPr b="1" sz="2200"/>
          </a:p>
        </p:txBody>
      </p:sp>
      <p:sp>
        <p:nvSpPr>
          <p:cNvPr id="352" name="Google Shape;352;p16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53" name="Google Shape;353;p16"/>
          <p:cNvSpPr txBox="1"/>
          <p:nvPr>
            <p:ph idx="1" type="body"/>
          </p:nvPr>
        </p:nvSpPr>
        <p:spPr>
          <a:xfrm>
            <a:off x="2325775" y="1545125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Ревью требований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Ревью дизайна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Ревью спецификации API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200" y="1193250"/>
            <a:ext cx="2106800" cy="39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cdaa300b9_0_0"/>
          <p:cNvSpPr txBox="1"/>
          <p:nvPr>
            <p:ph type="title"/>
          </p:nvPr>
        </p:nvSpPr>
        <p:spPr>
          <a:xfrm>
            <a:off x="781975" y="445025"/>
            <a:ext cx="154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gfcdaa300b9_0_0"/>
          <p:cNvGraphicFramePr/>
          <p:nvPr/>
        </p:nvGraphicFramePr>
        <p:xfrm>
          <a:off x="158400" y="445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{F85D56BB-56C6-4063-829D-255245A2DD1B}</a:tableStyleId>
              </a:tblPr>
              <a:tblGrid>
                <a:gridCol w="1487075"/>
                <a:gridCol w="6093525"/>
              </a:tblGrid>
              <a:tr h="25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ru-RU" sz="105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Релиз</a:t>
                      </a:r>
                      <a:endParaRPr b="1" sz="105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ru-RU" sz="105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ru-RU" sz="105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Задача Android</a:t>
                      </a:r>
                      <a:endParaRPr b="1" sz="105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ru-RU" sz="1050" u="none" cap="none" strike="noStrike">
                          <a:solidFill>
                            <a:srgbClr val="0052CC"/>
                          </a:solidFill>
                          <a:highlight>
                            <a:srgbClr val="FFFAE6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SBD-1690</a:t>
                      </a:r>
                      <a:r>
                        <a:rPr lang="ru-RU" sz="1050" u="none" cap="none" strike="noStrike">
                          <a:solidFill>
                            <a:srgbClr val="172B4D"/>
                          </a:solidFill>
                          <a:highlight>
                            <a:srgbClr val="FFFAE6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- Проблема Jira не существует, либо недостаточно прав на ее просмотр.</a:t>
                      </a:r>
                      <a:endParaRPr sz="1050" u="none" cap="none" strike="noStrike">
                        <a:solidFill>
                          <a:srgbClr val="172B4D"/>
                        </a:solidFill>
                        <a:highlight>
                          <a:srgbClr val="FFFAE6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ru-RU" sz="105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Задача IOS</a:t>
                      </a:r>
                      <a:endParaRPr b="1" sz="105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ru-RU" sz="1050" u="none" cap="none" strike="noStrike">
                          <a:solidFill>
                            <a:srgbClr val="0052CC"/>
                          </a:solidFill>
                          <a:highlight>
                            <a:srgbClr val="FFFAE6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SBD-1691</a:t>
                      </a:r>
                      <a:r>
                        <a:rPr lang="ru-RU" sz="1050" u="none" cap="none" strike="noStrike">
                          <a:solidFill>
                            <a:srgbClr val="172B4D"/>
                          </a:solidFill>
                          <a:highlight>
                            <a:srgbClr val="FFFAE6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- Проблема Jira не существует, либо недостаточно прав на ее просмотр.</a:t>
                      </a:r>
                      <a:endParaRPr sz="1050" u="none" cap="none" strike="noStrike">
                        <a:solidFill>
                          <a:srgbClr val="172B4D"/>
                        </a:solidFill>
                        <a:highlight>
                          <a:srgbClr val="FFFAE6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ru-RU" sz="105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Статус</a:t>
                      </a:r>
                      <a:endParaRPr b="1" sz="105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ru-RU" sz="850" u="none" cap="none" strike="noStrike">
                          <a:solidFill>
                            <a:srgbClr val="172B4D"/>
                          </a:solidFill>
                          <a:highlight>
                            <a:srgbClr val="FF991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 PROGRESS</a:t>
                      </a:r>
                      <a:endParaRPr b="1" sz="850" u="none" cap="none" strike="noStrike">
                        <a:solidFill>
                          <a:srgbClr val="172B4D"/>
                        </a:solidFill>
                        <a:highlight>
                          <a:srgbClr val="FF991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ru-RU" sz="105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</a:t>
                      </a:r>
                      <a:endParaRPr b="1" sz="105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-254000" lvl="0" marL="2540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E6C84"/>
                        </a:buClr>
                        <a:buSzPts val="1050"/>
                        <a:buFont typeface="Roboto"/>
                        <a:buChar char="●"/>
                      </a:pPr>
                      <a:r>
                        <a:rPr lang="ru-RU" sz="1050" u="none" cap="none" strike="noStrike">
                          <a:solidFill>
                            <a:srgbClr val="5E6C84"/>
                          </a:solidFill>
                          <a:highlight>
                            <a:srgbClr val="EBECF0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Yulia Shibalova</a:t>
                      </a:r>
                      <a:r>
                        <a:rPr lang="ru-RU" sz="1050" u="none" cap="none" strike="noStrike">
                          <a:solidFill>
                            <a:srgbClr val="5E6C8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050" u="none" cap="none" strike="noStrike">
                        <a:solidFill>
                          <a:srgbClr val="5E6C8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54000" lvl="0" marL="2540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E6C84"/>
                        </a:buClr>
                        <a:buSzPts val="1050"/>
                        <a:buFont typeface="Roboto"/>
                        <a:buChar char="●"/>
                      </a:pPr>
                      <a:r>
                        <a:rPr lang="ru-RU" sz="1050" u="none" cap="none" strike="noStrike">
                          <a:solidFill>
                            <a:srgbClr val="5E6C84"/>
                          </a:solidFill>
                          <a:highlight>
                            <a:srgbClr val="EBECF0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Kleshchin Danil</a:t>
                      </a:r>
                      <a:r>
                        <a:rPr lang="ru-RU" sz="1050" u="none" cap="none" strike="noStrike">
                          <a:solidFill>
                            <a:srgbClr val="5E6C8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050" u="none" cap="none" strike="noStrike">
                        <a:solidFill>
                          <a:srgbClr val="5E6C8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ru-RU" sz="105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Автор документа</a:t>
                      </a:r>
                      <a:endParaRPr b="1" sz="105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ru-RU" sz="1050" u="none" cap="none" strike="noStrike">
                          <a:solidFill>
                            <a:srgbClr val="42526E"/>
                          </a:solidFill>
                          <a:highlight>
                            <a:srgbClr val="EBECF0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Daria Shelaeva</a:t>
                      </a:r>
                      <a:r>
                        <a:rPr lang="ru-RU" sz="105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05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ru-RU" sz="105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Тест - кейсы</a:t>
                      </a:r>
                      <a:endParaRPr b="1" sz="105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ru-RU" sz="1050" u="none" cap="none" strike="noStrike">
                          <a:solidFill>
                            <a:srgbClr val="0052CC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Работа с тегами</a:t>
                      </a:r>
                      <a:endParaRPr sz="1050" u="none" cap="none" strike="noStrike">
                        <a:solidFill>
                          <a:srgbClr val="0052CC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gfcdaa300b9_0_0"/>
          <p:cNvSpPr txBox="1"/>
          <p:nvPr/>
        </p:nvSpPr>
        <p:spPr>
          <a:xfrm>
            <a:off x="158400" y="37275"/>
            <a:ext cx="706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ru-RU" sz="2100" u="none" cap="none" strike="noStrike">
                <a:solidFill>
                  <a:srgbClr val="172B4D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Копия [SBD.REQ.17.Tags] Работа с тегами</a:t>
            </a:r>
            <a:endParaRPr b="0" i="0" sz="21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gfcdaa300b9_0_0"/>
          <p:cNvSpPr txBox="1"/>
          <p:nvPr/>
        </p:nvSpPr>
        <p:spPr>
          <a:xfrm>
            <a:off x="110775" y="2721500"/>
            <a:ext cx="30000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Функциональные требования</a:t>
            </a:r>
            <a:endParaRPr b="0" i="0" sz="1500" u="none" cap="none" strike="noStrike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1" name="Google Shape;81;gfcdaa300b9_0_0"/>
          <p:cNvGraphicFramePr/>
          <p:nvPr/>
        </p:nvGraphicFramePr>
        <p:xfrm>
          <a:off x="158388" y="315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{F85D56BB-56C6-4063-829D-255245A2DD1B}</a:tableStyleId>
              </a:tblPr>
              <a:tblGrid>
                <a:gridCol w="438125"/>
                <a:gridCol w="539000"/>
                <a:gridCol w="5819650"/>
                <a:gridCol w="783825"/>
              </a:tblGrid>
              <a:tr h="3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b="1"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42875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Блок</a:t>
                      </a:r>
                      <a:endParaRPr b="1"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42875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Требования</a:t>
                      </a:r>
                      <a:endParaRPr b="1"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42875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 изменения</a:t>
                      </a:r>
                      <a:endParaRPr b="1"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42875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</a:tr>
              <a:tr h="162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Общее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800"/>
                        <a:buFont typeface="Roboto"/>
                        <a:buAutoNum type="arabicPeriod"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Должна быть обеспечена возможность перехода на экран работы с тегами. 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94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800"/>
                        <a:buFont typeface="Roboto"/>
                        <a:buAutoNum type="alphaLcPeriod"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Должен отображаться список тегов, принадлежащий конкретному файлу, из </a:t>
                      </a:r>
                      <a:r>
                        <a:rPr lang="ru-RU" sz="800" u="none" cap="none" strike="noStrike">
                          <a:solidFill>
                            <a:srgbClr val="0052CC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запроса на получение списка всех тегов, доступных для файла</a:t>
                      </a: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94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800"/>
                        <a:buFont typeface="Roboto"/>
                        <a:buAutoNum type="arabicPeriod"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Должна быть обеспечена возможность реализации следующих действий с тегами: 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94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800"/>
                        <a:buFont typeface="Roboto"/>
                        <a:buAutoNum type="alphaLcPeriod"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переименование тега,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94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800"/>
                        <a:buFont typeface="Roboto"/>
                        <a:buAutoNum type="alphaLcPeriod"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удаление тега, 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9400" lvl="1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800"/>
                        <a:buFont typeface="Roboto"/>
                        <a:buAutoNum type="alphaLcPeriod"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добавление (создание) нового тега.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94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800"/>
                        <a:buFont typeface="Roboto"/>
                        <a:buAutoNum type="arabicPeriod"/>
                      </a:pP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 осуществлении действия с тегами должен быть вызван </a:t>
                      </a:r>
                      <a:r>
                        <a:rPr lang="ru-RU" sz="800" u="none" cap="none" strike="noStrike">
                          <a:solidFill>
                            <a:srgbClr val="0052CC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запрос на получение списка всех тегов, доступных для файла</a:t>
                      </a: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cap="none" strike="noStrike">
                          <a:solidFill>
                            <a:srgbClr val="42526E"/>
                          </a:solidFill>
                          <a:highlight>
                            <a:srgbClr val="EBECF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21.06.2021</a:t>
                      </a:r>
                      <a:r>
                        <a:rPr lang="ru-RU" sz="800" u="none" cap="none" strike="noStrike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800" u="none" cap="none" strike="noStrike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2a8537736_0_4"/>
          <p:cNvSpPr txBox="1"/>
          <p:nvPr>
            <p:ph idx="1" type="body"/>
          </p:nvPr>
        </p:nvSpPr>
        <p:spPr>
          <a:xfrm>
            <a:off x="2291300" y="1527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 sz="2200"/>
              <a:t>1</a:t>
            </a:r>
            <a:r>
              <a:rPr b="1" lang="ru-RU" sz="2200"/>
              <a:t>. Ревью требований</a:t>
            </a:r>
            <a:endParaRPr b="1" sz="2200"/>
          </a:p>
        </p:txBody>
      </p:sp>
      <p:sp>
        <p:nvSpPr>
          <p:cNvPr id="360" name="Google Shape;360;g102a8537736_0_4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1" name="Google Shape;361;g102a8537736_0_4"/>
          <p:cNvSpPr txBox="1"/>
          <p:nvPr>
            <p:ph idx="1" type="body"/>
          </p:nvPr>
        </p:nvSpPr>
        <p:spPr>
          <a:xfrm>
            <a:off x="847475" y="562825"/>
            <a:ext cx="77490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Открыть страницу ‘ДЗ 6’ c Вашей страницы в Confluence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Прочитать требования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Оставить комментарии в тексте (2 раза клик ЛКМ по слову или словосочетанию -&gt; Ad inline comment)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 под текстом в поле “Комментарий”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g102a853773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483" y="1706975"/>
            <a:ext cx="3715298" cy="1885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3" name="Google Shape;363;g102a8537736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300" y="3907750"/>
            <a:ext cx="47625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291580062_0_21"/>
          <p:cNvSpPr txBox="1"/>
          <p:nvPr>
            <p:ph idx="1" type="body"/>
          </p:nvPr>
        </p:nvSpPr>
        <p:spPr>
          <a:xfrm>
            <a:off x="2291300" y="1527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 sz="2200"/>
              <a:t>2. Ревью дизайна</a:t>
            </a:r>
            <a:endParaRPr b="1" sz="2200"/>
          </a:p>
        </p:txBody>
      </p:sp>
      <p:sp>
        <p:nvSpPr>
          <p:cNvPr id="369" name="Google Shape;369;g10291580062_0_21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0" name="Google Shape;370;g10291580062_0_21"/>
          <p:cNvSpPr txBox="1"/>
          <p:nvPr>
            <p:ph idx="1" type="body"/>
          </p:nvPr>
        </p:nvSpPr>
        <p:spPr>
          <a:xfrm>
            <a:off x="847475" y="686525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этап. Регистрация в Figma (графический редактор):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Открыть ссылку на Figma c Вашей страницы в Confluence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Нажать кнопку ‘Sign up with email’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g10291580062_0_21"/>
          <p:cNvPicPr preferRelativeResize="0"/>
          <p:nvPr/>
        </p:nvPicPr>
        <p:blipFill rotWithShape="1">
          <a:blip r:embed="rId3">
            <a:alphaModFix/>
          </a:blip>
          <a:srcRect b="0" l="7158" r="5968" t="0"/>
          <a:stretch/>
        </p:blipFill>
        <p:spPr>
          <a:xfrm>
            <a:off x="740925" y="1609800"/>
            <a:ext cx="5462276" cy="11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0291580062_0_21"/>
          <p:cNvSpPr txBox="1"/>
          <p:nvPr>
            <p:ph idx="1" type="body"/>
          </p:nvPr>
        </p:nvSpPr>
        <p:spPr>
          <a:xfrm>
            <a:off x="783188" y="2876700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Указать свою почту и задать пароль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Нажать кнопку ‘Create account’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10291580062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775" y="1723282"/>
            <a:ext cx="2598225" cy="342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10291580062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4225" y="3227425"/>
            <a:ext cx="3161925" cy="9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291580062_0_10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0" name="Google Shape;380;g10291580062_0_10"/>
          <p:cNvSpPr txBox="1"/>
          <p:nvPr>
            <p:ph idx="1" type="body"/>
          </p:nvPr>
        </p:nvSpPr>
        <p:spPr>
          <a:xfrm>
            <a:off x="925000" y="109275"/>
            <a:ext cx="610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Указать свое имя, Роль = ‘Other’,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 использования = ‘For personal use’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Нажать кнопку ‘Create account’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g1029158006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950" y="109263"/>
            <a:ext cx="2368850" cy="271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10291580062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575" y="3316893"/>
            <a:ext cx="2677299" cy="182660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83" name="Google Shape;383;g10291580062_0_10"/>
          <p:cNvSpPr txBox="1"/>
          <p:nvPr>
            <p:ph idx="1" type="body"/>
          </p:nvPr>
        </p:nvSpPr>
        <p:spPr>
          <a:xfrm>
            <a:off x="924988" y="2940925"/>
            <a:ext cx="4784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указанной почте открыть письмо от Figma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Нажать кнопку ‘Verify email’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291580062_0_37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9" name="Google Shape;389;g10291580062_0_37"/>
          <p:cNvSpPr txBox="1"/>
          <p:nvPr/>
        </p:nvSpPr>
        <p:spPr>
          <a:xfrm>
            <a:off x="827100" y="249850"/>
            <a:ext cx="788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</a:rPr>
              <a:t>9. </a:t>
            </a:r>
            <a:r>
              <a:rPr lang="ru-RU" sz="1200">
                <a:solidFill>
                  <a:schemeClr val="dk1"/>
                </a:solidFill>
              </a:rPr>
              <a:t>В открывшейся ссылке залогиниться под указанными ранее почтой и паролем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</a:rPr>
              <a:t>10. </a:t>
            </a:r>
            <a:r>
              <a:rPr lang="ru-RU" sz="1200">
                <a:solidFill>
                  <a:schemeClr val="dk1"/>
                </a:solidFill>
              </a:rPr>
              <a:t>Еще раз перейти по ссылке Figma из Confluence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</a:rPr>
              <a:t>11.</a:t>
            </a:r>
            <a:r>
              <a:rPr lang="ru-RU" sz="1200">
                <a:solidFill>
                  <a:schemeClr val="dk1"/>
                </a:solidFill>
              </a:rPr>
              <a:t> Готово! 🎉 Вы на страничке с домашним заданием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0" name="Google Shape;390;g10291580062_0_37"/>
          <p:cNvSpPr txBox="1"/>
          <p:nvPr>
            <p:ph idx="1" type="body"/>
          </p:nvPr>
        </p:nvSpPr>
        <p:spPr>
          <a:xfrm>
            <a:off x="875000" y="1365200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этап. Как оставлять комментарии?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Figma выбрать страницу с домашним заданием “Home work”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Нажать на кнопку “Комментарий”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Нажать в том месте на макете дизайна, где по Вашему мнению ошибка/несоответствие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поле для комментария описать найденное несоответствие кратко и ёмко, но понятно :)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Нажать кнопку “Post”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g10291580062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150" y="3198825"/>
            <a:ext cx="5076850" cy="19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38d47963b_0_0"/>
          <p:cNvSpPr txBox="1"/>
          <p:nvPr>
            <p:ph idx="1" type="body"/>
          </p:nvPr>
        </p:nvSpPr>
        <p:spPr>
          <a:xfrm>
            <a:off x="2291300" y="15270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 sz="2200"/>
              <a:t>3</a:t>
            </a:r>
            <a:r>
              <a:rPr b="1" lang="ru-RU" sz="2200"/>
              <a:t>. Ревью спецификации API</a:t>
            </a:r>
            <a:endParaRPr b="1" sz="2200"/>
          </a:p>
        </p:txBody>
      </p:sp>
      <p:sp>
        <p:nvSpPr>
          <p:cNvPr id="397" name="Google Shape;397;g1038d47963b_0_0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98" name="Google Shape;398;g1038d47963b_0_0"/>
          <p:cNvSpPr txBox="1"/>
          <p:nvPr>
            <p:ph idx="1" type="body"/>
          </p:nvPr>
        </p:nvSpPr>
        <p:spPr>
          <a:xfrm>
            <a:off x="838875" y="695150"/>
            <a:ext cx="5528100" cy="437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этап. Знакомство со Stoplight (инструмент для описания спецификации API):</a:t>
            </a:r>
            <a:b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Перейти в Stoplight по </a:t>
            </a:r>
            <a:r>
              <a:rPr lang="ru-RU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ссылке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Нажать кнопку ‘Sign in’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Выбрать способ ‘Email’</a:t>
            </a:r>
            <a:b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200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Авторизоваться под: </a:t>
            </a:r>
            <a:r>
              <a:rPr lang="ru-RU" sz="1050">
                <a:solidFill>
                  <a:srgbClr val="0052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qa.internship.2021@gmail.com</a:t>
            </a:r>
            <a:r>
              <a:rPr lang="ru-RU" sz="1200">
                <a:solidFill>
                  <a:srgbClr val="0052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ru-RU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Bkm0o9</a:t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5.</a:t>
            </a:r>
            <a:r>
              <a:rPr lang="ru-RU" sz="12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Перейти в проект ‘internship’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4F4FF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 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Перейти в пространство ‘Homework6’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20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38d47963b_0_27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4" name="Google Shape;404;g1038d47963b_0_27"/>
          <p:cNvSpPr txBox="1"/>
          <p:nvPr>
            <p:ph idx="1" type="body"/>
          </p:nvPr>
        </p:nvSpPr>
        <p:spPr>
          <a:xfrm>
            <a:off x="838850" y="92050"/>
            <a:ext cx="7139100" cy="4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 этап. Ревью спецификации API:</a:t>
            </a:r>
            <a:b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Проверить спецификацию для трех взаимосвязанных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методов сценария пополнения карты с другой карты: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1176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getCardInfo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1176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cardsList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1176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topUpCard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 своей страничке в Confluence, под требованиями, оставить комментарий внизу, где указать все найденные замечания: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g1038d47963b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200" y="195450"/>
            <a:ext cx="1958364" cy="247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6" name="Google Shape;406;g1038d47963b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100" y="3266175"/>
            <a:ext cx="2703475" cy="175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51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1229751" y="4503775"/>
            <a:ext cx="9648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1600" u="none" cap="none" strike="noStrike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 rot="-5400000">
            <a:off x="1179938" y="2653948"/>
            <a:ext cx="3155970" cy="1190027"/>
          </a:xfrm>
          <a:custGeom>
            <a:rect b="b" l="l" r="r" t="t"/>
            <a:pathLst>
              <a:path extrusionOk="0" h="1395" w="373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 rot="-5400000">
            <a:off x="2942174" y="2491788"/>
            <a:ext cx="1064487" cy="1305107"/>
          </a:xfrm>
          <a:custGeom>
            <a:rect b="b" l="l" r="r" t="t"/>
            <a:pathLst>
              <a:path extrusionOk="0" h="1530" w="1258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rgbClr val="1DC4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 rot="5400000">
            <a:off x="3658676" y="1550667"/>
            <a:ext cx="1064487" cy="1305107"/>
          </a:xfrm>
          <a:custGeom>
            <a:rect b="b" l="l" r="r" t="t"/>
            <a:pathLst>
              <a:path extrusionOk="0" h="1530" w="1258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 rot="5400000">
            <a:off x="4770673" y="1503586"/>
            <a:ext cx="3155970" cy="1190027"/>
          </a:xfrm>
          <a:custGeom>
            <a:rect b="b" l="l" r="r" t="t"/>
            <a:pathLst>
              <a:path extrusionOk="0" h="1395" w="373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rgbClr val="F85D4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 rot="-5400000">
            <a:off x="4376210" y="2491788"/>
            <a:ext cx="1064487" cy="1305107"/>
          </a:xfrm>
          <a:custGeom>
            <a:rect b="b" l="l" r="r" t="t"/>
            <a:pathLst>
              <a:path extrusionOk="0" h="1530" w="1258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rgbClr val="90C22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 rot="5400000">
            <a:off x="5093744" y="1550667"/>
            <a:ext cx="1064487" cy="1305107"/>
          </a:xfrm>
          <a:custGeom>
            <a:rect b="b" l="l" r="r" t="t"/>
            <a:pathLst>
              <a:path extrusionOk="0" h="1530" w="1258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3897176" y="2029081"/>
            <a:ext cx="586839" cy="586839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i="0" lang="ru-RU" sz="2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2468426" y="2029081"/>
            <a:ext cx="586839" cy="586839"/>
          </a:xfrm>
          <a:prstGeom prst="ellips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i="0" lang="ru-RU" sz="2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5325926" y="2029081"/>
            <a:ext cx="586839" cy="586839"/>
          </a:xfrm>
          <a:prstGeom prst="ellipse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i="0" lang="ru-RU" sz="2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3182801" y="2743456"/>
            <a:ext cx="586839" cy="586839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i="0" lang="ru-RU" sz="2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4630601" y="2743456"/>
            <a:ext cx="586839" cy="586839"/>
          </a:xfrm>
          <a:prstGeom prst="ellipse">
            <a:avLst/>
          </a:prstGeom>
          <a:solidFill>
            <a:srgbClr val="7FAB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i="0" lang="ru-RU" sz="2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6030776" y="2743456"/>
            <a:ext cx="586839" cy="5868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i="0" lang="ru-RU" sz="2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6897193" y="496387"/>
            <a:ext cx="96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4F4FF4"/>
                </a:solidFill>
                <a:latin typeface="Arial"/>
                <a:ea typeface="Arial"/>
                <a:cs typeface="Arial"/>
                <a:sym typeface="Arial"/>
              </a:rPr>
              <a:t>FINISH</a:t>
            </a:r>
            <a:endParaRPr b="1" i="0" sz="1600" u="none" cap="none" strike="noStrike">
              <a:solidFill>
                <a:srgbClr val="4F4F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2135720" y="1384117"/>
            <a:ext cx="124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3583942" y="1384125"/>
            <a:ext cx="124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Реализация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5155469" y="1384137"/>
            <a:ext cx="124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Релиз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2657750" y="3652350"/>
            <a:ext cx="15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Проектирование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4186273" y="3653225"/>
            <a:ext cx="149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868600" y="3649675"/>
            <a:ext cx="138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Поддержка и обслуживание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325775" y="226775"/>
            <a:ext cx="3717367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ubik"/>
              <a:buNone/>
            </a:pPr>
            <a:r>
              <a:rPr b="1" i="0" lang="ru-RU" sz="2200" u="none" cap="none" strike="noStrik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Жизненный цикл ПО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1160114" y="4225078"/>
            <a:ext cx="2825100" cy="179700"/>
          </a:xfrm>
          <a:prstGeom prst="ellipse">
            <a:avLst/>
          </a:prstGeom>
          <a:solidFill>
            <a:schemeClr val="lt2">
              <a:alpha val="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4"/>
          <p:cNvGrpSpPr/>
          <p:nvPr/>
        </p:nvGrpSpPr>
        <p:grpSpPr>
          <a:xfrm>
            <a:off x="264965" y="3250787"/>
            <a:ext cx="1408625" cy="1862114"/>
            <a:chOff x="2050732" y="1266266"/>
            <a:chExt cx="3359467" cy="4325468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5243513" y="4191001"/>
                <a:ext cx="41275" cy="60325"/>
              </a:xfrm>
              <a:custGeom>
                <a:rect b="b" l="l" r="r" t="t"/>
                <a:pathLst>
                  <a:path extrusionOk="0" h="19" w="13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6575426" y="2944813"/>
                <a:ext cx="28575" cy="34925"/>
              </a:xfrm>
              <a:custGeom>
                <a:rect b="b" l="l" r="r" t="t"/>
                <a:pathLst>
                  <a:path extrusionOk="0" h="11" w="9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6007101" y="3649663"/>
                <a:ext cx="622300" cy="611188"/>
              </a:xfrm>
              <a:custGeom>
                <a:rect b="b" l="l" r="r" t="t"/>
                <a:pathLst>
                  <a:path extrusionOk="0" h="192" w="195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5151F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5230813" y="2312988"/>
                <a:ext cx="1733550" cy="2232025"/>
              </a:xfrm>
              <a:custGeom>
                <a:rect b="b" l="l" r="r" t="t"/>
                <a:pathLst>
                  <a:path extrusionOk="0" h="700" w="543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8" name="Google Shape;118;p4"/>
            <p:cNvCxnSpPr/>
            <p:nvPr/>
          </p:nvCxnSpPr>
          <p:spPr>
            <a:xfrm>
              <a:off x="2489200" y="2743200"/>
              <a:ext cx="185928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2489200" y="3063240"/>
              <a:ext cx="185928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2489200" y="3383280"/>
              <a:ext cx="85344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2489200" y="3693160"/>
              <a:ext cx="635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4"/>
            <p:cNvCxnSpPr/>
            <p:nvPr/>
          </p:nvCxnSpPr>
          <p:spPr>
            <a:xfrm>
              <a:off x="2489200" y="4013200"/>
              <a:ext cx="4775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4"/>
            <p:cNvCxnSpPr/>
            <p:nvPr/>
          </p:nvCxnSpPr>
          <p:spPr>
            <a:xfrm>
              <a:off x="2489200" y="4333240"/>
              <a:ext cx="4267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4"/>
            <p:cNvCxnSpPr/>
            <p:nvPr/>
          </p:nvCxnSpPr>
          <p:spPr>
            <a:xfrm>
              <a:off x="2489200" y="4638040"/>
              <a:ext cx="4267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5" name="Google Shape;125;p4"/>
          <p:cNvGrpSpPr/>
          <p:nvPr/>
        </p:nvGrpSpPr>
        <p:grpSpPr>
          <a:xfrm>
            <a:off x="2406052" y="1250863"/>
            <a:ext cx="333270" cy="331870"/>
            <a:chOff x="6493081" y="1742364"/>
            <a:chExt cx="660464" cy="657690"/>
          </a:xfrm>
        </p:grpSpPr>
        <p:sp>
          <p:nvSpPr>
            <p:cNvPr id="126" name="Google Shape;126;p4"/>
            <p:cNvSpPr/>
            <p:nvPr/>
          </p:nvSpPr>
          <p:spPr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5151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4"/>
          <p:cNvSpPr txBox="1"/>
          <p:nvPr/>
        </p:nvSpPr>
        <p:spPr>
          <a:xfrm>
            <a:off x="2728675" y="1156650"/>
            <a:ext cx="502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Меньше новых требований, которые появляются уже после разработки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4"/>
          <p:cNvGrpSpPr/>
          <p:nvPr/>
        </p:nvGrpSpPr>
        <p:grpSpPr>
          <a:xfrm>
            <a:off x="2406041" y="1987645"/>
            <a:ext cx="333270" cy="331870"/>
            <a:chOff x="6493081" y="1742364"/>
            <a:chExt cx="660464" cy="657690"/>
          </a:xfrm>
        </p:grpSpPr>
        <p:sp>
          <p:nvSpPr>
            <p:cNvPr id="131" name="Google Shape;131;p4"/>
            <p:cNvSpPr/>
            <p:nvPr/>
          </p:nvSpPr>
          <p:spPr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5151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4"/>
          <p:cNvSpPr txBox="1"/>
          <p:nvPr/>
        </p:nvSpPr>
        <p:spPr>
          <a:xfrm>
            <a:off x="2739300" y="1863725"/>
            <a:ext cx="502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Меньше одинаковых вопросов на всех стадиях разработки продукта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4"/>
          <p:cNvGrpSpPr/>
          <p:nvPr/>
        </p:nvGrpSpPr>
        <p:grpSpPr>
          <a:xfrm>
            <a:off x="2406042" y="2690873"/>
            <a:ext cx="333270" cy="331870"/>
            <a:chOff x="6493081" y="1742364"/>
            <a:chExt cx="660464" cy="657690"/>
          </a:xfrm>
        </p:grpSpPr>
        <p:sp>
          <p:nvSpPr>
            <p:cNvPr id="136" name="Google Shape;136;p4"/>
            <p:cNvSpPr/>
            <p:nvPr/>
          </p:nvSpPr>
          <p:spPr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5151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2752777" y="2584950"/>
            <a:ext cx="502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Выше скорость разработки продукта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4"/>
          <p:cNvGrpSpPr/>
          <p:nvPr/>
        </p:nvGrpSpPr>
        <p:grpSpPr>
          <a:xfrm>
            <a:off x="2406042" y="3319361"/>
            <a:ext cx="333270" cy="331870"/>
            <a:chOff x="6493081" y="1742364"/>
            <a:chExt cx="660464" cy="657690"/>
          </a:xfrm>
        </p:grpSpPr>
        <p:sp>
          <p:nvSpPr>
            <p:cNvPr id="141" name="Google Shape;141;p4"/>
            <p:cNvSpPr/>
            <p:nvPr/>
          </p:nvSpPr>
          <p:spPr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5151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4"/>
          <p:cNvSpPr txBox="1"/>
          <p:nvPr/>
        </p:nvSpPr>
        <p:spPr>
          <a:xfrm>
            <a:off x="2752777" y="3119500"/>
            <a:ext cx="502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Предотвращение рисков и возможность влияния на продукт в самом начале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4"/>
          <p:cNvGrpSpPr/>
          <p:nvPr/>
        </p:nvGrpSpPr>
        <p:grpSpPr>
          <a:xfrm>
            <a:off x="2406034" y="3947836"/>
            <a:ext cx="333270" cy="331870"/>
            <a:chOff x="6493081" y="1742364"/>
            <a:chExt cx="660464" cy="657690"/>
          </a:xfrm>
        </p:grpSpPr>
        <p:sp>
          <p:nvSpPr>
            <p:cNvPr id="146" name="Google Shape;146;p4"/>
            <p:cNvSpPr/>
            <p:nvPr/>
          </p:nvSpPr>
          <p:spPr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5151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4"/>
          <p:cNvSpPr txBox="1"/>
          <p:nvPr/>
        </p:nvSpPr>
        <p:spPr>
          <a:xfrm>
            <a:off x="2752777" y="3889325"/>
            <a:ext cx="502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Проще разрабатывать тестовую документацию (тест-кейсы, чек-листы)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2315366" y="415143"/>
            <a:ext cx="592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ru-RU" sz="2200" u="none" cap="none" strike="noStrik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Почему это так важно?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4"/>
          <p:cNvGrpSpPr/>
          <p:nvPr/>
        </p:nvGrpSpPr>
        <p:grpSpPr>
          <a:xfrm>
            <a:off x="2406047" y="4651061"/>
            <a:ext cx="333270" cy="331870"/>
            <a:chOff x="6493081" y="1742364"/>
            <a:chExt cx="660464" cy="657690"/>
          </a:xfrm>
        </p:grpSpPr>
        <p:sp>
          <p:nvSpPr>
            <p:cNvPr id="152" name="Google Shape;152;p4"/>
            <p:cNvSpPr/>
            <p:nvPr/>
          </p:nvSpPr>
          <p:spPr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5151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4"/>
          <p:cNvSpPr txBox="1"/>
          <p:nvPr/>
        </p:nvSpPr>
        <p:spPr>
          <a:xfrm>
            <a:off x="2739181" y="4591550"/>
            <a:ext cx="502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Меньше багов на этапе тестирования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idx="4294967295" type="body"/>
          </p:nvPr>
        </p:nvSpPr>
        <p:spPr>
          <a:xfrm>
            <a:off x="3034888" y="451784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/>
              <a:t>Хорошее поведение</a:t>
            </a:r>
            <a:endParaRPr b="1"/>
          </a:p>
        </p:txBody>
      </p:sp>
      <p:sp>
        <p:nvSpPr>
          <p:cNvPr id="161" name="Google Shape;161;p5"/>
          <p:cNvSpPr/>
          <p:nvPr/>
        </p:nvSpPr>
        <p:spPr>
          <a:xfrm>
            <a:off x="2397663" y="451784"/>
            <a:ext cx="564798" cy="543029"/>
          </a:xfrm>
          <a:prstGeom prst="smileyFace">
            <a:avLst>
              <a:gd fmla="val 4653" name="adj"/>
            </a:avLst>
          </a:prstGeom>
          <a:noFill/>
          <a:ln cap="flat" cmpd="sng" w="508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3034900" y="3189600"/>
            <a:ext cx="5528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Плохое поведение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2397660" y="3115791"/>
            <a:ext cx="564900" cy="543000"/>
          </a:xfrm>
          <a:prstGeom prst="smileyFace">
            <a:avLst>
              <a:gd fmla="val -4653" name="adj"/>
            </a:avLst>
          </a:prstGeom>
          <a:noFill/>
          <a:ln cap="flat" cmpd="sng" w="508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2766452" y="887234"/>
            <a:ext cx="5528100" cy="20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работа с задачей с самого начала;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время на тестирование требований;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оперативное внесение изменений в требования, </a:t>
            </a:r>
            <a:r>
              <a:rPr lang="ru-RU" sz="1600">
                <a:solidFill>
                  <a:schemeClr val="dk1"/>
                </a:solidFill>
              </a:rPr>
              <a:t>быстрая реакция</a:t>
            </a: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 вопросы;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476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требования пишут и тестируют разные люди.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2820575" y="3392399"/>
            <a:ext cx="55281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отсутствие времени на ревью требований;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новые требования не фиксируются в общем </a:t>
            </a:r>
            <a:b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документе.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2344825" y="483650"/>
            <a:ext cx="5528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ru-RU" sz="2200"/>
              <a:t>Параметры тестирования требований</a:t>
            </a:r>
            <a:endParaRPr b="1" sz="2200"/>
          </a:p>
        </p:txBody>
      </p:sp>
      <p:sp>
        <p:nvSpPr>
          <p:cNvPr id="171" name="Google Shape;171;p6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2344825" y="1438350"/>
            <a:ext cx="4991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Четкость и ясность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2344825" y="2147150"/>
            <a:ext cx="5528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В поле комментарий могут быть введены буквы и числа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2344825" y="2633875"/>
            <a:ext cx="55281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solidFill>
                  <a:srgbClr val="008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В поле комментарий могут быть введены латинские буквы и целые числа от 0 до 9</a:t>
            </a:r>
            <a:endParaRPr sz="16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cdaa300b9_0_25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0" name="Google Shape;180;gfcdaa300b9_0_25"/>
          <p:cNvSpPr txBox="1"/>
          <p:nvPr>
            <p:ph idx="1" type="body"/>
          </p:nvPr>
        </p:nvSpPr>
        <p:spPr>
          <a:xfrm>
            <a:off x="2307550" y="836626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6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Логика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fcdaa300b9_0_25"/>
          <p:cNvSpPr txBox="1"/>
          <p:nvPr>
            <p:ph idx="1" type="body"/>
          </p:nvPr>
        </p:nvSpPr>
        <p:spPr>
          <a:xfrm>
            <a:off x="2344825" y="2283525"/>
            <a:ext cx="5528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При авторизации пользователя в приложении пользователь может изменить настройки своего профиля.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fcdaa300b9_0_25"/>
          <p:cNvSpPr txBox="1"/>
          <p:nvPr>
            <p:ph idx="1" type="body"/>
          </p:nvPr>
        </p:nvSpPr>
        <p:spPr>
          <a:xfrm>
            <a:off x="2344825" y="3584050"/>
            <a:ext cx="55281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solidFill>
                  <a:srgbClr val="008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Пользователь может изменить настройки своего профиля после авторизации в приложении.</a:t>
            </a:r>
            <a:endParaRPr sz="16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fcdaa300b9_0_25"/>
          <p:cNvSpPr txBox="1"/>
          <p:nvPr>
            <p:ph idx="1" type="body"/>
          </p:nvPr>
        </p:nvSpPr>
        <p:spPr>
          <a:xfrm>
            <a:off x="2344825" y="1560075"/>
            <a:ext cx="5528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отсутствие противоречий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cdaa300b9_0_31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9" name="Google Shape;189;gfcdaa300b9_0_31"/>
          <p:cNvSpPr txBox="1"/>
          <p:nvPr>
            <p:ph idx="1" type="body"/>
          </p:nvPr>
        </p:nvSpPr>
        <p:spPr>
          <a:xfrm>
            <a:off x="2346700" y="304951"/>
            <a:ext cx="5528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Актуальность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fcdaa300b9_0_31"/>
          <p:cNvSpPr/>
          <p:nvPr/>
        </p:nvSpPr>
        <p:spPr>
          <a:xfrm>
            <a:off x="2296875" y="1046650"/>
            <a:ext cx="4155900" cy="1353300"/>
          </a:xfrm>
          <a:prstGeom prst="wedgeRoundRectCallout">
            <a:avLst>
              <a:gd fmla="val -51199" name="adj1"/>
              <a:gd fmla="val 73502" name="adj2"/>
              <a:gd fmla="val 0" name="adj3"/>
            </a:avLst>
          </a:prstGeom>
          <a:solidFill>
            <a:srgbClr val="0052CC">
              <a:alpha val="4705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Тогда давай уберем кнопку “ОК” с этого экрана. Я </a:t>
            </a:r>
            <a:r>
              <a:rPr b="1" i="1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потом</a:t>
            </a:r>
            <a:r>
              <a:rPr b="0" i="1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внесу это в требования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fcdaa300b9_0_31"/>
          <p:cNvSpPr/>
          <p:nvPr/>
        </p:nvSpPr>
        <p:spPr>
          <a:xfrm>
            <a:off x="3209650" y="2631750"/>
            <a:ext cx="4155900" cy="858600"/>
          </a:xfrm>
          <a:prstGeom prst="wedgeRoundRectCallout">
            <a:avLst>
              <a:gd fmla="val 39865" name="adj1"/>
              <a:gd fmla="val 69806" name="adj2"/>
              <a:gd fmla="val 0" name="adj3"/>
            </a:avLst>
          </a:prstGeom>
          <a:solidFill>
            <a:srgbClr val="0052CC">
              <a:alpha val="4705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Да, ок, тогда убираю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fcdaa300b9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925" y="2000250"/>
            <a:ext cx="1012250" cy="10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fcdaa300b9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2125" y="3649775"/>
            <a:ext cx="1012250" cy="10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fcdaa300b9_0_31"/>
          <p:cNvSpPr txBox="1"/>
          <p:nvPr/>
        </p:nvSpPr>
        <p:spPr>
          <a:xfrm>
            <a:off x="1024400" y="3012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52CC"/>
                </a:solidFill>
                <a:latin typeface="Arial"/>
                <a:ea typeface="Arial"/>
                <a:cs typeface="Arial"/>
                <a:sym typeface="Arial"/>
              </a:rPr>
              <a:t>Аналитик</a:t>
            </a: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fcdaa300b9_0_31"/>
          <p:cNvSpPr txBox="1"/>
          <p:nvPr/>
        </p:nvSpPr>
        <p:spPr>
          <a:xfrm>
            <a:off x="6452775" y="4662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52CC"/>
                </a:solidFill>
                <a:latin typeface="Arial"/>
                <a:ea typeface="Arial"/>
                <a:cs typeface="Arial"/>
                <a:sym typeface="Arial"/>
              </a:rPr>
              <a:t>Разработчик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</cp:coreProperties>
</file>