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ubik Light"/>
      <p:regular r:id="rId17"/>
      <p:bold r:id="rId18"/>
      <p:italic r:id="rId19"/>
      <p:boldItalic r:id="rId20"/>
    </p:embeddedFont>
    <p:embeddedFont>
      <p:font typeface="Roboto"/>
      <p:regular r:id="rId21"/>
      <p:bold r:id="rId22"/>
      <p:italic r:id="rId23"/>
      <p:boldItalic r:id="rId24"/>
    </p:embeddedFont>
    <p:embeddedFont>
      <p:font typeface="Arimo"/>
      <p:regular r:id="rId25"/>
      <p:bold r:id="rId26"/>
      <p:italic r:id="rId27"/>
      <p:boldItalic r:id="rId28"/>
    </p:embeddedFont>
    <p:embeddedFont>
      <p:font typeface="Fira Mono"/>
      <p:regular r:id="rId29"/>
      <p:bold r:id="rId30"/>
    </p:embeddedFont>
    <p:embeddedFont>
      <p:font typeface="Rubik"/>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472">
          <p15:clr>
            <a:srgbClr val="A4A3A4"/>
          </p15:clr>
        </p15:guide>
        <p15:guide id="2" pos="4954">
          <p15:clr>
            <a:srgbClr val="A4A3A4"/>
          </p15:clr>
        </p15:guide>
        <p15:guide id="3" orient="horz" pos="1620">
          <p15:clr>
            <a:srgbClr val="A4A3A4"/>
          </p15:clr>
        </p15:guide>
      </p15:sldGuideLst>
    </p:ext>
    <p:ext uri="http://customooxmlschemas.google.com/">
      <go:slidesCustomData xmlns:go="http://customooxmlschemas.google.com/" r:id="rId35" roundtripDataSignature="AMtx7mi1lpytQJxZylyjBpgW9UdxKtBx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72"/>
        <p:guide pos="4954"/>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Light-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regular.fntdata"/><Relationship Id="rId30" Type="http://schemas.openxmlformats.org/officeDocument/2006/relationships/font" Target="fonts/FiraMono-bold.fntdata"/><Relationship Id="rId11" Type="http://schemas.openxmlformats.org/officeDocument/2006/relationships/slide" Target="slides/slide6.xml"/><Relationship Id="rId33" Type="http://schemas.openxmlformats.org/officeDocument/2006/relationships/font" Target="fonts/Rubik-italic.fntdata"/><Relationship Id="rId10" Type="http://schemas.openxmlformats.org/officeDocument/2006/relationships/slide" Target="slides/slide5.xml"/><Relationship Id="rId32" Type="http://schemas.openxmlformats.org/officeDocument/2006/relationships/font" Target="fonts/Rubik-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ubik-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ubikLight-regular.fntdata"/><Relationship Id="rId16" Type="http://schemas.openxmlformats.org/officeDocument/2006/relationships/slide" Target="slides/slide11.xml"/><Relationship Id="rId19" Type="http://schemas.openxmlformats.org/officeDocument/2006/relationships/font" Target="fonts/RubikLight-italic.fntdata"/><Relationship Id="rId18" Type="http://schemas.openxmlformats.org/officeDocument/2006/relationships/font" Target="fonts/Rubik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oogleChrome/lighthous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mo.elastic.co/app/kiban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ru">
                <a:solidFill>
                  <a:srgbClr val="172B4D"/>
                </a:solidFill>
                <a:latin typeface="Roboto"/>
                <a:ea typeface="Roboto"/>
                <a:cs typeface="Roboto"/>
                <a:sym typeface="Roboto"/>
              </a:rPr>
              <a:t>Способы открыть Chrome DevTools:</a:t>
            </a:r>
            <a:endParaRPr>
              <a:solidFill>
                <a:srgbClr val="172B4D"/>
              </a:solidFill>
              <a:latin typeface="Roboto"/>
              <a:ea typeface="Roboto"/>
              <a:cs typeface="Roboto"/>
              <a:sym typeface="Roboto"/>
            </a:endParaRPr>
          </a:p>
          <a:p>
            <a:pPr indent="-298450" lvl="0" marL="457200" rtl="0" algn="l">
              <a:lnSpc>
                <a:spcPct val="115000"/>
              </a:lnSpc>
              <a:spcBef>
                <a:spcPts val="1600"/>
              </a:spcBef>
              <a:spcAft>
                <a:spcPts val="0"/>
              </a:spcAft>
              <a:buClr>
                <a:srgbClr val="172B4D"/>
              </a:buClr>
              <a:buSzPts val="1100"/>
              <a:buFont typeface="Roboto"/>
              <a:buChar char="●"/>
            </a:pPr>
            <a:r>
              <a:rPr lang="ru">
                <a:solidFill>
                  <a:srgbClr val="172B4D"/>
                </a:solidFill>
                <a:latin typeface="Roboto"/>
                <a:ea typeface="Roboto"/>
                <a:cs typeface="Roboto"/>
                <a:sym typeface="Roboto"/>
              </a:rPr>
              <a:t>Нажать клавишу F12;</a:t>
            </a:r>
            <a:endParaRPr>
              <a:solidFill>
                <a:schemeClr val="dk1"/>
              </a:solidFill>
            </a:endParaRPr>
          </a:p>
          <a:p>
            <a:pPr indent="-298450" lvl="0" marL="457200" rtl="0" algn="l">
              <a:lnSpc>
                <a:spcPct val="115000"/>
              </a:lnSpc>
              <a:spcBef>
                <a:spcPts val="0"/>
              </a:spcBef>
              <a:spcAft>
                <a:spcPts val="0"/>
              </a:spcAft>
              <a:buClr>
                <a:srgbClr val="172B4D"/>
              </a:buClr>
              <a:buSzPts val="1100"/>
              <a:buFont typeface="Roboto"/>
              <a:buChar char="●"/>
            </a:pPr>
            <a:r>
              <a:rPr lang="ru">
                <a:solidFill>
                  <a:srgbClr val="172B4D"/>
                </a:solidFill>
                <a:latin typeface="Roboto"/>
                <a:ea typeface="Roboto"/>
                <a:cs typeface="Roboto"/>
                <a:sym typeface="Roboto"/>
              </a:rPr>
              <a:t>Нажать комбинацию клавиш Ctrl + Shift + I;</a:t>
            </a:r>
            <a:endParaRPr>
              <a:solidFill>
                <a:schemeClr val="dk1"/>
              </a:solidFill>
            </a:endParaRPr>
          </a:p>
          <a:p>
            <a:pPr indent="-298450" lvl="0" marL="457200" rtl="0" algn="l">
              <a:lnSpc>
                <a:spcPct val="115000"/>
              </a:lnSpc>
              <a:spcBef>
                <a:spcPts val="0"/>
              </a:spcBef>
              <a:spcAft>
                <a:spcPts val="0"/>
              </a:spcAft>
              <a:buClr>
                <a:srgbClr val="172B4D"/>
              </a:buClr>
              <a:buSzPts val="1100"/>
              <a:buFont typeface="Roboto"/>
              <a:buChar char="●"/>
            </a:pPr>
            <a:r>
              <a:rPr lang="ru">
                <a:solidFill>
                  <a:srgbClr val="172B4D"/>
                </a:solidFill>
                <a:latin typeface="Roboto"/>
                <a:ea typeface="Roboto"/>
                <a:cs typeface="Roboto"/>
                <a:sym typeface="Roboto"/>
              </a:rPr>
              <a:t>Меню браузера &gt; Дополнительные инструменты (More Tools) &gt; Инструменты разработчика (Developer Tools)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c25f810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04c25f810e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4c25f810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04c25f810e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ru">
                <a:solidFill>
                  <a:srgbClr val="172B4D"/>
                </a:solidFill>
                <a:latin typeface="Roboto"/>
                <a:ea typeface="Roboto"/>
                <a:cs typeface="Roboto"/>
                <a:sym typeface="Roboto"/>
              </a:rPr>
              <a:t>Панель разработчика состоит из вкладок, которые предоставляют различные способы анализа, понимания и изменения поведения веб-сайта: </a:t>
            </a:r>
            <a:endParaRPr>
              <a:solidFill>
                <a:srgbClr val="172B4D"/>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a:p>
            <a:pPr indent="-298450" lvl="0" marL="457200" rtl="0" algn="l">
              <a:lnSpc>
                <a:spcPct val="115000"/>
              </a:lnSpc>
              <a:spcBef>
                <a:spcPts val="1600"/>
              </a:spcBef>
              <a:spcAft>
                <a:spcPts val="0"/>
              </a:spcAft>
              <a:buClr>
                <a:schemeClr val="dk1"/>
              </a:buClr>
              <a:buSzPts val="1100"/>
              <a:buFont typeface="Roboto"/>
              <a:buAutoNum type="arabicPeriod"/>
            </a:pPr>
            <a:r>
              <a:rPr lang="ru">
                <a:solidFill>
                  <a:schemeClr val="dk1"/>
                </a:solidFill>
                <a:latin typeface="Roboto"/>
                <a:ea typeface="Roboto"/>
                <a:cs typeface="Roboto"/>
                <a:sym typeface="Roboto"/>
              </a:rPr>
              <a:t>Elements – содержит HTML/CSS-код страницы. Используется для выбора и редактирования любых HTML элементов на странице</a:t>
            </a:r>
            <a:r>
              <a:rPr b="1" lang="ru">
                <a:solidFill>
                  <a:schemeClr val="dk1"/>
                </a:solidFill>
                <a:latin typeface="Roboto"/>
                <a:ea typeface="Roboto"/>
                <a:cs typeface="Roboto"/>
                <a:sym typeface="Roboto"/>
              </a:rPr>
              <a:t>.</a:t>
            </a:r>
            <a:r>
              <a:rPr lang="ru">
                <a:solidFill>
                  <a:schemeClr val="dk1"/>
                </a:solidFill>
                <a:latin typeface="Roboto"/>
                <a:ea typeface="Roboto"/>
                <a:cs typeface="Roboto"/>
                <a:sym typeface="Roboto"/>
              </a:rPr>
              <a:t> Позволяет свободно манипулировать DOM и CSS.</a:t>
            </a:r>
            <a:endParaRPr>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AutoNum type="arabicPeriod"/>
            </a:pPr>
            <a:r>
              <a:rPr lang="ru">
                <a:solidFill>
                  <a:schemeClr val="dk1"/>
                </a:solidFill>
                <a:latin typeface="Roboto"/>
                <a:ea typeface="Roboto"/>
                <a:cs typeface="Roboto"/>
                <a:sym typeface="Roboto"/>
              </a:rPr>
              <a:t>Console – показывает ошибки в коде. Также сюда могут выводиться XHR запросы (расшифровывается как XmlHttpRequest - простым языком, это API для JavaScript). Есть возможность сохранять логи в отдельный файл.</a:t>
            </a:r>
            <a:endParaRPr>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AutoNum type="arabicPeriod"/>
            </a:pPr>
            <a:r>
              <a:rPr lang="ru">
                <a:solidFill>
                  <a:schemeClr val="dk1"/>
                </a:solidFill>
                <a:latin typeface="Roboto"/>
                <a:ea typeface="Roboto"/>
                <a:cs typeface="Roboto"/>
                <a:sym typeface="Roboto"/>
              </a:rPr>
              <a:t>Sources – позволяет просматривать файлы, подключенные к странице, и производить дебаг JS-скриптов</a:t>
            </a:r>
            <a:r>
              <a:rPr b="1" lang="ru">
                <a:solidFill>
                  <a:schemeClr val="dk1"/>
                </a:solidFill>
                <a:latin typeface="Roboto"/>
                <a:ea typeface="Roboto"/>
                <a:cs typeface="Roboto"/>
                <a:sym typeface="Roboto"/>
              </a:rPr>
              <a:t>.</a:t>
            </a:r>
            <a:r>
              <a:rPr lang="ru">
                <a:solidFill>
                  <a:schemeClr val="dk1"/>
                </a:solidFill>
                <a:latin typeface="Roboto"/>
                <a:ea typeface="Roboto"/>
                <a:cs typeface="Roboto"/>
                <a:sym typeface="Roboto"/>
              </a:rPr>
              <a:t> Также используется для отладки JavaScript используя брейкпоинты.</a:t>
            </a:r>
            <a:endParaRPr>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AutoNum type="arabicPeriod"/>
            </a:pPr>
            <a:r>
              <a:rPr lang="ru">
                <a:solidFill>
                  <a:schemeClr val="dk1"/>
                </a:solidFill>
                <a:latin typeface="Roboto"/>
                <a:ea typeface="Roboto"/>
                <a:cs typeface="Roboto"/>
                <a:sym typeface="Roboto"/>
              </a:rPr>
              <a:t>Network – позволяет мониторить процесс загрузки страницы и всех файлов, которые подгружаются при загрузке. Содержит ряд инструментов и настроек для фильтрации выводимых сообщений, очистки консоли и запрета очистки логов при перезагрузке страницы — Preserve log.</a:t>
            </a:r>
            <a:endParaRPr>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AutoNum type="arabicPeriod"/>
            </a:pPr>
            <a:r>
              <a:rPr lang="ru">
                <a:solidFill>
                  <a:schemeClr val="dk1"/>
                </a:solidFill>
                <a:latin typeface="Roboto"/>
                <a:ea typeface="Roboto"/>
                <a:cs typeface="Roboto"/>
                <a:sym typeface="Roboto"/>
              </a:rPr>
              <a:t>Perfomance - </a:t>
            </a:r>
            <a:r>
              <a:rPr b="1" lang="ru">
                <a:solidFill>
                  <a:schemeClr val="dk1"/>
                </a:solidFill>
                <a:latin typeface="Roboto"/>
                <a:ea typeface="Roboto"/>
                <a:cs typeface="Roboto"/>
                <a:sym typeface="Roboto"/>
              </a:rPr>
              <a:t>позволяет анализировать производительность работы страницы во время выполнения.</a:t>
            </a:r>
            <a:r>
              <a:rPr lang="ru">
                <a:solidFill>
                  <a:schemeClr val="dk1"/>
                </a:solidFill>
                <a:latin typeface="Roboto"/>
                <a:ea typeface="Roboto"/>
                <a:cs typeface="Roboto"/>
                <a:sym typeface="Roboto"/>
              </a:rPr>
              <a:t> Отображает таймлайн использования сети, выполнения JavaScript кода и загрузки памяти.</a:t>
            </a:r>
            <a:endParaRPr>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AutoNum type="arabicPeriod"/>
            </a:pPr>
            <a:r>
              <a:rPr lang="ru">
                <a:solidFill>
                  <a:schemeClr val="dk1"/>
                </a:solidFill>
                <a:latin typeface="Roboto"/>
                <a:ea typeface="Roboto"/>
                <a:cs typeface="Roboto"/>
                <a:sym typeface="Roboto"/>
              </a:rPr>
              <a:t>Memory – позволяет создавать профили JavaScript, CPU. Содержит несколько различных профайлеров для отслеживания нагрузки, которую оказывает выполнение кода на систему.</a:t>
            </a:r>
            <a:endParaRPr>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AutoNum type="arabicPeriod"/>
            </a:pPr>
            <a:r>
              <a:rPr lang="ru">
                <a:solidFill>
                  <a:schemeClr val="dk1"/>
                </a:solidFill>
                <a:latin typeface="Roboto"/>
                <a:ea typeface="Roboto"/>
                <a:cs typeface="Roboto"/>
                <a:sym typeface="Roboto"/>
              </a:rPr>
              <a:t>Application - вкладка для инспектирования и очистки всех загруженных ресурсов, включая IndexedDB или Web SQL базы данных, local и session storage, куков, кэша приложения, изображений, шрифтов и таблиц стилей.</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ru">
                <a:solidFill>
                  <a:schemeClr val="dk1"/>
                </a:solidFill>
                <a:latin typeface="Roboto"/>
                <a:ea typeface="Roboto"/>
                <a:cs typeface="Roboto"/>
                <a:sym typeface="Roboto"/>
              </a:rPr>
              <a:t>Security - </a:t>
            </a:r>
            <a:r>
              <a:rPr b="1" lang="ru">
                <a:solidFill>
                  <a:schemeClr val="dk1"/>
                </a:solidFill>
                <a:latin typeface="Roboto"/>
                <a:ea typeface="Roboto"/>
                <a:cs typeface="Roboto"/>
                <a:sym typeface="Roboto"/>
              </a:rPr>
              <a:t>позволяет ознакомиться с протоколом безопасности при его наличии, просмотреть данные о сертификате безопасности.</a:t>
            </a:r>
            <a:r>
              <a:rPr lang="ru">
                <a:solidFill>
                  <a:schemeClr val="dk1"/>
                </a:solidFill>
                <a:latin typeface="Roboto"/>
                <a:ea typeface="Roboto"/>
                <a:cs typeface="Roboto"/>
                <a:sym typeface="Roboto"/>
              </a:rPr>
              <a:t> Используется для отладки проблем смешанного контента, проблем сертификатов и проч.</a:t>
            </a:r>
            <a:endParaRPr>
              <a:solidFill>
                <a:schemeClr val="dk1"/>
              </a:solidFill>
            </a:endParaRPr>
          </a:p>
          <a:p>
            <a:pPr indent="-295275" lvl="0" marL="457200" rtl="0" algn="l">
              <a:lnSpc>
                <a:spcPct val="115000"/>
              </a:lnSpc>
              <a:spcBef>
                <a:spcPts val="0"/>
              </a:spcBef>
              <a:spcAft>
                <a:spcPts val="0"/>
              </a:spcAft>
              <a:buClr>
                <a:srgbClr val="172B4D"/>
              </a:buClr>
              <a:buSzPts val="1050"/>
              <a:buFont typeface="Roboto"/>
              <a:buAutoNum type="arabicPeriod"/>
            </a:pPr>
            <a:r>
              <a:rPr lang="ru">
                <a:solidFill>
                  <a:schemeClr val="dk1"/>
                </a:solidFill>
                <a:latin typeface="Roboto"/>
                <a:ea typeface="Roboto"/>
                <a:cs typeface="Roboto"/>
                <a:sym typeface="Roboto"/>
              </a:rPr>
              <a:t>Lighthouse - автоматизированный инструмент с </a:t>
            </a:r>
            <a:r>
              <a:rPr lang="ru">
                <a:solidFill>
                  <a:schemeClr val="dk1"/>
                </a:solidFill>
                <a:uFill>
                  <a:noFill/>
                </a:uFill>
                <a:latin typeface="Roboto"/>
                <a:ea typeface="Roboto"/>
                <a:cs typeface="Roboto"/>
                <a:sym typeface="Roboto"/>
                <a:hlinkClick r:id="rId2">
                  <a:extLst>
                    <a:ext uri="{A12FA001-AC4F-418D-AE19-62706E023703}">
                      <ahyp:hlinkClr val="tx"/>
                    </a:ext>
                  </a:extLst>
                </a:hlinkClick>
              </a:rPr>
              <a:t>открытым исходным кодом</a:t>
            </a:r>
            <a:r>
              <a:rPr lang="ru">
                <a:solidFill>
                  <a:schemeClr val="dk1"/>
                </a:solidFill>
                <a:latin typeface="Roboto"/>
                <a:ea typeface="Roboto"/>
                <a:cs typeface="Roboto"/>
                <a:sym typeface="Roboto"/>
              </a:rPr>
              <a:t> для улучшения качества веб-страниц. Запускает серию проверок страницы, а затем генерирует отчёт о том, насколько хорошо страница работает.</a:t>
            </a:r>
            <a:br>
              <a:rPr lang="ru">
                <a:solidFill>
                  <a:srgbClr val="172B4D"/>
                </a:solidFill>
                <a:latin typeface="Roboto"/>
                <a:ea typeface="Roboto"/>
                <a:cs typeface="Roboto"/>
                <a:sym typeface="Roboto"/>
              </a:rPr>
            </a:br>
            <a:endParaRPr>
              <a:solidFill>
                <a:srgbClr val="172B4D"/>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4c25f81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4c25f810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ru">
                <a:solidFill>
                  <a:schemeClr val="dk1"/>
                </a:solidFill>
                <a:latin typeface="Roboto"/>
                <a:ea typeface="Roboto"/>
                <a:cs typeface="Roboto"/>
                <a:sym typeface="Roboto"/>
              </a:rPr>
              <a:t>Elements</a:t>
            </a:r>
            <a:endParaRPr b="1">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ru">
                <a:solidFill>
                  <a:schemeClr val="dk1"/>
                </a:solidFill>
                <a:latin typeface="Roboto"/>
                <a:ea typeface="Roboto"/>
                <a:cs typeface="Roboto"/>
                <a:sym typeface="Roboto"/>
              </a:rPr>
              <a:t>Проверяем в этой вкладке безопасность:</a:t>
            </a:r>
            <a:endParaRPr>
              <a:solidFill>
                <a:schemeClr val="dk1"/>
              </a:solidFill>
              <a:latin typeface="Roboto"/>
              <a:ea typeface="Roboto"/>
              <a:cs typeface="Roboto"/>
              <a:sym typeface="Roboto"/>
            </a:endParaRPr>
          </a:p>
          <a:p>
            <a:pPr indent="-298450" lvl="1" marL="9144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HTML-comments (HTML-комментарии) - структуру страницы необходимо проверять на наличие чувствительных данных в комментариях. Пример: </a:t>
            </a:r>
            <a:r>
              <a:rPr lang="ru" sz="1050">
                <a:solidFill>
                  <a:schemeClr val="dk1"/>
                </a:solidFill>
                <a:highlight>
                  <a:srgbClr val="FFFFFF"/>
                </a:highlight>
                <a:latin typeface="Fira Mono"/>
                <a:ea typeface="Fira Mono"/>
                <a:cs typeface="Fira Mono"/>
                <a:sym typeface="Fira Mono"/>
              </a:rPr>
              <a:t>&lt;!-- login: admin, password: qwerty123 --&gt;</a:t>
            </a:r>
            <a:endParaRPr>
              <a:solidFill>
                <a:schemeClr val="dk1"/>
              </a:solidFill>
              <a:latin typeface="Roboto"/>
              <a:ea typeface="Roboto"/>
              <a:cs typeface="Roboto"/>
              <a:sym typeface="Roboto"/>
            </a:endParaRPr>
          </a:p>
          <a:p>
            <a:pPr indent="-317500" lvl="1" marL="914400" rtl="0" algn="l">
              <a:lnSpc>
                <a:spcPct val="150000"/>
              </a:lnSpc>
              <a:spcBef>
                <a:spcPts val="0"/>
              </a:spcBef>
              <a:spcAft>
                <a:spcPts val="0"/>
              </a:spcAft>
              <a:buClr>
                <a:schemeClr val="dk1"/>
              </a:buClr>
              <a:buSzPts val="1400"/>
              <a:buFont typeface="Roboto"/>
              <a:buChar char="○"/>
            </a:pPr>
            <a:r>
              <a:rPr lang="ru">
                <a:solidFill>
                  <a:schemeClr val="dk1"/>
                </a:solidFill>
                <a:latin typeface="Roboto"/>
                <a:ea typeface="Roboto"/>
                <a:cs typeface="Roboto"/>
                <a:sym typeface="Roboto"/>
              </a:rPr>
              <a:t>hidden-inputs (скрытые поля) - </a:t>
            </a:r>
            <a:r>
              <a:rPr lang="ru" sz="1050">
                <a:solidFill>
                  <a:schemeClr val="dk1"/>
                </a:solidFill>
                <a:highlight>
                  <a:srgbClr val="FFFFFF"/>
                </a:highlight>
                <a:latin typeface="Roboto"/>
                <a:ea typeface="Roboto"/>
                <a:cs typeface="Roboto"/>
                <a:sym typeface="Roboto"/>
              </a:rPr>
              <a:t>структуру страницы необходимо проверять на наличие дефолтного значения (value) и чувствительных данных в скрытых полях.</a:t>
            </a:r>
            <a:br>
              <a:rPr lang="ru" sz="1050">
                <a:solidFill>
                  <a:schemeClr val="dk1"/>
                </a:solidFill>
                <a:highlight>
                  <a:srgbClr val="FFFFFF"/>
                </a:highlight>
                <a:latin typeface="Roboto"/>
                <a:ea typeface="Roboto"/>
                <a:cs typeface="Roboto"/>
                <a:sym typeface="Roboto"/>
              </a:rPr>
            </a:br>
            <a:r>
              <a:rPr lang="ru" sz="1050">
                <a:solidFill>
                  <a:schemeClr val="dk1"/>
                </a:solidFill>
                <a:highlight>
                  <a:srgbClr val="FFFFFF"/>
                </a:highlight>
                <a:latin typeface="Roboto"/>
                <a:ea typeface="Roboto"/>
                <a:cs typeface="Roboto"/>
                <a:sym typeface="Roboto"/>
              </a:rPr>
              <a:t>Например, </a:t>
            </a:r>
            <a:r>
              <a:rPr lang="ru" sz="1050">
                <a:solidFill>
                  <a:schemeClr val="dk1"/>
                </a:solidFill>
                <a:highlight>
                  <a:srgbClr val="FFFFFF"/>
                </a:highlight>
                <a:latin typeface="Courier New"/>
                <a:ea typeface="Courier New"/>
                <a:cs typeface="Courier New"/>
                <a:sym typeface="Courier New"/>
              </a:rPr>
              <a:t>&lt;input type="hidden" id="adm" name="user_right_as_admin" value="0"&gt;</a:t>
            </a:r>
            <a:endParaRPr sz="1050">
              <a:solidFill>
                <a:schemeClr val="dk1"/>
              </a:solidFill>
              <a:highlight>
                <a:srgbClr val="FFFFFF"/>
              </a:highlight>
              <a:latin typeface="Courier New"/>
              <a:ea typeface="Courier New"/>
              <a:cs typeface="Courier New"/>
              <a:sym typeface="Courier New"/>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inspect HTML/CSS - значок рядом с вкладкой Elements: позволяет </a:t>
            </a:r>
            <a:r>
              <a:rPr lang="ru" sz="1050">
                <a:solidFill>
                  <a:schemeClr val="dk1"/>
                </a:solidFill>
                <a:highlight>
                  <a:srgbClr val="FFFFFF"/>
                </a:highlight>
                <a:latin typeface="Roboto"/>
                <a:ea typeface="Roboto"/>
                <a:cs typeface="Roboto"/>
                <a:sym typeface="Roboto"/>
              </a:rPr>
              <a:t>тестировать верстку - проверять шрифты, размеры символов и объектов, цвета, названия файлов картинок и т.д. (также можно просто </a:t>
            </a:r>
            <a:r>
              <a:rPr lang="ru" sz="1050">
                <a:solidFill>
                  <a:schemeClr val="dk1"/>
                </a:solidFill>
                <a:highlight>
                  <a:srgbClr val="FFFFFF"/>
                </a:highlight>
                <a:latin typeface="Roboto"/>
                <a:ea typeface="Roboto"/>
                <a:cs typeface="Roboto"/>
                <a:sym typeface="Roboto"/>
              </a:rPr>
              <a:t>щелкнуть</a:t>
            </a:r>
            <a:r>
              <a:rPr lang="ru" sz="1050">
                <a:solidFill>
                  <a:schemeClr val="dk1"/>
                </a:solidFill>
                <a:highlight>
                  <a:srgbClr val="FFFFFF"/>
                </a:highlight>
                <a:latin typeface="Roboto"/>
                <a:ea typeface="Roboto"/>
                <a:cs typeface="Roboto"/>
                <a:sym typeface="Roboto"/>
              </a:rPr>
              <a:t> правой клавишей мыши по нужному элементу и выбрать “Inspect”)</a:t>
            </a:r>
            <a:endParaRPr sz="1050">
              <a:solidFill>
                <a:schemeClr val="dk1"/>
              </a:solidFill>
              <a:highlight>
                <a:srgbClr val="FFFFFF"/>
              </a:highlight>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sz="1050">
                <a:solidFill>
                  <a:schemeClr val="dk1"/>
                </a:solidFill>
                <a:latin typeface="Roboto"/>
                <a:ea typeface="Roboto"/>
                <a:cs typeface="Roboto"/>
                <a:sym typeface="Roboto"/>
              </a:rPr>
              <a:t>toggle device toolbar - значок телефона рядом с вкладкой "Elements". Открывает окно, в котором можно изменить размер экрана, а также выбрать конкретное устройство. С помощью этого можно проверить, как страница будет выглядеть на разных устройствах (адаптивная вёрстка).</a:t>
            </a:r>
            <a:endParaRPr sz="1050">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breakpoints - </a:t>
            </a:r>
            <a:r>
              <a:rPr lang="ru" sz="1050">
                <a:solidFill>
                  <a:schemeClr val="dk1"/>
                </a:solidFill>
                <a:latin typeface="Arimo"/>
                <a:ea typeface="Arimo"/>
                <a:cs typeface="Arimo"/>
                <a:sym typeface="Arimo"/>
              </a:rPr>
              <a:t>позволяет останавливать выполнение javaScript на странице. Используется для локализации багов верстки (быстро исчезает или появляется лишний элемент) или для определения id быстро исчезающих элементов на странице (лоадеры). Для использования необходимо выделить </a:t>
            </a:r>
            <a:r>
              <a:rPr lang="ru" sz="1050">
                <a:solidFill>
                  <a:schemeClr val="dk1"/>
                </a:solidFill>
                <a:latin typeface="Arimo"/>
                <a:ea typeface="Arimo"/>
                <a:cs typeface="Arimo"/>
                <a:sym typeface="Arimo"/>
              </a:rPr>
              <a:t>строку</a:t>
            </a:r>
            <a:r>
              <a:rPr lang="ru" sz="1050">
                <a:solidFill>
                  <a:schemeClr val="dk1"/>
                </a:solidFill>
                <a:latin typeface="Arimo"/>
                <a:ea typeface="Arimo"/>
                <a:cs typeface="Arimo"/>
                <a:sym typeface="Arimo"/>
              </a:rPr>
              <a:t> кода, нажать ПКМ → Break on</a:t>
            </a:r>
            <a:endParaRPr>
              <a:solidFill>
                <a:schemeClr val="dk1"/>
              </a:solidFill>
            </a:endParaRPr>
          </a:p>
          <a:p>
            <a:pPr indent="-295275" lvl="1" marL="914400" rtl="0" algn="l">
              <a:lnSpc>
                <a:spcPct val="150000"/>
              </a:lnSpc>
              <a:spcBef>
                <a:spcPts val="0"/>
              </a:spcBef>
              <a:spcAft>
                <a:spcPts val="0"/>
              </a:spcAft>
              <a:buClr>
                <a:schemeClr val="dk1"/>
              </a:buClr>
              <a:buSzPts val="1050"/>
              <a:buFont typeface="Roboto"/>
              <a:buChar char="○"/>
            </a:pPr>
            <a:r>
              <a:rPr lang="ru" sz="1050">
                <a:solidFill>
                  <a:schemeClr val="dk1"/>
                </a:solidFill>
                <a:latin typeface="Roboto"/>
                <a:ea typeface="Roboto"/>
                <a:cs typeface="Roboto"/>
                <a:sym typeface="Roboto"/>
              </a:rPr>
              <a:t>subtree modifications (остановит при модификации дочерней ноды);</a:t>
            </a:r>
            <a:endParaRPr sz="1050">
              <a:solidFill>
                <a:schemeClr val="dk1"/>
              </a:solidFill>
              <a:latin typeface="Roboto"/>
              <a:ea typeface="Roboto"/>
              <a:cs typeface="Roboto"/>
              <a:sym typeface="Roboto"/>
            </a:endParaRPr>
          </a:p>
          <a:p>
            <a:pPr indent="-295275" lvl="1" marL="914400" rtl="0" algn="l">
              <a:lnSpc>
                <a:spcPct val="150000"/>
              </a:lnSpc>
              <a:spcBef>
                <a:spcPts val="0"/>
              </a:spcBef>
              <a:spcAft>
                <a:spcPts val="0"/>
              </a:spcAft>
              <a:buClr>
                <a:schemeClr val="dk1"/>
              </a:buClr>
              <a:buSzPts val="1050"/>
              <a:buFont typeface="Roboto"/>
              <a:buChar char="○"/>
            </a:pPr>
            <a:r>
              <a:rPr lang="ru" sz="1050">
                <a:solidFill>
                  <a:schemeClr val="dk1"/>
                </a:solidFill>
                <a:latin typeface="Roboto"/>
                <a:ea typeface="Roboto"/>
                <a:cs typeface="Roboto"/>
                <a:sym typeface="Roboto"/>
              </a:rPr>
              <a:t>attribute modifications (остановит при модификации текущей ноды);</a:t>
            </a:r>
            <a:endParaRPr sz="1050">
              <a:solidFill>
                <a:schemeClr val="dk1"/>
              </a:solidFill>
              <a:latin typeface="Roboto"/>
              <a:ea typeface="Roboto"/>
              <a:cs typeface="Roboto"/>
              <a:sym typeface="Roboto"/>
            </a:endParaRPr>
          </a:p>
          <a:p>
            <a:pPr indent="-295275" lvl="1" marL="914400" rtl="0" algn="l">
              <a:lnSpc>
                <a:spcPct val="150000"/>
              </a:lnSpc>
              <a:spcBef>
                <a:spcPts val="0"/>
              </a:spcBef>
              <a:spcAft>
                <a:spcPts val="0"/>
              </a:spcAft>
              <a:buClr>
                <a:schemeClr val="dk1"/>
              </a:buClr>
              <a:buSzPts val="1050"/>
              <a:buFont typeface="Roboto"/>
              <a:buChar char="○"/>
            </a:pPr>
            <a:r>
              <a:rPr lang="ru" sz="1050">
                <a:solidFill>
                  <a:schemeClr val="dk1"/>
                </a:solidFill>
                <a:latin typeface="Roboto"/>
                <a:ea typeface="Roboto"/>
                <a:cs typeface="Roboto"/>
                <a:sym typeface="Roboto"/>
              </a:rPr>
              <a:t>node removed (остановит при удалении текущей ноды)</a:t>
            </a:r>
            <a:endParaRPr sz="105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ru" sz="1050">
                <a:solidFill>
                  <a:schemeClr val="dk1"/>
                </a:solidFill>
                <a:latin typeface="Roboto"/>
                <a:ea typeface="Roboto"/>
                <a:cs typeface="Roboto"/>
                <a:sym typeface="Roboto"/>
              </a:rPr>
              <a:t>Если необходимо остановить страницу на старте, breakpoint устанавливается в самом верху структуры (head).</a:t>
            </a:r>
            <a:endParaRPr sz="105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ru">
                <a:solidFill>
                  <a:schemeClr val="dk1"/>
                </a:solidFill>
                <a:latin typeface="Roboto"/>
                <a:ea typeface="Roboto"/>
                <a:cs typeface="Roboto"/>
                <a:sym typeface="Roboto"/>
              </a:rPr>
              <a:t>Console</a:t>
            </a:r>
            <a:endParaRPr sz="1050">
              <a:solidFill>
                <a:schemeClr val="dk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ru">
                <a:solidFill>
                  <a:srgbClr val="434343"/>
                </a:solidFill>
                <a:latin typeface="Roboto"/>
                <a:ea typeface="Roboto"/>
                <a:cs typeface="Roboto"/>
                <a:sym typeface="Roboto"/>
              </a:rPr>
              <a:t>Cостояния:</a:t>
            </a:r>
            <a:endParaRPr>
              <a:solidFill>
                <a:srgbClr val="434343"/>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empty (пусто) - консоль здоровой страницы, разработчик молодец, репортить ничего не нужно</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errors (ошибки) - </a:t>
            </a:r>
            <a:r>
              <a:rPr lang="ru" sz="1050">
                <a:solidFill>
                  <a:schemeClr val="dk1"/>
                </a:solidFill>
                <a:highlight>
                  <a:srgbClr val="FFFFFF"/>
                </a:highlight>
                <a:latin typeface="Roboto"/>
                <a:ea typeface="Roboto"/>
                <a:cs typeface="Roboto"/>
                <a:sym typeface="Roboto"/>
              </a:rPr>
              <a:t>возникают в случае, когда скрипты не выполняются, внешние файлы, используемые страницей не найдены и т.д. О каждой ошибке необходимо сообщать разработчику.</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warnings (предупреждения) - </a:t>
            </a:r>
            <a:r>
              <a:rPr lang="ru" sz="1050">
                <a:solidFill>
                  <a:schemeClr val="dk1"/>
                </a:solidFill>
                <a:highlight>
                  <a:srgbClr val="FFFFFF"/>
                </a:highlight>
                <a:latin typeface="Roboto"/>
                <a:ea typeface="Roboto"/>
                <a:cs typeface="Roboto"/>
                <a:sym typeface="Roboto"/>
              </a:rPr>
              <a:t>некритичные ошибки не влияющие на работу страницы. Необходимо провести ревью с разработчиком на определение критичности каждого варнинга и при необходимости заводить дефект</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info messages (информационные сообщения) - </a:t>
            </a:r>
            <a:r>
              <a:rPr lang="ru" sz="1050">
                <a:solidFill>
                  <a:schemeClr val="dk1"/>
                </a:solidFill>
                <a:highlight>
                  <a:srgbClr val="FFFFFF"/>
                </a:highlight>
                <a:latin typeface="Roboto"/>
                <a:ea typeface="Roboto"/>
                <a:cs typeface="Roboto"/>
                <a:sym typeface="Roboto"/>
              </a:rPr>
              <a:t>аналог комментариев в коде. Их так же как и html-comments необходимо проверять на наличие чувствительной информации</a:t>
            </a:r>
            <a:br>
              <a:rPr lang="ru" sz="1050">
                <a:solidFill>
                  <a:schemeClr val="dk1"/>
                </a:solidFill>
                <a:highlight>
                  <a:srgbClr val="FFFFFF"/>
                </a:highlight>
                <a:latin typeface="Roboto"/>
                <a:ea typeface="Roboto"/>
                <a:cs typeface="Roboto"/>
                <a:sym typeface="Roboto"/>
              </a:rPr>
            </a:br>
            <a:endParaRPr sz="1050">
              <a:solidFill>
                <a:schemeClr val="dk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ru" sz="1050">
                <a:solidFill>
                  <a:schemeClr val="dk1"/>
                </a:solidFill>
                <a:highlight>
                  <a:srgbClr val="FFFFFF"/>
                </a:highlight>
                <a:latin typeface="Roboto"/>
                <a:ea typeface="Roboto"/>
                <a:cs typeface="Roboto"/>
                <a:sym typeface="Roboto"/>
              </a:rPr>
              <a:t>Чтобы сохранить нужный лог (например, для передачи разработчику),, щёлкаем по нему правой клавишей мыши, выбираем Save As, сохраняем в удобное место.</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b="1" lang="ru">
                <a:solidFill>
                  <a:schemeClr val="dk1"/>
                </a:solidFill>
                <a:latin typeface="Roboto"/>
                <a:ea typeface="Roboto"/>
                <a:cs typeface="Roboto"/>
                <a:sym typeface="Roboto"/>
              </a:rPr>
              <a:t>Network</a:t>
            </a:r>
            <a:endParaRPr b="1">
              <a:solidFill>
                <a:schemeClr val="dk1"/>
              </a:solidFill>
              <a:latin typeface="Roboto"/>
              <a:ea typeface="Roboto"/>
              <a:cs typeface="Roboto"/>
              <a:sym typeface="Roboto"/>
            </a:endParaRPr>
          </a:p>
          <a:p>
            <a:pPr indent="0" lvl="0" marL="0" rtl="0" algn="l">
              <a:lnSpc>
                <a:spcPct val="150000"/>
              </a:lnSpc>
              <a:spcBef>
                <a:spcPts val="0"/>
              </a:spcBef>
              <a:spcAft>
                <a:spcPts val="0"/>
              </a:spcAft>
              <a:buSzPts val="1100"/>
              <a:buNone/>
            </a:pPr>
            <a:r>
              <a:t/>
            </a:r>
            <a:endParaRPr sz="1050">
              <a:solidFill>
                <a:schemeClr val="dk1"/>
              </a:solidFill>
              <a:latin typeface="Roboto"/>
              <a:ea typeface="Roboto"/>
              <a:cs typeface="Roboto"/>
              <a:sym typeface="Roboto"/>
            </a:endParaRPr>
          </a:p>
          <a:p>
            <a:pPr indent="0" lvl="0" marL="0" rtl="0" algn="l">
              <a:lnSpc>
                <a:spcPct val="150000"/>
              </a:lnSpc>
              <a:spcBef>
                <a:spcPts val="0"/>
              </a:spcBef>
              <a:spcAft>
                <a:spcPts val="0"/>
              </a:spcAft>
              <a:buSzPts val="1100"/>
              <a:buNone/>
            </a:pPr>
            <a:r>
              <a:rPr lang="ru" sz="1050">
                <a:solidFill>
                  <a:schemeClr val="dk1"/>
                </a:solidFill>
                <a:latin typeface="Roboto"/>
                <a:ea typeface="Roboto"/>
                <a:cs typeface="Roboto"/>
                <a:sym typeface="Roboto"/>
              </a:rPr>
              <a:t>С помощью этой вкладки можно выяснить, сколько времени заняла загрузка страницы, какие ресурсы подключились или не подключились к странице, и мн. др. При первом открытии вкладка может оказаться пустой — тогда нужно просто перезагрузить страницу.</a:t>
            </a:r>
            <a:endParaRPr sz="1050">
              <a:solidFill>
                <a:schemeClr val="dk1"/>
              </a:solidFill>
              <a:latin typeface="Roboto"/>
              <a:ea typeface="Roboto"/>
              <a:cs typeface="Roboto"/>
              <a:sym typeface="Roboto"/>
            </a:endParaRPr>
          </a:p>
          <a:p>
            <a:pPr indent="0" lvl="0" marL="0" rtl="0" algn="l">
              <a:lnSpc>
                <a:spcPct val="150000"/>
              </a:lnSpc>
              <a:spcBef>
                <a:spcPts val="0"/>
              </a:spcBef>
              <a:spcAft>
                <a:spcPts val="0"/>
              </a:spcAft>
              <a:buSzPts val="1100"/>
              <a:buNone/>
            </a:pPr>
            <a:r>
              <a:rPr lang="ru" sz="1050">
                <a:solidFill>
                  <a:schemeClr val="dk1"/>
                </a:solidFill>
                <a:highlight>
                  <a:srgbClr val="FFFFFF"/>
                </a:highlight>
                <a:latin typeface="Roboto"/>
                <a:ea typeface="Roboto"/>
                <a:cs typeface="Roboto"/>
                <a:sym typeface="Roboto"/>
              </a:rPr>
              <a:t>Если нажать кнопку фильтра, появится возможность посмотреть, как загружаются определенные ресурсы — например, картинки или шрифты.</a:t>
            </a:r>
            <a:endParaRPr sz="1050">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XHR - </a:t>
            </a:r>
            <a:r>
              <a:rPr lang="ru" sz="1050">
                <a:solidFill>
                  <a:schemeClr val="dk1"/>
                </a:solidFill>
                <a:latin typeface="Roboto"/>
                <a:ea typeface="Roboto"/>
                <a:cs typeface="Roboto"/>
                <a:sym typeface="Roboto"/>
              </a:rPr>
              <a:t>показывает запросы API </a:t>
            </a:r>
            <a:endParaRPr sz="1050">
              <a:solidFill>
                <a:schemeClr val="dk1"/>
              </a:solidFill>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lang="ru">
                <a:solidFill>
                  <a:schemeClr val="dk1"/>
                </a:solidFill>
                <a:latin typeface="Roboto"/>
                <a:ea typeface="Roboto"/>
                <a:cs typeface="Roboto"/>
                <a:sym typeface="Roboto"/>
              </a:rPr>
              <a:t>Preserve log - чек-бокс, при выборе которого </a:t>
            </a:r>
            <a:r>
              <a:rPr lang="ru" sz="1050">
                <a:solidFill>
                  <a:schemeClr val="dk1"/>
                </a:solidFill>
                <a:highlight>
                  <a:srgbClr val="FFFFFF"/>
                </a:highlight>
                <a:latin typeface="Roboto"/>
                <a:ea typeface="Roboto"/>
                <a:cs typeface="Roboto"/>
                <a:sym typeface="Roboto"/>
              </a:rPr>
              <a:t>сохраняются все предыдущие запросы при переходах, обновлениях и т.д.</a:t>
            </a:r>
            <a:endParaRPr sz="1050">
              <a:solidFill>
                <a:schemeClr val="dk1"/>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lang="ru">
                <a:solidFill>
                  <a:schemeClr val="dk1"/>
                </a:solidFill>
                <a:latin typeface="Roboto"/>
                <a:ea typeface="Roboto"/>
                <a:cs typeface="Roboto"/>
                <a:sym typeface="Roboto"/>
              </a:rPr>
              <a:t>clear - очищает все существующие журналы на вкладке</a:t>
            </a:r>
            <a:endParaRPr>
              <a:solidFill>
                <a:schemeClr val="dk1"/>
              </a:solidFill>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lang="ru">
                <a:solidFill>
                  <a:schemeClr val="dk1"/>
                </a:solidFill>
                <a:latin typeface="Roboto"/>
                <a:ea typeface="Roboto"/>
                <a:cs typeface="Roboto"/>
                <a:sym typeface="Roboto"/>
              </a:rPr>
              <a:t>timing -  графа, которая </a:t>
            </a:r>
            <a:r>
              <a:rPr lang="ru" sz="1050">
                <a:solidFill>
                  <a:schemeClr val="dk1"/>
                </a:solidFill>
                <a:highlight>
                  <a:srgbClr val="FFFFFF"/>
                </a:highlight>
                <a:latin typeface="Roboto"/>
                <a:ea typeface="Roboto"/>
                <a:cs typeface="Roboto"/>
                <a:sym typeface="Roboto"/>
              </a:rPr>
              <a:t>позволяет увидеть время, за которое отработал запрос. Стоит помнить, что страница может долго грузиться не только из-за длительного  ответа API, но также из-за скриптов, загрузки медиафайлов и т.д.</a:t>
            </a:r>
            <a:r>
              <a:rPr lang="ru">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ru">
                <a:solidFill>
                  <a:schemeClr val="dk1"/>
                </a:solidFill>
                <a:latin typeface="Roboto"/>
                <a:ea typeface="Roboto"/>
                <a:cs typeface="Roboto"/>
                <a:sym typeface="Roboto"/>
              </a:rPr>
              <a:t>connection emulator - позволяет </a:t>
            </a:r>
            <a:r>
              <a:rPr lang="ru" sz="1050">
                <a:solidFill>
                  <a:schemeClr val="dk1"/>
                </a:solidFill>
                <a:highlight>
                  <a:srgbClr val="FFFFFF"/>
                </a:highlight>
                <a:latin typeface="Roboto"/>
                <a:ea typeface="Roboto"/>
                <a:cs typeface="Roboto"/>
                <a:sym typeface="Roboto"/>
              </a:rPr>
              <a:t>эмулировать сеть. Браузер предлагает online и offline-соединения, Fast и Slow 3G. Можно прописать собственные настройки скорости интернет-соединения через кнопку «Add».</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None/>
            </a:pPr>
            <a:br>
              <a:rPr b="1" lang="ru">
                <a:solidFill>
                  <a:schemeClr val="dk1"/>
                </a:solidFill>
                <a:latin typeface="Roboto"/>
                <a:ea typeface="Roboto"/>
                <a:cs typeface="Roboto"/>
                <a:sym typeface="Roboto"/>
              </a:rPr>
            </a:br>
            <a:r>
              <a:rPr b="1" lang="ru">
                <a:solidFill>
                  <a:schemeClr val="dk1"/>
                </a:solidFill>
                <a:latin typeface="Roboto"/>
                <a:ea typeface="Roboto"/>
                <a:cs typeface="Roboto"/>
                <a:sym typeface="Roboto"/>
              </a:rPr>
              <a:t>Application</a:t>
            </a:r>
            <a:endParaRPr b="1">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b="1">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rgbClr val="434343"/>
              </a:buClr>
              <a:buSzPts val="1100"/>
              <a:buFont typeface="Roboto"/>
              <a:buChar char="●"/>
            </a:pPr>
            <a:r>
              <a:rPr lang="ru">
                <a:solidFill>
                  <a:srgbClr val="434343"/>
                </a:solidFill>
                <a:latin typeface="Roboto"/>
                <a:ea typeface="Roboto"/>
                <a:cs typeface="Roboto"/>
                <a:sym typeface="Roboto"/>
              </a:rPr>
              <a:t>clear storage - </a:t>
            </a:r>
            <a:r>
              <a:rPr lang="ru" sz="1050">
                <a:solidFill>
                  <a:srgbClr val="172B4D"/>
                </a:solidFill>
                <a:highlight>
                  <a:srgbClr val="FFFFFF"/>
                </a:highlight>
                <a:latin typeface="Roboto"/>
                <a:ea typeface="Roboto"/>
                <a:cs typeface="Roboto"/>
                <a:sym typeface="Roboto"/>
              </a:rPr>
              <a:t>стирает хранимые кэш и куки. Необходимо выполнять после релиза новой версии web, чтобы не ловить уже пофикшенную ошибку (можно делать это и с помощью очистки браузера)</a:t>
            </a:r>
            <a:endParaRPr sz="1050">
              <a:solidFill>
                <a:srgbClr val="172B4D"/>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rgbClr val="172B4D"/>
              </a:buClr>
              <a:buSzPts val="1050"/>
              <a:buFont typeface="Roboto"/>
              <a:buChar char="●"/>
            </a:pPr>
            <a:r>
              <a:rPr lang="ru">
                <a:solidFill>
                  <a:srgbClr val="434343"/>
                </a:solidFill>
                <a:latin typeface="Roboto"/>
                <a:ea typeface="Roboto"/>
                <a:cs typeface="Roboto"/>
                <a:sym typeface="Roboto"/>
              </a:rPr>
              <a:t>Expired date - </a:t>
            </a:r>
            <a:r>
              <a:rPr lang="ru" sz="1050">
                <a:solidFill>
                  <a:srgbClr val="172B4D"/>
                </a:solidFill>
                <a:highlight>
                  <a:srgbClr val="FFFFFF"/>
                </a:highlight>
                <a:latin typeface="Roboto"/>
                <a:ea typeface="Roboto"/>
                <a:cs typeface="Roboto"/>
                <a:sym typeface="Roboto"/>
              </a:rPr>
              <a:t>существуют куки, которые влияют на авторизованный режим. Когда куки умирают, пользователя разлогинивает. Для проверки автоматического разлогина, можно самостоятельно изменять время жизни кук в графе </a:t>
            </a:r>
            <a:r>
              <a:rPr b="1" lang="ru" sz="1050">
                <a:solidFill>
                  <a:srgbClr val="172B4D"/>
                </a:solidFill>
                <a:highlight>
                  <a:srgbClr val="FFFFFF"/>
                </a:highlight>
                <a:latin typeface="Roboto"/>
                <a:ea typeface="Roboto"/>
                <a:cs typeface="Roboto"/>
                <a:sym typeface="Roboto"/>
              </a:rPr>
              <a:t>Expires/Max-Age</a:t>
            </a:r>
            <a:endParaRPr sz="1050">
              <a:solidFill>
                <a:srgbClr val="172B4D"/>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rgbClr val="172B4D"/>
              </a:buClr>
              <a:buSzPts val="1050"/>
              <a:buFont typeface="Roboto"/>
              <a:buChar char="●"/>
            </a:pPr>
            <a:r>
              <a:rPr lang="ru">
                <a:solidFill>
                  <a:srgbClr val="434343"/>
                </a:solidFill>
                <a:latin typeface="Roboto"/>
                <a:ea typeface="Roboto"/>
                <a:cs typeface="Roboto"/>
                <a:sym typeface="Roboto"/>
              </a:rPr>
              <a:t>token - </a:t>
            </a:r>
            <a:r>
              <a:rPr lang="ru" sz="1050">
                <a:solidFill>
                  <a:srgbClr val="172B4D"/>
                </a:solidFill>
                <a:highlight>
                  <a:srgbClr val="FFFFFF"/>
                </a:highlight>
                <a:latin typeface="Roboto"/>
                <a:ea typeface="Roboto"/>
                <a:cs typeface="Roboto"/>
                <a:sym typeface="Roboto"/>
              </a:rPr>
              <a:t>в куках может храниться токен авторизации, который можно использовать для тестирования API или для авторизации на другом клиенте</a:t>
            </a:r>
            <a:endParaRPr sz="105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c25f81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04c25f810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ru" sz="1200">
                <a:solidFill>
                  <a:schemeClr val="dk1"/>
                </a:solidFill>
                <a:highlight>
                  <a:srgbClr val="FFFFFF"/>
                </a:highlight>
                <a:latin typeface="Roboto"/>
                <a:ea typeface="Roboto"/>
                <a:cs typeface="Roboto"/>
                <a:sym typeface="Roboto"/>
              </a:rPr>
              <a:t>Ссылка на demo-elk - </a:t>
            </a:r>
            <a:r>
              <a:rPr b="1" lang="ru" sz="1200" u="sng">
                <a:solidFill>
                  <a:srgbClr val="1155CC"/>
                </a:solidFill>
                <a:highlight>
                  <a:srgbClr val="FFFFFF"/>
                </a:highlight>
                <a:latin typeface="Roboto"/>
                <a:ea typeface="Roboto"/>
                <a:cs typeface="Roboto"/>
                <a:sym typeface="Roboto"/>
                <a:hlinkClick r:id="rId2">
                  <a:extLst>
                    <a:ext uri="{A12FA001-AC4F-418D-AE19-62706E023703}">
                      <ahyp:hlinkClr val="tx"/>
                    </a:ext>
                  </a:extLst>
                </a:hlinkClick>
              </a:rPr>
              <a:t>Elastic Demos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c25f810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04c25f810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u"/>
              <a:t>Пример “путешествия” запроса с клиента</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c25f81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4c25f810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a:t>ELK </a:t>
            </a:r>
            <a:r>
              <a:rPr lang="ru">
                <a:solidFill>
                  <a:schemeClr val="dk1"/>
                </a:solidFill>
                <a:highlight>
                  <a:srgbClr val="FFFFFF"/>
                </a:highlight>
                <a:latin typeface="Roboto"/>
                <a:ea typeface="Roboto"/>
                <a:cs typeface="Roboto"/>
                <a:sym typeface="Roboto"/>
              </a:rPr>
              <a:t>называется так по инициалам трёх продуктов - </a:t>
            </a:r>
            <a:r>
              <a:rPr b="1" lang="ru" sz="1050">
                <a:solidFill>
                  <a:srgbClr val="172B4D"/>
                </a:solidFill>
                <a:highlight>
                  <a:srgbClr val="FFFFFF"/>
                </a:highlight>
                <a:latin typeface="Roboto"/>
                <a:ea typeface="Roboto"/>
                <a:cs typeface="Roboto"/>
                <a:sym typeface="Roboto"/>
              </a:rPr>
              <a:t>Elasticsearch + Logstash + Kibana.</a:t>
            </a:r>
            <a:endParaRPr b="1" sz="1050">
              <a:solidFill>
                <a:srgbClr val="172B4D"/>
              </a:solidFill>
              <a:highlight>
                <a:srgbClr val="FFFFFF"/>
              </a:highlight>
              <a:latin typeface="Roboto"/>
              <a:ea typeface="Roboto"/>
              <a:cs typeface="Roboto"/>
              <a:sym typeface="Roboto"/>
            </a:endParaRPr>
          </a:p>
          <a:p>
            <a:pPr indent="0" lvl="0" marL="0" rtl="0" algn="l">
              <a:lnSpc>
                <a:spcPct val="150000"/>
              </a:lnSpc>
              <a:spcBef>
                <a:spcPts val="800"/>
              </a:spcBef>
              <a:spcAft>
                <a:spcPts val="0"/>
              </a:spcAft>
              <a:buClr>
                <a:schemeClr val="dk1"/>
              </a:buClr>
              <a:buSzPts val="1100"/>
              <a:buFont typeface="Arial"/>
              <a:buNone/>
            </a:pPr>
            <a:r>
              <a:rPr b="1" lang="ru">
                <a:solidFill>
                  <a:srgbClr val="172B4D"/>
                </a:solidFill>
                <a:highlight>
                  <a:srgbClr val="FFFFFF"/>
                </a:highlight>
                <a:latin typeface="Roboto"/>
                <a:ea typeface="Roboto"/>
                <a:cs typeface="Roboto"/>
                <a:sym typeface="Roboto"/>
              </a:rPr>
              <a:t>Logstash</a:t>
            </a:r>
            <a:r>
              <a:rPr lang="ru">
                <a:solidFill>
                  <a:srgbClr val="172B4D"/>
                </a:solidFill>
                <a:highlight>
                  <a:srgbClr val="FFFFFF"/>
                </a:highlight>
                <a:latin typeface="Roboto"/>
                <a:ea typeface="Roboto"/>
                <a:cs typeface="Roboto"/>
                <a:sym typeface="Roboto"/>
              </a:rPr>
              <a:t> - бесплатная система логирования.</a:t>
            </a:r>
            <a:endParaRPr>
              <a:solidFill>
                <a:srgbClr val="172B4D"/>
              </a:solidFill>
              <a:highlight>
                <a:srgbClr val="FFFFFF"/>
              </a:highlight>
              <a:latin typeface="Roboto"/>
              <a:ea typeface="Roboto"/>
              <a:cs typeface="Roboto"/>
              <a:sym typeface="Roboto"/>
            </a:endParaRPr>
          </a:p>
          <a:p>
            <a:pPr indent="0" lvl="0" marL="0" rtl="0" algn="l">
              <a:lnSpc>
                <a:spcPct val="150000"/>
              </a:lnSpc>
              <a:spcBef>
                <a:spcPts val="800"/>
              </a:spcBef>
              <a:spcAft>
                <a:spcPts val="0"/>
              </a:spcAft>
              <a:buClr>
                <a:schemeClr val="dk1"/>
              </a:buClr>
              <a:buSzPts val="1100"/>
              <a:buFont typeface="Arial"/>
              <a:buNone/>
            </a:pPr>
            <a:r>
              <a:rPr b="1" lang="ru">
                <a:solidFill>
                  <a:srgbClr val="172B4D"/>
                </a:solidFill>
                <a:highlight>
                  <a:srgbClr val="FFFFFF"/>
                </a:highlight>
                <a:latin typeface="Roboto"/>
                <a:ea typeface="Roboto"/>
                <a:cs typeface="Roboto"/>
                <a:sym typeface="Roboto"/>
              </a:rPr>
              <a:t>Elasticsearch</a:t>
            </a:r>
            <a:r>
              <a:rPr lang="ru">
                <a:solidFill>
                  <a:srgbClr val="172B4D"/>
                </a:solidFill>
                <a:highlight>
                  <a:srgbClr val="FFFFFF"/>
                </a:highlight>
                <a:latin typeface="Roboto"/>
                <a:ea typeface="Roboto"/>
                <a:cs typeface="Roboto"/>
                <a:sym typeface="Roboto"/>
              </a:rPr>
              <a:t> - система, позволяющая осуществлять текстовый поиск по индексам лога.</a:t>
            </a:r>
            <a:endParaRPr>
              <a:solidFill>
                <a:srgbClr val="172B4D"/>
              </a:solidFill>
              <a:highlight>
                <a:srgbClr val="FFFFFF"/>
              </a:highlight>
              <a:latin typeface="Roboto"/>
              <a:ea typeface="Roboto"/>
              <a:cs typeface="Roboto"/>
              <a:sym typeface="Roboto"/>
            </a:endParaRPr>
          </a:p>
          <a:p>
            <a:pPr indent="0" lvl="0" marL="0" rtl="0" algn="l">
              <a:lnSpc>
                <a:spcPct val="150000"/>
              </a:lnSpc>
              <a:spcBef>
                <a:spcPts val="800"/>
              </a:spcBef>
              <a:spcAft>
                <a:spcPts val="0"/>
              </a:spcAft>
              <a:buSzPts val="1100"/>
              <a:buNone/>
            </a:pPr>
            <a:r>
              <a:rPr b="1" lang="ru">
                <a:solidFill>
                  <a:srgbClr val="172B4D"/>
                </a:solidFill>
                <a:highlight>
                  <a:srgbClr val="FFFFFF"/>
                </a:highlight>
                <a:latin typeface="Roboto"/>
                <a:ea typeface="Roboto"/>
                <a:cs typeface="Roboto"/>
                <a:sym typeface="Roboto"/>
              </a:rPr>
              <a:t>Kibana</a:t>
            </a:r>
            <a:r>
              <a:rPr lang="ru">
                <a:solidFill>
                  <a:srgbClr val="172B4D"/>
                </a:solidFill>
                <a:highlight>
                  <a:srgbClr val="FFFFFF"/>
                </a:highlight>
                <a:latin typeface="Roboto"/>
                <a:ea typeface="Roboto"/>
                <a:cs typeface="Roboto"/>
                <a:sym typeface="Roboto"/>
              </a:rPr>
              <a:t> - GUI (графический интерфейс) к Elasticsearch, которые позволяет осуществлять исследование логов с фильтрацией, сортировкой, агрегацией и визуализацией (предоставляет нам информацию в красивом и удобном виде).</a:t>
            </a:r>
            <a:br>
              <a:rPr lang="ru">
                <a:solidFill>
                  <a:srgbClr val="172B4D"/>
                </a:solidFill>
                <a:highlight>
                  <a:srgbClr val="FFFFFF"/>
                </a:highlight>
                <a:latin typeface="Roboto"/>
                <a:ea typeface="Roboto"/>
                <a:cs typeface="Roboto"/>
                <a:sym typeface="Roboto"/>
              </a:rPr>
            </a:br>
            <a:endParaRPr>
              <a:solidFill>
                <a:srgbClr val="172B4D"/>
              </a:solidFill>
              <a:highlight>
                <a:srgbClr val="FFFFFF"/>
              </a:highlight>
              <a:latin typeface="Roboto"/>
              <a:ea typeface="Roboto"/>
              <a:cs typeface="Roboto"/>
              <a:sym typeface="Roboto"/>
            </a:endParaRPr>
          </a:p>
          <a:p>
            <a:pPr indent="0" lvl="0" marL="0" rtl="0" algn="l">
              <a:lnSpc>
                <a:spcPct val="150000"/>
              </a:lnSpc>
              <a:spcBef>
                <a:spcPts val="800"/>
              </a:spcBef>
              <a:spcAft>
                <a:spcPts val="0"/>
              </a:spcAft>
              <a:buSzPts val="1100"/>
              <a:buNone/>
            </a:pPr>
            <a:r>
              <a:rPr b="1" lang="ru">
                <a:solidFill>
                  <a:srgbClr val="172B4D"/>
                </a:solidFill>
                <a:highlight>
                  <a:srgbClr val="FFFFFF"/>
                </a:highlight>
                <a:latin typeface="Roboto"/>
                <a:ea typeface="Roboto"/>
                <a:cs typeface="Roboto"/>
                <a:sym typeface="Roboto"/>
              </a:rPr>
              <a:t>Для чего используется?</a:t>
            </a:r>
            <a:endParaRPr b="1">
              <a:solidFill>
                <a:srgbClr val="172B4D"/>
              </a:solidFill>
              <a:highlight>
                <a:srgbClr val="FFFFFF"/>
              </a:highlight>
              <a:latin typeface="Roboto"/>
              <a:ea typeface="Roboto"/>
              <a:cs typeface="Roboto"/>
              <a:sym typeface="Roboto"/>
            </a:endParaRPr>
          </a:p>
          <a:p>
            <a:pPr indent="-295275" lvl="0" marL="457200" rtl="0" algn="l">
              <a:lnSpc>
                <a:spcPct val="150000"/>
              </a:lnSpc>
              <a:spcBef>
                <a:spcPts val="800"/>
              </a:spcBef>
              <a:spcAft>
                <a:spcPts val="0"/>
              </a:spcAft>
              <a:buClr>
                <a:schemeClr val="dk1"/>
              </a:buClr>
              <a:buSzPts val="1050"/>
              <a:buFont typeface="Roboto"/>
              <a:buAutoNum type="arabicParenR"/>
            </a:pPr>
            <a:r>
              <a:rPr lang="ru" sz="1050">
                <a:solidFill>
                  <a:schemeClr val="dk1"/>
                </a:solidFill>
                <a:highlight>
                  <a:srgbClr val="FFFFFF"/>
                </a:highlight>
                <a:latin typeface="Roboto"/>
                <a:ea typeface="Roboto"/>
                <a:cs typeface="Roboto"/>
                <a:sym typeface="Roboto"/>
              </a:rPr>
              <a:t>Для поиска логов</a:t>
            </a:r>
            <a:endParaRPr sz="1050">
              <a:solidFill>
                <a:schemeClr val="dk1"/>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AutoNum type="arabicParenR"/>
            </a:pPr>
            <a:r>
              <a:rPr lang="ru" sz="1050">
                <a:solidFill>
                  <a:schemeClr val="dk1"/>
                </a:solidFill>
                <a:highlight>
                  <a:srgbClr val="FFFFFF"/>
                </a:highlight>
                <a:latin typeface="Roboto"/>
                <a:ea typeface="Roboto"/>
                <a:cs typeface="Roboto"/>
                <a:sym typeface="Roboto"/>
              </a:rPr>
              <a:t>Для ресёрча сложных багов</a:t>
            </a:r>
            <a:endParaRPr sz="1050">
              <a:solidFill>
                <a:schemeClr val="dk1"/>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rgbClr val="172B4D"/>
              </a:buClr>
              <a:buSzPts val="1050"/>
              <a:buFont typeface="Roboto"/>
              <a:buAutoNum type="arabicParenR"/>
            </a:pPr>
            <a:r>
              <a:rPr lang="ru" sz="1050">
                <a:solidFill>
                  <a:srgbClr val="172B4D"/>
                </a:solidFill>
                <a:highlight>
                  <a:srgbClr val="FFFFFF"/>
                </a:highlight>
                <a:latin typeface="Roboto"/>
                <a:ea typeface="Roboto"/>
                <a:cs typeface="Roboto"/>
                <a:sym typeface="Roboto"/>
              </a:rPr>
              <a:t>Для визуализации логов (iOS, Android, ошибки)</a:t>
            </a:r>
            <a:endParaRPr sz="1050">
              <a:solidFill>
                <a:srgbClr val="172B4D"/>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rgbClr val="172B4D"/>
              </a:buClr>
              <a:buSzPts val="1050"/>
              <a:buFont typeface="Roboto"/>
              <a:buAutoNum type="arabicParenR"/>
            </a:pPr>
            <a:r>
              <a:rPr lang="ru" sz="1050">
                <a:solidFill>
                  <a:srgbClr val="172B4D"/>
                </a:solidFill>
                <a:highlight>
                  <a:srgbClr val="FFFFFF"/>
                </a:highlight>
                <a:latin typeface="Roboto"/>
                <a:ea typeface="Roboto"/>
                <a:cs typeface="Roboto"/>
                <a:sym typeface="Roboto"/>
              </a:rPr>
              <a:t>Для проверки гипотез (аналитика) </a:t>
            </a:r>
            <a:endParaRPr sz="1050">
              <a:solidFill>
                <a:srgbClr val="172B4D"/>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rgbClr val="172B4D"/>
              </a:buClr>
              <a:buSzPts val="1050"/>
              <a:buFont typeface="Roboto"/>
              <a:buAutoNum type="arabicParenR"/>
            </a:pPr>
            <a:r>
              <a:rPr lang="ru" sz="1050">
                <a:solidFill>
                  <a:srgbClr val="172B4D"/>
                </a:solidFill>
                <a:highlight>
                  <a:srgbClr val="FFFFFF"/>
                </a:highlight>
                <a:latin typeface="Roboto"/>
                <a:ea typeface="Roboto"/>
                <a:cs typeface="Roboto"/>
                <a:sym typeface="Roboto"/>
              </a:rPr>
              <a:t>Мониторинг состояния системы (если настроены дашборды и уведомления)</a:t>
            </a:r>
            <a:endParaRPr sz="1050">
              <a:solidFill>
                <a:srgbClr val="172B4D"/>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rgbClr val="172B4D"/>
              </a:buClr>
              <a:buSzPts val="1050"/>
              <a:buFont typeface="Roboto"/>
              <a:buAutoNum type="arabicParenR"/>
            </a:pPr>
            <a:r>
              <a:rPr lang="ru" sz="1050">
                <a:solidFill>
                  <a:srgbClr val="172B4D"/>
                </a:solidFill>
                <a:highlight>
                  <a:srgbClr val="FFFFFF"/>
                </a:highlight>
                <a:latin typeface="Roboto"/>
                <a:ea typeface="Roboto"/>
                <a:cs typeface="Roboto"/>
                <a:sym typeface="Roboto"/>
              </a:rPr>
              <a:t>Для продуктовой аналитики в некотором смысле (например, кол-во определённых запросов может показать, насколько часто пользуются каким-либо функционалом и сделать выводы)</a:t>
            </a:r>
            <a:endParaRPr sz="1050">
              <a:solidFill>
                <a:srgbClr val="172B4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050">
              <a:solidFill>
                <a:srgbClr val="172B4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ru">
                <a:solidFill>
                  <a:srgbClr val="172B4D"/>
                </a:solidFill>
                <a:highlight>
                  <a:srgbClr val="FFFFFF"/>
                </a:highlight>
                <a:latin typeface="Roboto"/>
                <a:ea typeface="Roboto"/>
                <a:cs typeface="Roboto"/>
                <a:sym typeface="Roboto"/>
              </a:rPr>
              <a:t>Интерфейс Kibana:</a:t>
            </a:r>
            <a:endParaRPr b="1">
              <a:solidFill>
                <a:srgbClr val="172B4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b="1">
              <a:solidFill>
                <a:srgbClr val="172B4D"/>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b="1" lang="ru" sz="1050">
                <a:solidFill>
                  <a:schemeClr val="dk1"/>
                </a:solidFill>
                <a:highlight>
                  <a:srgbClr val="FFFFFF"/>
                </a:highlight>
                <a:latin typeface="Roboto"/>
                <a:ea typeface="Roboto"/>
                <a:cs typeface="Roboto"/>
                <a:sym typeface="Roboto"/>
              </a:rPr>
              <a:t>Discover</a:t>
            </a:r>
            <a:r>
              <a:rPr lang="ru" sz="1050">
                <a:solidFill>
                  <a:schemeClr val="dk1"/>
                </a:solidFill>
                <a:highlight>
                  <a:srgbClr val="FFFFFF"/>
                </a:highlight>
                <a:latin typeface="Roboto"/>
                <a:ea typeface="Roboto"/>
                <a:cs typeface="Roboto"/>
                <a:sym typeface="Roboto"/>
              </a:rPr>
              <a:t> (просмотр доступных данных) позволяет быстро искать и фильтровать данные. Здесь можно отфильтровать сообщения логов (в том числе по времени) и найти нужную информацию.</a:t>
            </a:r>
            <a:endParaRPr>
              <a:solidFill>
                <a:schemeClr val="dk1"/>
              </a:solidFill>
              <a:highlight>
                <a:srgbClr val="FFFFFF"/>
              </a:highlight>
            </a:endParaRPr>
          </a:p>
          <a:p>
            <a:pPr indent="-295275" lvl="0" marL="457200" rtl="0" algn="l">
              <a:lnSpc>
                <a:spcPct val="150000"/>
              </a:lnSpc>
              <a:spcBef>
                <a:spcPts val="0"/>
              </a:spcBef>
              <a:spcAft>
                <a:spcPts val="0"/>
              </a:spcAft>
              <a:buClr>
                <a:schemeClr val="dk1"/>
              </a:buClr>
              <a:buSzPts val="1050"/>
              <a:buFont typeface="Roboto"/>
              <a:buChar char="●"/>
            </a:pPr>
            <a:r>
              <a:rPr b="1" lang="ru" sz="1050">
                <a:solidFill>
                  <a:schemeClr val="dk1"/>
                </a:solidFill>
                <a:highlight>
                  <a:srgbClr val="FFFFFF"/>
                </a:highlight>
                <a:latin typeface="Roboto"/>
                <a:ea typeface="Roboto"/>
                <a:cs typeface="Roboto"/>
                <a:sym typeface="Roboto"/>
              </a:rPr>
              <a:t>Dashboard</a:t>
            </a:r>
            <a:r>
              <a:rPr lang="ru" sz="1050">
                <a:solidFill>
                  <a:schemeClr val="dk1"/>
                </a:solidFill>
                <a:highlight>
                  <a:srgbClr val="FFFFFF"/>
                </a:highlight>
                <a:latin typeface="Roboto"/>
                <a:ea typeface="Roboto"/>
                <a:cs typeface="Roboto"/>
                <a:sym typeface="Roboto"/>
              </a:rPr>
              <a:t> (управление дашбордами) и </a:t>
            </a:r>
            <a:r>
              <a:rPr b="1" lang="ru" sz="1050">
                <a:solidFill>
                  <a:schemeClr val="dk1"/>
                </a:solidFill>
                <a:highlight>
                  <a:srgbClr val="FFFFFF"/>
                </a:highlight>
                <a:latin typeface="Roboto"/>
                <a:ea typeface="Roboto"/>
                <a:cs typeface="Roboto"/>
                <a:sym typeface="Roboto"/>
              </a:rPr>
              <a:t>Visualize</a:t>
            </a:r>
            <a:r>
              <a:rPr lang="ru" sz="1050">
                <a:solidFill>
                  <a:schemeClr val="dk1"/>
                </a:solidFill>
                <a:highlight>
                  <a:srgbClr val="FFFFFF"/>
                </a:highlight>
                <a:latin typeface="Roboto"/>
                <a:ea typeface="Roboto"/>
                <a:cs typeface="Roboto"/>
                <a:sym typeface="Roboto"/>
              </a:rPr>
              <a:t> (визуализиация собранных данных)</a:t>
            </a:r>
            <a:br>
              <a:rPr lang="ru" sz="1050">
                <a:solidFill>
                  <a:schemeClr val="dk1"/>
                </a:solidFill>
                <a:highlight>
                  <a:srgbClr val="FFFFFF"/>
                </a:highlight>
                <a:latin typeface="Roboto"/>
                <a:ea typeface="Roboto"/>
                <a:cs typeface="Roboto"/>
                <a:sym typeface="Roboto"/>
              </a:rPr>
            </a:br>
            <a:r>
              <a:rPr lang="ru" sz="1050">
                <a:solidFill>
                  <a:schemeClr val="dk1"/>
                </a:solidFill>
                <a:highlight>
                  <a:srgbClr val="FFFFFF"/>
                </a:highlight>
                <a:latin typeface="Roboto"/>
                <a:ea typeface="Roboto"/>
                <a:cs typeface="Roboto"/>
                <a:sym typeface="Roboto"/>
              </a:rPr>
              <a:t>Страница Dashboard позволяет создавать, изменять и просматривать пользовательские дашборды. Дашборды объединяют несколько визуализаций в одну страницу и могут фильтровать их. Дашборды помогают получить полный обзор логов и сравнить несколько визуализаций.</a:t>
            </a:r>
            <a:br>
              <a:rPr b="1" lang="ru" sz="1050">
                <a:solidFill>
                  <a:schemeClr val="dk1"/>
                </a:solidFill>
                <a:highlight>
                  <a:srgbClr val="FFFFFF"/>
                </a:highlight>
                <a:latin typeface="Roboto"/>
                <a:ea typeface="Roboto"/>
                <a:cs typeface="Roboto"/>
                <a:sym typeface="Roboto"/>
              </a:rPr>
            </a:br>
            <a:r>
              <a:rPr lang="ru" sz="1050">
                <a:solidFill>
                  <a:schemeClr val="dk1"/>
                </a:solidFill>
                <a:highlight>
                  <a:srgbClr val="FFFFFF"/>
                </a:highlight>
                <a:latin typeface="Roboto"/>
                <a:ea typeface="Roboto"/>
                <a:cs typeface="Roboto"/>
                <a:sym typeface="Roboto"/>
              </a:rPr>
              <a:t>На странице интерфейса Visualize можно создавать, редактировать и просматривать пользовательские визуализации. Kibana предлагает несколько видов визуализации: вертикальные и секторные диаграммы, отображение данных на карте, таблицы данных. Визуализацией можно поделиться с другими пользователями, которые имеют доступ к Kibana.</a:t>
            </a:r>
            <a:endParaRPr sz="1050">
              <a:solidFill>
                <a:schemeClr val="dk1"/>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b="1" lang="ru" sz="1050">
                <a:solidFill>
                  <a:schemeClr val="dk1"/>
                </a:solidFill>
                <a:highlight>
                  <a:srgbClr val="FFFFFF"/>
                </a:highlight>
                <a:latin typeface="Roboto"/>
                <a:ea typeface="Roboto"/>
                <a:cs typeface="Roboto"/>
                <a:sym typeface="Roboto"/>
              </a:rPr>
              <a:t>Visualize Library</a:t>
            </a:r>
            <a:r>
              <a:rPr lang="ru" sz="1050">
                <a:solidFill>
                  <a:schemeClr val="dk1"/>
                </a:solidFill>
                <a:highlight>
                  <a:srgbClr val="FFFFFF"/>
                </a:highlight>
                <a:latin typeface="Roboto"/>
                <a:ea typeface="Roboto"/>
                <a:cs typeface="Roboto"/>
                <a:sym typeface="Roboto"/>
              </a:rPr>
              <a:t> (визуализация собранных данных) - библиотека с сохранёнными панелями для использования на других дашбордах</a:t>
            </a:r>
            <a:endParaRPr sz="1050">
              <a:solidFill>
                <a:schemeClr val="dk1"/>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b="1" lang="ru" sz="1050">
                <a:solidFill>
                  <a:schemeClr val="dk1"/>
                </a:solidFill>
                <a:highlight>
                  <a:srgbClr val="FFFFFF"/>
                </a:highlight>
                <a:latin typeface="Roboto"/>
                <a:ea typeface="Roboto"/>
                <a:cs typeface="Roboto"/>
                <a:sym typeface="Roboto"/>
              </a:rPr>
              <a:t>Canvas</a:t>
            </a:r>
            <a:r>
              <a:rPr lang="ru" sz="1050">
                <a:solidFill>
                  <a:schemeClr val="dk1"/>
                </a:solidFill>
                <a:highlight>
                  <a:srgbClr val="FFFFFF"/>
                </a:highlight>
                <a:latin typeface="Roboto"/>
                <a:ea typeface="Roboto"/>
                <a:cs typeface="Roboto"/>
                <a:sym typeface="Roboto"/>
              </a:rPr>
              <a:t> - инструмент визуализации и представления данных</a:t>
            </a:r>
            <a:endParaRPr sz="1050">
              <a:solidFill>
                <a:schemeClr val="dk1"/>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b="1" lang="ru" sz="1050">
                <a:solidFill>
                  <a:schemeClr val="dk1"/>
                </a:solidFill>
                <a:highlight>
                  <a:srgbClr val="FFFFFF"/>
                </a:highlight>
                <a:latin typeface="Roboto"/>
                <a:ea typeface="Roboto"/>
                <a:cs typeface="Roboto"/>
                <a:sym typeface="Roboto"/>
              </a:rPr>
              <a:t>Maps</a:t>
            </a:r>
            <a:r>
              <a:rPr lang="ru" sz="1050">
                <a:solidFill>
                  <a:schemeClr val="dk1"/>
                </a:solidFill>
                <a:highlight>
                  <a:srgbClr val="FFFFFF"/>
                </a:highlight>
                <a:latin typeface="Roboto"/>
                <a:ea typeface="Roboto"/>
                <a:cs typeface="Roboto"/>
                <a:sym typeface="Roboto"/>
              </a:rPr>
              <a:t> - создание карт из географических данных</a:t>
            </a:r>
            <a:endParaRPr sz="1050">
              <a:solidFill>
                <a:schemeClr val="dk1"/>
              </a:solidFill>
              <a:highlight>
                <a:srgbClr val="FFFFFF"/>
              </a:highlight>
              <a:latin typeface="Roboto"/>
              <a:ea typeface="Roboto"/>
              <a:cs typeface="Roboto"/>
              <a:sym typeface="Roboto"/>
            </a:endParaRPr>
          </a:p>
          <a:p>
            <a:pPr indent="-295275" lvl="0" marL="457200" rtl="0" algn="l">
              <a:lnSpc>
                <a:spcPct val="150000"/>
              </a:lnSpc>
              <a:spcBef>
                <a:spcPts val="0"/>
              </a:spcBef>
              <a:spcAft>
                <a:spcPts val="0"/>
              </a:spcAft>
              <a:buClr>
                <a:schemeClr val="dk1"/>
              </a:buClr>
              <a:buSzPts val="1050"/>
              <a:buFont typeface="Roboto"/>
              <a:buChar char="●"/>
            </a:pPr>
            <a:r>
              <a:rPr b="1" lang="ru" sz="1050">
                <a:solidFill>
                  <a:schemeClr val="dk1"/>
                </a:solidFill>
                <a:highlight>
                  <a:srgbClr val="FFFFFF"/>
                </a:highlight>
                <a:latin typeface="Roboto"/>
                <a:ea typeface="Roboto"/>
                <a:cs typeface="Roboto"/>
                <a:sym typeface="Roboto"/>
              </a:rPr>
              <a:t>Maсhine Learning</a:t>
            </a:r>
            <a:r>
              <a:rPr lang="ru" sz="1050">
                <a:solidFill>
                  <a:schemeClr val="dk1"/>
                </a:solidFill>
                <a:highlight>
                  <a:srgbClr val="FFFFFF"/>
                </a:highlight>
                <a:latin typeface="Roboto"/>
                <a:ea typeface="Roboto"/>
                <a:cs typeface="Roboto"/>
                <a:sym typeface="Roboto"/>
              </a:rPr>
              <a:t> - используется для обнаружения аномалий (ещё один визуализатор данных, в общем)</a:t>
            </a:r>
            <a:endParaRPr sz="1050">
              <a:solidFill>
                <a:schemeClr val="dk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br>
              <a:rPr lang="ru" sz="1050">
                <a:solidFill>
                  <a:srgbClr val="172B4D"/>
                </a:solidFill>
                <a:highlight>
                  <a:srgbClr val="FFFFFF"/>
                </a:highlight>
                <a:latin typeface="Roboto"/>
                <a:ea typeface="Roboto"/>
                <a:cs typeface="Roboto"/>
                <a:sym typeface="Roboto"/>
              </a:rPr>
            </a:br>
            <a:endParaRPr>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4c25f810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04c25f810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c25f810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04c25f810e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6"/>
          <p:cNvSpPr/>
          <p:nvPr/>
        </p:nvSpPr>
        <p:spPr>
          <a:xfrm>
            <a:off x="7875900" y="142125"/>
            <a:ext cx="1028700" cy="460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Font typeface="Rubik"/>
              <a:buNone/>
              <a:defRPr b="1" sz="5200">
                <a:latin typeface="Rubik"/>
                <a:ea typeface="Rubik"/>
                <a:cs typeface="Rubik"/>
                <a:sym typeface="Rubik"/>
              </a:defRPr>
            </a:lvl1pPr>
            <a:lvl2pPr lvl="1" algn="l">
              <a:lnSpc>
                <a:spcPct val="100000"/>
              </a:lnSpc>
              <a:spcBef>
                <a:spcPts val="0"/>
              </a:spcBef>
              <a:spcAft>
                <a:spcPts val="0"/>
              </a:spcAft>
              <a:buSzPts val="5200"/>
              <a:buFont typeface="Rubik"/>
              <a:buNone/>
              <a:defRPr b="1" sz="5200">
                <a:latin typeface="Rubik"/>
                <a:ea typeface="Rubik"/>
                <a:cs typeface="Rubik"/>
                <a:sym typeface="Rubik"/>
              </a:defRPr>
            </a:lvl2pPr>
            <a:lvl3pPr lvl="2" algn="l">
              <a:lnSpc>
                <a:spcPct val="100000"/>
              </a:lnSpc>
              <a:spcBef>
                <a:spcPts val="0"/>
              </a:spcBef>
              <a:spcAft>
                <a:spcPts val="0"/>
              </a:spcAft>
              <a:buSzPts val="5200"/>
              <a:buFont typeface="Rubik"/>
              <a:buNone/>
              <a:defRPr b="1" sz="5200">
                <a:latin typeface="Rubik"/>
                <a:ea typeface="Rubik"/>
                <a:cs typeface="Rubik"/>
                <a:sym typeface="Rubik"/>
              </a:defRPr>
            </a:lvl3pPr>
            <a:lvl4pPr lvl="3" algn="l">
              <a:lnSpc>
                <a:spcPct val="100000"/>
              </a:lnSpc>
              <a:spcBef>
                <a:spcPts val="0"/>
              </a:spcBef>
              <a:spcAft>
                <a:spcPts val="0"/>
              </a:spcAft>
              <a:buSzPts val="5200"/>
              <a:buFont typeface="Rubik"/>
              <a:buNone/>
              <a:defRPr b="1" sz="5200">
                <a:latin typeface="Rubik"/>
                <a:ea typeface="Rubik"/>
                <a:cs typeface="Rubik"/>
                <a:sym typeface="Rubik"/>
              </a:defRPr>
            </a:lvl4pPr>
            <a:lvl5pPr lvl="4" algn="l">
              <a:lnSpc>
                <a:spcPct val="100000"/>
              </a:lnSpc>
              <a:spcBef>
                <a:spcPts val="0"/>
              </a:spcBef>
              <a:spcAft>
                <a:spcPts val="0"/>
              </a:spcAft>
              <a:buSzPts val="5200"/>
              <a:buFont typeface="Rubik"/>
              <a:buNone/>
              <a:defRPr b="1" sz="5200">
                <a:latin typeface="Rubik"/>
                <a:ea typeface="Rubik"/>
                <a:cs typeface="Rubik"/>
                <a:sym typeface="Rubik"/>
              </a:defRPr>
            </a:lvl5pPr>
            <a:lvl6pPr lvl="5" algn="l">
              <a:lnSpc>
                <a:spcPct val="100000"/>
              </a:lnSpc>
              <a:spcBef>
                <a:spcPts val="0"/>
              </a:spcBef>
              <a:spcAft>
                <a:spcPts val="0"/>
              </a:spcAft>
              <a:buSzPts val="5200"/>
              <a:buFont typeface="Rubik"/>
              <a:buNone/>
              <a:defRPr b="1" sz="5200">
                <a:latin typeface="Rubik"/>
                <a:ea typeface="Rubik"/>
                <a:cs typeface="Rubik"/>
                <a:sym typeface="Rubik"/>
              </a:defRPr>
            </a:lvl6pPr>
            <a:lvl7pPr lvl="6" algn="l">
              <a:lnSpc>
                <a:spcPct val="100000"/>
              </a:lnSpc>
              <a:spcBef>
                <a:spcPts val="0"/>
              </a:spcBef>
              <a:spcAft>
                <a:spcPts val="0"/>
              </a:spcAft>
              <a:buSzPts val="5200"/>
              <a:buFont typeface="Rubik"/>
              <a:buNone/>
              <a:defRPr b="1" sz="5200">
                <a:latin typeface="Rubik"/>
                <a:ea typeface="Rubik"/>
                <a:cs typeface="Rubik"/>
                <a:sym typeface="Rubik"/>
              </a:defRPr>
            </a:lvl7pPr>
            <a:lvl8pPr lvl="7" algn="l">
              <a:lnSpc>
                <a:spcPct val="100000"/>
              </a:lnSpc>
              <a:spcBef>
                <a:spcPts val="0"/>
              </a:spcBef>
              <a:spcAft>
                <a:spcPts val="0"/>
              </a:spcAft>
              <a:buSzPts val="5200"/>
              <a:buFont typeface="Rubik"/>
              <a:buNone/>
              <a:defRPr b="1" sz="5200">
                <a:latin typeface="Rubik"/>
                <a:ea typeface="Rubik"/>
                <a:cs typeface="Rubik"/>
                <a:sym typeface="Rubik"/>
              </a:defRPr>
            </a:lvl8pPr>
            <a:lvl9pPr lvl="8" algn="l">
              <a:lnSpc>
                <a:spcPct val="100000"/>
              </a:lnSpc>
              <a:spcBef>
                <a:spcPts val="0"/>
              </a:spcBef>
              <a:spcAft>
                <a:spcPts val="0"/>
              </a:spcAft>
              <a:buSzPts val="5200"/>
              <a:buFont typeface="Rubik"/>
              <a:buNone/>
              <a:defRPr b="1" sz="5200">
                <a:latin typeface="Rubik"/>
                <a:ea typeface="Rubik"/>
                <a:cs typeface="Rubik"/>
                <a:sym typeface="Rubik"/>
              </a:defRPr>
            </a:lvl9pPr>
          </a:lstStyle>
          <a:p/>
        </p:txBody>
      </p:sp>
      <p:sp>
        <p:nvSpPr>
          <p:cNvPr id="13" name="Google Shape;13;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Rubik"/>
              <a:buNone/>
              <a:defRPr sz="2800">
                <a:latin typeface="Rubik"/>
                <a:ea typeface="Rubik"/>
                <a:cs typeface="Rubik"/>
                <a:sym typeface="Rubik"/>
              </a:defRPr>
            </a:lvl1pPr>
            <a:lvl2pPr lvl="1" algn="l">
              <a:lnSpc>
                <a:spcPct val="100000"/>
              </a:lnSpc>
              <a:spcBef>
                <a:spcPts val="0"/>
              </a:spcBef>
              <a:spcAft>
                <a:spcPts val="0"/>
              </a:spcAft>
              <a:buSzPts val="2800"/>
              <a:buFont typeface="Rubik"/>
              <a:buNone/>
              <a:defRPr sz="2800">
                <a:latin typeface="Rubik"/>
                <a:ea typeface="Rubik"/>
                <a:cs typeface="Rubik"/>
                <a:sym typeface="Rubik"/>
              </a:defRPr>
            </a:lvl2pPr>
            <a:lvl3pPr lvl="2" algn="l">
              <a:lnSpc>
                <a:spcPct val="100000"/>
              </a:lnSpc>
              <a:spcBef>
                <a:spcPts val="0"/>
              </a:spcBef>
              <a:spcAft>
                <a:spcPts val="0"/>
              </a:spcAft>
              <a:buSzPts val="2800"/>
              <a:buFont typeface="Rubik"/>
              <a:buNone/>
              <a:defRPr sz="2800">
                <a:latin typeface="Rubik"/>
                <a:ea typeface="Rubik"/>
                <a:cs typeface="Rubik"/>
                <a:sym typeface="Rubik"/>
              </a:defRPr>
            </a:lvl3pPr>
            <a:lvl4pPr lvl="3" algn="l">
              <a:lnSpc>
                <a:spcPct val="100000"/>
              </a:lnSpc>
              <a:spcBef>
                <a:spcPts val="0"/>
              </a:spcBef>
              <a:spcAft>
                <a:spcPts val="0"/>
              </a:spcAft>
              <a:buSzPts val="2800"/>
              <a:buFont typeface="Rubik"/>
              <a:buNone/>
              <a:defRPr sz="2800">
                <a:latin typeface="Rubik"/>
                <a:ea typeface="Rubik"/>
                <a:cs typeface="Rubik"/>
                <a:sym typeface="Rubik"/>
              </a:defRPr>
            </a:lvl4pPr>
            <a:lvl5pPr lvl="4" algn="l">
              <a:lnSpc>
                <a:spcPct val="100000"/>
              </a:lnSpc>
              <a:spcBef>
                <a:spcPts val="0"/>
              </a:spcBef>
              <a:spcAft>
                <a:spcPts val="0"/>
              </a:spcAft>
              <a:buSzPts val="2800"/>
              <a:buFont typeface="Rubik"/>
              <a:buNone/>
              <a:defRPr sz="2800">
                <a:latin typeface="Rubik"/>
                <a:ea typeface="Rubik"/>
                <a:cs typeface="Rubik"/>
                <a:sym typeface="Rubik"/>
              </a:defRPr>
            </a:lvl5pPr>
            <a:lvl6pPr lvl="5" algn="l">
              <a:lnSpc>
                <a:spcPct val="100000"/>
              </a:lnSpc>
              <a:spcBef>
                <a:spcPts val="0"/>
              </a:spcBef>
              <a:spcAft>
                <a:spcPts val="0"/>
              </a:spcAft>
              <a:buSzPts val="2800"/>
              <a:buFont typeface="Rubik"/>
              <a:buNone/>
              <a:defRPr sz="2800">
                <a:latin typeface="Rubik"/>
                <a:ea typeface="Rubik"/>
                <a:cs typeface="Rubik"/>
                <a:sym typeface="Rubik"/>
              </a:defRPr>
            </a:lvl6pPr>
            <a:lvl7pPr lvl="6" algn="l">
              <a:lnSpc>
                <a:spcPct val="100000"/>
              </a:lnSpc>
              <a:spcBef>
                <a:spcPts val="0"/>
              </a:spcBef>
              <a:spcAft>
                <a:spcPts val="0"/>
              </a:spcAft>
              <a:buSzPts val="2800"/>
              <a:buFont typeface="Rubik"/>
              <a:buNone/>
              <a:defRPr sz="2800">
                <a:latin typeface="Rubik"/>
                <a:ea typeface="Rubik"/>
                <a:cs typeface="Rubik"/>
                <a:sym typeface="Rubik"/>
              </a:defRPr>
            </a:lvl7pPr>
            <a:lvl8pPr lvl="7" algn="l">
              <a:lnSpc>
                <a:spcPct val="100000"/>
              </a:lnSpc>
              <a:spcBef>
                <a:spcPts val="0"/>
              </a:spcBef>
              <a:spcAft>
                <a:spcPts val="0"/>
              </a:spcAft>
              <a:buSzPts val="2800"/>
              <a:buFont typeface="Rubik"/>
              <a:buNone/>
              <a:defRPr sz="2800">
                <a:latin typeface="Rubik"/>
                <a:ea typeface="Rubik"/>
                <a:cs typeface="Rubik"/>
                <a:sym typeface="Rubik"/>
              </a:defRPr>
            </a:lvl8pPr>
            <a:lvl9pPr lvl="8" algn="l">
              <a:lnSpc>
                <a:spcPct val="100000"/>
              </a:lnSpc>
              <a:spcBef>
                <a:spcPts val="0"/>
              </a:spcBef>
              <a:spcAft>
                <a:spcPts val="0"/>
              </a:spcAft>
              <a:buSzPts val="2800"/>
              <a:buFont typeface="Rubik"/>
              <a:buNone/>
              <a:defRPr sz="2800">
                <a:latin typeface="Rubik"/>
                <a:ea typeface="Rubik"/>
                <a:cs typeface="Rubik"/>
                <a:sym typeface="Rubik"/>
              </a:defRPr>
            </a:lvl9pPr>
          </a:lstStyle>
          <a:p/>
        </p:txBody>
      </p:sp>
      <p:sp>
        <p:nvSpPr>
          <p:cNvPr id="14" name="Google Shape;1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pic>
        <p:nvPicPr>
          <p:cNvPr id="15" name="Google Shape;15;p6"/>
          <p:cNvPicPr preferRelativeResize="0"/>
          <p:nvPr/>
        </p:nvPicPr>
        <p:blipFill rotWithShape="1">
          <a:blip r:embed="rId3">
            <a:alphaModFix/>
          </a:blip>
          <a:srcRect b="0" l="0" r="0" t="0"/>
          <a:stretch/>
        </p:blipFill>
        <p:spPr>
          <a:xfrm>
            <a:off x="7754075" y="142125"/>
            <a:ext cx="840701" cy="229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pic>
        <p:nvPicPr>
          <p:cNvPr id="17" name="Google Shape;17;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 name="Google Shape;18;p7"/>
          <p:cNvSpPr txBox="1"/>
          <p:nvPr>
            <p:ph type="title"/>
          </p:nvPr>
        </p:nvSpPr>
        <p:spPr>
          <a:xfrm>
            <a:off x="781975" y="445025"/>
            <a:ext cx="154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1pPr>
            <a:lvl2pPr lvl="1"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2pPr>
            <a:lvl3pPr lvl="2"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3pPr>
            <a:lvl4pPr lvl="3"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4pPr>
            <a:lvl5pPr lvl="4"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5pPr>
            <a:lvl6pPr lvl="5"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6pPr>
            <a:lvl7pPr lvl="6"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7pPr>
            <a:lvl8pPr lvl="7"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8pPr>
            <a:lvl9pPr lvl="8" algn="l">
              <a:lnSpc>
                <a:spcPct val="100000"/>
              </a:lnSpc>
              <a:spcBef>
                <a:spcPts val="0"/>
              </a:spcBef>
              <a:spcAft>
                <a:spcPts val="0"/>
              </a:spcAft>
              <a:buClr>
                <a:srgbClr val="4F4FF4"/>
              </a:buClr>
              <a:buSzPts val="1600"/>
              <a:buFont typeface="Rubik"/>
              <a:buNone/>
              <a:defRPr sz="1600">
                <a:solidFill>
                  <a:srgbClr val="4F4FF4"/>
                </a:solidFill>
                <a:latin typeface="Rubik"/>
                <a:ea typeface="Rubik"/>
                <a:cs typeface="Rubik"/>
                <a:sym typeface="Rubik"/>
              </a:defRPr>
            </a:lvl9pPr>
          </a:lstStyle>
          <a:p/>
        </p:txBody>
      </p:sp>
      <p:sp>
        <p:nvSpPr>
          <p:cNvPr id="19" name="Google Shape;19;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Rubik"/>
              <a:buChar char="●"/>
              <a:defRPr>
                <a:latin typeface="Rubik"/>
                <a:ea typeface="Rubik"/>
                <a:cs typeface="Rubik"/>
                <a:sym typeface="Rubik"/>
              </a:defRPr>
            </a:lvl1pPr>
            <a:lvl2pPr indent="-317500" lvl="1" marL="914400" algn="l">
              <a:lnSpc>
                <a:spcPct val="115000"/>
              </a:lnSpc>
              <a:spcBef>
                <a:spcPts val="1600"/>
              </a:spcBef>
              <a:spcAft>
                <a:spcPts val="0"/>
              </a:spcAft>
              <a:buSzPts val="1400"/>
              <a:buFont typeface="Rubik"/>
              <a:buChar char="○"/>
              <a:defRPr>
                <a:latin typeface="Rubik"/>
                <a:ea typeface="Rubik"/>
                <a:cs typeface="Rubik"/>
                <a:sym typeface="Rubik"/>
              </a:defRPr>
            </a:lvl2pPr>
            <a:lvl3pPr indent="-317500" lvl="2" marL="1371600" algn="l">
              <a:lnSpc>
                <a:spcPct val="115000"/>
              </a:lnSpc>
              <a:spcBef>
                <a:spcPts val="1600"/>
              </a:spcBef>
              <a:spcAft>
                <a:spcPts val="0"/>
              </a:spcAft>
              <a:buSzPts val="1400"/>
              <a:buFont typeface="Rubik"/>
              <a:buChar char="■"/>
              <a:defRPr>
                <a:latin typeface="Rubik"/>
                <a:ea typeface="Rubik"/>
                <a:cs typeface="Rubik"/>
                <a:sym typeface="Rubik"/>
              </a:defRPr>
            </a:lvl3pPr>
            <a:lvl4pPr indent="-317500" lvl="3" marL="1828800" algn="l">
              <a:lnSpc>
                <a:spcPct val="115000"/>
              </a:lnSpc>
              <a:spcBef>
                <a:spcPts val="1600"/>
              </a:spcBef>
              <a:spcAft>
                <a:spcPts val="0"/>
              </a:spcAft>
              <a:buSzPts val="1400"/>
              <a:buFont typeface="Rubik"/>
              <a:buChar char="●"/>
              <a:defRPr>
                <a:latin typeface="Rubik"/>
                <a:ea typeface="Rubik"/>
                <a:cs typeface="Rubik"/>
                <a:sym typeface="Rubik"/>
              </a:defRPr>
            </a:lvl4pPr>
            <a:lvl5pPr indent="-317500" lvl="4" marL="2286000" algn="l">
              <a:lnSpc>
                <a:spcPct val="115000"/>
              </a:lnSpc>
              <a:spcBef>
                <a:spcPts val="1600"/>
              </a:spcBef>
              <a:spcAft>
                <a:spcPts val="0"/>
              </a:spcAft>
              <a:buSzPts val="1400"/>
              <a:buFont typeface="Rubik"/>
              <a:buChar char="○"/>
              <a:defRPr>
                <a:latin typeface="Rubik"/>
                <a:ea typeface="Rubik"/>
                <a:cs typeface="Rubik"/>
                <a:sym typeface="Rubik"/>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
        <p:nvSpPr>
          <p:cNvPr id="21" name="Google Shape;21;p7"/>
          <p:cNvSpPr/>
          <p:nvPr/>
        </p:nvSpPr>
        <p:spPr>
          <a:xfrm>
            <a:off x="7875900" y="142125"/>
            <a:ext cx="1028700" cy="460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7"/>
          <p:cNvPicPr preferRelativeResize="0"/>
          <p:nvPr/>
        </p:nvPicPr>
        <p:blipFill rotWithShape="1">
          <a:blip r:embed="rId3">
            <a:alphaModFix/>
          </a:blip>
          <a:srcRect b="0" l="0" r="0" t="0"/>
          <a:stretch/>
        </p:blipFill>
        <p:spPr>
          <a:xfrm>
            <a:off x="7754075" y="142125"/>
            <a:ext cx="840701" cy="229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pic>
        <p:nvPicPr>
          <p:cNvPr id="24" name="Google Shape;24;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 name="Google Shape;25;p8"/>
          <p:cNvSpPr txBox="1"/>
          <p:nvPr>
            <p:ph type="title"/>
          </p:nvPr>
        </p:nvSpPr>
        <p:spPr>
          <a:xfrm>
            <a:off x="2320250" y="1087400"/>
            <a:ext cx="5526600" cy="171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Font typeface="Rubik Light"/>
              <a:buNone/>
              <a:defRPr sz="3600">
                <a:latin typeface="Rubik Light"/>
                <a:ea typeface="Rubik Light"/>
                <a:cs typeface="Rubik Light"/>
                <a:sym typeface="Rubik Light"/>
              </a:defRPr>
            </a:lvl1pPr>
            <a:lvl2pPr lvl="1" algn="l">
              <a:lnSpc>
                <a:spcPct val="100000"/>
              </a:lnSpc>
              <a:spcBef>
                <a:spcPts val="0"/>
              </a:spcBef>
              <a:spcAft>
                <a:spcPts val="0"/>
              </a:spcAft>
              <a:buSzPts val="3600"/>
              <a:buFont typeface="Rubik Light"/>
              <a:buNone/>
              <a:defRPr sz="3600">
                <a:latin typeface="Rubik Light"/>
                <a:ea typeface="Rubik Light"/>
                <a:cs typeface="Rubik Light"/>
                <a:sym typeface="Rubik Light"/>
              </a:defRPr>
            </a:lvl2pPr>
            <a:lvl3pPr lvl="2" algn="l">
              <a:lnSpc>
                <a:spcPct val="100000"/>
              </a:lnSpc>
              <a:spcBef>
                <a:spcPts val="0"/>
              </a:spcBef>
              <a:spcAft>
                <a:spcPts val="0"/>
              </a:spcAft>
              <a:buSzPts val="3600"/>
              <a:buFont typeface="Rubik Light"/>
              <a:buNone/>
              <a:defRPr sz="3600">
                <a:latin typeface="Rubik Light"/>
                <a:ea typeface="Rubik Light"/>
                <a:cs typeface="Rubik Light"/>
                <a:sym typeface="Rubik Light"/>
              </a:defRPr>
            </a:lvl3pPr>
            <a:lvl4pPr lvl="3" algn="l">
              <a:lnSpc>
                <a:spcPct val="100000"/>
              </a:lnSpc>
              <a:spcBef>
                <a:spcPts val="0"/>
              </a:spcBef>
              <a:spcAft>
                <a:spcPts val="0"/>
              </a:spcAft>
              <a:buSzPts val="3600"/>
              <a:buFont typeface="Rubik Light"/>
              <a:buNone/>
              <a:defRPr sz="3600">
                <a:latin typeface="Rubik Light"/>
                <a:ea typeface="Rubik Light"/>
                <a:cs typeface="Rubik Light"/>
                <a:sym typeface="Rubik Light"/>
              </a:defRPr>
            </a:lvl4pPr>
            <a:lvl5pPr lvl="4" algn="l">
              <a:lnSpc>
                <a:spcPct val="100000"/>
              </a:lnSpc>
              <a:spcBef>
                <a:spcPts val="0"/>
              </a:spcBef>
              <a:spcAft>
                <a:spcPts val="0"/>
              </a:spcAft>
              <a:buSzPts val="3600"/>
              <a:buFont typeface="Rubik Light"/>
              <a:buNone/>
              <a:defRPr sz="3600">
                <a:latin typeface="Rubik Light"/>
                <a:ea typeface="Rubik Light"/>
                <a:cs typeface="Rubik Light"/>
                <a:sym typeface="Rubik Light"/>
              </a:defRPr>
            </a:lvl5pPr>
            <a:lvl6pPr lvl="5" algn="l">
              <a:lnSpc>
                <a:spcPct val="100000"/>
              </a:lnSpc>
              <a:spcBef>
                <a:spcPts val="0"/>
              </a:spcBef>
              <a:spcAft>
                <a:spcPts val="0"/>
              </a:spcAft>
              <a:buSzPts val="3600"/>
              <a:buFont typeface="Rubik Light"/>
              <a:buNone/>
              <a:defRPr sz="3600">
                <a:latin typeface="Rubik Light"/>
                <a:ea typeface="Rubik Light"/>
                <a:cs typeface="Rubik Light"/>
                <a:sym typeface="Rubik Light"/>
              </a:defRPr>
            </a:lvl6pPr>
            <a:lvl7pPr lvl="6" algn="l">
              <a:lnSpc>
                <a:spcPct val="100000"/>
              </a:lnSpc>
              <a:spcBef>
                <a:spcPts val="0"/>
              </a:spcBef>
              <a:spcAft>
                <a:spcPts val="0"/>
              </a:spcAft>
              <a:buSzPts val="3600"/>
              <a:buFont typeface="Rubik Light"/>
              <a:buNone/>
              <a:defRPr sz="3600">
                <a:latin typeface="Rubik Light"/>
                <a:ea typeface="Rubik Light"/>
                <a:cs typeface="Rubik Light"/>
                <a:sym typeface="Rubik Light"/>
              </a:defRPr>
            </a:lvl7pPr>
            <a:lvl8pPr lvl="7" algn="l">
              <a:lnSpc>
                <a:spcPct val="100000"/>
              </a:lnSpc>
              <a:spcBef>
                <a:spcPts val="0"/>
              </a:spcBef>
              <a:spcAft>
                <a:spcPts val="0"/>
              </a:spcAft>
              <a:buSzPts val="3600"/>
              <a:buFont typeface="Rubik Light"/>
              <a:buNone/>
              <a:defRPr sz="3600">
                <a:latin typeface="Rubik Light"/>
                <a:ea typeface="Rubik Light"/>
                <a:cs typeface="Rubik Light"/>
                <a:sym typeface="Rubik Light"/>
              </a:defRPr>
            </a:lvl8pPr>
            <a:lvl9pPr lvl="8" algn="l">
              <a:lnSpc>
                <a:spcPct val="100000"/>
              </a:lnSpc>
              <a:spcBef>
                <a:spcPts val="0"/>
              </a:spcBef>
              <a:spcAft>
                <a:spcPts val="0"/>
              </a:spcAft>
              <a:buSzPts val="3600"/>
              <a:buFont typeface="Rubik Light"/>
              <a:buNone/>
              <a:defRPr sz="3600">
                <a:latin typeface="Rubik Light"/>
                <a:ea typeface="Rubik Light"/>
                <a:cs typeface="Rubik Light"/>
                <a:sym typeface="Rubik Light"/>
              </a:defRPr>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
        <p:nvSpPr>
          <p:cNvPr id="27" name="Google Shape;27;p8"/>
          <p:cNvSpPr/>
          <p:nvPr/>
        </p:nvSpPr>
        <p:spPr>
          <a:xfrm>
            <a:off x="7875900" y="142125"/>
            <a:ext cx="1028700" cy="460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 name="Google Shape;28;p8"/>
          <p:cNvPicPr preferRelativeResize="0"/>
          <p:nvPr/>
        </p:nvPicPr>
        <p:blipFill rotWithShape="1">
          <a:blip r:embed="rId3">
            <a:alphaModFix/>
          </a:blip>
          <a:srcRect b="0" l="0" r="0" t="0"/>
          <a:stretch/>
        </p:blipFill>
        <p:spPr>
          <a:xfrm>
            <a:off x="7754075" y="142125"/>
            <a:ext cx="840701" cy="229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7" name="Google Shape;47;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2" name="Google Shape;5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emo.elastic.co/app/kibana#" TargetMode="External"/><Relationship Id="rId4" Type="http://schemas.openxmlformats.org/officeDocument/2006/relationships/hyperlink" Target="https://www.elastic.co/guide/en/kibana/current/index.html" TargetMode="External"/><Relationship Id="rId9" Type="http://schemas.openxmlformats.org/officeDocument/2006/relationships/hyperlink" Target="https://www.softwaretestingmagazine.com/knowledge/chrome-developer-tools-features-for-the-qa-engineer/" TargetMode="External"/><Relationship Id="rId5" Type="http://schemas.openxmlformats.org/officeDocument/2006/relationships/hyperlink" Target="https://www.elastic.co/guide/en/kibana/current/kuery-query.html#kuery-query" TargetMode="External"/><Relationship Id="rId6" Type="http://schemas.openxmlformats.org/officeDocument/2006/relationships/hyperlink" Target="https://developers.google.com/web/tools/chrome-devtools/" TargetMode="External"/><Relationship Id="rId7" Type="http://schemas.openxmlformats.org/officeDocument/2006/relationships/hyperlink" Target="https://bugza.info/instrumenty-testirovshhika-panel-razrabotchika-chrome/" TargetMode="External"/><Relationship Id="rId8" Type="http://schemas.openxmlformats.org/officeDocument/2006/relationships/hyperlink" Target="http://okiseleva.blogspot.com/2016/07/blog-post_52.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idx="1" type="subTitle"/>
          </p:nvPr>
        </p:nvSpPr>
        <p:spPr>
          <a:xfrm>
            <a:off x="790750" y="2834125"/>
            <a:ext cx="6344100" cy="109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latin typeface="Roboto"/>
                <a:ea typeface="Roboto"/>
                <a:cs typeface="Roboto"/>
                <a:sym typeface="Roboto"/>
              </a:rPr>
              <a:t>Chrome DevTools</a:t>
            </a:r>
            <a:endParaRPr>
              <a:latin typeface="Roboto"/>
              <a:ea typeface="Roboto"/>
              <a:cs typeface="Roboto"/>
              <a:sym typeface="Roboto"/>
            </a:endParaRPr>
          </a:p>
          <a:p>
            <a:pPr indent="0" lvl="0" marL="0" rtl="0" algn="l">
              <a:lnSpc>
                <a:spcPct val="100000"/>
              </a:lnSpc>
              <a:spcBef>
                <a:spcPts val="0"/>
              </a:spcBef>
              <a:spcAft>
                <a:spcPts val="0"/>
              </a:spcAft>
              <a:buSzPts val="2800"/>
              <a:buNone/>
            </a:pPr>
            <a:r>
              <a:t/>
            </a:r>
            <a:endParaRPr/>
          </a:p>
        </p:txBody>
      </p:sp>
      <p:sp>
        <p:nvSpPr>
          <p:cNvPr id="64" name="Google Shape;64;p1"/>
          <p:cNvSpPr txBox="1"/>
          <p:nvPr>
            <p:ph type="ctrTitle"/>
          </p:nvPr>
        </p:nvSpPr>
        <p:spPr>
          <a:xfrm>
            <a:off x="790750" y="730550"/>
            <a:ext cx="80415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ru">
                <a:latin typeface="Roboto"/>
                <a:ea typeface="Roboto"/>
                <a:cs typeface="Roboto"/>
                <a:sym typeface="Roboto"/>
              </a:rPr>
              <a:t>Инструменты тестировщика</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04c25f810e_0_49"/>
          <p:cNvSpPr txBox="1"/>
          <p:nvPr>
            <p:ph idx="1" type="body"/>
          </p:nvPr>
        </p:nvSpPr>
        <p:spPr>
          <a:xfrm>
            <a:off x="2416925" y="179425"/>
            <a:ext cx="5502600" cy="43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a:t>Полезные материалы:</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ru" sz="1400" u="sng">
                <a:solidFill>
                  <a:schemeClr val="hlink"/>
                </a:solidFill>
                <a:hlinkClick r:id="rId3"/>
              </a:rPr>
              <a:t>Elastic Demos</a:t>
            </a:r>
            <a:r>
              <a:rPr lang="ru" sz="1400"/>
              <a:t> - демо-версия  ELK</a:t>
            </a:r>
            <a:endParaRPr sz="1400"/>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ru" sz="1400" u="sng">
                <a:solidFill>
                  <a:schemeClr val="hlink"/>
                </a:solidFill>
                <a:hlinkClick r:id="rId4"/>
              </a:rPr>
              <a:t>Kibana Guide [7.15]</a:t>
            </a:r>
            <a:r>
              <a:rPr lang="ru" sz="1400"/>
              <a:t> - официальная документация по Kibana</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b="1" lang="ru" sz="1400" u="sng">
                <a:solidFill>
                  <a:schemeClr val="hlink"/>
                </a:solidFill>
                <a:latin typeface="Arial"/>
                <a:ea typeface="Arial"/>
                <a:cs typeface="Arial"/>
                <a:sym typeface="Arial"/>
                <a:hlinkClick r:id="rId5"/>
              </a:rPr>
              <a:t>Kibana Query Language | Kibana Guide [7.15]</a:t>
            </a:r>
            <a:r>
              <a:rPr b="1" lang="ru" sz="1400">
                <a:solidFill>
                  <a:schemeClr val="dk1"/>
                </a:solidFill>
                <a:latin typeface="Arial"/>
                <a:ea typeface="Arial"/>
                <a:cs typeface="Arial"/>
                <a:sym typeface="Arial"/>
              </a:rPr>
              <a:t> </a:t>
            </a:r>
            <a:r>
              <a:rPr lang="ru" sz="1400">
                <a:solidFill>
                  <a:schemeClr val="dk1"/>
                </a:solidFill>
                <a:latin typeface="Arial"/>
                <a:ea typeface="Arial"/>
                <a:cs typeface="Arial"/>
                <a:sym typeface="Arial"/>
              </a:rPr>
              <a:t>- синтаксис Kibana</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400">
              <a:solidFill>
                <a:schemeClr val="dk1"/>
              </a:solidFill>
              <a:latin typeface="Arial"/>
              <a:ea typeface="Arial"/>
              <a:cs typeface="Arial"/>
              <a:sym typeface="Arial"/>
            </a:endParaRPr>
          </a:p>
          <a:p>
            <a:pPr indent="0" lvl="0" marL="0" rtl="0" algn="l">
              <a:lnSpc>
                <a:spcPct val="115000"/>
              </a:lnSpc>
              <a:spcBef>
                <a:spcPts val="0"/>
              </a:spcBef>
              <a:spcAft>
                <a:spcPts val="0"/>
              </a:spcAft>
              <a:buSzPts val="1800"/>
              <a:buNone/>
            </a:pPr>
            <a:r>
              <a:rPr b="1" lang="ru" sz="1400" u="sng">
                <a:solidFill>
                  <a:schemeClr val="hlink"/>
                </a:solidFill>
                <a:latin typeface="Arial"/>
                <a:ea typeface="Arial"/>
                <a:cs typeface="Arial"/>
                <a:sym typeface="Arial"/>
                <a:hlinkClick r:id="rId6"/>
              </a:rPr>
              <a:t>Chrome DevTools</a:t>
            </a:r>
            <a:r>
              <a:rPr b="1" lang="ru" sz="1400">
                <a:solidFill>
                  <a:schemeClr val="dk1"/>
                </a:solidFill>
                <a:latin typeface="Arial"/>
                <a:ea typeface="Arial"/>
                <a:cs typeface="Arial"/>
                <a:sym typeface="Arial"/>
              </a:rPr>
              <a:t> </a:t>
            </a:r>
            <a:r>
              <a:rPr lang="ru" sz="1400">
                <a:solidFill>
                  <a:schemeClr val="dk1"/>
                </a:solidFill>
                <a:latin typeface="Arial"/>
                <a:ea typeface="Arial"/>
                <a:cs typeface="Arial"/>
                <a:sym typeface="Arial"/>
              </a:rPr>
              <a:t>- официальная документация</a:t>
            </a:r>
            <a:endParaRPr sz="14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ru" sz="1400" u="sng">
                <a:solidFill>
                  <a:schemeClr val="hlink"/>
                </a:solidFill>
                <a:highlight>
                  <a:srgbClr val="FFFFFF"/>
                </a:highlight>
                <a:latin typeface="Roboto"/>
                <a:ea typeface="Roboto"/>
                <a:cs typeface="Roboto"/>
                <a:sym typeface="Roboto"/>
                <a:hlinkClick r:id="rId7"/>
              </a:rPr>
              <a:t>Инструменты тестировщика. Панель разработчика Chrome | BUGZA</a:t>
            </a:r>
            <a:endParaRPr b="1" sz="1400">
              <a:solidFill>
                <a:srgbClr val="0052CC"/>
              </a:solidFill>
              <a:highlight>
                <a:srgbClr val="FFFFFF"/>
              </a:highlight>
              <a:latin typeface="Roboto"/>
              <a:ea typeface="Roboto"/>
              <a:cs typeface="Roboto"/>
              <a:sym typeface="Roboto"/>
            </a:endParaRPr>
          </a:p>
          <a:p>
            <a:pPr indent="0" lvl="0" marL="0" rtl="0" algn="l">
              <a:spcBef>
                <a:spcPts val="800"/>
              </a:spcBef>
              <a:spcAft>
                <a:spcPts val="0"/>
              </a:spcAft>
              <a:buClr>
                <a:schemeClr val="dk1"/>
              </a:buClr>
              <a:buSzPts val="1100"/>
              <a:buFont typeface="Arial"/>
              <a:buNone/>
            </a:pPr>
            <a:r>
              <a:rPr b="1" lang="ru" sz="1400" u="sng">
                <a:solidFill>
                  <a:schemeClr val="hlink"/>
                </a:solidFill>
                <a:highlight>
                  <a:srgbClr val="FFFFFF"/>
                </a:highlight>
                <a:latin typeface="Roboto"/>
                <a:ea typeface="Roboto"/>
                <a:cs typeface="Roboto"/>
                <a:sym typeface="Roboto"/>
                <a:hlinkClick r:id="rId8"/>
              </a:rPr>
              <a:t>Что тестировщику надо знать про панель разработчика</a:t>
            </a:r>
            <a:endParaRPr b="1" sz="1400">
              <a:solidFill>
                <a:srgbClr val="0052CC"/>
              </a:solidFill>
              <a:highlight>
                <a:srgbClr val="FFFFFF"/>
              </a:highlight>
              <a:latin typeface="Roboto"/>
              <a:ea typeface="Roboto"/>
              <a:cs typeface="Roboto"/>
              <a:sym typeface="Roboto"/>
            </a:endParaRPr>
          </a:p>
          <a:p>
            <a:pPr indent="0" lvl="0" marL="0" rtl="0" algn="l">
              <a:spcBef>
                <a:spcPts val="800"/>
              </a:spcBef>
              <a:spcAft>
                <a:spcPts val="0"/>
              </a:spcAft>
              <a:buClr>
                <a:schemeClr val="dk1"/>
              </a:buClr>
              <a:buSzPts val="1100"/>
              <a:buFont typeface="Arial"/>
              <a:buNone/>
            </a:pPr>
            <a:r>
              <a:rPr b="1" lang="ru" sz="1400" u="sng">
                <a:solidFill>
                  <a:schemeClr val="hlink"/>
                </a:solidFill>
                <a:highlight>
                  <a:srgbClr val="FFFFFF"/>
                </a:highlight>
                <a:latin typeface="Roboto"/>
                <a:ea typeface="Roboto"/>
                <a:cs typeface="Roboto"/>
                <a:sym typeface="Roboto"/>
                <a:hlinkClick r:id="rId9"/>
              </a:rPr>
              <a:t>Chrome Developer Tools Features for the QA Engineer</a:t>
            </a:r>
            <a:endParaRPr b="1" sz="1400">
              <a:solidFill>
                <a:srgbClr val="0052CC"/>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p:txBody>
      </p:sp>
      <p:sp>
        <p:nvSpPr>
          <p:cNvPr id="127" name="Google Shape;127;g104c25f810e_0_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04c25f810e_0_55"/>
          <p:cNvSpPr txBox="1"/>
          <p:nvPr>
            <p:ph idx="1" type="body"/>
          </p:nvPr>
        </p:nvSpPr>
        <p:spPr>
          <a:xfrm>
            <a:off x="2416925" y="487725"/>
            <a:ext cx="5502600" cy="40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a:t>Домашнее задание:</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ru"/>
              <a:t>&lt;!-- скоро будет :) --&gt;</a:t>
            </a:r>
            <a:endParaRPr/>
          </a:p>
        </p:txBody>
      </p:sp>
      <p:sp>
        <p:nvSpPr>
          <p:cNvPr id="133" name="Google Shape;133;g104c25f810e_0_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781975" y="445025"/>
            <a:ext cx="15438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ru"/>
              <a:t>Chrome DevTools</a:t>
            </a:r>
            <a:endParaRPr/>
          </a:p>
          <a:p>
            <a:pPr indent="0" lvl="0" marL="0" rtl="0" algn="l">
              <a:lnSpc>
                <a:spcPct val="100000"/>
              </a:lnSpc>
              <a:spcBef>
                <a:spcPts val="0"/>
              </a:spcBef>
              <a:spcAft>
                <a:spcPts val="0"/>
              </a:spcAft>
              <a:buSzPts val="1600"/>
              <a:buNone/>
            </a:pPr>
            <a:r>
              <a:t/>
            </a:r>
            <a:endParaRPr/>
          </a:p>
        </p:txBody>
      </p:sp>
      <p:sp>
        <p:nvSpPr>
          <p:cNvPr id="70" name="Google Shape;70;p2"/>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71" name="Google Shape;71;p2"/>
          <p:cNvSpPr txBox="1"/>
          <p:nvPr/>
        </p:nvSpPr>
        <p:spPr>
          <a:xfrm>
            <a:off x="2436125" y="534450"/>
            <a:ext cx="5028300" cy="44049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400"/>
              <a:buFont typeface="Arial"/>
              <a:buNone/>
            </a:pPr>
            <a:r>
              <a:rPr b="0" i="0" lang="ru" sz="1400" u="none" cap="none" strike="noStrike">
                <a:solidFill>
                  <a:srgbClr val="434343"/>
                </a:solidFill>
                <a:latin typeface="Roboto"/>
                <a:ea typeface="Roboto"/>
                <a:cs typeface="Roboto"/>
                <a:sym typeface="Roboto"/>
              </a:rPr>
              <a:t>Вкладки в панели разработчика:</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Elements</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Console</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Sourses</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Network</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Perfomance</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Memory</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172B4D"/>
                </a:solidFill>
                <a:highlight>
                  <a:srgbClr val="FFFFFF"/>
                </a:highlight>
                <a:latin typeface="Roboto"/>
                <a:ea typeface="Roboto"/>
                <a:cs typeface="Roboto"/>
                <a:sym typeface="Roboto"/>
              </a:rPr>
              <a:t>Application</a:t>
            </a:r>
            <a:endParaRPr b="0" i="0" sz="1400" u="none" cap="none" strike="noStrike">
              <a:solidFill>
                <a:srgbClr val="172B4D"/>
              </a:solidFill>
              <a:highlight>
                <a:srgbClr val="FFFFFF"/>
              </a:highlight>
              <a:latin typeface="Roboto"/>
              <a:ea typeface="Roboto"/>
              <a:cs typeface="Roboto"/>
              <a:sym typeface="Roboto"/>
            </a:endParaRPr>
          </a:p>
          <a:p>
            <a:pPr indent="-317500" lvl="0" marL="457200" marR="0" rtl="0" algn="l">
              <a:lnSpc>
                <a:spcPct val="150000"/>
              </a:lnSpc>
              <a:spcBef>
                <a:spcPts val="0"/>
              </a:spcBef>
              <a:spcAft>
                <a:spcPts val="0"/>
              </a:spcAft>
              <a:buClr>
                <a:srgbClr val="172B4D"/>
              </a:buClr>
              <a:buSzPts val="1400"/>
              <a:buFont typeface="Roboto"/>
              <a:buChar char="●"/>
            </a:pPr>
            <a:r>
              <a:rPr b="0" i="0" lang="ru" sz="1400" u="none" cap="none" strike="noStrike">
                <a:solidFill>
                  <a:srgbClr val="172B4D"/>
                </a:solidFill>
                <a:highlight>
                  <a:srgbClr val="FFFFFF"/>
                </a:highlight>
                <a:latin typeface="Roboto"/>
                <a:ea typeface="Roboto"/>
                <a:cs typeface="Roboto"/>
                <a:sym typeface="Roboto"/>
              </a:rPr>
              <a:t>Security</a:t>
            </a:r>
            <a:endParaRPr b="0" i="0" sz="1400" u="none" cap="none" strike="noStrike">
              <a:solidFill>
                <a:srgbClr val="172B4D"/>
              </a:solidFill>
              <a:highlight>
                <a:srgbClr val="FFFFFF"/>
              </a:highlight>
              <a:latin typeface="Roboto"/>
              <a:ea typeface="Roboto"/>
              <a:cs typeface="Roboto"/>
              <a:sym typeface="Roboto"/>
            </a:endParaRPr>
          </a:p>
          <a:p>
            <a:pPr indent="-317500" lvl="0" marL="457200" marR="0" rtl="0" algn="l">
              <a:lnSpc>
                <a:spcPct val="150000"/>
              </a:lnSpc>
              <a:spcBef>
                <a:spcPts val="0"/>
              </a:spcBef>
              <a:spcAft>
                <a:spcPts val="0"/>
              </a:spcAft>
              <a:buClr>
                <a:srgbClr val="172B4D"/>
              </a:buClr>
              <a:buSzPts val="1400"/>
              <a:buFont typeface="Roboto"/>
              <a:buChar char="●"/>
            </a:pPr>
            <a:r>
              <a:rPr b="0" i="0" lang="ru" sz="1400" u="none" cap="none" strike="noStrike">
                <a:solidFill>
                  <a:srgbClr val="172B4D"/>
                </a:solidFill>
                <a:highlight>
                  <a:srgbClr val="FFFFFF"/>
                </a:highlight>
                <a:latin typeface="Roboto"/>
                <a:ea typeface="Roboto"/>
                <a:cs typeface="Roboto"/>
                <a:sym typeface="Roboto"/>
              </a:rPr>
              <a:t>Lighthouse</a:t>
            </a:r>
            <a:endParaRPr b="0" i="0" sz="1400" u="none" cap="none" strike="noStrike">
              <a:solidFill>
                <a:srgbClr val="172B4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04c25f810e_0_0"/>
          <p:cNvSpPr txBox="1"/>
          <p:nvPr>
            <p:ph type="title"/>
          </p:nvPr>
        </p:nvSpPr>
        <p:spPr>
          <a:xfrm>
            <a:off x="781975" y="445025"/>
            <a:ext cx="15438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ru"/>
              <a:t>Chrome DevTools</a:t>
            </a:r>
            <a:endParaRPr/>
          </a:p>
          <a:p>
            <a:pPr indent="0" lvl="0" marL="0" rtl="0" algn="l">
              <a:lnSpc>
                <a:spcPct val="100000"/>
              </a:lnSpc>
              <a:spcBef>
                <a:spcPts val="0"/>
              </a:spcBef>
              <a:spcAft>
                <a:spcPts val="0"/>
              </a:spcAft>
              <a:buSzPts val="1600"/>
              <a:buNone/>
            </a:pPr>
            <a:r>
              <a:t/>
            </a:r>
            <a:endParaRPr/>
          </a:p>
        </p:txBody>
      </p:sp>
      <p:sp>
        <p:nvSpPr>
          <p:cNvPr id="77" name="Google Shape;77;g104c25f810e_0_0"/>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78" name="Google Shape;78;g104c25f810e_0_0"/>
          <p:cNvSpPr txBox="1"/>
          <p:nvPr/>
        </p:nvSpPr>
        <p:spPr>
          <a:xfrm>
            <a:off x="2436125" y="534450"/>
            <a:ext cx="5028300" cy="4404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ru" sz="1400" u="none" cap="none" strike="noStrike">
                <a:solidFill>
                  <a:srgbClr val="434343"/>
                </a:solidFill>
                <a:latin typeface="Roboto"/>
                <a:ea typeface="Roboto"/>
                <a:cs typeface="Roboto"/>
                <a:sym typeface="Roboto"/>
              </a:rPr>
              <a:t>Elements</a:t>
            </a:r>
            <a:endParaRPr b="0" i="0" sz="1400" u="none" cap="none" strike="noStrike">
              <a:solidFill>
                <a:srgbClr val="434343"/>
              </a:solidFill>
              <a:latin typeface="Roboto"/>
              <a:ea typeface="Roboto"/>
              <a:cs typeface="Roboto"/>
              <a:sym typeface="Roboto"/>
            </a:endParaRPr>
          </a:p>
          <a:p>
            <a:pPr indent="-317500" lvl="1" marL="9144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HTML-comments</a:t>
            </a:r>
            <a:endParaRPr b="0" i="0" sz="1400" u="none" cap="none" strike="noStrike">
              <a:solidFill>
                <a:srgbClr val="434343"/>
              </a:solidFill>
              <a:latin typeface="Roboto"/>
              <a:ea typeface="Roboto"/>
              <a:cs typeface="Roboto"/>
              <a:sym typeface="Roboto"/>
            </a:endParaRPr>
          </a:p>
          <a:p>
            <a:pPr indent="-317500" lvl="1" marL="9144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hidden-inputs (</a:t>
            </a:r>
            <a:r>
              <a:rPr b="0" i="0" lang="ru" sz="1050" u="none" cap="none" strike="noStrike">
                <a:solidFill>
                  <a:srgbClr val="172B4D"/>
                </a:solidFill>
                <a:highlight>
                  <a:srgbClr val="FFFFFF"/>
                </a:highlight>
                <a:latin typeface="Roboto"/>
                <a:ea typeface="Roboto"/>
                <a:cs typeface="Roboto"/>
                <a:sym typeface="Roboto"/>
              </a:rPr>
              <a:t>пример: </a:t>
            </a:r>
            <a:r>
              <a:rPr b="0" i="0" lang="ru" sz="1050" u="none" cap="none" strike="noStrike">
                <a:solidFill>
                  <a:srgbClr val="172B4D"/>
                </a:solidFill>
                <a:highlight>
                  <a:srgbClr val="FFFFFF"/>
                </a:highlight>
                <a:latin typeface="Courier New"/>
                <a:ea typeface="Courier New"/>
                <a:cs typeface="Courier New"/>
                <a:sym typeface="Courier New"/>
              </a:rPr>
              <a:t>&lt;input</a:t>
            </a:r>
            <a:r>
              <a:rPr b="0" i="0" lang="ru" sz="1050" u="none" cap="none" strike="noStrike">
                <a:solidFill>
                  <a:srgbClr val="333333"/>
                </a:solidFill>
                <a:highlight>
                  <a:srgbClr val="FFFFFF"/>
                </a:highlight>
                <a:latin typeface="Courier New"/>
                <a:ea typeface="Courier New"/>
                <a:cs typeface="Courier New"/>
                <a:sym typeface="Courier New"/>
              </a:rPr>
              <a:t> </a:t>
            </a:r>
            <a:r>
              <a:rPr b="0" i="0" lang="ru" sz="1050" u="none" cap="none" strike="noStrike">
                <a:solidFill>
                  <a:srgbClr val="172B4D"/>
                </a:solidFill>
                <a:highlight>
                  <a:srgbClr val="FFFFFF"/>
                </a:highlight>
                <a:latin typeface="Courier New"/>
                <a:ea typeface="Courier New"/>
                <a:cs typeface="Courier New"/>
                <a:sym typeface="Courier New"/>
              </a:rPr>
              <a:t>type="hidden"</a:t>
            </a:r>
            <a:r>
              <a:rPr b="0" i="0" lang="ru" sz="1050" u="none" cap="none" strike="noStrike">
                <a:solidFill>
                  <a:srgbClr val="333333"/>
                </a:solidFill>
                <a:highlight>
                  <a:srgbClr val="FFFFFF"/>
                </a:highlight>
                <a:latin typeface="Courier New"/>
                <a:ea typeface="Courier New"/>
                <a:cs typeface="Courier New"/>
                <a:sym typeface="Courier New"/>
              </a:rPr>
              <a:t> </a:t>
            </a:r>
            <a:r>
              <a:rPr b="0" i="0" lang="ru" sz="1050" u="none" cap="none" strike="noStrike">
                <a:solidFill>
                  <a:srgbClr val="172B4D"/>
                </a:solidFill>
                <a:highlight>
                  <a:srgbClr val="FFFFFF"/>
                </a:highlight>
                <a:latin typeface="Courier New"/>
                <a:ea typeface="Courier New"/>
                <a:cs typeface="Courier New"/>
                <a:sym typeface="Courier New"/>
              </a:rPr>
              <a:t>id="adm"</a:t>
            </a:r>
            <a:r>
              <a:rPr b="0" i="0" lang="ru" sz="1050" u="none" cap="none" strike="noStrike">
                <a:solidFill>
                  <a:srgbClr val="333333"/>
                </a:solidFill>
                <a:highlight>
                  <a:srgbClr val="FFFFFF"/>
                </a:highlight>
                <a:latin typeface="Courier New"/>
                <a:ea typeface="Courier New"/>
                <a:cs typeface="Courier New"/>
                <a:sym typeface="Courier New"/>
              </a:rPr>
              <a:t> </a:t>
            </a:r>
            <a:r>
              <a:rPr b="0" i="0" lang="ru" sz="1050" u="none" cap="none" strike="noStrike">
                <a:solidFill>
                  <a:srgbClr val="172B4D"/>
                </a:solidFill>
                <a:highlight>
                  <a:srgbClr val="FFFFFF"/>
                </a:highlight>
                <a:latin typeface="Courier New"/>
                <a:ea typeface="Courier New"/>
                <a:cs typeface="Courier New"/>
                <a:sym typeface="Courier New"/>
              </a:rPr>
              <a:t>name="user_right_as_admin"</a:t>
            </a:r>
            <a:r>
              <a:rPr b="0" i="0" lang="ru" sz="1050" u="none" cap="none" strike="noStrike">
                <a:solidFill>
                  <a:srgbClr val="333333"/>
                </a:solidFill>
                <a:highlight>
                  <a:srgbClr val="FFFFFF"/>
                </a:highlight>
                <a:latin typeface="Courier New"/>
                <a:ea typeface="Courier New"/>
                <a:cs typeface="Courier New"/>
                <a:sym typeface="Courier New"/>
              </a:rPr>
              <a:t> </a:t>
            </a:r>
            <a:r>
              <a:rPr b="0" i="0" lang="ru" sz="1050" u="none" cap="none" strike="noStrike">
                <a:solidFill>
                  <a:srgbClr val="172B4D"/>
                </a:solidFill>
                <a:highlight>
                  <a:srgbClr val="FFFFFF"/>
                </a:highlight>
                <a:latin typeface="Courier New"/>
                <a:ea typeface="Courier New"/>
                <a:cs typeface="Courier New"/>
                <a:sym typeface="Courier New"/>
              </a:rPr>
              <a:t>value="0"&gt;)</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inspect HTML/CSS</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toggle device toolbar</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breakpoints</a:t>
            </a:r>
            <a:endParaRPr b="0" i="0" sz="1400" u="none" cap="none" strike="noStrike">
              <a:solidFill>
                <a:srgbClr val="434343"/>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ru" sz="1400" u="none" cap="none" strike="noStrike">
                <a:solidFill>
                  <a:srgbClr val="434343"/>
                </a:solidFill>
                <a:latin typeface="Roboto"/>
                <a:ea typeface="Roboto"/>
                <a:cs typeface="Roboto"/>
                <a:sym typeface="Roboto"/>
              </a:rPr>
              <a:t>Console:</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empty</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errors</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warnings</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info messages</a:t>
            </a:r>
            <a:endParaRPr b="0" i="0" sz="1400" u="none" cap="none" strike="noStrike">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781975" y="445025"/>
            <a:ext cx="15438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ru"/>
              <a:t>Chrome DevTools</a:t>
            </a:r>
            <a:endParaRPr/>
          </a:p>
          <a:p>
            <a:pPr indent="0" lvl="0" marL="0" rtl="0" algn="l">
              <a:lnSpc>
                <a:spcPct val="100000"/>
              </a:lnSpc>
              <a:spcBef>
                <a:spcPts val="0"/>
              </a:spcBef>
              <a:spcAft>
                <a:spcPts val="0"/>
              </a:spcAft>
              <a:buSzPts val="1600"/>
              <a:buNone/>
            </a:pPr>
            <a:r>
              <a:t/>
            </a:r>
            <a:endParaRPr/>
          </a:p>
        </p:txBody>
      </p:sp>
      <p:sp>
        <p:nvSpPr>
          <p:cNvPr id="84" name="Google Shape;84;p3"/>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85" name="Google Shape;85;p3"/>
          <p:cNvSpPr txBox="1"/>
          <p:nvPr/>
        </p:nvSpPr>
        <p:spPr>
          <a:xfrm>
            <a:off x="2575150" y="521800"/>
            <a:ext cx="5028300" cy="4404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ru" sz="1400" u="none" cap="none" strike="noStrike">
                <a:solidFill>
                  <a:srgbClr val="434343"/>
                </a:solidFill>
                <a:latin typeface="Roboto"/>
                <a:ea typeface="Roboto"/>
                <a:cs typeface="Roboto"/>
                <a:sym typeface="Roboto"/>
              </a:rPr>
              <a:t>Network</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XHR</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Preserve log</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Сlear</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Timing</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Сonnection emulator</a:t>
            </a:r>
            <a:endParaRPr b="0" i="0" sz="1400" u="none" cap="none" strike="noStrike">
              <a:solidFill>
                <a:srgbClr val="434343"/>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ru" sz="1400" u="none" cap="none" strike="noStrike">
                <a:solidFill>
                  <a:srgbClr val="434343"/>
                </a:solidFill>
                <a:latin typeface="Roboto"/>
                <a:ea typeface="Roboto"/>
                <a:cs typeface="Roboto"/>
                <a:sym typeface="Roboto"/>
              </a:rPr>
              <a:t>Application</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Сlear storage</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Expired date</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Token</a:t>
            </a:r>
            <a:endParaRPr b="0" i="0" sz="1400" u="none" cap="none" strike="noStrike">
              <a:solidFill>
                <a:srgbClr val="434343"/>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p:txBody>
      </p:sp>
      <p:sp>
        <p:nvSpPr>
          <p:cNvPr id="86" name="Google Shape;86;p3"/>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1100">
                <a:solidFill>
                  <a:srgbClr val="38761D"/>
                </a:solidFill>
                <a:latin typeface="Roboto"/>
                <a:ea typeface="Roboto"/>
                <a:cs typeface="Roboto"/>
                <a:sym typeface="Roboto"/>
              </a:rPr>
              <a:t>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04c25f810e_0_6"/>
          <p:cNvSpPr txBox="1"/>
          <p:nvPr>
            <p:ph idx="1" type="subTitle"/>
          </p:nvPr>
        </p:nvSpPr>
        <p:spPr>
          <a:xfrm>
            <a:off x="790750" y="2834125"/>
            <a:ext cx="6344100" cy="109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latin typeface="Roboto"/>
                <a:ea typeface="Roboto"/>
                <a:cs typeface="Roboto"/>
                <a:sym typeface="Roboto"/>
              </a:rPr>
              <a:t>ELK</a:t>
            </a:r>
            <a:endParaRPr>
              <a:latin typeface="Roboto"/>
              <a:ea typeface="Roboto"/>
              <a:cs typeface="Roboto"/>
              <a:sym typeface="Roboto"/>
            </a:endParaRPr>
          </a:p>
          <a:p>
            <a:pPr indent="0" lvl="0" marL="0" rtl="0" algn="l">
              <a:lnSpc>
                <a:spcPct val="100000"/>
              </a:lnSpc>
              <a:spcBef>
                <a:spcPts val="0"/>
              </a:spcBef>
              <a:spcAft>
                <a:spcPts val="0"/>
              </a:spcAft>
              <a:buSzPts val="2800"/>
              <a:buNone/>
            </a:pPr>
            <a:r>
              <a:t/>
            </a:r>
            <a:endParaRPr/>
          </a:p>
        </p:txBody>
      </p:sp>
      <p:sp>
        <p:nvSpPr>
          <p:cNvPr id="92" name="Google Shape;92;g104c25f810e_0_6"/>
          <p:cNvSpPr txBox="1"/>
          <p:nvPr>
            <p:ph type="ctrTitle"/>
          </p:nvPr>
        </p:nvSpPr>
        <p:spPr>
          <a:xfrm>
            <a:off x="790750" y="730550"/>
            <a:ext cx="80415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ru">
                <a:latin typeface="Roboto"/>
                <a:ea typeface="Roboto"/>
                <a:cs typeface="Roboto"/>
                <a:sym typeface="Roboto"/>
              </a:rPr>
              <a:t>Инструменты тестировщика</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04c25f810e_0_17"/>
          <p:cNvSpPr txBox="1"/>
          <p:nvPr>
            <p:ph type="title"/>
          </p:nvPr>
        </p:nvSpPr>
        <p:spPr>
          <a:xfrm>
            <a:off x="781975" y="445025"/>
            <a:ext cx="15438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ru"/>
              <a:t>ELK</a:t>
            </a:r>
            <a:endParaRPr/>
          </a:p>
          <a:p>
            <a:pPr indent="0" lvl="0" marL="0" rtl="0" algn="l">
              <a:lnSpc>
                <a:spcPct val="100000"/>
              </a:lnSpc>
              <a:spcBef>
                <a:spcPts val="0"/>
              </a:spcBef>
              <a:spcAft>
                <a:spcPts val="0"/>
              </a:spcAft>
              <a:buSzPts val="1600"/>
              <a:buNone/>
            </a:pPr>
            <a:r>
              <a:t/>
            </a:r>
            <a:endParaRPr/>
          </a:p>
        </p:txBody>
      </p:sp>
      <p:sp>
        <p:nvSpPr>
          <p:cNvPr id="98" name="Google Shape;98;g104c25f810e_0_17"/>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99" name="Google Shape;99;g104c25f810e_0_17"/>
          <p:cNvSpPr txBox="1"/>
          <p:nvPr/>
        </p:nvSpPr>
        <p:spPr>
          <a:xfrm>
            <a:off x="2575150" y="521800"/>
            <a:ext cx="5028300" cy="4404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p:txBody>
      </p:sp>
      <p:pic>
        <p:nvPicPr>
          <p:cNvPr id="100" name="Google Shape;100;g104c25f810e_0_17"/>
          <p:cNvPicPr preferRelativeResize="0"/>
          <p:nvPr/>
        </p:nvPicPr>
        <p:blipFill rotWithShape="1">
          <a:blip r:embed="rId3">
            <a:alphaModFix/>
          </a:blip>
          <a:srcRect b="0" l="0" r="0" t="0"/>
          <a:stretch/>
        </p:blipFill>
        <p:spPr>
          <a:xfrm>
            <a:off x="751125" y="1068400"/>
            <a:ext cx="8064925" cy="385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04c25f810e_0_25"/>
          <p:cNvSpPr txBox="1"/>
          <p:nvPr>
            <p:ph type="title"/>
          </p:nvPr>
        </p:nvSpPr>
        <p:spPr>
          <a:xfrm>
            <a:off x="781975" y="445025"/>
            <a:ext cx="15438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Arial"/>
              <a:buNone/>
            </a:pPr>
            <a:r>
              <a:rPr lang="ru"/>
              <a:t>ELK</a:t>
            </a:r>
            <a:endParaRPr/>
          </a:p>
          <a:p>
            <a:pPr indent="0" lvl="0" marL="0" rtl="0" algn="l">
              <a:lnSpc>
                <a:spcPct val="100000"/>
              </a:lnSpc>
              <a:spcBef>
                <a:spcPts val="0"/>
              </a:spcBef>
              <a:spcAft>
                <a:spcPts val="0"/>
              </a:spcAft>
              <a:buSzPts val="1600"/>
              <a:buNone/>
            </a:pPr>
            <a:r>
              <a:t/>
            </a:r>
            <a:endParaRPr/>
          </a:p>
        </p:txBody>
      </p:sp>
      <p:sp>
        <p:nvSpPr>
          <p:cNvPr id="106" name="Google Shape;106;g104c25f810e_0_25"/>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07" name="Google Shape;107;g104c25f810e_0_25"/>
          <p:cNvSpPr txBox="1"/>
          <p:nvPr/>
        </p:nvSpPr>
        <p:spPr>
          <a:xfrm>
            <a:off x="2575150" y="521800"/>
            <a:ext cx="5028300" cy="4404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ru" sz="1400" u="none" cap="none" strike="noStrike">
                <a:solidFill>
                  <a:srgbClr val="434343"/>
                </a:solidFill>
                <a:latin typeface="Roboto"/>
                <a:ea typeface="Roboto"/>
                <a:cs typeface="Roboto"/>
                <a:sym typeface="Roboto"/>
              </a:rPr>
              <a:t>ELK:</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Elasticsearch</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Logstash</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Kibana</a:t>
            </a:r>
            <a:endParaRPr b="0" i="0" sz="1400" u="none" cap="none" strike="noStrike">
              <a:solidFill>
                <a:srgbClr val="434343"/>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ru" sz="1400" u="none" cap="none" strike="noStrike">
                <a:solidFill>
                  <a:srgbClr val="434343"/>
                </a:solidFill>
                <a:latin typeface="Roboto"/>
                <a:ea typeface="Roboto"/>
                <a:cs typeface="Roboto"/>
                <a:sym typeface="Roboto"/>
              </a:rPr>
              <a:t>Kibana:</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1" i="0" lang="ru" sz="1400" u="none" cap="none" strike="noStrike">
                <a:solidFill>
                  <a:srgbClr val="434343"/>
                </a:solidFill>
                <a:latin typeface="Roboto"/>
                <a:ea typeface="Roboto"/>
                <a:cs typeface="Roboto"/>
                <a:sym typeface="Roboto"/>
              </a:rPr>
              <a:t>Discover</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Dashboard </a:t>
            </a:r>
            <a:r>
              <a:rPr lang="ru">
                <a:solidFill>
                  <a:srgbClr val="434343"/>
                </a:solidFill>
                <a:latin typeface="Roboto"/>
                <a:ea typeface="Roboto"/>
                <a:cs typeface="Roboto"/>
                <a:sym typeface="Roboto"/>
              </a:rPr>
              <a:t>и Visualize</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Canvas</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Maps</a:t>
            </a:r>
            <a:endParaRPr b="0"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434343"/>
                </a:solidFill>
                <a:latin typeface="Roboto"/>
                <a:ea typeface="Roboto"/>
                <a:cs typeface="Roboto"/>
                <a:sym typeface="Roboto"/>
              </a:rPr>
              <a:t>Machine Learning</a:t>
            </a:r>
            <a:endParaRPr b="0" i="0" sz="1400" u="none" cap="none" strike="noStrike">
              <a:solidFill>
                <a:srgbClr val="434343"/>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04c25f810e_0_31"/>
          <p:cNvSpPr txBox="1"/>
          <p:nvPr>
            <p:ph type="title"/>
          </p:nvPr>
        </p:nvSpPr>
        <p:spPr>
          <a:xfrm>
            <a:off x="781975" y="445025"/>
            <a:ext cx="15438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ru"/>
              <a:t>ELK </a:t>
            </a:r>
            <a:endParaRPr/>
          </a:p>
        </p:txBody>
      </p:sp>
      <p:sp>
        <p:nvSpPr>
          <p:cNvPr id="113" name="Google Shape;113;g104c25f810e_0_31"/>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14" name="Google Shape;114;g104c25f810e_0_31"/>
          <p:cNvSpPr txBox="1"/>
          <p:nvPr/>
        </p:nvSpPr>
        <p:spPr>
          <a:xfrm>
            <a:off x="2629150" y="740300"/>
            <a:ext cx="5028300" cy="4696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ru" sz="1400" u="none" cap="none" strike="noStrike">
                <a:solidFill>
                  <a:srgbClr val="434343"/>
                </a:solidFill>
                <a:latin typeface="Roboto"/>
                <a:ea typeface="Roboto"/>
                <a:cs typeface="Roboto"/>
                <a:sym typeface="Roboto"/>
              </a:rPr>
              <a:t>Примеры синтаксиса:</a:t>
            </a:r>
            <a:endParaRPr b="1" i="0" sz="1400" u="none" cap="none" strike="noStrike">
              <a:solidFill>
                <a:srgbClr val="434343"/>
              </a:solidFill>
              <a:latin typeface="Roboto"/>
              <a:ea typeface="Roboto"/>
              <a:cs typeface="Roboto"/>
              <a:sym typeface="Roboto"/>
            </a:endParaRPr>
          </a:p>
          <a:p>
            <a:pPr indent="-317500" lvl="0" marL="457200" marR="0" rtl="0" algn="l">
              <a:lnSpc>
                <a:spcPct val="150000"/>
              </a:lnSpc>
              <a:spcBef>
                <a:spcPts val="800"/>
              </a:spcBef>
              <a:spcAft>
                <a:spcPts val="0"/>
              </a:spcAft>
              <a:buClr>
                <a:srgbClr val="434343"/>
              </a:buClr>
              <a:buSzPts val="1400"/>
              <a:buFont typeface="Roboto"/>
              <a:buChar char="●"/>
            </a:pPr>
            <a:r>
              <a:rPr b="0" i="0" lang="ru" sz="1400" u="none" cap="none" strike="noStrike">
                <a:solidFill>
                  <a:srgbClr val="172B4D"/>
                </a:solidFill>
                <a:highlight>
                  <a:srgbClr val="FFFFFF"/>
                </a:highlight>
                <a:latin typeface="Arial"/>
                <a:ea typeface="Arial"/>
                <a:cs typeface="Arial"/>
                <a:sym typeface="Arial"/>
              </a:rPr>
              <a:t>response: 200 (поиск по значению)</a:t>
            </a:r>
            <a:endParaRPr b="0" i="0" sz="1400" u="none" cap="none" strike="noStrike">
              <a:solidFill>
                <a:srgbClr val="172B4D"/>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rgbClr val="434343"/>
              </a:buClr>
              <a:buSzPts val="1400"/>
              <a:buFont typeface="Roboto"/>
              <a:buChar char="●"/>
            </a:pPr>
            <a:r>
              <a:rPr b="0" i="0" lang="ru" sz="1400" u="none" cap="none" strike="noStrike">
                <a:solidFill>
                  <a:srgbClr val="172B4D"/>
                </a:solidFill>
                <a:highlight>
                  <a:srgbClr val="FFFFFF"/>
                </a:highlight>
                <a:latin typeface="Arial"/>
                <a:ea typeface="Arial"/>
                <a:cs typeface="Arial"/>
                <a:sym typeface="Arial"/>
              </a:rPr>
              <a:t>message: "Quick brown fox" (поиск по фразе</a:t>
            </a:r>
            <a:r>
              <a:rPr lang="ru">
                <a:solidFill>
                  <a:srgbClr val="172B4D"/>
                </a:solidFill>
                <a:highlight>
                  <a:srgbClr val="FFFFFF"/>
                </a:highlight>
              </a:rPr>
              <a:t>/части фразы</a:t>
            </a:r>
            <a:r>
              <a:rPr b="0" i="0" lang="ru" sz="1400" u="none" cap="none" strike="noStrike">
                <a:solidFill>
                  <a:srgbClr val="172B4D"/>
                </a:solidFill>
                <a:highlight>
                  <a:srgbClr val="FFFFFF"/>
                </a:highlight>
                <a:latin typeface="Arial"/>
                <a:ea typeface="Arial"/>
                <a:cs typeface="Arial"/>
                <a:sym typeface="Arial"/>
              </a:rPr>
              <a:t>)</a:t>
            </a:r>
            <a:endParaRPr b="1" i="0" sz="1400" u="none" cap="none" strike="noStrike">
              <a:solidFill>
                <a:srgbClr val="434343"/>
              </a:solidFill>
              <a:latin typeface="Arial"/>
              <a:ea typeface="Arial"/>
              <a:cs typeface="Arial"/>
              <a:sym typeface="Arial"/>
            </a:endParaRPr>
          </a:p>
          <a:p>
            <a:pPr indent="-317500" lvl="0" marL="457200" marR="0" rtl="0" algn="l">
              <a:lnSpc>
                <a:spcPct val="150000"/>
              </a:lnSpc>
              <a:spcBef>
                <a:spcPts val="0"/>
              </a:spcBef>
              <a:spcAft>
                <a:spcPts val="0"/>
              </a:spcAft>
              <a:buClr>
                <a:srgbClr val="434343"/>
              </a:buClr>
              <a:buSzPts val="1400"/>
              <a:buFont typeface="Arial"/>
              <a:buChar char="●"/>
            </a:pPr>
            <a:r>
              <a:rPr b="0" i="0" lang="ru" sz="1400" u="none" cap="none" strike="noStrike">
                <a:solidFill>
                  <a:srgbClr val="172B4D"/>
                </a:solidFill>
                <a:highlight>
                  <a:srgbClr val="FFFFFF"/>
                </a:highlight>
                <a:latin typeface="Arial"/>
                <a:ea typeface="Arial"/>
                <a:cs typeface="Arial"/>
                <a:sym typeface="Arial"/>
              </a:rPr>
              <a:t>response: 200 and extension:php (оператор “и”)</a:t>
            </a:r>
            <a:endParaRPr b="0" i="0" sz="1400" u="none" cap="none" strike="noStrike">
              <a:solidFill>
                <a:srgbClr val="172B4D"/>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rgbClr val="172B4D"/>
              </a:buClr>
              <a:buSzPts val="1400"/>
              <a:buFont typeface="Arial"/>
              <a:buChar char="●"/>
            </a:pPr>
            <a:r>
              <a:rPr b="0" i="0" lang="ru" sz="1400" u="none" cap="none" strike="noStrike">
                <a:solidFill>
                  <a:srgbClr val="172B4D"/>
                </a:solidFill>
                <a:highlight>
                  <a:srgbClr val="FFFFFF"/>
                </a:highlight>
                <a:latin typeface="Arial"/>
                <a:ea typeface="Arial"/>
                <a:cs typeface="Arial"/>
                <a:sym typeface="Arial"/>
              </a:rPr>
              <a:t>response: 200 or extension:php (оператор “или”)</a:t>
            </a:r>
            <a:endParaRPr b="0" i="0" sz="1400" u="none" cap="none" strike="noStrike">
              <a:solidFill>
                <a:srgbClr val="172B4D"/>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rgbClr val="172B4D"/>
              </a:buClr>
              <a:buSzPts val="1400"/>
              <a:buFont typeface="Arial"/>
              <a:buChar char="●"/>
            </a:pPr>
            <a:r>
              <a:rPr b="0" i="0" lang="ru" sz="1400" u="none" cap="none" strike="noStrike">
                <a:solidFill>
                  <a:srgbClr val="172B4D"/>
                </a:solidFill>
                <a:highlight>
                  <a:srgbClr val="FFFFFF"/>
                </a:highlight>
                <a:latin typeface="Arial"/>
                <a:ea typeface="Arial"/>
                <a:cs typeface="Arial"/>
                <a:sym typeface="Arial"/>
              </a:rPr>
              <a:t>response: (200 or 404) (пример оператора для значения)</a:t>
            </a:r>
            <a:endParaRPr b="0" i="0" sz="1400" u="none" cap="none" strike="noStrike">
              <a:solidFill>
                <a:srgbClr val="172B4D"/>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rgbClr val="172B4D"/>
              </a:buClr>
              <a:buSzPts val="1400"/>
              <a:buFont typeface="Arial"/>
              <a:buChar char="●"/>
            </a:pPr>
            <a:r>
              <a:rPr b="0" i="0" lang="ru" sz="1400" u="none" cap="none" strike="noStrike">
                <a:solidFill>
                  <a:srgbClr val="172B4D"/>
                </a:solidFill>
                <a:highlight>
                  <a:srgbClr val="FFFFFF"/>
                </a:highlight>
                <a:latin typeface="Arial"/>
                <a:ea typeface="Arial"/>
                <a:cs typeface="Arial"/>
                <a:sym typeface="Arial"/>
              </a:rPr>
              <a:t>not response: 200 (поиск без указанных значений)</a:t>
            </a:r>
            <a:endParaRPr b="0" i="0" sz="1400" u="none" cap="none" strike="noStrike">
              <a:solidFill>
                <a:srgbClr val="172B4D"/>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rgbClr val="172B4D"/>
              </a:buClr>
              <a:buSzPts val="1400"/>
              <a:buFont typeface="Arial"/>
              <a:buChar char="●"/>
            </a:pPr>
            <a:r>
              <a:rPr b="0" i="0" lang="ru" sz="1400" u="none" cap="none" strike="noStrike">
                <a:solidFill>
                  <a:srgbClr val="172B4D"/>
                </a:solidFill>
                <a:highlight>
                  <a:srgbClr val="FFFFFF"/>
                </a:highlight>
                <a:latin typeface="Arial"/>
                <a:ea typeface="Arial"/>
                <a:cs typeface="Arial"/>
                <a:sym typeface="Arial"/>
              </a:rPr>
              <a:t>response: * (все существующие значения)</a:t>
            </a:r>
            <a:endParaRPr b="0" i="0" sz="1400" u="none" cap="none" strike="noStrike">
              <a:solidFill>
                <a:srgbClr val="172B4D"/>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rgbClr val="172B4D"/>
              </a:buClr>
              <a:buSzPts val="1400"/>
              <a:buFont typeface="Arial"/>
              <a:buChar char="●"/>
            </a:pPr>
            <a:r>
              <a:rPr b="0" i="0" lang="ru" sz="1400" u="none" cap="none" strike="noStrike">
                <a:solidFill>
                  <a:srgbClr val="172B4D"/>
                </a:solidFill>
                <a:highlight>
                  <a:srgbClr val="FFFFFF"/>
                </a:highlight>
                <a:latin typeface="Arial"/>
                <a:ea typeface="Arial"/>
                <a:cs typeface="Arial"/>
                <a:sym typeface="Arial"/>
              </a:rPr>
              <a:t>machine.os: win* (поиск по первой части значения)</a:t>
            </a:r>
            <a:endParaRPr b="0" i="0" sz="1400" u="none" cap="none" strike="noStrike">
              <a:solidFill>
                <a:srgbClr val="172B4D"/>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04c25f810e_0_43"/>
          <p:cNvSpPr txBox="1"/>
          <p:nvPr>
            <p:ph type="title"/>
          </p:nvPr>
        </p:nvSpPr>
        <p:spPr>
          <a:xfrm>
            <a:off x="781975" y="445025"/>
            <a:ext cx="15438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Arial"/>
              <a:buNone/>
            </a:pPr>
            <a:r>
              <a:rPr lang="ru"/>
              <a:t>ELK</a:t>
            </a:r>
            <a:endParaRPr/>
          </a:p>
          <a:p>
            <a:pPr indent="0" lvl="0" marL="0" rtl="0" algn="l">
              <a:lnSpc>
                <a:spcPct val="100000"/>
              </a:lnSpc>
              <a:spcBef>
                <a:spcPts val="0"/>
              </a:spcBef>
              <a:spcAft>
                <a:spcPts val="0"/>
              </a:spcAft>
              <a:buSzPts val="1600"/>
              <a:buNone/>
            </a:pPr>
            <a:r>
              <a:t/>
            </a:r>
            <a:endParaRPr/>
          </a:p>
        </p:txBody>
      </p:sp>
      <p:sp>
        <p:nvSpPr>
          <p:cNvPr id="120" name="Google Shape;120;g104c25f810e_0_43"/>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21" name="Google Shape;121;g104c25f810e_0_43"/>
          <p:cNvSpPr txBox="1"/>
          <p:nvPr/>
        </p:nvSpPr>
        <p:spPr>
          <a:xfrm>
            <a:off x="2629150" y="508950"/>
            <a:ext cx="5028300" cy="4928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ru" sz="1400" u="none" cap="none" strike="noStrike">
                <a:solidFill>
                  <a:srgbClr val="434343"/>
                </a:solidFill>
                <a:latin typeface="Roboto"/>
                <a:ea typeface="Roboto"/>
                <a:cs typeface="Roboto"/>
                <a:sym typeface="Roboto"/>
              </a:rPr>
              <a:t>Важно учитывать!</a:t>
            </a:r>
            <a:endParaRPr b="1" i="0" sz="1400" u="none" cap="none" strike="noStrike">
              <a:solidFill>
                <a:srgbClr val="434343"/>
              </a:solidFill>
              <a:latin typeface="Roboto"/>
              <a:ea typeface="Roboto"/>
              <a:cs typeface="Roboto"/>
              <a:sym typeface="Roboto"/>
            </a:endParaRPr>
          </a:p>
          <a:p>
            <a:pPr indent="-304800" lvl="0" marL="457200" marR="0" rtl="0" algn="l">
              <a:lnSpc>
                <a:spcPct val="150000"/>
              </a:lnSpc>
              <a:spcBef>
                <a:spcPts val="1600"/>
              </a:spcBef>
              <a:spcAft>
                <a:spcPts val="0"/>
              </a:spcAft>
              <a:buClr>
                <a:srgbClr val="434343"/>
              </a:buClr>
              <a:buSzPts val="1200"/>
              <a:buFont typeface="Arial"/>
              <a:buChar char="●"/>
            </a:pPr>
            <a:r>
              <a:rPr b="0" i="0" lang="ru" sz="1200" u="none" cap="none" strike="noStrike">
                <a:solidFill>
                  <a:srgbClr val="172B4D"/>
                </a:solidFill>
                <a:highlight>
                  <a:srgbClr val="FFFFFF"/>
                </a:highlight>
                <a:latin typeface="Arial"/>
                <a:ea typeface="Arial"/>
                <a:cs typeface="Arial"/>
                <a:sym typeface="Arial"/>
              </a:rPr>
              <a:t>Логи попадают в систему с некоторым лагом, не стоит ожидать что они мгновенно там появятся.</a:t>
            </a:r>
            <a:endParaRPr b="0" i="0" sz="1200" u="none" cap="none" strike="noStrike">
              <a:solidFill>
                <a:srgbClr val="172B4D"/>
              </a:solidFill>
              <a:highlight>
                <a:srgbClr val="FFFFFF"/>
              </a:highlight>
              <a:latin typeface="Arial"/>
              <a:ea typeface="Arial"/>
              <a:cs typeface="Arial"/>
              <a:sym typeface="Arial"/>
            </a:endParaRPr>
          </a:p>
          <a:p>
            <a:pPr indent="-304800" lvl="0" marL="457200" marR="0" rtl="0" algn="l">
              <a:lnSpc>
                <a:spcPct val="150000"/>
              </a:lnSpc>
              <a:spcBef>
                <a:spcPts val="0"/>
              </a:spcBef>
              <a:spcAft>
                <a:spcPts val="0"/>
              </a:spcAft>
              <a:buClr>
                <a:srgbClr val="434343"/>
              </a:buClr>
              <a:buSzPts val="1200"/>
              <a:buFont typeface="Arial"/>
              <a:buChar char="●"/>
            </a:pPr>
            <a:r>
              <a:rPr b="0" i="0" lang="ru" sz="1200" u="none" cap="none" strike="noStrike">
                <a:solidFill>
                  <a:srgbClr val="172B4D"/>
                </a:solidFill>
                <a:highlight>
                  <a:srgbClr val="FFFFFF"/>
                </a:highlight>
                <a:latin typeface="Arial"/>
                <a:ea typeface="Arial"/>
                <a:cs typeface="Arial"/>
                <a:sym typeface="Arial"/>
              </a:rPr>
              <a:t>Система логирования никогда не дает 100% покрытия всех действий на бэке - что-то может потеряться, не логироваться и т.д.</a:t>
            </a:r>
            <a:endParaRPr b="1" i="0" sz="1200" u="none" cap="none" strike="noStrike">
              <a:solidFill>
                <a:srgbClr val="434343"/>
              </a:solidFill>
              <a:latin typeface="Arial"/>
              <a:ea typeface="Arial"/>
              <a:cs typeface="Arial"/>
              <a:sym typeface="Arial"/>
            </a:endParaRPr>
          </a:p>
          <a:p>
            <a:pPr indent="-304800" lvl="0" marL="457200" marR="0" rtl="0" algn="l">
              <a:lnSpc>
                <a:spcPct val="150000"/>
              </a:lnSpc>
              <a:spcBef>
                <a:spcPts val="0"/>
              </a:spcBef>
              <a:spcAft>
                <a:spcPts val="0"/>
              </a:spcAft>
              <a:buClr>
                <a:srgbClr val="434343"/>
              </a:buClr>
              <a:buSzPts val="1200"/>
              <a:buFont typeface="Arial"/>
              <a:buChar char="●"/>
            </a:pPr>
            <a:r>
              <a:rPr b="0" i="0" lang="ru" sz="1200" u="none" cap="none" strike="noStrike">
                <a:solidFill>
                  <a:srgbClr val="172B4D"/>
                </a:solidFill>
                <a:highlight>
                  <a:srgbClr val="FFFFFF"/>
                </a:highlight>
                <a:latin typeface="Arial"/>
                <a:ea typeface="Arial"/>
                <a:cs typeface="Arial"/>
                <a:sym typeface="Arial"/>
              </a:rPr>
              <a:t>Важно смотреть на даты (и по ним выстраивать цепочку событий).</a:t>
            </a:r>
            <a:endParaRPr b="0" i="0" sz="1200" u="none" cap="none" strike="noStrike">
              <a:solidFill>
                <a:srgbClr val="172B4D"/>
              </a:solidFill>
              <a:highlight>
                <a:srgbClr val="FFFFFF"/>
              </a:highlight>
              <a:latin typeface="Arial"/>
              <a:ea typeface="Arial"/>
              <a:cs typeface="Arial"/>
              <a:sym typeface="Arial"/>
            </a:endParaRPr>
          </a:p>
          <a:p>
            <a:pPr indent="-304800" lvl="0" marL="457200" marR="0" rtl="0" algn="l">
              <a:lnSpc>
                <a:spcPct val="150000"/>
              </a:lnSpc>
              <a:spcBef>
                <a:spcPts val="0"/>
              </a:spcBef>
              <a:spcAft>
                <a:spcPts val="0"/>
              </a:spcAft>
              <a:buClr>
                <a:srgbClr val="172B4D"/>
              </a:buClr>
              <a:buSzPts val="1200"/>
              <a:buFont typeface="Roboto"/>
              <a:buChar char="●"/>
            </a:pPr>
            <a:r>
              <a:rPr b="0" i="0" lang="ru" sz="1200" u="none" cap="none" strike="noStrike">
                <a:solidFill>
                  <a:srgbClr val="172B4D"/>
                </a:solidFill>
                <a:highlight>
                  <a:srgbClr val="FFFFFF"/>
                </a:highlight>
                <a:latin typeface="Arial"/>
                <a:ea typeface="Arial"/>
                <a:cs typeface="Arial"/>
                <a:sym typeface="Arial"/>
              </a:rPr>
              <a:t>Если у продукта много пользователей, логи могут грузиться долго и падать при большом количестве фильтров поиска и диапазоне дат. </a:t>
            </a:r>
            <a:r>
              <a:rPr b="1" i="0" lang="ru" sz="1200" u="none" cap="none" strike="noStrike">
                <a:solidFill>
                  <a:srgbClr val="172B4D"/>
                </a:solidFill>
                <a:highlight>
                  <a:srgbClr val="FFFFFF"/>
                </a:highlight>
                <a:latin typeface="Arial"/>
                <a:ea typeface="Arial"/>
                <a:cs typeface="Arial"/>
                <a:sym typeface="Arial"/>
              </a:rPr>
              <a:t>Лайфхак</a:t>
            </a:r>
            <a:r>
              <a:rPr b="0" i="0" lang="ru" sz="1200" u="none" cap="none" strike="noStrike">
                <a:solidFill>
                  <a:srgbClr val="172B4D"/>
                </a:solidFill>
                <a:highlight>
                  <a:srgbClr val="FFFFFF"/>
                </a:highlight>
                <a:latin typeface="Arial"/>
                <a:ea typeface="Arial"/>
                <a:cs typeface="Arial"/>
                <a:sym typeface="Arial"/>
              </a:rPr>
              <a:t>: подгрузить данные за половину необходимого периода, потом выставить нужный период. ELK кэширует данные поисков, так что со второго захода всё скорее всего подгрузится.</a:t>
            </a:r>
            <a:endParaRPr b="0" i="0" sz="1200" u="none" cap="none" strike="noStrike">
              <a:solidFill>
                <a:srgbClr val="172B4D"/>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