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4" r:id="rId2"/>
  </p:sldMasterIdLst>
  <p:notesMasterIdLst>
    <p:notesMasterId r:id="rId36"/>
  </p:notesMasterIdLst>
  <p:handoutMasterIdLst>
    <p:handoutMasterId r:id="rId37"/>
  </p:handoutMasterIdLst>
  <p:sldIdLst>
    <p:sldId id="256" r:id="rId3"/>
    <p:sldId id="269" r:id="rId4"/>
    <p:sldId id="267" r:id="rId5"/>
    <p:sldId id="268" r:id="rId6"/>
    <p:sldId id="270" r:id="rId7"/>
    <p:sldId id="291" r:id="rId8"/>
    <p:sldId id="302" r:id="rId9"/>
    <p:sldId id="287" r:id="rId10"/>
    <p:sldId id="271" r:id="rId11"/>
    <p:sldId id="273" r:id="rId12"/>
    <p:sldId id="288" r:id="rId13"/>
    <p:sldId id="272" r:id="rId14"/>
    <p:sldId id="292" r:id="rId15"/>
    <p:sldId id="293" r:id="rId16"/>
    <p:sldId id="294" r:id="rId17"/>
    <p:sldId id="275" r:id="rId18"/>
    <p:sldId id="295" r:id="rId19"/>
    <p:sldId id="281" r:id="rId20"/>
    <p:sldId id="297" r:id="rId21"/>
    <p:sldId id="304" r:id="rId22"/>
    <p:sldId id="282" r:id="rId23"/>
    <p:sldId id="261" r:id="rId24"/>
    <p:sldId id="289" r:id="rId25"/>
    <p:sldId id="290" r:id="rId26"/>
    <p:sldId id="303" r:id="rId27"/>
    <p:sldId id="279" r:id="rId28"/>
    <p:sldId id="283" r:id="rId29"/>
    <p:sldId id="298" r:id="rId30"/>
    <p:sldId id="299" r:id="rId31"/>
    <p:sldId id="266" r:id="rId32"/>
    <p:sldId id="264" r:id="rId33"/>
    <p:sldId id="263" r:id="rId34"/>
    <p:sldId id="260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6C1"/>
    <a:srgbClr val="9FC4CF"/>
    <a:srgbClr val="F1F1F1"/>
    <a:srgbClr val="6B52A2"/>
    <a:srgbClr val="3953A4"/>
    <a:srgbClr val="F58020"/>
    <a:srgbClr val="0F8140"/>
    <a:srgbClr val="1E497D"/>
    <a:srgbClr val="23A881"/>
    <a:srgbClr val="87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351" autoAdjust="0"/>
  </p:normalViewPr>
  <p:slideViewPr>
    <p:cSldViewPr snapToGrid="0" showGuides="1">
      <p:cViewPr varScale="1">
        <p:scale>
          <a:sx n="72" d="100"/>
          <a:sy n="72" d="100"/>
        </p:scale>
        <p:origin x="171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6D69E-4903-4E56-9A02-7589C40F1CB4}" type="datetimeFigureOut">
              <a:rPr lang="ru-RU" smtClean="0"/>
              <a:t>02.03.2017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7085C-9A0A-4B0A-A07E-AE2BA6573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820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9BDBE-4875-4168-9F83-C285ECB28F2D}" type="datetimeFigureOut">
              <a:rPr lang="ru-RU" smtClean="0"/>
              <a:t>02.03.2017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1DDD-3AC9-405B-99CF-ABB983FC7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3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Обратите внимание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имена аргументов не обязательно должны совпадать с именами переменных при вызове функции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функции не имеют доступа к области видимости родительской функции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функции выстраиваются в «стек вызовов»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E1DDD-3AC9-405B-99CF-ABB983FC7E9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919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E1DDD-3AC9-405B-99CF-ABB983FC7E9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965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E1DDD-3AC9-405B-99CF-ABB983FC7E9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489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Способы</a:t>
            </a:r>
            <a:r>
              <a:rPr lang="ru-RU" baseline="0" dirty="0" smtClean="0"/>
              <a:t> инициализации структур</a:t>
            </a:r>
          </a:p>
          <a:p>
            <a:r>
              <a:rPr lang="ru-RU" baseline="0" dirty="0" smtClean="0"/>
              <a:t>Литералы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E1DDD-3AC9-405B-99CF-ABB983FC7E9E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49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59544" y="4056709"/>
            <a:ext cx="7766404" cy="1788486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название своего предмета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6191689" y="6289355"/>
            <a:ext cx="2634258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Как вас зовут?</a:t>
            </a:r>
            <a:endParaRPr lang="ru-RU" dirty="0"/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6745935" y="3445090"/>
            <a:ext cx="2080012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531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Занятие 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5738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люсы и мину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3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Здесь вы можете указать преимущества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93167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4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А здесь поговорить про недостатки</a:t>
            </a:r>
          </a:p>
        </p:txBody>
      </p:sp>
      <p:cxnSp>
        <p:nvCxnSpPr>
          <p:cNvPr id="16" name="Прямая соединительная линия 15"/>
          <p:cNvCxnSpPr/>
          <p:nvPr userDrawn="1"/>
        </p:nvCxnSpPr>
        <p:spPr>
          <a:xfrm>
            <a:off x="4324117" y="1596571"/>
            <a:ext cx="0" cy="4533463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196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2"/>
          <p:cNvSpPr>
            <a:spLocks noGrp="1"/>
          </p:cNvSpPr>
          <p:nvPr>
            <p:ph sz="quarter" idx="14"/>
          </p:nvPr>
        </p:nvSpPr>
        <p:spPr>
          <a:xfrm>
            <a:off x="625975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8" name="Объект 2"/>
          <p:cNvSpPr>
            <a:spLocks noGrp="1"/>
          </p:cNvSpPr>
          <p:nvPr>
            <p:ph sz="quarter" idx="15"/>
          </p:nvPr>
        </p:nvSpPr>
        <p:spPr>
          <a:xfrm>
            <a:off x="4554397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598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10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2" name="Овал 11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Овал 13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547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Овал 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Группа 6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8" name="Овал 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Овал 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091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машнее зад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0" y="1582444"/>
            <a:ext cx="7527727" cy="3221785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dirty="0" smtClean="0"/>
              <a:t>Не забывайте давать ссылки на полезные материалы, которые помогут студентам в выполнении заданий</a:t>
            </a:r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Домашнее задание</a:t>
            </a:r>
            <a:r>
              <a:rPr lang="en-US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 </a:t>
            </a: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№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4131177" y="427624"/>
            <a:ext cx="1406022" cy="4766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4000" b="1" baseline="0">
                <a:solidFill>
                  <a:schemeClr val="accent1"/>
                </a:solidFill>
                <a:latin typeface="PF Isotext Pro" panose="02000500000000020004" pitchFamily="2" charset="0"/>
              </a:defRPr>
            </a:lvl1pPr>
          </a:lstStyle>
          <a:p>
            <a:pPr lvl="0"/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11460" y="5001268"/>
            <a:ext cx="191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Срок сдачи</a:t>
            </a:r>
            <a:endParaRPr lang="ru-RU" sz="1400" dirty="0">
              <a:latin typeface="+mn-lt"/>
            </a:endParaRP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5449050"/>
            <a:ext cx="3397791" cy="51935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Font typeface="Wingdings" panose="05000000000000000000" pitchFamily="2" charset="2"/>
              <a:buNone/>
              <a:defRPr sz="2200" b="0" i="1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дату</a:t>
            </a:r>
          </a:p>
        </p:txBody>
      </p:sp>
      <p:sp>
        <p:nvSpPr>
          <p:cNvPr id="14" name="Овал 1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7" name="Овал 1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10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 userDrawn="1"/>
        </p:nvSpPr>
        <p:spPr>
          <a:xfrm>
            <a:off x="0" y="4895850"/>
            <a:ext cx="9144000" cy="1962150"/>
          </a:xfrm>
          <a:prstGeom prst="rect">
            <a:avLst/>
          </a:prstGeom>
          <a:solidFill>
            <a:srgbClr val="F1F1F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1639484" y="5122769"/>
            <a:ext cx="5865033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Напишите ваше имя</a:t>
            </a:r>
            <a:endParaRPr lang="ru-RU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843313" y="2709966"/>
            <a:ext cx="7026176" cy="1885458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377">
              <a:lnSpc>
                <a:spcPct val="90000"/>
              </a:lnSpc>
              <a:spcBef>
                <a:spcPct val="0"/>
              </a:spcBef>
              <a:buNone/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  <a:ea typeface="+mj-ea"/>
                <a:cs typeface="+mj-cs"/>
              </a:defRPr>
            </a:lvl1pPr>
          </a:lstStyle>
          <a:p>
            <a:pPr lvl="0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sp>
        <p:nvSpPr>
          <p:cNvPr id="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1639484" y="5740358"/>
            <a:ext cx="5865033" cy="9920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Укажите свои контакты</a:t>
            </a:r>
            <a:endParaRPr lang="ru-RU" dirty="0"/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4856094"/>
            <a:ext cx="9144000" cy="71439"/>
          </a:xfrm>
          <a:prstGeom prst="rect">
            <a:avLst/>
          </a:prstGeom>
          <a:solidFill>
            <a:srgbClr val="9FC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265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яснения к шаблон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Пояснения к шаблону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25972" y="1593014"/>
            <a:ext cx="3350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В вашем распоряжении </a:t>
            </a:r>
          </a:p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есть следующие слайды: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772" y="2297117"/>
            <a:ext cx="43216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ru-RU" sz="1700" b="0" dirty="0" smtClean="0"/>
              <a:t>Титульный слайд</a:t>
            </a:r>
          </a:p>
          <a:p>
            <a:pPr marL="342891" marR="0" indent="-34289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700" b="0" dirty="0" smtClean="0"/>
              <a:t>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Содержание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Терминология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Цитата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подзаголовок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текст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Плюсы и минусы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Два вертикальных объекта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Только заголовок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Пустой слайд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Домашнее задание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Контакты</a:t>
            </a:r>
          </a:p>
          <a:p>
            <a:pPr marL="342891" indent="-342891">
              <a:buAutoNum type="arabicPeriod"/>
            </a:pPr>
            <a:endParaRPr lang="ru-RU" sz="1700" b="0" dirty="0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>
            <a:off x="4585374" y="1596571"/>
            <a:ext cx="0" cy="4796078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867097" y="1593014"/>
            <a:ext cx="3510141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kumimoji="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ru-RU" sz="1600" dirty="0" smtClean="0"/>
              <a:t>Для акцентов в коде и тексте </a:t>
            </a:r>
            <a:br>
              <a:rPr lang="ru-RU" sz="1600" dirty="0" smtClean="0"/>
            </a:br>
            <a:r>
              <a:rPr lang="ru-RU" sz="1600" dirty="0" smtClean="0"/>
              <a:t>на слайдах в настройках цвета </a:t>
            </a:r>
            <a:br>
              <a:rPr lang="ru-RU" sz="1600" dirty="0" smtClean="0"/>
            </a:br>
            <a:r>
              <a:rPr lang="ru-RU" sz="1600" dirty="0" smtClean="0"/>
              <a:t>у вас есть готовая палитра:</a:t>
            </a:r>
            <a:endParaRPr lang="ru-RU" sz="16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867097" y="3300262"/>
            <a:ext cx="37031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Используйте готовый набор </a:t>
            </a:r>
            <a:r>
              <a:rPr kumimoji="0" lang="ru-RU" sz="1600" b="1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иконок</a:t>
            </a:r>
            <a:r>
              <a:rPr lang="ru-RU" sz="1600" b="1" dirty="0" smtClean="0"/>
              <a:t> и элементов для создания ориентиров на слайде:</a:t>
            </a:r>
            <a:endParaRPr lang="ru-RU" sz="1600" b="1" dirty="0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4978398" y="2598057"/>
            <a:ext cx="3377415" cy="420914"/>
            <a:chOff x="4978399" y="2598057"/>
            <a:chExt cx="2562184" cy="319315"/>
          </a:xfrm>
        </p:grpSpPr>
        <p:sp>
          <p:nvSpPr>
            <p:cNvPr id="6" name="Прямоугольник 5"/>
            <p:cNvSpPr/>
            <p:nvPr userDrawn="1"/>
          </p:nvSpPr>
          <p:spPr>
            <a:xfrm>
              <a:off x="4978399" y="2598057"/>
              <a:ext cx="319315" cy="3193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 userDrawn="1"/>
          </p:nvSpPr>
          <p:spPr>
            <a:xfrm>
              <a:off x="5427201" y="2598057"/>
              <a:ext cx="319315" cy="3193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 userDrawn="1"/>
          </p:nvSpPr>
          <p:spPr>
            <a:xfrm>
              <a:off x="5876003" y="2598057"/>
              <a:ext cx="319315" cy="3193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 userDrawn="1"/>
          </p:nvSpPr>
          <p:spPr>
            <a:xfrm>
              <a:off x="6324805" y="2598057"/>
              <a:ext cx="319315" cy="3193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 userDrawn="1"/>
          </p:nvSpPr>
          <p:spPr>
            <a:xfrm>
              <a:off x="6772466" y="2598057"/>
              <a:ext cx="319315" cy="3193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 userDrawn="1"/>
          </p:nvSpPr>
          <p:spPr>
            <a:xfrm>
              <a:off x="7221268" y="2598057"/>
              <a:ext cx="319315" cy="3193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4" name="Овал 2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Группа 2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27" name="Овал 2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27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Овал 28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1" name="Рисунок 3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97448" y="4400921"/>
            <a:ext cx="3535579" cy="179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92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C7D2-E6E4-46DB-9901-D88C85E7FD00}" type="datetimeFigureOut">
              <a:rPr lang="ru-RU" smtClean="0"/>
              <a:t>02.03.2017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47E3-2C98-4FD6-9390-840E6EF8A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25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611460" y="1582444"/>
            <a:ext cx="7527727" cy="460064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Овал 14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660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 baseline="0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здесь тему вашего занятия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11461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+mj-lt"/>
              <a:buAutoNum type="arabicPeriod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Содержание презентации помогает в дальнейшей навигации по материалу. Просто укажите основные темы, которые вы хотели бы разобрать со студентами.</a:t>
            </a:r>
          </a:p>
          <a:p>
            <a:pPr lvl="0"/>
            <a:endParaRPr lang="ru-RU" dirty="0" smtClean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984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рминоло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2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Wingdings" panose="05000000000000000000" pitchFamily="2" charset="2"/>
              <a:buChar char="§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основные понятия, которые могут быть незнакомы студентам или которые они должны запомнить по результатам занятия</a:t>
            </a:r>
          </a:p>
          <a:p>
            <a:pPr lvl="0"/>
            <a:endParaRPr lang="ru-RU" dirty="0" smtClean="0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17347" y="465988"/>
            <a:ext cx="4112023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Терминология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Овал 16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744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22957" y="310015"/>
            <a:ext cx="171076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b="0" dirty="0" smtClean="0">
                <a:solidFill>
                  <a:schemeClr val="accent1"/>
                </a:solidFill>
              </a:rPr>
              <a:t>“</a:t>
            </a:r>
            <a:endParaRPr lang="ru-RU" sz="34400" b="0" dirty="0">
              <a:solidFill>
                <a:schemeClr val="accent1"/>
              </a:solidFill>
            </a:endParaRPr>
          </a:p>
        </p:txBody>
      </p:sp>
      <p:sp>
        <p:nvSpPr>
          <p:cNvPr id="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1545560" y="2282612"/>
            <a:ext cx="7024688" cy="194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Здесь вы можете написать цитату, утверждение или высказывание для </a:t>
            </a:r>
            <a:r>
              <a:rPr lang="ru-RU" dirty="0" err="1" smtClean="0"/>
              <a:t>вдохновления</a:t>
            </a:r>
            <a:r>
              <a:rPr lang="ru-RU" dirty="0" smtClean="0"/>
              <a:t> своих студентов на подвиги</a:t>
            </a:r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3331196" y="4647767"/>
            <a:ext cx="4978854" cy="62158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i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Автор цитаты</a:t>
            </a:r>
          </a:p>
        </p:txBody>
      </p: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1" name="Овал 10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1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Овал 12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489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4"/>
          <p:cNvSpPr>
            <a:spLocks noGrp="1"/>
          </p:cNvSpPr>
          <p:nvPr>
            <p:ph type="body" sz="quarter" idx="12"/>
          </p:nvPr>
        </p:nvSpPr>
        <p:spPr>
          <a:xfrm>
            <a:off x="611460" y="2543455"/>
            <a:ext cx="7527727" cy="361060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1582017"/>
            <a:ext cx="7527727" cy="78689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12" name="Овал 11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5" name="Овал 14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Овал 17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0608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647700" y="1790707"/>
            <a:ext cx="7791450" cy="4362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в центре блока и вставьте нужную картинку. Старайтесь использовать горизонтальные фото, чтобы задействовать большую площадь слайда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Группа 14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6" name="Овал 15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498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4"/>
          <p:cNvSpPr>
            <a:spLocks noGrp="1"/>
          </p:cNvSpPr>
          <p:nvPr>
            <p:ph type="pic" sz="quarter" idx="12" hasCustomPrompt="1"/>
          </p:nvPr>
        </p:nvSpPr>
        <p:spPr>
          <a:xfrm>
            <a:off x="4862077" y="1790707"/>
            <a:ext cx="3447973" cy="4362451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и вставьте нужную</a:t>
            </a:r>
            <a:r>
              <a:rPr lang="en-US" dirty="0" smtClean="0"/>
              <a:t> </a:t>
            </a:r>
            <a:r>
              <a:rPr lang="ru-RU" dirty="0" smtClean="0"/>
              <a:t>картинку 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3"/>
          </p:nvPr>
        </p:nvSpPr>
        <p:spPr>
          <a:xfrm>
            <a:off x="647699" y="1808263"/>
            <a:ext cx="4047957" cy="434488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па 17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9" name="Овал 18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Прямая соединительная линия 19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Овал 20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300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647699" y="2267101"/>
            <a:ext cx="7662351" cy="3955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059543" y="258971"/>
            <a:ext cx="6747329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Для чего нужен код</a:t>
            </a:r>
            <a:r>
              <a:rPr lang="en-US" dirty="0" smtClean="0"/>
              <a:t>/</a:t>
            </a:r>
            <a:r>
              <a:rPr lang="ru-RU" dirty="0" smtClean="0"/>
              <a:t>формула?</a:t>
            </a:r>
            <a:br>
              <a:rPr lang="ru-RU" dirty="0" smtClean="0"/>
            </a:br>
            <a:r>
              <a:rPr lang="ru-RU" dirty="0" smtClean="0"/>
              <a:t>Укажите назначение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47699" y="1474442"/>
            <a:ext cx="7662351" cy="61141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17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450839" indent="-450839">
              <a:lnSpc>
                <a:spcPct val="80000"/>
              </a:lnSpc>
              <a:spcBef>
                <a:spcPts val="40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  <a:defRPr sz="1400" b="0" baseline="0">
                <a:latin typeface="PT Mono" panose="02060509020205020204" pitchFamily="49" charset="-52"/>
                <a:ea typeface="PT Mono" panose="02060509020205020204" pitchFamily="49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Строки под код</a:t>
            </a:r>
          </a:p>
          <a:p>
            <a:pPr lvl="0"/>
            <a:r>
              <a:rPr lang="ru-RU" dirty="0" smtClean="0"/>
              <a:t>Мы подготовили основные цвета для выделения в коде – </a:t>
            </a:r>
            <a:br>
              <a:rPr lang="ru-RU" dirty="0" smtClean="0"/>
            </a:br>
            <a:r>
              <a:rPr lang="ru-RU" dirty="0" smtClean="0"/>
              <a:t>просто зайдите в настройки выбора цвета текста</a:t>
            </a:r>
          </a:p>
          <a:p>
            <a:pPr lvl="0"/>
            <a:endParaRPr lang="ru-RU" dirty="0" smtClean="0"/>
          </a:p>
        </p:txBody>
      </p:sp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332852" y="414128"/>
            <a:ext cx="610643" cy="558672"/>
          </a:xfrm>
          <a:prstGeom prst="rect">
            <a:avLst/>
          </a:prstGeom>
        </p:spPr>
      </p:pic>
      <p:sp>
        <p:nvSpPr>
          <p:cNvPr id="13" name="Овал 12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2609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Прямоугольник 2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0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83" r:id="rId3"/>
    <p:sldLayoutId id="2147483684" r:id="rId4"/>
    <p:sldLayoutId id="2147483685" r:id="rId5"/>
    <p:sldLayoutId id="2147483687" r:id="rId6"/>
    <p:sldLayoutId id="2147483666" r:id="rId7"/>
    <p:sldLayoutId id="2147483688" r:id="rId8"/>
    <p:sldLayoutId id="2147483689" r:id="rId9"/>
    <p:sldLayoutId id="2147483690" r:id="rId10"/>
    <p:sldLayoutId id="2147483691" r:id="rId11"/>
    <p:sldLayoutId id="2147483682" r:id="rId12"/>
    <p:sldLayoutId id="2147483681" r:id="rId13"/>
    <p:sldLayoutId id="2147483692" r:id="rId14"/>
    <p:sldLayoutId id="2147483686" r:id="rId15"/>
    <p:sldLayoutId id="2147483693" r:id="rId16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FC7D2-E6E4-46DB-9901-D88C85E7FD00}" type="datetimeFigureOut">
              <a:rPr lang="ru-RU" smtClean="0"/>
              <a:t>02.03.2017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C47E3-2C98-4FD6-9390-840E6EF8A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12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4.emf"/><Relationship Id="rId7" Type="http://schemas.openxmlformats.org/officeDocument/2006/relationships/image" Target="../media/image13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700" dirty="0" smtClean="0"/>
              <a:t>GO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3600" dirty="0"/>
              <a:t>ф</a:t>
            </a:r>
            <a:r>
              <a:rPr lang="ru-RU" sz="3600" dirty="0" smtClean="0"/>
              <a:t>ункции</a:t>
            </a:r>
            <a:r>
              <a:rPr lang="ru-RU" sz="3600" dirty="0"/>
              <a:t>, структуры, </a:t>
            </a:r>
            <a:r>
              <a:rPr lang="ru-RU" sz="3600" dirty="0" smtClean="0"/>
              <a:t>интерфейсы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ru-RU" sz="3600" dirty="0"/>
              <a:t>о</a:t>
            </a:r>
            <a:r>
              <a:rPr lang="ru-RU" sz="3600" dirty="0" smtClean="0"/>
              <a:t>бъектная модель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err="1" smtClean="0"/>
              <a:t>Ожерельев</a:t>
            </a:r>
            <a:r>
              <a:rPr lang="ru-RU" dirty="0" smtClean="0"/>
              <a:t> Илья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з</a:t>
            </a:r>
            <a:r>
              <a:rPr lang="ru-RU" dirty="0" smtClean="0"/>
              <a:t>анятие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8312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Переменное число аргументов функции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en-US" dirty="0" err="1" smtClean="0"/>
              <a:t>func</a:t>
            </a:r>
            <a:r>
              <a:rPr lang="en-US" dirty="0" smtClean="0"/>
              <a:t> </a:t>
            </a:r>
            <a:r>
              <a:rPr lang="en-US" b="1" dirty="0"/>
              <a:t>add(</a:t>
            </a:r>
            <a:r>
              <a:rPr lang="en-US" b="1" dirty="0" err="1"/>
              <a:t>args</a:t>
            </a:r>
            <a:r>
              <a:rPr lang="en-US" b="1" dirty="0"/>
              <a:t> ...</a:t>
            </a:r>
            <a:r>
              <a:rPr lang="en-US" b="1" dirty="0" err="1"/>
              <a:t>int</a:t>
            </a:r>
            <a:r>
              <a:rPr lang="en-US" dirty="0"/>
              <a:t>) </a:t>
            </a:r>
            <a:r>
              <a:rPr lang="en-US" dirty="0" err="1"/>
              <a:t>int</a:t>
            </a:r>
            <a:r>
              <a:rPr lang="en-US" dirty="0"/>
              <a:t> {</a:t>
            </a:r>
          </a:p>
          <a:p>
            <a:r>
              <a:rPr lang="en-US" dirty="0"/>
              <a:t>    total := 0</a:t>
            </a:r>
          </a:p>
          <a:p>
            <a:r>
              <a:rPr lang="en-US" dirty="0"/>
              <a:t>    for _, v := range </a:t>
            </a:r>
            <a:r>
              <a:rPr lang="en-US" dirty="0" err="1"/>
              <a:t>args</a:t>
            </a:r>
            <a:r>
              <a:rPr lang="en-US" dirty="0"/>
              <a:t> {</a:t>
            </a:r>
          </a:p>
          <a:p>
            <a:r>
              <a:rPr lang="en-US" dirty="0"/>
              <a:t>        total += v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total</a:t>
            </a:r>
          </a:p>
          <a:p>
            <a:r>
              <a:rPr lang="en-US" dirty="0" smtClean="0"/>
              <a:t>}</a:t>
            </a:r>
            <a:endParaRPr lang="ru-RU" dirty="0" smtClean="0"/>
          </a:p>
          <a:p>
            <a:endParaRPr lang="ru-RU" dirty="0"/>
          </a:p>
          <a:p>
            <a:endParaRPr lang="en-US" dirty="0"/>
          </a:p>
          <a:p>
            <a:r>
              <a:rPr lang="en-US" dirty="0" err="1"/>
              <a:t>func</a:t>
            </a:r>
            <a:r>
              <a:rPr lang="en-US" dirty="0"/>
              <a:t> main() {</a:t>
            </a:r>
          </a:p>
          <a:p>
            <a:r>
              <a:rPr lang="en-US" dirty="0"/>
              <a:t>    </a:t>
            </a:r>
            <a:r>
              <a:rPr lang="en-US" dirty="0" err="1"/>
              <a:t>fmt.Println</a:t>
            </a:r>
            <a:r>
              <a:rPr lang="en-US" dirty="0"/>
              <a:t>(add(</a:t>
            </a:r>
            <a:r>
              <a:rPr lang="en-US" b="1" dirty="0"/>
              <a:t>1,2,3</a:t>
            </a:r>
            <a:r>
              <a:rPr lang="en-US" dirty="0"/>
              <a:t>))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789212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Переменное число аргументов </a:t>
            </a:r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>
          <a:xfrm>
            <a:off x="895040" y="2409371"/>
            <a:ext cx="7261989" cy="265977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// </a:t>
            </a:r>
            <a:r>
              <a:rPr lang="ru-RU" dirty="0" smtClean="0"/>
              <a:t>Функция способна принять 0 или более объектов одного типа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func</a:t>
            </a:r>
            <a:r>
              <a:rPr lang="en-US" dirty="0" smtClean="0"/>
              <a:t> </a:t>
            </a:r>
            <a:r>
              <a:rPr lang="en-US" dirty="0" err="1"/>
              <a:t>Println</a:t>
            </a:r>
            <a:r>
              <a:rPr lang="en-US" dirty="0"/>
              <a:t>(a </a:t>
            </a:r>
            <a:r>
              <a:rPr lang="en-US" dirty="0" smtClean="0"/>
              <a:t>...</a:t>
            </a:r>
            <a:r>
              <a:rPr lang="en-US" dirty="0" err="1" smtClean="0"/>
              <a:t>int</a:t>
            </a:r>
            <a:r>
              <a:rPr lang="en-US" dirty="0" smtClean="0"/>
              <a:t>) </a:t>
            </a:r>
            <a:r>
              <a:rPr lang="en-US" dirty="0"/>
              <a:t>(n </a:t>
            </a:r>
            <a:r>
              <a:rPr lang="en-US" dirty="0" err="1" smtClean="0"/>
              <a:t>int</a:t>
            </a:r>
            <a:r>
              <a:rPr lang="en-US" dirty="0"/>
              <a:t>, err error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/>
              <a:t>func</a:t>
            </a:r>
            <a:r>
              <a:rPr lang="en-US" dirty="0"/>
              <a:t> main() {</a:t>
            </a:r>
          </a:p>
          <a:p>
            <a:r>
              <a:rPr lang="en-US" dirty="0"/>
              <a:t>    </a:t>
            </a:r>
            <a:r>
              <a:rPr lang="en-US" dirty="0" err="1"/>
              <a:t>xs</a:t>
            </a:r>
            <a:r>
              <a:rPr lang="en-US" dirty="0"/>
              <a:t> := []</a:t>
            </a:r>
            <a:r>
              <a:rPr lang="en-US" dirty="0" err="1"/>
              <a:t>int</a:t>
            </a:r>
            <a:r>
              <a:rPr lang="en-US" dirty="0"/>
              <a:t>{1,2,3}</a:t>
            </a:r>
          </a:p>
          <a:p>
            <a:r>
              <a:rPr lang="en-US" dirty="0"/>
              <a:t>    </a:t>
            </a:r>
            <a:r>
              <a:rPr lang="en-US" dirty="0" err="1"/>
              <a:t>fmt.Println</a:t>
            </a:r>
            <a:r>
              <a:rPr lang="en-US" dirty="0"/>
              <a:t>(add(</a:t>
            </a:r>
            <a:r>
              <a:rPr lang="en-US" dirty="0" err="1"/>
              <a:t>xs</a:t>
            </a:r>
            <a:r>
              <a:rPr lang="en-US" dirty="0"/>
              <a:t>...))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736393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15" name="Объект 1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Передача по значению</a:t>
            </a:r>
            <a:endParaRPr lang="en-US" dirty="0" smtClean="0"/>
          </a:p>
          <a:p>
            <a:pPr marL="0" indent="0">
              <a:buNone/>
            </a:pPr>
            <a:r>
              <a:rPr lang="ru-RU" sz="1400" i="1" dirty="0" smtClean="0"/>
              <a:t>используется по умолчанию</a:t>
            </a:r>
          </a:p>
          <a:p>
            <a:pPr>
              <a:spcBef>
                <a:spcPts val="2400"/>
              </a:spcBef>
            </a:pPr>
            <a:r>
              <a:rPr lang="ru-RU" sz="2000" dirty="0" smtClean="0"/>
              <a:t>Создается копия объекта</a:t>
            </a:r>
          </a:p>
          <a:p>
            <a:pPr>
              <a:spcBef>
                <a:spcPts val="2400"/>
              </a:spcBef>
            </a:pPr>
            <a:r>
              <a:rPr lang="ru-RU" sz="2000" dirty="0" smtClean="0"/>
              <a:t>Изменения не сохраняются при выходе</a:t>
            </a:r>
            <a:endParaRPr lang="en-US" sz="2000" dirty="0" smtClean="0"/>
          </a:p>
          <a:p>
            <a:pPr>
              <a:spcBef>
                <a:spcPts val="2400"/>
              </a:spcBef>
            </a:pPr>
            <a:r>
              <a:rPr lang="ru-RU" sz="2000" dirty="0" smtClean="0"/>
              <a:t>Кроме </a:t>
            </a:r>
            <a:r>
              <a:rPr lang="en-US" sz="2000" dirty="0" smtClean="0"/>
              <a:t>slice </a:t>
            </a:r>
            <a:r>
              <a:rPr lang="ru-RU" sz="2000" dirty="0" smtClean="0"/>
              <a:t>и </a:t>
            </a:r>
            <a:r>
              <a:rPr lang="en-US" sz="2000" dirty="0" smtClean="0"/>
              <a:t>map</a:t>
            </a:r>
            <a:endParaRPr lang="ru-RU" sz="2000" dirty="0"/>
          </a:p>
        </p:txBody>
      </p:sp>
      <p:sp>
        <p:nvSpPr>
          <p:cNvPr id="16" name="Объект 1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Передача по ссылке</a:t>
            </a:r>
          </a:p>
          <a:p>
            <a:pPr marL="0" indent="0">
              <a:buNone/>
            </a:pPr>
            <a:endParaRPr lang="ru-RU" sz="1400" dirty="0"/>
          </a:p>
          <a:p>
            <a:pPr>
              <a:spcBef>
                <a:spcPts val="2400"/>
              </a:spcBef>
            </a:pPr>
            <a:r>
              <a:rPr lang="ru-RU" sz="2000" dirty="0" smtClean="0"/>
              <a:t>В функцию передается указатель на значение</a:t>
            </a:r>
          </a:p>
          <a:p>
            <a:pPr>
              <a:spcBef>
                <a:spcPts val="2400"/>
              </a:spcBef>
            </a:pPr>
            <a:r>
              <a:rPr lang="ru-RU" sz="2000" dirty="0" smtClean="0"/>
              <a:t>Возможны изменения </a:t>
            </a:r>
            <a:br>
              <a:rPr lang="ru-RU" sz="2000" dirty="0" smtClean="0"/>
            </a:br>
            <a:r>
              <a:rPr lang="ru-RU" sz="2000" dirty="0" smtClean="0"/>
              <a:t>в незапланированных местах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11674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/>
              <a:t>Замыкание </a:t>
            </a:r>
            <a:r>
              <a:rPr lang="ru-RU" dirty="0" smtClean="0"/>
              <a:t>— </a:t>
            </a:r>
            <a:r>
              <a:rPr lang="ru-RU" dirty="0"/>
              <a:t>что это?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/>
              <a:t>Анонимные функции в </a:t>
            </a:r>
            <a:r>
              <a:rPr lang="en-US" dirty="0"/>
              <a:t>Go</a:t>
            </a:r>
            <a:endParaRPr lang="ru-RU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/>
              <a:t>Функции </a:t>
            </a:r>
            <a:r>
              <a:rPr lang="ru-RU" dirty="0" smtClean="0"/>
              <a:t>— </a:t>
            </a:r>
            <a:r>
              <a:rPr lang="ru-RU" dirty="0"/>
              <a:t>«Обертки»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/>
              <a:t>Фабричные функции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Замыкания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635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>
          <a:xfrm>
            <a:off x="611460" y="2543455"/>
            <a:ext cx="8234828" cy="3610601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Рекурсивная функция вызывает себя</a:t>
            </a:r>
          </a:p>
          <a:p>
            <a:pPr marL="342900" indent="-342900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Взаимно </a:t>
            </a:r>
            <a:r>
              <a:rPr lang="ru-RU" dirty="0"/>
              <a:t>рекурсивные функции </a:t>
            </a:r>
            <a:r>
              <a:rPr lang="ru-RU" dirty="0" smtClean="0"/>
              <a:t>вызывают </a:t>
            </a:r>
            <a:r>
              <a:rPr lang="ru-RU" dirty="0"/>
              <a:t>друг </a:t>
            </a:r>
            <a:r>
              <a:rPr lang="ru-RU" dirty="0" smtClean="0"/>
              <a:t>друга</a:t>
            </a:r>
          </a:p>
          <a:p>
            <a:pPr marL="342900" indent="-342900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Рекурсивные функции упрощают обработку данных </a:t>
            </a:r>
            <a:br>
              <a:rPr lang="ru-RU" dirty="0" smtClean="0"/>
            </a:br>
            <a:r>
              <a:rPr lang="ru-RU" dirty="0" smtClean="0"/>
              <a:t>с рекурсивной структурой</a:t>
            </a:r>
          </a:p>
          <a:p>
            <a:pPr marL="342900" indent="-342900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4BA6C1"/>
                </a:solidFill>
              </a:rPr>
              <a:t>НО могут оказаться весьма неэффективными </a:t>
            </a:r>
            <a:endParaRPr lang="ru-RU" dirty="0">
              <a:solidFill>
                <a:srgbClr val="4BA6C1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Рекурсия, плюсы и проблемы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14851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во время исполнения</a:t>
            </a:r>
          </a:p>
          <a:p>
            <a:pPr marL="342900" indent="-342900">
              <a:buFontTx/>
              <a:buChar char="-"/>
            </a:pPr>
            <a:r>
              <a:rPr lang="ru-RU" dirty="0" smtClean="0"/>
              <a:t>можно выбирать, какую функцию вызвать </a:t>
            </a:r>
          </a:p>
          <a:p>
            <a:pPr marL="342900" indent="-342900">
              <a:buFontTx/>
              <a:buChar char="-"/>
            </a:pPr>
            <a:r>
              <a:rPr lang="ru-RU" dirty="0" smtClean="0"/>
              <a:t>можно создавать функции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Выбор функции во время исполнения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236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Defer </a:t>
            </a:r>
            <a:r>
              <a:rPr lang="ru-RU" dirty="0" smtClean="0"/>
              <a:t>— функция, которая будет вызвана сразу после выхода из текущей функции</a:t>
            </a:r>
          </a:p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/>
              <a:t>Defer </a:t>
            </a:r>
            <a:r>
              <a:rPr lang="ru-RU" dirty="0" smtClean="0"/>
              <a:t>захватывает переменные объявленные </a:t>
            </a:r>
            <a:br>
              <a:rPr lang="ru-RU" dirty="0" smtClean="0"/>
            </a:br>
            <a:r>
              <a:rPr lang="ru-RU" dirty="0" smtClean="0"/>
              <a:t>до ее регистрации</a:t>
            </a:r>
          </a:p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Блоков </a:t>
            </a:r>
            <a:r>
              <a:rPr lang="en-US" dirty="0" smtClean="0"/>
              <a:t>Defer </a:t>
            </a:r>
            <a:r>
              <a:rPr lang="ru-RU" dirty="0" smtClean="0"/>
              <a:t>может быть более одного, порядок вызова </a:t>
            </a:r>
            <a:r>
              <a:rPr lang="en-US" dirty="0" smtClean="0"/>
              <a:t>filo (</a:t>
            </a:r>
            <a:r>
              <a:rPr lang="ru-RU" dirty="0" err="1" smtClean="0"/>
              <a:t>стэк</a:t>
            </a:r>
            <a:r>
              <a:rPr lang="en-US" dirty="0" smtClean="0"/>
              <a:t>)</a:t>
            </a:r>
            <a:endParaRPr lang="ru-RU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Системная функция — </a:t>
            </a:r>
            <a:r>
              <a:rPr lang="en-US" dirty="0" smtClean="0"/>
              <a:t>Defer 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18257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>
          <a:xfrm>
            <a:off x="611460" y="2137145"/>
            <a:ext cx="7527727" cy="4016912"/>
          </a:xfrm>
        </p:spPr>
        <p:txBody>
          <a:bodyPr/>
          <a:lstStyle/>
          <a:p>
            <a:r>
              <a:rPr lang="en-US" dirty="0" smtClean="0"/>
              <a:t>Make</a:t>
            </a:r>
          </a:p>
          <a:p>
            <a:r>
              <a:rPr lang="en-US" dirty="0" smtClean="0"/>
              <a:t>New</a:t>
            </a:r>
          </a:p>
          <a:p>
            <a:r>
              <a:rPr lang="en-US" dirty="0" smtClean="0"/>
              <a:t>Len/cap</a:t>
            </a:r>
          </a:p>
          <a:p>
            <a:r>
              <a:rPr lang="en-US" dirty="0" smtClean="0"/>
              <a:t>Close</a:t>
            </a:r>
          </a:p>
          <a:p>
            <a:r>
              <a:rPr lang="en-US" dirty="0" smtClean="0"/>
              <a:t>Append</a:t>
            </a:r>
          </a:p>
          <a:p>
            <a:r>
              <a:rPr lang="en-US" dirty="0" smtClean="0"/>
              <a:t>Copy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Panic</a:t>
            </a:r>
          </a:p>
          <a:p>
            <a:r>
              <a:rPr lang="en-US" dirty="0" smtClean="0"/>
              <a:t>Recover</a:t>
            </a:r>
          </a:p>
          <a:p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Системные функции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09248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>
          <a:xfrm>
            <a:off x="611461" y="2543455"/>
            <a:ext cx="8333876" cy="3610601"/>
          </a:xfrm>
        </p:spPr>
        <p:txBody>
          <a:bodyPr/>
          <a:lstStyle/>
          <a:p>
            <a:r>
              <a:rPr lang="en-US" sz="2000" dirty="0" smtClean="0"/>
              <a:t>make(T</a:t>
            </a:r>
            <a:r>
              <a:rPr lang="en-US" sz="2000" dirty="0"/>
              <a:t>, n)       slice      </a:t>
            </a:r>
            <a:r>
              <a:rPr lang="en-US" sz="2000" dirty="0" err="1"/>
              <a:t>slice</a:t>
            </a:r>
            <a:r>
              <a:rPr lang="en-US" sz="2000" dirty="0"/>
              <a:t> of type T with length n and capacity n</a:t>
            </a:r>
          </a:p>
          <a:p>
            <a:r>
              <a:rPr lang="en-US" sz="2000" dirty="0"/>
              <a:t>make(T, n, m)    slice      </a:t>
            </a:r>
            <a:r>
              <a:rPr lang="en-US" sz="2000" dirty="0" err="1"/>
              <a:t>slice</a:t>
            </a:r>
            <a:r>
              <a:rPr lang="en-US" sz="2000" dirty="0"/>
              <a:t> of type T with length n and capacity m</a:t>
            </a:r>
          </a:p>
          <a:p>
            <a:endParaRPr lang="en-US" sz="2000" dirty="0"/>
          </a:p>
          <a:p>
            <a:r>
              <a:rPr lang="en-US" sz="2000" dirty="0"/>
              <a:t>make(T)          map        </a:t>
            </a:r>
            <a:r>
              <a:rPr lang="en-US" sz="2000" dirty="0" err="1"/>
              <a:t>map</a:t>
            </a:r>
            <a:r>
              <a:rPr lang="en-US" sz="2000" dirty="0"/>
              <a:t> of type T</a:t>
            </a:r>
          </a:p>
          <a:p>
            <a:r>
              <a:rPr lang="en-US" sz="2000" dirty="0"/>
              <a:t>make(T, n)       map        </a:t>
            </a:r>
            <a:r>
              <a:rPr lang="en-US" sz="2000" dirty="0" err="1"/>
              <a:t>map</a:t>
            </a:r>
            <a:r>
              <a:rPr lang="en-US" sz="2000" dirty="0"/>
              <a:t> of type T with initial space for n elements</a:t>
            </a:r>
          </a:p>
          <a:p>
            <a:endParaRPr lang="en-US" sz="2000" dirty="0"/>
          </a:p>
          <a:p>
            <a:r>
              <a:rPr lang="en-US" sz="2000" dirty="0"/>
              <a:t>make(T)          channel    </a:t>
            </a:r>
            <a:r>
              <a:rPr lang="en-US" sz="2000" dirty="0" err="1"/>
              <a:t>unbuffered</a:t>
            </a:r>
            <a:r>
              <a:rPr lang="en-US" sz="2000" dirty="0"/>
              <a:t> channel of type T</a:t>
            </a:r>
          </a:p>
          <a:p>
            <a:r>
              <a:rPr lang="en-US" sz="2000" dirty="0"/>
              <a:t>make(T, n)       channel    buffered channel of type T, buffer size n</a:t>
            </a:r>
            <a:endParaRPr lang="ru-RU" sz="20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1590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append(s </a:t>
            </a:r>
            <a:r>
              <a:rPr lang="en-US" dirty="0" err="1"/>
              <a:t>S</a:t>
            </a:r>
            <a:r>
              <a:rPr lang="en-US" dirty="0"/>
              <a:t>, x ...T) S  // T is the element type of S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Append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3453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>
          <a:xfrm>
            <a:off x="611461" y="1582445"/>
            <a:ext cx="7527726" cy="500974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Функции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ru-RU" dirty="0" smtClean="0">
                <a:latin typeface="+mn-lt"/>
              </a:rPr>
              <a:t>передача параметров по ссылке</a:t>
            </a:r>
            <a:r>
              <a:rPr lang="en-US" dirty="0" smtClean="0">
                <a:latin typeface="+mn-lt"/>
              </a:rPr>
              <a:t>/</a:t>
            </a:r>
            <a:r>
              <a:rPr lang="ru-RU" dirty="0" smtClean="0">
                <a:latin typeface="+mn-lt"/>
              </a:rPr>
              <a:t>по значению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ru-RU" dirty="0" smtClean="0">
                <a:latin typeface="+mn-lt"/>
              </a:rPr>
              <a:t>именованные параметры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ru-RU" dirty="0" smtClean="0">
                <a:latin typeface="+mn-lt"/>
              </a:rPr>
              <a:t>замыкания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ru-RU" dirty="0" smtClean="0">
                <a:latin typeface="+mn-lt"/>
              </a:rPr>
              <a:t>функции высшего порядка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defer</a:t>
            </a:r>
          </a:p>
          <a:p>
            <a:pPr marL="584194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latin typeface="+mn-lt"/>
              </a:rPr>
              <a:t>системные функции</a:t>
            </a:r>
          </a:p>
          <a:p>
            <a:pPr marL="0" indent="0">
              <a:buNone/>
            </a:pPr>
            <a:r>
              <a:rPr lang="ru-RU" dirty="0" smtClean="0"/>
              <a:t>Структуры</a:t>
            </a:r>
            <a:endParaRPr lang="ru-RU" dirty="0"/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n-lt"/>
              </a:rPr>
              <a:t>struct</a:t>
            </a:r>
            <a:r>
              <a:rPr lang="ru-RU" dirty="0" smtClean="0">
                <a:latin typeface="+mn-lt"/>
              </a:rPr>
              <a:t>, </a:t>
            </a:r>
            <a:r>
              <a:rPr lang="ru-RU" dirty="0" err="1" smtClean="0">
                <a:latin typeface="+mn-lt"/>
              </a:rPr>
              <a:t>ооп</a:t>
            </a:r>
            <a:endParaRPr lang="ru-RU" dirty="0" smtClean="0">
              <a:latin typeface="+mn-lt"/>
            </a:endParaRP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ru-RU" dirty="0" smtClean="0">
                <a:latin typeface="+mn-lt"/>
              </a:rPr>
              <a:t>методы</a:t>
            </a:r>
            <a:endParaRPr lang="en-US" dirty="0" smtClean="0">
              <a:latin typeface="+mn-lt"/>
            </a:endParaRPr>
          </a:p>
          <a:p>
            <a:pPr marL="583200" lvl="1" indent="-342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n-lt"/>
              </a:rPr>
              <a:t>embeded</a:t>
            </a:r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объекты</a:t>
            </a:r>
          </a:p>
          <a:p>
            <a:pPr marL="0" indent="0">
              <a:buNone/>
            </a:pPr>
            <a:r>
              <a:rPr lang="ru-RU" dirty="0" smtClean="0"/>
              <a:t>Интерфейс</a:t>
            </a:r>
            <a:endParaRPr lang="ru-RU" dirty="0"/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ru-RU" dirty="0" smtClean="0">
                <a:latin typeface="+mn-lt"/>
              </a:rPr>
              <a:t>пустой интерфейс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ru-RU" dirty="0" smtClean="0">
                <a:latin typeface="+mn-lt"/>
              </a:rPr>
              <a:t>использование интерфейсов</a:t>
            </a:r>
            <a:endParaRPr lang="ru-RU" dirty="0">
              <a:latin typeface="+mn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5375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Механизм </a:t>
            </a:r>
            <a:r>
              <a:rPr lang="en-US" dirty="0" smtClean="0"/>
              <a:t>panic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Использование </a:t>
            </a:r>
            <a:r>
              <a:rPr lang="en-US" dirty="0" smtClean="0"/>
              <a:t>recover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Паника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903557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292147" y="1582444"/>
            <a:ext cx="8394653" cy="4600642"/>
          </a:xfrm>
        </p:spPr>
        <p:txBody>
          <a:bodyPr/>
          <a:lstStyle/>
          <a:p>
            <a:r>
              <a:rPr lang="ru-RU" dirty="0"/>
              <a:t>Структуры — </a:t>
            </a:r>
            <a:r>
              <a:rPr lang="ru-RU" dirty="0" smtClean="0"/>
              <a:t>основной </a:t>
            </a:r>
            <a:r>
              <a:rPr lang="ru-RU" dirty="0"/>
              <a:t>способ создания своих типов </a:t>
            </a:r>
            <a:r>
              <a:rPr lang="ru-RU" dirty="0" smtClean="0"/>
              <a:t>данных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*в </a:t>
            </a:r>
            <a:r>
              <a:rPr lang="ru-RU" dirty="0" err="1"/>
              <a:t>Go</a:t>
            </a:r>
            <a:r>
              <a:rPr lang="ru-RU" dirty="0"/>
              <a:t> используется правило регистра первой буквы </a:t>
            </a:r>
            <a:r>
              <a:rPr lang="ru-RU" dirty="0" smtClean="0"/>
              <a:t>имени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если название начинается заглавной буквы — это </a:t>
            </a:r>
            <a:r>
              <a:rPr lang="ru-RU" sz="2000" dirty="0" err="1" smtClean="0"/>
              <a:t>public</a:t>
            </a:r>
            <a:r>
              <a:rPr lang="ru-RU" sz="2000" dirty="0" smtClean="0"/>
              <a:t>-доступ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если со строчной — </a:t>
            </a:r>
            <a:r>
              <a:rPr lang="en-US" sz="2000" dirty="0"/>
              <a:t>private</a:t>
            </a:r>
            <a:endParaRPr lang="ru-RU" sz="20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6" name="Текст 2"/>
          <p:cNvSpPr txBox="1">
            <a:spLocks/>
          </p:cNvSpPr>
          <p:nvPr/>
        </p:nvSpPr>
        <p:spPr>
          <a:xfrm>
            <a:off x="292147" y="2260516"/>
            <a:ext cx="8394653" cy="18330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144000" tIns="144000" rIns="144000" bIns="144000"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839" indent="-450839">
              <a:lnSpc>
                <a:spcPct val="80000"/>
              </a:lnSpc>
              <a:spcBef>
                <a:spcPts val="40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latin typeface="PT Mono" panose="02060509020205020204" pitchFamily="49" charset="-52"/>
                <a:ea typeface="PT Mono" panose="02060509020205020204" pitchFamily="49" charset="-52"/>
              </a:rPr>
              <a:t>type Circle </a:t>
            </a:r>
            <a:r>
              <a:rPr lang="en-US" sz="1400" dirty="0" err="1">
                <a:latin typeface="PT Mono" panose="02060509020205020204" pitchFamily="49" charset="-52"/>
                <a:ea typeface="PT Mono" panose="02060509020205020204" pitchFamily="49" charset="-52"/>
              </a:rPr>
              <a:t>struct</a:t>
            </a:r>
            <a:r>
              <a:rPr lang="en-US" sz="1400" dirty="0">
                <a:latin typeface="PT Mono" panose="02060509020205020204" pitchFamily="49" charset="-52"/>
                <a:ea typeface="PT Mono" panose="02060509020205020204" pitchFamily="49" charset="-52"/>
              </a:rPr>
              <a:t> {</a:t>
            </a:r>
          </a:p>
          <a:p>
            <a:pPr marL="450839" indent="-450839">
              <a:lnSpc>
                <a:spcPct val="80000"/>
              </a:lnSpc>
              <a:spcBef>
                <a:spcPts val="40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latin typeface="PT Mono" panose="02060509020205020204" pitchFamily="49" charset="-52"/>
                <a:ea typeface="PT Mono" panose="02060509020205020204" pitchFamily="49" charset="-52"/>
              </a:rPr>
              <a:t>    x float64</a:t>
            </a:r>
          </a:p>
          <a:p>
            <a:pPr marL="450839" indent="-450839">
              <a:lnSpc>
                <a:spcPct val="80000"/>
              </a:lnSpc>
              <a:spcBef>
                <a:spcPts val="40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latin typeface="PT Mono" panose="02060509020205020204" pitchFamily="49" charset="-52"/>
                <a:ea typeface="PT Mono" panose="02060509020205020204" pitchFamily="49" charset="-52"/>
              </a:rPr>
              <a:t>    y float64</a:t>
            </a:r>
          </a:p>
          <a:p>
            <a:pPr marL="450839" indent="-450839">
              <a:lnSpc>
                <a:spcPct val="80000"/>
              </a:lnSpc>
              <a:spcBef>
                <a:spcPts val="40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latin typeface="PT Mono" panose="02060509020205020204" pitchFamily="49" charset="-52"/>
                <a:ea typeface="PT Mono" panose="02060509020205020204" pitchFamily="49" charset="-52"/>
              </a:rPr>
              <a:t>    r float64</a:t>
            </a:r>
          </a:p>
          <a:p>
            <a:pPr marL="450839" indent="-450839">
              <a:lnSpc>
                <a:spcPct val="80000"/>
              </a:lnSpc>
              <a:spcBef>
                <a:spcPts val="40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5803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Структуры</a:t>
            </a:r>
            <a:endParaRPr lang="ru-RU" dirty="0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type </a:t>
            </a:r>
            <a:r>
              <a:rPr lang="en-US" sz="2000" dirty="0" err="1" smtClean="0"/>
              <a:t>typeName</a:t>
            </a:r>
            <a:r>
              <a:rPr lang="en-US" sz="2000" dirty="0" smtClean="0"/>
              <a:t> </a:t>
            </a:r>
            <a:r>
              <a:rPr lang="en-US" sz="2000" dirty="0" err="1" smtClean="0"/>
              <a:t>existingType</a:t>
            </a:r>
            <a:endParaRPr lang="en-US" sz="2000" dirty="0" smtClean="0"/>
          </a:p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Методы можно навешивать на любой тип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Пользовательские типы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5517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Методы в </a:t>
            </a:r>
            <a:r>
              <a:rPr lang="ru-RU" dirty="0" err="1"/>
              <a:t>Go</a:t>
            </a:r>
            <a:r>
              <a:rPr lang="ru-RU" dirty="0"/>
              <a:t> — это функции, определенные для конкретного типа.</a:t>
            </a:r>
            <a:endParaRPr lang="en-US" dirty="0"/>
          </a:p>
          <a:p>
            <a:r>
              <a:rPr lang="ru-RU" dirty="0" smtClean="0"/>
              <a:t>Два варианта объявления методов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>
          <a:xfrm>
            <a:off x="895040" y="2409371"/>
            <a:ext cx="7887453" cy="3686629"/>
          </a:xfrm>
        </p:spPr>
        <p:txBody>
          <a:bodyPr/>
          <a:lstStyle/>
          <a:p>
            <a:r>
              <a:rPr lang="en-US" dirty="0" err="1" smtClean="0"/>
              <a:t>func</a:t>
            </a:r>
            <a:r>
              <a:rPr lang="en-US" dirty="0" smtClean="0"/>
              <a:t> </a:t>
            </a:r>
            <a:r>
              <a:rPr lang="en-US" dirty="0"/>
              <a:t>(s Shape) Render()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fmt.Println</a:t>
            </a:r>
            <a:r>
              <a:rPr lang="en-US" dirty="0"/>
              <a:t>(“Shape width is ”, </a:t>
            </a:r>
            <a:r>
              <a:rPr lang="en-US" dirty="0" err="1"/>
              <a:t>s.width</a:t>
            </a:r>
            <a:r>
              <a:rPr lang="en-US" dirty="0"/>
              <a:t>,”, and height is </a:t>
            </a:r>
            <a:r>
              <a:rPr lang="en-US" dirty="0" smtClean="0"/>
              <a:t>”, </a:t>
            </a:r>
            <a:r>
              <a:rPr lang="en-US" dirty="0" err="1" smtClean="0"/>
              <a:t>s.height</a:t>
            </a:r>
            <a:r>
              <a:rPr lang="en-US" dirty="0"/>
              <a:t>)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err="1"/>
              <a:t>func</a:t>
            </a:r>
            <a:r>
              <a:rPr lang="en-US" dirty="0"/>
              <a:t> (s *Shape) Rotate()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s.width</a:t>
            </a:r>
            <a:r>
              <a:rPr lang="en-US" dirty="0"/>
              <a:t>, </a:t>
            </a:r>
            <a:r>
              <a:rPr lang="en-US" dirty="0" err="1"/>
              <a:t>s.height</a:t>
            </a:r>
            <a:r>
              <a:rPr lang="en-US" dirty="0"/>
              <a:t> = </a:t>
            </a:r>
            <a:r>
              <a:rPr lang="en-US" dirty="0" err="1"/>
              <a:t>s.height</a:t>
            </a:r>
            <a:r>
              <a:rPr lang="en-US" dirty="0"/>
              <a:t>, </a:t>
            </a:r>
            <a:r>
              <a:rPr lang="en-US" dirty="0" err="1"/>
              <a:t>s.width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ru-RU" b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5825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sz="1800" dirty="0" smtClean="0"/>
              <a:t>Структуры могут содержать в себе анонимные или «встроенные» поля.</a:t>
            </a:r>
          </a:p>
          <a:p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Инициализация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Доступ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Отличия от наследования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Встраивание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5834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62" y="1981788"/>
            <a:ext cx="8683274" cy="289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292148" y="1582444"/>
            <a:ext cx="7847040" cy="424732"/>
          </a:xfrm>
        </p:spPr>
        <p:txBody>
          <a:bodyPr wrap="square">
            <a:spAutoFit/>
          </a:bodyPr>
          <a:lstStyle/>
          <a:p>
            <a:r>
              <a:rPr lang="ru-RU" dirty="0"/>
              <a:t>И</a:t>
            </a:r>
            <a:r>
              <a:rPr lang="ru-RU" dirty="0" smtClean="0"/>
              <a:t>нтерфейсы определяют поведение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26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2145" y="2229639"/>
            <a:ext cx="8395200" cy="1433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type Speaker interface {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SayHello</a:t>
            </a: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()</a:t>
            </a:r>
          </a:p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ru-RU" sz="16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92145" y="4729111"/>
            <a:ext cx="82727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 именовании принято постфикс -</a:t>
            </a:r>
            <a:r>
              <a:rPr lang="en-US" sz="2000" dirty="0" err="1"/>
              <a:t>er</a:t>
            </a:r>
            <a:r>
              <a:rPr lang="en-US" sz="2000" dirty="0"/>
              <a:t> (Sender, Reader, Closer,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Duck typing (</a:t>
            </a:r>
            <a:r>
              <a:rPr lang="ru-RU" sz="2000" dirty="0"/>
              <a:t>неявная, латентная или утиная типизация</a:t>
            </a:r>
            <a:r>
              <a:rPr lang="en-US" sz="2000" dirty="0"/>
              <a:t>)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Интерфейс не может содержать данные, только методы.</a:t>
            </a:r>
          </a:p>
        </p:txBody>
      </p:sp>
    </p:spTree>
    <p:extLst>
      <p:ext uri="{BB962C8B-B14F-4D97-AF65-F5344CB8AC3E}">
        <p14:creationId xmlns:p14="http://schemas.microsoft.com/office/powerpoint/2010/main" val="3743614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ru-RU" dirty="0"/>
              <a:t>В </a:t>
            </a:r>
            <a:r>
              <a:rPr lang="ru-RU" dirty="0" err="1"/>
              <a:t>Go</a:t>
            </a:r>
            <a:r>
              <a:rPr lang="ru-RU" dirty="0"/>
              <a:t> структура с методами будет удовлетворять интерфейсу просто самим фактом объявления метода. </a:t>
            </a:r>
          </a:p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ru-RU" dirty="0"/>
              <a:t>Структура хранит данные, но не поведение. Интерфейс хранит поведение, но не данные.</a:t>
            </a:r>
          </a:p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Если это выглядит как утка, плавает как утка и крякает как утка, то это, вероятно, утка и есть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234659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>
          <a:xfrm>
            <a:off x="611459" y="2543455"/>
            <a:ext cx="8819619" cy="361060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/>
              <a:t>з</a:t>
            </a:r>
            <a:r>
              <a:rPr lang="ru-RU" sz="2200" dirty="0" smtClean="0"/>
              <a:t>аверну-ка </a:t>
            </a:r>
            <a:r>
              <a:rPr lang="ru-RU" sz="2200" dirty="0"/>
              <a:t>я все в </a:t>
            </a:r>
            <a:r>
              <a:rPr lang="ru-RU" sz="2200" dirty="0" err="1"/>
              <a:t>interface</a:t>
            </a:r>
            <a:r>
              <a:rPr lang="ru-RU" sz="2200" dirty="0" smtClean="0"/>
              <a:t>{} </a:t>
            </a:r>
            <a:r>
              <a:rPr lang="ru-RU" sz="1800" dirty="0"/>
              <a:t>— думает </a:t>
            </a:r>
            <a:r>
              <a:rPr lang="ru-RU" sz="1800" dirty="0" smtClean="0"/>
              <a:t>разработчик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/>
              <a:t>работайте всегда с конкретными </a:t>
            </a:r>
            <a:r>
              <a:rPr lang="ru-RU" sz="2200" dirty="0" smtClean="0"/>
              <a:t>типами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/>
              <a:t>используйте интерфейс </a:t>
            </a:r>
            <a:r>
              <a:rPr lang="ru-RU" sz="2200" dirty="0" smtClean="0"/>
              <a:t>ТОЛЬКО там </a:t>
            </a:r>
            <a:r>
              <a:rPr lang="ru-RU" sz="2200" dirty="0"/>
              <a:t>где это </a:t>
            </a:r>
            <a:r>
              <a:rPr lang="ru-RU" sz="2200" dirty="0" smtClean="0"/>
              <a:t>необходимо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/>
              <a:t>пустой интерфейс </a:t>
            </a:r>
            <a:r>
              <a:rPr lang="ru-RU" sz="2200" dirty="0" smtClean="0"/>
              <a:t>— ТОЛЬКО когда </a:t>
            </a:r>
            <a:r>
              <a:rPr lang="ru-RU" sz="2200" dirty="0"/>
              <a:t>иначе </a:t>
            </a:r>
            <a:r>
              <a:rPr lang="ru-RU" sz="2200" dirty="0" smtClean="0"/>
              <a:t>никак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Для того, чтобы преобразовать массив в массив </a:t>
            </a:r>
            <a:r>
              <a:rPr lang="en-US" sz="2200" dirty="0" smtClean="0"/>
              <a:t>interface{}</a:t>
            </a:r>
            <a:r>
              <a:rPr lang="ru-RU" sz="2200" dirty="0" smtClean="0"/>
              <a:t> требуется </a:t>
            </a:r>
            <a:r>
              <a:rPr lang="ru-RU" sz="2200" smtClean="0"/>
              <a:t>линейное время</a:t>
            </a:r>
            <a:endParaRPr lang="ru-RU" sz="2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611460" y="1582017"/>
            <a:ext cx="8333876" cy="786899"/>
          </a:xfrm>
        </p:spPr>
        <p:txBody>
          <a:bodyPr/>
          <a:lstStyle/>
          <a:p>
            <a:r>
              <a:rPr lang="ru-RU" dirty="0" smtClean="0"/>
              <a:t>Как жить с интерфейсами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460873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>
          <a:xfrm>
            <a:off x="611460" y="2543455"/>
            <a:ext cx="8532540" cy="3610601"/>
          </a:xfrm>
        </p:spPr>
        <p:txBody>
          <a:bodyPr/>
          <a:lstStyle/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Когда использовать интерфейсы осмысленно</a:t>
            </a:r>
          </a:p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Когда стоит привязываться к конкретным типам</a:t>
            </a:r>
          </a:p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Какие есть еще альтернативы </a:t>
            </a:r>
            <a:r>
              <a:rPr lang="ru-RU" sz="1600" dirty="0" smtClean="0"/>
              <a:t>(например, замыкания и функции)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786111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>
          <a:xfrm>
            <a:off x="611460" y="1582017"/>
            <a:ext cx="7527727" cy="42380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Функция </a:t>
            </a:r>
            <a:r>
              <a:rPr lang="ru-RU" dirty="0" smtClean="0"/>
              <a:t>— независимая часть кода, связывающая </a:t>
            </a:r>
            <a:r>
              <a:rPr lang="ru-RU" dirty="0"/>
              <a:t>один или несколько входных параметров с одним или несколькими выходными параметрами</a:t>
            </a:r>
            <a:r>
              <a:rPr lang="ru-RU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Функции </a:t>
            </a:r>
            <a:r>
              <a:rPr lang="ru-RU" dirty="0" smtClean="0"/>
              <a:t>(</a:t>
            </a:r>
            <a:r>
              <a:rPr lang="ru-RU" i="1" dirty="0" smtClean="0"/>
              <a:t>процедуры, подпрограммы</a:t>
            </a:r>
            <a:r>
              <a:rPr lang="ru-RU" dirty="0" smtClean="0"/>
              <a:t>) </a:t>
            </a:r>
            <a:r>
              <a:rPr lang="ru-RU" dirty="0"/>
              <a:t>можно представить как черный </a:t>
            </a:r>
            <a:r>
              <a:rPr lang="ru-RU" dirty="0" smtClean="0"/>
              <a:t>ящик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</a:t>
            </a:fld>
            <a:endParaRPr lang="ru-RU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611460" y="4338084"/>
            <a:ext cx="7195412" cy="1482017"/>
            <a:chOff x="292146" y="5100102"/>
            <a:chExt cx="7580343" cy="1440000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3372489" y="5100102"/>
              <a:ext cx="1440000" cy="14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>
              <a:off x="4812489" y="5820102"/>
              <a:ext cx="306000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Прямоугольник 13"/>
            <p:cNvSpPr/>
            <p:nvPr/>
          </p:nvSpPr>
          <p:spPr>
            <a:xfrm>
              <a:off x="292146" y="5380331"/>
              <a:ext cx="1192852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inputs</a:t>
              </a:r>
              <a:endParaRPr lang="ru-RU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6362831" y="5380331"/>
              <a:ext cx="1260515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outputs</a:t>
              </a:r>
              <a:endParaRPr lang="ru-R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Прямая со стрелкой 15"/>
            <p:cNvCxnSpPr/>
            <p:nvPr/>
          </p:nvCxnSpPr>
          <p:spPr>
            <a:xfrm>
              <a:off x="292146" y="5820102"/>
              <a:ext cx="306000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6004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Реализовать функцию </a:t>
            </a:r>
            <a:r>
              <a:rPr lang="en-US" dirty="0" smtClean="0"/>
              <a:t>memorize </a:t>
            </a:r>
            <a:endParaRPr lang="ru-RU" dirty="0" smtClean="0"/>
          </a:p>
          <a:p>
            <a:r>
              <a:rPr lang="ru-RU" dirty="0" smtClean="0"/>
              <a:t>Реализовать календарь </a:t>
            </a:r>
            <a:r>
              <a:rPr lang="ru-RU" smtClean="0"/>
              <a:t>и методы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ru-RU" dirty="0" smtClean="0"/>
              <a:t>апреля 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47681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Ожерельев</a:t>
            </a:r>
            <a:r>
              <a:rPr lang="ru-RU" dirty="0" smtClean="0"/>
              <a:t> Илья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i.ozherelyev@corp.mail.ru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669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8570248" y="6392649"/>
            <a:ext cx="375088" cy="365125"/>
          </a:xfrm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1536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Набор элементов </a:t>
            </a:r>
            <a:br>
              <a:rPr lang="ru-RU" dirty="0" smtClean="0"/>
            </a:br>
            <a:r>
              <a:rPr lang="ru-RU" dirty="0" smtClean="0"/>
              <a:t>для презентации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>
          <a:xfrm>
            <a:off x="8570248" y="6392649"/>
            <a:ext cx="375088" cy="365125"/>
          </a:xfrm>
          <a:prstGeom prst="rect">
            <a:avLst/>
          </a:prstGeom>
        </p:spPr>
        <p:txBody>
          <a:bodyPr/>
          <a:lstStyle/>
          <a:p>
            <a:fld id="{1408683E-08AF-4C3A-BE40-2D9C57A20CF5}" type="slidenum">
              <a:rPr lang="ru-RU" smtClean="0"/>
              <a:pPr/>
              <a:t>33</a:t>
            </a:fld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4572012" y="4099318"/>
            <a:ext cx="3701131" cy="637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3538" indent="-269875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ru-RU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Для кода</a:t>
            </a:r>
            <a:r>
              <a:rPr lang="en-US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/</a:t>
            </a:r>
            <a:r>
              <a:rPr lang="ru-RU" sz="16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формул</a:t>
            </a:r>
            <a:endParaRPr lang="ru-RU" sz="16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19042" y="4072584"/>
            <a:ext cx="1471076" cy="664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u="sng" dirty="0">
                <a:solidFill>
                  <a:schemeClr val="accent1"/>
                </a:solidFill>
              </a:rPr>
              <a:t>в</a:t>
            </a:r>
            <a:r>
              <a:rPr lang="ru-RU" sz="2000" b="1" u="sng" dirty="0" smtClean="0">
                <a:solidFill>
                  <a:schemeClr val="accent1"/>
                </a:solidFill>
              </a:rPr>
              <a:t>аш текст</a:t>
            </a:r>
            <a:endParaRPr lang="ru-RU" sz="2000" b="1" u="sng" dirty="0">
              <a:solidFill>
                <a:schemeClr val="accent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2619042" y="5065767"/>
            <a:ext cx="1471076" cy="664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u="sng" dirty="0">
                <a:solidFill>
                  <a:schemeClr val="tx1"/>
                </a:solidFill>
              </a:rPr>
              <a:t>в</a:t>
            </a:r>
            <a:r>
              <a:rPr lang="ru-RU" sz="2000" b="1" u="sng" dirty="0" smtClean="0">
                <a:solidFill>
                  <a:schemeClr val="tx1"/>
                </a:solidFill>
              </a:rPr>
              <a:t>аш текст</a:t>
            </a:r>
            <a:endParaRPr lang="ru-RU" sz="2000" b="1" u="sng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632915" y="4072584"/>
            <a:ext cx="1471076" cy="664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u="sng" dirty="0">
                <a:solidFill>
                  <a:schemeClr val="accent1"/>
                </a:solidFill>
              </a:rPr>
              <a:t>в</a:t>
            </a:r>
            <a:r>
              <a:rPr lang="ru-RU" sz="2000" b="1" u="sng" dirty="0" smtClean="0">
                <a:solidFill>
                  <a:schemeClr val="accent1"/>
                </a:solidFill>
              </a:rPr>
              <a:t>ажно!</a:t>
            </a:r>
            <a:endParaRPr lang="ru-RU" sz="2000" b="1" u="sng" dirty="0">
              <a:solidFill>
                <a:schemeClr val="accent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32915" y="5065767"/>
            <a:ext cx="1471076" cy="664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u="sng" dirty="0" smtClean="0">
                <a:solidFill>
                  <a:schemeClr val="tx1"/>
                </a:solidFill>
              </a:rPr>
              <a:t>важно</a:t>
            </a:r>
            <a:endParaRPr lang="ru-RU" sz="2000" b="1" u="sng" dirty="0">
              <a:solidFill>
                <a:schemeClr val="tx1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15" y="1844370"/>
            <a:ext cx="727295" cy="71229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3637999" y="1878110"/>
            <a:ext cx="704801" cy="644816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001" y="1938093"/>
            <a:ext cx="697303" cy="524851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5703522" y="1883070"/>
            <a:ext cx="138884" cy="634895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6811" y="1967392"/>
            <a:ext cx="456332" cy="466252"/>
          </a:xfrm>
          <a:prstGeom prst="rect">
            <a:avLst/>
          </a:prstGeom>
        </p:spPr>
      </p:pic>
      <p:pic>
        <p:nvPicPr>
          <p:cNvPr id="48" name="Рисунок 47"/>
          <p:cNvPicPr>
            <a:picLocks noChangeAspect="1"/>
          </p:cNvPicPr>
          <p:nvPr/>
        </p:nvPicPr>
        <p:blipFill>
          <a:blip r:embed="rId7">
            <a:biLevel thresh="75000"/>
          </a:blip>
          <a:stretch>
            <a:fillRect/>
          </a:stretch>
        </p:blipFill>
        <p:spPr>
          <a:xfrm>
            <a:off x="7069700" y="2121156"/>
            <a:ext cx="386891" cy="158725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5332" y="1878110"/>
            <a:ext cx="436492" cy="644816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9">
            <a:biLevel thresh="75000"/>
          </a:blip>
          <a:stretch>
            <a:fillRect/>
          </a:stretch>
        </p:blipFill>
        <p:spPr>
          <a:xfrm>
            <a:off x="1590651" y="1848119"/>
            <a:ext cx="727295" cy="704799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632915" y="2904424"/>
            <a:ext cx="727295" cy="712297"/>
          </a:xfrm>
          <a:prstGeom prst="rect">
            <a:avLst/>
          </a:prstGeom>
        </p:spPr>
      </p:pic>
      <p:pic>
        <p:nvPicPr>
          <p:cNvPr id="61" name="Рисунок 60"/>
          <p:cNvPicPr>
            <a:picLocks noChangeAspect="1"/>
          </p:cNvPicPr>
          <p:nvPr/>
        </p:nvPicPr>
        <p:blipFill>
          <a:blip r:embed="rId10">
            <a:biLevel thresh="75000"/>
          </a:blip>
          <a:stretch>
            <a:fillRect/>
          </a:stretch>
        </p:blipFill>
        <p:spPr>
          <a:xfrm>
            <a:off x="2609149" y="2914650"/>
            <a:ext cx="685128" cy="691844"/>
          </a:xfrm>
          <a:prstGeom prst="rect">
            <a:avLst/>
          </a:prstGeom>
        </p:spPr>
      </p:pic>
      <p:pic>
        <p:nvPicPr>
          <p:cNvPr id="62" name="Рисунок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999" y="2938164"/>
            <a:ext cx="704801" cy="644816"/>
          </a:xfrm>
          <a:prstGeom prst="rect">
            <a:avLst/>
          </a:prstGeom>
        </p:spPr>
      </p:pic>
      <p:pic>
        <p:nvPicPr>
          <p:cNvPr id="63" name="Рисунок 62"/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4646001" y="2998147"/>
            <a:ext cx="697303" cy="524851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3522" y="2943124"/>
            <a:ext cx="138884" cy="634895"/>
          </a:xfrm>
          <a:prstGeom prst="rect">
            <a:avLst/>
          </a:prstGeom>
        </p:spPr>
      </p:pic>
      <p:pic>
        <p:nvPicPr>
          <p:cNvPr id="65" name="Рисунок 64"/>
          <p:cNvPicPr>
            <a:picLocks noChangeAspect="1"/>
          </p:cNvPicPr>
          <p:nvPr/>
        </p:nvPicPr>
        <p:blipFill>
          <a:blip r:embed="rId6">
            <a:biLevel thresh="75000"/>
          </a:blip>
          <a:stretch>
            <a:fillRect/>
          </a:stretch>
        </p:blipFill>
        <p:spPr>
          <a:xfrm>
            <a:off x="7816811" y="3027446"/>
            <a:ext cx="456332" cy="466252"/>
          </a:xfrm>
          <a:prstGeom prst="rect">
            <a:avLst/>
          </a:prstGeom>
        </p:spPr>
      </p:pic>
      <p:pic>
        <p:nvPicPr>
          <p:cNvPr id="67" name="Рисунок 66"/>
          <p:cNvPicPr>
            <a:picLocks noChangeAspect="1"/>
          </p:cNvPicPr>
          <p:nvPr/>
        </p:nvPicPr>
        <p:blipFill>
          <a:blip r:embed="rId8">
            <a:biLevel thresh="75000"/>
          </a:blip>
          <a:stretch>
            <a:fillRect/>
          </a:stretch>
        </p:blipFill>
        <p:spPr>
          <a:xfrm>
            <a:off x="6315332" y="2938164"/>
            <a:ext cx="436492" cy="644816"/>
          </a:xfrm>
          <a:prstGeom prst="rect">
            <a:avLst/>
          </a:prstGeom>
        </p:spPr>
      </p:pic>
      <p:pic>
        <p:nvPicPr>
          <p:cNvPr id="68" name="Рисунок 6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0651" y="2908173"/>
            <a:ext cx="727295" cy="704799"/>
          </a:xfrm>
          <a:prstGeom prst="rect">
            <a:avLst/>
          </a:prstGeom>
        </p:spPr>
      </p:pic>
      <p:pic>
        <p:nvPicPr>
          <p:cNvPr id="71" name="Рисунок 7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9149" y="1861074"/>
            <a:ext cx="685128" cy="691844"/>
          </a:xfrm>
          <a:prstGeom prst="rect">
            <a:avLst/>
          </a:prstGeom>
        </p:spPr>
      </p:pic>
      <p:pic>
        <p:nvPicPr>
          <p:cNvPr id="74" name="Рисунок 7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9700" y="3181208"/>
            <a:ext cx="386891" cy="158725"/>
          </a:xfrm>
          <a:prstGeom prst="rect">
            <a:avLst/>
          </a:prstGeom>
        </p:spPr>
      </p:pic>
      <p:sp>
        <p:nvSpPr>
          <p:cNvPr id="75" name="Прямоугольник 74"/>
          <p:cNvSpPr/>
          <p:nvPr/>
        </p:nvSpPr>
        <p:spPr>
          <a:xfrm>
            <a:off x="4572012" y="5092501"/>
            <a:ext cx="3701131" cy="637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>
              <a:buClr>
                <a:schemeClr val="bg1">
                  <a:lumMod val="50000"/>
                </a:schemeClr>
              </a:buClr>
            </a:pPr>
            <a:r>
              <a:rPr lang="ru-RU" sz="1600" b="1" dirty="0">
                <a:solidFill>
                  <a:prstClr val="black"/>
                </a:solidFill>
                <a:ea typeface="PT Mono" panose="02060509020205020204" pitchFamily="49" charset="-52"/>
              </a:rPr>
              <a:t>Д</a:t>
            </a:r>
            <a:r>
              <a:rPr lang="ru-RU" sz="1600" b="1" dirty="0" smtClean="0">
                <a:solidFill>
                  <a:prstClr val="black"/>
                </a:solidFill>
                <a:ea typeface="PT Mono" panose="02060509020205020204" pitchFamily="49" charset="-52"/>
              </a:rPr>
              <a:t>ля текстовых блоков</a:t>
            </a:r>
            <a:endParaRPr lang="ru-RU" sz="1600" b="1" dirty="0">
              <a:solidFill>
                <a:prstClr val="black"/>
              </a:solidFill>
              <a:ea typeface="PT Mono" panose="020605090202050202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08597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1800" b="0" dirty="0" smtClean="0">
                <a:latin typeface="+mn-lt"/>
              </a:rPr>
              <a:t>Для </a:t>
            </a:r>
            <a:r>
              <a:rPr lang="ru-RU" sz="1800" b="0" dirty="0">
                <a:latin typeface="+mn-lt"/>
              </a:rPr>
              <a:t>объявления функции используется следующий </a:t>
            </a:r>
            <a:r>
              <a:rPr lang="ru-RU" sz="1800" b="1" dirty="0">
                <a:latin typeface="+mn-lt"/>
              </a:rPr>
              <a:t>синтаксис</a:t>
            </a:r>
            <a:r>
              <a:rPr lang="ru-RU" sz="1800" b="0" dirty="0">
                <a:latin typeface="+mn-lt"/>
              </a:rPr>
              <a:t>:</a:t>
            </a:r>
            <a:endParaRPr lang="ru-RU" sz="1800" dirty="0">
              <a:latin typeface="+mn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93400" y="4127388"/>
            <a:ext cx="7545787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700" b="1" dirty="0"/>
              <a:t>Тип</a:t>
            </a:r>
            <a:r>
              <a:rPr lang="ru-RU" sz="1700" dirty="0"/>
              <a:t> определяет возвращаемый тип функции. </a:t>
            </a:r>
            <a:endParaRPr lang="ru-RU" sz="1700" dirty="0" smtClean="0"/>
          </a:p>
          <a:p>
            <a:pPr>
              <a:spcAft>
                <a:spcPts val="600"/>
              </a:spcAft>
            </a:pPr>
            <a:r>
              <a:rPr lang="ru-RU" sz="1700" b="1" dirty="0" smtClean="0"/>
              <a:t>Имя </a:t>
            </a:r>
            <a:r>
              <a:rPr lang="ru-RU" sz="1700" b="1" dirty="0"/>
              <a:t>функции</a:t>
            </a:r>
            <a:r>
              <a:rPr lang="ru-RU" sz="1700" dirty="0"/>
              <a:t> служит для ее вызова в программе и ее правило определения совпадает с правилом определения имен переменных. </a:t>
            </a:r>
            <a:endParaRPr lang="ru-RU" sz="1700" dirty="0" smtClean="0"/>
          </a:p>
          <a:p>
            <a:pPr>
              <a:spcAft>
                <a:spcPts val="600"/>
              </a:spcAft>
            </a:pPr>
            <a:r>
              <a:rPr lang="ru-RU" sz="1700" b="1" dirty="0" smtClean="0"/>
              <a:t>Список </a:t>
            </a:r>
            <a:r>
              <a:rPr lang="ru-RU" sz="1700" b="1" dirty="0"/>
              <a:t>параметров</a:t>
            </a:r>
            <a:r>
              <a:rPr lang="ru-RU" sz="1700" dirty="0"/>
              <a:t> необходим для передачи функции каких-либо </a:t>
            </a:r>
            <a:r>
              <a:rPr lang="ru-RU" sz="1700" dirty="0" smtClean="0"/>
              <a:t>данных </a:t>
            </a:r>
            <a:r>
              <a:rPr lang="ru-RU" sz="1700" dirty="0"/>
              <a:t>при ее вызове. </a:t>
            </a:r>
            <a:endParaRPr lang="ru-RU" sz="1700" dirty="0" smtClean="0"/>
          </a:p>
          <a:p>
            <a:pPr>
              <a:spcAft>
                <a:spcPts val="600"/>
              </a:spcAft>
            </a:pPr>
            <a:r>
              <a:rPr lang="ru-RU" sz="1700" b="1" dirty="0" smtClean="0"/>
              <a:t>Тело функции </a:t>
            </a:r>
            <a:r>
              <a:rPr lang="ru-RU" sz="1700" dirty="0" smtClean="0"/>
              <a:t>— </a:t>
            </a:r>
            <a:r>
              <a:rPr lang="ru-RU" sz="1700" dirty="0"/>
              <a:t>это набор операторов, которые выполняются при ее вызове.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11460" y="2146547"/>
            <a:ext cx="7662351" cy="1828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700" dirty="0" err="1">
                <a:solidFill>
                  <a:srgbClr val="313131"/>
                </a:solidFill>
                <a:latin typeface="Menlo"/>
              </a:rPr>
              <a:t>func</a:t>
            </a:r>
            <a:r>
              <a:rPr lang="ru-RU" sz="1700" dirty="0">
                <a:solidFill>
                  <a:srgbClr val="313131"/>
                </a:solidFill>
                <a:latin typeface="Menlo"/>
              </a:rPr>
              <a:t> </a:t>
            </a:r>
            <a:r>
              <a:rPr lang="ru-RU" sz="1700" b="1" dirty="0" err="1">
                <a:solidFill>
                  <a:srgbClr val="313131"/>
                </a:solidFill>
                <a:latin typeface="Menlo"/>
              </a:rPr>
              <a:t>имяФункции</a:t>
            </a:r>
            <a:r>
              <a:rPr lang="ru-RU" sz="1700" dirty="0">
                <a:solidFill>
                  <a:srgbClr val="666600"/>
                </a:solidFill>
                <a:latin typeface="Menlo"/>
              </a:rPr>
              <a:t>(</a:t>
            </a:r>
            <a:r>
              <a:rPr lang="ru-RU" sz="1700" dirty="0">
                <a:solidFill>
                  <a:srgbClr val="313131"/>
                </a:solidFill>
                <a:latin typeface="Menlo"/>
              </a:rPr>
              <a:t> </a:t>
            </a:r>
            <a:r>
              <a:rPr lang="ru-RU" sz="1700" dirty="0">
                <a:solidFill>
                  <a:srgbClr val="666600"/>
                </a:solidFill>
                <a:latin typeface="Menlo"/>
              </a:rPr>
              <a:t>[</a:t>
            </a:r>
            <a:r>
              <a:rPr lang="ru-RU" sz="1700" b="1" dirty="0">
                <a:solidFill>
                  <a:srgbClr val="313131"/>
                </a:solidFill>
                <a:latin typeface="Menlo"/>
              </a:rPr>
              <a:t>список параметров</a:t>
            </a:r>
            <a:r>
              <a:rPr lang="ru-RU" sz="1700" dirty="0">
                <a:solidFill>
                  <a:srgbClr val="666600"/>
                </a:solidFill>
                <a:latin typeface="Menlo"/>
              </a:rPr>
              <a:t>]</a:t>
            </a:r>
            <a:r>
              <a:rPr lang="ru-RU" sz="1700" dirty="0">
                <a:solidFill>
                  <a:srgbClr val="313131"/>
                </a:solidFill>
                <a:latin typeface="Menlo"/>
              </a:rPr>
              <a:t> </a:t>
            </a:r>
            <a:r>
              <a:rPr lang="ru-RU" sz="1700" dirty="0">
                <a:solidFill>
                  <a:srgbClr val="666600"/>
                </a:solidFill>
                <a:latin typeface="Menlo"/>
              </a:rPr>
              <a:t>)</a:t>
            </a:r>
            <a:r>
              <a:rPr lang="ru-RU" sz="1700" dirty="0">
                <a:solidFill>
                  <a:srgbClr val="313131"/>
                </a:solidFill>
                <a:latin typeface="Menlo"/>
              </a:rPr>
              <a:t> </a:t>
            </a:r>
            <a:r>
              <a:rPr lang="ru-RU" sz="1700" dirty="0" smtClean="0">
                <a:solidFill>
                  <a:srgbClr val="666600"/>
                </a:solidFill>
                <a:latin typeface="Menlo"/>
              </a:rPr>
              <a:t>[</a:t>
            </a:r>
            <a:r>
              <a:rPr lang="ru-RU" sz="1700" b="1" dirty="0">
                <a:solidFill>
                  <a:srgbClr val="313131"/>
                </a:solidFill>
                <a:latin typeface="Menlo"/>
              </a:rPr>
              <a:t>Возвращаемые значения</a:t>
            </a:r>
            <a:r>
              <a:rPr lang="ru-RU" sz="1700" dirty="0">
                <a:solidFill>
                  <a:srgbClr val="666600"/>
                </a:solidFill>
                <a:latin typeface="Menlo"/>
              </a:rPr>
              <a:t>]</a:t>
            </a:r>
            <a:r>
              <a:rPr lang="ru-RU" sz="1700" dirty="0">
                <a:solidFill>
                  <a:srgbClr val="313131"/>
                </a:solidFill>
                <a:latin typeface="Menlo"/>
              </a:rPr>
              <a:t> </a:t>
            </a:r>
            <a:r>
              <a:rPr lang="ru-RU" sz="1700" dirty="0" smtClean="0">
                <a:solidFill>
                  <a:srgbClr val="666600"/>
                </a:solidFill>
                <a:latin typeface="Menlo"/>
              </a:rPr>
              <a:t>{</a:t>
            </a:r>
            <a:endParaRPr lang="ru-RU" sz="1700" dirty="0">
              <a:solidFill>
                <a:srgbClr val="313131"/>
              </a:solidFill>
              <a:latin typeface="Menl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700" dirty="0" smtClean="0">
                <a:solidFill>
                  <a:srgbClr val="313131"/>
                </a:solidFill>
                <a:latin typeface="Menlo"/>
              </a:rPr>
              <a:t>	тело </a:t>
            </a:r>
            <a:r>
              <a:rPr lang="ru-RU" sz="1700" dirty="0">
                <a:solidFill>
                  <a:srgbClr val="313131"/>
                </a:solidFill>
                <a:latin typeface="Menlo"/>
              </a:rPr>
              <a:t>функции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700" dirty="0">
                <a:solidFill>
                  <a:srgbClr val="666600"/>
                </a:solidFill>
                <a:latin typeface="Menlo"/>
              </a:rPr>
              <a:t>}</a:t>
            </a:r>
            <a:r>
              <a:rPr lang="ru-RU" sz="1700" dirty="0">
                <a:solidFill>
                  <a:schemeClr val="tx1"/>
                </a:solidFill>
              </a:rPr>
              <a:t> </a:t>
            </a:r>
            <a:endParaRPr lang="ru-RU" sz="17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074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Пример функции в </a:t>
            </a:r>
            <a:r>
              <a:rPr lang="en-US" dirty="0" smtClean="0"/>
              <a:t>Go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en-US" dirty="0" smtClean="0"/>
              <a:t>Package main</a:t>
            </a:r>
            <a:endParaRPr lang="ru-RU" dirty="0" smtClean="0"/>
          </a:p>
          <a:p>
            <a:r>
              <a:rPr lang="ru-RU" dirty="0"/>
              <a:t> </a:t>
            </a:r>
          </a:p>
          <a:p>
            <a:r>
              <a:rPr lang="en-US" dirty="0" err="1" smtClean="0"/>
              <a:t>func</a:t>
            </a:r>
            <a:r>
              <a:rPr lang="en-US" dirty="0" smtClean="0"/>
              <a:t> </a:t>
            </a:r>
            <a:r>
              <a:rPr lang="en-US" dirty="0"/>
              <a:t>average(</a:t>
            </a:r>
            <a:r>
              <a:rPr lang="en-US" dirty="0" err="1"/>
              <a:t>xs</a:t>
            </a:r>
            <a:r>
              <a:rPr lang="en-US" dirty="0"/>
              <a:t> []float64) float64 {    </a:t>
            </a:r>
          </a:p>
          <a:p>
            <a:r>
              <a:rPr lang="en-US" dirty="0"/>
              <a:t>    total := 0.0</a:t>
            </a:r>
          </a:p>
          <a:p>
            <a:r>
              <a:rPr lang="en-US" dirty="0"/>
              <a:t>    for _, v := range </a:t>
            </a:r>
            <a:r>
              <a:rPr lang="en-US" dirty="0" err="1"/>
              <a:t>xs</a:t>
            </a:r>
            <a:r>
              <a:rPr lang="en-US" dirty="0"/>
              <a:t> {</a:t>
            </a:r>
          </a:p>
          <a:p>
            <a:r>
              <a:rPr lang="en-US" dirty="0"/>
              <a:t>        total += v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total / float64(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xs</a:t>
            </a:r>
            <a:r>
              <a:rPr lang="en-US" dirty="0"/>
              <a:t>))</a:t>
            </a:r>
          </a:p>
          <a:p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/>
              <a:t> </a:t>
            </a:r>
            <a:endParaRPr lang="ru-RU" dirty="0"/>
          </a:p>
          <a:p>
            <a:r>
              <a:rPr lang="en-US" dirty="0" err="1"/>
              <a:t>func</a:t>
            </a:r>
            <a:r>
              <a:rPr lang="en-US" dirty="0"/>
              <a:t> main() {</a:t>
            </a:r>
          </a:p>
          <a:p>
            <a:r>
              <a:rPr lang="en-US" dirty="0"/>
              <a:t>    </a:t>
            </a:r>
            <a:r>
              <a:rPr lang="en-US" dirty="0" err="1"/>
              <a:t>xs</a:t>
            </a:r>
            <a:r>
              <a:rPr lang="en-US" dirty="0"/>
              <a:t> := []float64{98,93,77,82,83}</a:t>
            </a:r>
          </a:p>
          <a:p>
            <a:r>
              <a:rPr lang="en-US" dirty="0"/>
              <a:t>    </a:t>
            </a:r>
            <a:r>
              <a:rPr lang="en-US" dirty="0" err="1"/>
              <a:t>fmt.Println</a:t>
            </a:r>
            <a:r>
              <a:rPr lang="en-US" dirty="0"/>
              <a:t>(average(</a:t>
            </a:r>
            <a:r>
              <a:rPr lang="en-US" dirty="0" err="1"/>
              <a:t>xs</a:t>
            </a:r>
            <a:r>
              <a:rPr lang="en-US" dirty="0"/>
              <a:t>))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30453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Функции </a:t>
            </a:r>
            <a:r>
              <a:rPr lang="en-US" dirty="0" err="1" smtClean="0"/>
              <a:t>init</a:t>
            </a:r>
            <a:r>
              <a:rPr lang="en-US" dirty="0" smtClean="0"/>
              <a:t>() </a:t>
            </a:r>
            <a:r>
              <a:rPr lang="ru-RU" dirty="0" smtClean="0"/>
              <a:t>и </a:t>
            </a:r>
            <a:r>
              <a:rPr lang="en-US" dirty="0" smtClean="0"/>
              <a:t>main()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Package main </a:t>
            </a:r>
          </a:p>
          <a:p>
            <a:r>
              <a:rPr lang="ru-RU" dirty="0" smtClean="0"/>
              <a:t> </a:t>
            </a:r>
            <a:endParaRPr lang="en-US" dirty="0"/>
          </a:p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stuff = “not ready”</a:t>
            </a:r>
          </a:p>
          <a:p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 err="1" smtClean="0"/>
              <a:t>func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() {</a:t>
            </a:r>
          </a:p>
          <a:p>
            <a:r>
              <a:rPr lang="en-US" dirty="0"/>
              <a:t> </a:t>
            </a:r>
            <a:r>
              <a:rPr lang="en-US" dirty="0" smtClean="0"/>
              <a:t> stuff = “ready”</a:t>
            </a:r>
          </a:p>
          <a:p>
            <a:r>
              <a:rPr lang="en-US" dirty="0" smtClean="0"/>
              <a:t>}</a:t>
            </a:r>
          </a:p>
          <a:p>
            <a:r>
              <a:rPr lang="ru-RU" dirty="0" smtClean="0"/>
              <a:t> </a:t>
            </a:r>
            <a:endParaRPr lang="en-US" dirty="0"/>
          </a:p>
          <a:p>
            <a:r>
              <a:rPr lang="en-US" dirty="0" err="1" smtClean="0"/>
              <a:t>func</a:t>
            </a:r>
            <a:r>
              <a:rPr lang="en-US" dirty="0" smtClean="0"/>
              <a:t> main() 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fmt.Println</a:t>
            </a:r>
            <a:r>
              <a:rPr lang="en-US" dirty="0" smtClean="0"/>
              <a:t>(“The stuff is ”,stuff)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995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dirty="0"/>
              <a:t>Возврат нескольких </a:t>
            </a:r>
            <a:r>
              <a:rPr lang="ru-RU" dirty="0" smtClean="0"/>
              <a:t>значений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Именованные </a:t>
            </a:r>
            <a:r>
              <a:rPr lang="ru-RU" dirty="0"/>
              <a:t>возвращаемые </a:t>
            </a:r>
            <a:r>
              <a:rPr lang="ru-RU" dirty="0" smtClean="0"/>
              <a:t>значения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Переменное число аргументов </a:t>
            </a:r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77348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dirty="0"/>
              <a:t>Для этого необходимы три вещи: </a:t>
            </a:r>
            <a:endParaRPr lang="en-US" dirty="0" smtClean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указать </a:t>
            </a:r>
            <a:r>
              <a:rPr lang="ru-RU" dirty="0"/>
              <a:t>несколько типов возвращаемых значений, разделенных </a:t>
            </a:r>
            <a:r>
              <a:rPr lang="ru-RU" dirty="0" smtClean="0"/>
              <a:t>,</a:t>
            </a:r>
            <a:endParaRPr lang="en-US" dirty="0" smtClean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изменить </a:t>
            </a:r>
            <a:r>
              <a:rPr lang="ru-RU" dirty="0"/>
              <a:t>выражение после </a:t>
            </a:r>
            <a:r>
              <a:rPr lang="ru-RU" dirty="0" err="1"/>
              <a:t>return</a:t>
            </a:r>
            <a:r>
              <a:rPr lang="ru-RU" dirty="0"/>
              <a:t> так, чтобы оно содержало несколько значений, разделенных </a:t>
            </a:r>
            <a:r>
              <a:rPr lang="ru-RU" dirty="0" smtClean="0"/>
              <a:t>,,</a:t>
            </a:r>
            <a:endParaRPr lang="en-US" dirty="0" smtClean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изменить </a:t>
            </a:r>
            <a:r>
              <a:rPr lang="ru-RU" dirty="0"/>
              <a:t>конструкцию присвоения так, чтобы она содержала несколько значений в левой части перед := или =.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fontAlgn="base"/>
            <a:r>
              <a:rPr lang="ru-RU" dirty="0"/>
              <a:t>Возврат нескольких значений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7693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err="1"/>
              <a:t>Go</a:t>
            </a:r>
            <a:r>
              <a:rPr lang="ru-RU" dirty="0"/>
              <a:t> у функции могут </a:t>
            </a:r>
            <a:r>
              <a:rPr lang="ru-RU" dirty="0" smtClean="0"/>
              <a:t>быть именованные </a:t>
            </a:r>
            <a:r>
              <a:rPr lang="ru-RU" dirty="0"/>
              <a:t>возвращаемые значения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>
              <a:buClr>
                <a:schemeClr val="bg1">
                  <a:lumMod val="50000"/>
                </a:schemeClr>
              </a:buClr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// total := </a:t>
            </a:r>
            <a:r>
              <a:rPr lang="ru-RU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нулевое значение типа 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float64</a:t>
            </a:r>
          </a:p>
          <a:p>
            <a:pPr marL="93663">
              <a:buClr>
                <a:schemeClr val="bg1">
                  <a:lumMod val="50000"/>
                </a:schemeClr>
              </a:buClr>
            </a:pPr>
            <a:r>
              <a:rPr lang="en-US" sz="1400" dirty="0" err="1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func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average(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xs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[]float64) </a:t>
            </a:r>
            <a:r>
              <a:rPr lang="ru-RU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total float64) 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{    </a:t>
            </a:r>
            <a:endParaRPr lang="en-US" sz="1400" dirty="0" smtClean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marL="93663">
              <a:buClr>
                <a:schemeClr val="bg1">
                  <a:lumMod val="50000"/>
                </a:schemeClr>
              </a:buClr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for 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_, v := range 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xs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{</a:t>
            </a:r>
          </a:p>
          <a:p>
            <a:pPr marL="93663">
              <a:buClr>
                <a:schemeClr val="bg1">
                  <a:lumMod val="50000"/>
                </a:schemeClr>
              </a:buClr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    total += v</a:t>
            </a:r>
          </a:p>
          <a:p>
            <a:pPr marL="93663">
              <a:buClr>
                <a:schemeClr val="bg1">
                  <a:lumMod val="50000"/>
                </a:schemeClr>
              </a:buClr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}</a:t>
            </a:r>
          </a:p>
          <a:p>
            <a:pPr marL="93663">
              <a:buClr>
                <a:schemeClr val="bg1">
                  <a:lumMod val="50000"/>
                </a:schemeClr>
              </a:buClr>
            </a:pP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    return total / float64(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len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xs</a:t>
            </a:r>
            <a:r>
              <a:rPr lang="en-US" sz="1400" dirty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))</a:t>
            </a:r>
          </a:p>
          <a:p>
            <a:pPr marL="93663">
              <a:buClr>
                <a:schemeClr val="bg1">
                  <a:lumMod val="50000"/>
                </a:schemeClr>
              </a:buClr>
            </a:pPr>
            <a:r>
              <a:rPr lang="en-US" sz="1400" dirty="0" smtClean="0">
                <a:solidFill>
                  <a:prstClr val="black"/>
                </a:solidFill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endParaRPr lang="en-US" sz="1400" dirty="0">
              <a:solidFill>
                <a:prstClr val="black"/>
              </a:solidFill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7686953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Техносфер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A6C1"/>
      </a:accent1>
      <a:accent2>
        <a:srgbClr val="23A881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563C1"/>
      </a:hlink>
      <a:folHlink>
        <a:srgbClr val="954F72"/>
      </a:folHlink>
    </a:clrScheme>
    <a:fontScheme name="Техносфера">
      <a:majorFont>
        <a:latin typeface="HelveticaCyr"/>
        <a:ea typeface=""/>
        <a:cs typeface=""/>
      </a:majorFont>
      <a:minorFont>
        <a:latin typeface="HelveticaCyr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734C743B-C13B-4130-A6B5-F51F1B41A977}" vid="{D0034E24-6CBF-4358-B4A9-98A0B7420AB5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golang lecture 2 - Functions</Template>
  <TotalTime>7858</TotalTime>
  <Words>1040</Words>
  <Application>Microsoft Office PowerPoint</Application>
  <PresentationFormat>Экран (4:3)</PresentationFormat>
  <Paragraphs>283</Paragraphs>
  <Slides>33</Slides>
  <Notes>4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33</vt:i4>
      </vt:variant>
    </vt:vector>
  </HeadingPairs>
  <TitlesOfParts>
    <vt:vector size="44" baseType="lpstr">
      <vt:lpstr>Arial</vt:lpstr>
      <vt:lpstr>Calibri</vt:lpstr>
      <vt:lpstr>Calibri Light</vt:lpstr>
      <vt:lpstr>HelveticaCyr</vt:lpstr>
      <vt:lpstr>HelveticaNeueCyr</vt:lpstr>
      <vt:lpstr>Menlo</vt:lpstr>
      <vt:lpstr>PF Isotext Pro</vt:lpstr>
      <vt:lpstr>PT Mono</vt:lpstr>
      <vt:lpstr>Wingdings</vt:lpstr>
      <vt:lpstr>Тема Office</vt:lpstr>
      <vt:lpstr>Специальное оформление</vt:lpstr>
      <vt:lpstr>GO функции, структуры, интерфейсы объектная модель</vt:lpstr>
      <vt:lpstr>Содержание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Структуры</vt:lpstr>
      <vt:lpstr>Структуры</vt:lpstr>
      <vt:lpstr>Методы</vt:lpstr>
      <vt:lpstr>Структуры</vt:lpstr>
      <vt:lpstr>Презентация PowerPoint</vt:lpstr>
      <vt:lpstr>Интерфейсы</vt:lpstr>
      <vt:lpstr>Интерфейсы</vt:lpstr>
      <vt:lpstr>Интерфейсы</vt:lpstr>
      <vt:lpstr>Интерфейсы</vt:lpstr>
      <vt:lpstr>Презентация PowerPoint</vt:lpstr>
      <vt:lpstr>Презентация PowerPoint</vt:lpstr>
      <vt:lpstr>Презентация PowerPoint</vt:lpstr>
      <vt:lpstr>Набор элементов  для презентации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Golang: Функции, структуры, интерфейсы. Объектная модель Go.</dc:title>
  <dc:creator>Home</dc:creator>
  <cp:lastModifiedBy>Home</cp:lastModifiedBy>
  <cp:revision>135</cp:revision>
  <dcterms:created xsi:type="dcterms:W3CDTF">2017-01-21T12:51:00Z</dcterms:created>
  <dcterms:modified xsi:type="dcterms:W3CDTF">2017-03-01T22:47:05Z</dcterms:modified>
</cp:coreProperties>
</file>