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  <p:sldMasterId id="2147483702" r:id="rId3"/>
  </p:sldMasterIdLst>
  <p:notesMasterIdLst>
    <p:notesMasterId r:id="rId16"/>
  </p:notesMasterIdLst>
  <p:handoutMasterIdLst>
    <p:handoutMasterId r:id="rId17"/>
  </p:handoutMasterIdLst>
  <p:sldIdLst>
    <p:sldId id="256" r:id="rId4"/>
    <p:sldId id="305" r:id="rId5"/>
    <p:sldId id="26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06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6C1"/>
    <a:srgbClr val="9FC4CF"/>
    <a:srgbClr val="F1F1F1"/>
    <a:srgbClr val="6B52A2"/>
    <a:srgbClr val="3953A4"/>
    <a:srgbClr val="F58020"/>
    <a:srgbClr val="0F8140"/>
    <a:srgbClr val="1E497D"/>
    <a:srgbClr val="23A881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51" autoAdjust="0"/>
  </p:normalViewPr>
  <p:slideViewPr>
    <p:cSldViewPr snapToGrid="0" showGuides="1">
      <p:cViewPr varScale="1">
        <p:scale>
          <a:sx n="72" d="100"/>
          <a:sy n="72" d="100"/>
        </p:scale>
        <p:origin x="17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D69E-4903-4E56-9A02-7589C40F1CB4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085C-9A0A-4B0A-A07E-AE2BA6573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820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59544" y="4056709"/>
            <a:ext cx="7766404" cy="1788486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название своего предмета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1689" y="6289355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745935" y="3445090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3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4"/>
              </a:buBlip>
              <a:defRPr sz="2200" b="0" baseline="0">
                <a:latin typeface="+mn-lt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>
            <a:off x="4324117" y="1596571"/>
            <a:ext cx="0" cy="4533463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/>
          <p:cNvSpPr>
            <a:spLocks noGrp="1"/>
          </p:cNvSpPr>
          <p:nvPr>
            <p:ph sz="quarter" idx="14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sz="quarter" idx="15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+mn-lt"/>
              </a:defRPr>
            </a:lvl1pPr>
            <a:lvl2pPr>
              <a:defRPr lang="ru-RU" sz="2200" b="0" dirty="0" smtClean="0">
                <a:latin typeface="+mn-lt"/>
              </a:defRPr>
            </a:lvl2pPr>
            <a:lvl3pPr>
              <a:defRPr lang="ru-RU" sz="1800" b="0" dirty="0" smtClean="0">
                <a:latin typeface="+mn-lt"/>
              </a:defRPr>
            </a:lvl3pPr>
            <a:lvl4pPr>
              <a:defRPr lang="ru-RU" b="0" dirty="0" smtClean="0">
                <a:latin typeface="+mn-lt"/>
              </a:defRPr>
            </a:lvl4pPr>
            <a:lvl5pPr>
              <a:defRPr lang="ru-RU" b="0" dirty="0">
                <a:latin typeface="+mn-lt"/>
              </a:defRPr>
            </a:lvl5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  <a:p>
            <a:pPr marL="0" lvl="1" indent="0">
              <a:buNone/>
            </a:pPr>
            <a:r>
              <a:rPr lang="ru-RU" smtClean="0"/>
              <a:t>Второй уровень</a:t>
            </a:r>
          </a:p>
          <a:p>
            <a:pPr marL="0" lvl="2" indent="0">
              <a:buNone/>
            </a:pPr>
            <a:r>
              <a:rPr lang="ru-RU" smtClean="0"/>
              <a:t>Третий уровень</a:t>
            </a:r>
          </a:p>
          <a:p>
            <a:pPr marL="0" lvl="3" indent="0">
              <a:buNone/>
            </a:pPr>
            <a:r>
              <a:rPr lang="ru-RU" smtClean="0"/>
              <a:t>Четвертый уровень</a:t>
            </a:r>
          </a:p>
          <a:p>
            <a:pPr marL="0" lvl="4" indent="0">
              <a:buNone/>
            </a:pPr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598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2" name="Овал 11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единительная линия 12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Овал 13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547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Овал 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Группа 6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8" name="Овал 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Овал 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91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Домашнее задание</a:t>
            </a:r>
            <a:r>
              <a:rPr lang="en-US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 </a:t>
            </a: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№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1460" y="5001268"/>
            <a:ext cx="191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Срок сдачи</a:t>
            </a:r>
            <a:endParaRPr lang="ru-RU" sz="1400" dirty="0">
              <a:latin typeface="+mn-lt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i="1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  <p:sp>
        <p:nvSpPr>
          <p:cNvPr id="14" name="Овал 1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7" name="Овал 1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0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 userDrawn="1"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Напишите ваше имя</a:t>
            </a:r>
            <a:endParaRPr lang="ru-R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843313" y="2709966"/>
            <a:ext cx="7026176" cy="1885458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377">
              <a:lnSpc>
                <a:spcPct val="90000"/>
              </a:lnSpc>
              <a:spcBef>
                <a:spcPct val="0"/>
              </a:spcBef>
              <a:buNone/>
              <a:defRPr sz="5800" b="1" baseline="0">
                <a:solidFill>
                  <a:schemeClr val="bg1"/>
                </a:solidFill>
                <a:latin typeface="HelveticaNeueCyr" panose="02000503040000020004" pitchFamily="50" charset="-52"/>
                <a:ea typeface="+mj-ea"/>
                <a:cs typeface="+mj-cs"/>
              </a:defRPr>
            </a:lvl1pPr>
          </a:lstStyle>
          <a:p>
            <a:pPr lvl="0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NeueCyr" panose="02000503040000020004" pitchFamily="50" charset="-52"/>
              </a:defRPr>
            </a:lvl1pPr>
          </a:lstStyle>
          <a:p>
            <a:pPr lvl="0"/>
            <a:r>
              <a:rPr lang="ru-RU" dirty="0" smtClean="0"/>
              <a:t>Укажите свои контакты</a:t>
            </a:r>
            <a:endParaRPr lang="ru-RU" dirty="0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4856094"/>
            <a:ext cx="9144000" cy="71439"/>
          </a:xfrm>
          <a:prstGeom prst="rect">
            <a:avLst/>
          </a:prstGeom>
          <a:solidFill>
            <a:srgbClr val="9FC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265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217354" y="465988"/>
            <a:ext cx="4099199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Пояснения к шаблону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25972" y="1593014"/>
            <a:ext cx="335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В вашем распоряжении </a:t>
            </a:r>
          </a:p>
          <a:p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есть следующие слайды: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700" b="0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700" b="0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700" b="0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700" b="0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4585374" y="1596571"/>
            <a:ext cx="0" cy="4796078"/>
          </a:xfrm>
          <a:prstGeom prst="line">
            <a:avLst/>
          </a:prstGeom>
          <a:ln w="19050">
            <a:solidFill>
              <a:srgbClr val="4BA6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867097" y="1593014"/>
            <a:ext cx="3510141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kumimoji="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ru-RU" sz="1600" dirty="0" smtClean="0"/>
              <a:t>Для акцентов в коде и тексте </a:t>
            </a:r>
            <a:br>
              <a:rPr lang="ru-RU" sz="1600" dirty="0" smtClean="0"/>
            </a:br>
            <a:r>
              <a:rPr lang="ru-RU" sz="1600" dirty="0" smtClean="0"/>
              <a:t>на слайдах в настройках цвета </a:t>
            </a:r>
            <a:br>
              <a:rPr lang="ru-RU" sz="1600" dirty="0" smtClean="0"/>
            </a:br>
            <a:r>
              <a:rPr lang="ru-RU" sz="1600" dirty="0" smtClean="0"/>
              <a:t>у вас есть готовая палитра:</a:t>
            </a:r>
            <a:endParaRPr lang="ru-RU" sz="16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</a:t>
            </a:r>
            <a:r>
              <a:rPr kumimoji="0" lang="ru-RU" sz="1600" b="1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иконок</a:t>
            </a:r>
            <a:r>
              <a:rPr lang="ru-RU" sz="1600" b="1" dirty="0" smtClean="0"/>
              <a:t> и элементов для создания ориентиров на слайде:</a:t>
            </a:r>
            <a:endParaRPr lang="ru-RU" sz="1600" b="1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6" name="Прямоугольник 5"/>
            <p:cNvSpPr/>
            <p:nvPr userDrawn="1"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 userDrawn="1"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 userDrawn="1"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 userDrawn="1"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 userDrawn="1"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27" name="Овал 26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Овал 28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97448" y="4400921"/>
            <a:ext cx="3535579" cy="17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2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C7D2-E6E4-46DB-9901-D88C85E7FD00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5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25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1059544" y="4056708"/>
            <a:ext cx="7766405" cy="1788487"/>
          </a:xfrm>
          <a:prstGeom prst="rect">
            <a:avLst/>
          </a:prstGeom>
        </p:spPr>
        <p:txBody>
          <a:bodyPr anchor="b"/>
          <a:lstStyle>
            <a:lvl1pPr algn="r">
              <a:defRPr sz="58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6191689" y="6289354"/>
            <a:ext cx="2634259" cy="4766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262626"/>
                </a:solidFill>
              </a:defRPr>
            </a:lvl1pPr>
            <a:lvl2pPr marL="685782" indent="-228593" algn="r">
              <a:buChar char="•"/>
              <a:defRPr>
                <a:solidFill>
                  <a:srgbClr val="262626"/>
                </a:solidFill>
              </a:defRPr>
            </a:lvl2pPr>
            <a:lvl3pPr marL="1188689" indent="-274312" algn="r">
              <a:buChar char="•"/>
              <a:defRPr>
                <a:solidFill>
                  <a:srgbClr val="262626"/>
                </a:solidFill>
              </a:defRPr>
            </a:lvl3pPr>
            <a:lvl4pPr marL="1676357" indent="-304791" algn="r">
              <a:buChar char="•"/>
              <a:defRPr>
                <a:solidFill>
                  <a:srgbClr val="262626"/>
                </a:solidFill>
              </a:defRPr>
            </a:lvl4pPr>
            <a:lvl5pPr marL="2133547" indent="-304792" algn="r">
              <a:buChar char="•"/>
              <a:defRPr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3"/>
          </p:nvPr>
        </p:nvSpPr>
        <p:spPr>
          <a:xfrm>
            <a:off x="6745934" y="3445090"/>
            <a:ext cx="2080013" cy="476624"/>
          </a:xfrm>
          <a:prstGeom prst="rect">
            <a:avLst/>
          </a:prstGeom>
        </p:spPr>
        <p:txBody>
          <a:bodyPr anchor="ctr"/>
          <a:lstStyle/>
          <a:p>
            <a:pPr algn="r">
              <a:defRPr sz="25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Cyr"/>
                <a:ea typeface="HelveticaCyr"/>
                <a:cs typeface="HelveticaCyr"/>
                <a:sym typeface="HelveticaCy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3491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731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HelveticaNeueCyr" panose="02000503040000020004" pitchFamily="50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HelveticaNeueCyr" panose="02000503040000020004" pitchFamily="50" charset="-52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HelveticaNeueCyr" panose="02000503040000020004" pitchFamily="50" charset="-52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Овал 14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Shape 4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4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1" name="Shape 5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755631" indent="-400039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1173926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529517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885109" indent="-450044"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3" name="Shape 5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4" name="Shape 5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57" name="Group 5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55" name="Shape 5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80160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6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71" name="Shape 7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611461" y="1582444"/>
            <a:ext cx="7527727" cy="4600642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755631" indent="-400039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1173926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529517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885109" indent="-450044">
              <a:buFont typeface="Wingdings"/>
              <a:buAutoNum type="arabicPeriod"/>
              <a:defRPr sz="21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Shape 73"/>
          <p:cNvSpPr/>
          <p:nvPr/>
        </p:nvSpPr>
        <p:spPr>
          <a:xfrm>
            <a:off x="217346" y="445266"/>
            <a:ext cx="41120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chemeClr val="accent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</a:rPr>
              <a:t>Терминология</a:t>
            </a:r>
          </a:p>
        </p:txBody>
      </p:sp>
      <p:sp>
        <p:nvSpPr>
          <p:cNvPr id="74" name="Shape 74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75" name="Shape 75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78" name="Group 78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76" name="Shape 76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79" name="Shape 79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5380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8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122956" y="310014"/>
            <a:ext cx="1710765" cy="533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4400">
                <a:solidFill>
                  <a:schemeClr val="accent1"/>
                </a:solidFill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  <a:latin typeface="HelveticaCyr"/>
                <a:sym typeface="HelveticaCyr"/>
              </a:rPr>
              <a:t>“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half" idx="1"/>
          </p:nvPr>
        </p:nvSpPr>
        <p:spPr>
          <a:xfrm>
            <a:off x="1545560" y="2282612"/>
            <a:ext cx="7024689" cy="1944689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457189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914377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1371565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1828754">
              <a:buSzTx/>
              <a:buNone/>
              <a:defRPr sz="2800" b="1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3"/>
          </p:nvPr>
        </p:nvSpPr>
        <p:spPr>
          <a:xfrm>
            <a:off x="3331195" y="4647767"/>
            <a:ext cx="4978856" cy="621588"/>
          </a:xfrm>
          <a:prstGeom prst="rect">
            <a:avLst/>
          </a:prstGeom>
        </p:spPr>
        <p:txBody>
          <a:bodyPr anchor="ctr"/>
          <a:lstStyle/>
          <a:p>
            <a:pPr algn="r">
              <a:defRPr sz="2800" i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4" name="Shape 9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95" name="Shape 9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98" name="Shape 9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585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9" name="Shape 109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10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2" name="Shape 112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11460" y="2543455"/>
            <a:ext cx="7527728" cy="3610601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3"/>
          </p:nvPr>
        </p:nvSpPr>
        <p:spPr>
          <a:xfrm>
            <a:off x="611459" y="1582016"/>
            <a:ext cx="7527729" cy="7869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6" name="Shape 116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19" name="Group 119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17" name="Shape 117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20" name="Shape 120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677722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1" name="Shape 131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32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4" name="Shape 134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pic" idx="13"/>
          </p:nvPr>
        </p:nvSpPr>
        <p:spPr>
          <a:xfrm>
            <a:off x="647700" y="1790706"/>
            <a:ext cx="7791450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Shape 13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37" name="Shape 13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40" name="Group 14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38" name="Shape 13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41" name="Shape 14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7590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2" name="Shape 152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53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5" name="Shape 155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56" name="Shape 156"/>
          <p:cNvSpPr>
            <a:spLocks noGrp="1"/>
          </p:cNvSpPr>
          <p:nvPr>
            <p:ph type="pic" sz="half" idx="13"/>
          </p:nvPr>
        </p:nvSpPr>
        <p:spPr>
          <a:xfrm>
            <a:off x="4862076" y="1790706"/>
            <a:ext cx="3447974" cy="43624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half" idx="1"/>
          </p:nvPr>
        </p:nvSpPr>
        <p:spPr>
          <a:xfrm>
            <a:off x="647698" y="1808263"/>
            <a:ext cx="4047959" cy="434488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8" name="Shape 158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59" name="Shape 159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62" name="Group 162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60" name="Shape 160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82527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647699" y="2267100"/>
            <a:ext cx="7662351" cy="395591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059542" y="258970"/>
            <a:ext cx="6747331" cy="868988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75" name="Shape 175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76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78" name="Shape 178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1pPr>
            <a:lvl2pPr marL="506717" indent="-151126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2pPr>
            <a:lvl3pPr marL="891799" indent="-16791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3pPr>
            <a:lvl4pPr marL="1268381" indent="-18890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4pPr>
            <a:lvl5pPr marL="1623972" indent="-188908">
              <a:defRPr sz="1700" b="1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3"/>
          </p:nvPr>
        </p:nvSpPr>
        <p:spPr>
          <a:xfrm>
            <a:off x="895039" y="2409370"/>
            <a:ext cx="7261991" cy="3686629"/>
          </a:xfrm>
          <a:prstGeom prst="rect">
            <a:avLst/>
          </a:prstGeom>
        </p:spPr>
        <p:txBody>
          <a:bodyPr/>
          <a:lstStyle/>
          <a:p>
            <a:pPr marL="450839" indent="-450839">
              <a:lnSpc>
                <a:spcPct val="80000"/>
              </a:lnSpc>
              <a:spcBef>
                <a:spcPts val="400"/>
              </a:spcBef>
              <a:buClr>
                <a:srgbClr val="808080"/>
              </a:buClr>
              <a:buSzPct val="100000"/>
              <a:buAutoNum type="arabicPeriod"/>
              <a:defRPr sz="1400">
                <a:latin typeface="PT Mono"/>
                <a:ea typeface="PT Mono"/>
                <a:cs typeface="PT Mono"/>
                <a:sym typeface="PT Mono"/>
              </a:defRPr>
            </a:pPr>
            <a:endParaRPr/>
          </a:p>
        </p:txBody>
      </p:sp>
      <p:pic>
        <p:nvPicPr>
          <p:cNvPr id="181" name="image4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851" y="414128"/>
            <a:ext cx="610645" cy="55867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83" name="Shape 183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86" name="Group 186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84" name="Shape 184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87" name="Shape 187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09593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98" name="Shape 19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19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02" name="Shape 202"/>
          <p:cNvSpPr>
            <a:spLocks noGrp="1"/>
          </p:cNvSpPr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285743" indent="-285743">
              <a:buSzPct val="100000"/>
              <a:buBlip>
                <a:blip r:embed="rId4"/>
              </a:buBlip>
              <a:defRPr sz="2200"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355590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723881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1079472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1435063">
              <a:buSzTx/>
              <a:buNone/>
              <a:defRPr sz="2200"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3"/>
          </p:nvPr>
        </p:nvSpPr>
        <p:spPr>
          <a:xfrm>
            <a:off x="4931671" y="1596530"/>
            <a:ext cx="3207517" cy="4533505"/>
          </a:xfrm>
          <a:prstGeom prst="rect">
            <a:avLst/>
          </a:prstGeom>
        </p:spPr>
        <p:txBody>
          <a:bodyPr/>
          <a:lstStyle/>
          <a:p>
            <a:pPr marL="285743" indent="-285743">
              <a:buSzPct val="100000"/>
              <a:buBlip>
                <a:blip r:embed="rId5"/>
              </a:buBlip>
              <a:defRPr sz="2200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05" name="Shape 205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06" name="Shape 206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09" name="Group 209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07" name="Shape 207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10" name="Shape 210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36935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21" name="Shape 221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22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4" name="Shape 224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25" name="Shape 225"/>
          <p:cNvSpPr>
            <a:spLocks noGrp="1"/>
          </p:cNvSpPr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Cyr"/>
                <a:ea typeface="HelveticaCyr"/>
                <a:cs typeface="HelveticaCyr"/>
                <a:sym typeface="HelveticaCyr"/>
              </a:defRPr>
            </a:lvl1pPr>
            <a:lvl2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2pPr>
            <a:lvl3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3pPr>
            <a:lvl4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4pPr>
            <a:lvl5pPr marL="0" indent="0">
              <a:buSzTx/>
              <a:buNone/>
              <a:defRPr>
                <a:latin typeface="HelveticaCyr"/>
                <a:ea typeface="HelveticaCyr"/>
                <a:cs typeface="HelveticaCyr"/>
                <a:sym typeface="HelveticaCyr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6" name="Shape 22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27" name="Shape 22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30" name="Group 23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28" name="Shape 22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32" name="Shape 2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2431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2" name="Shape 242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43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5" name="Shape 245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46" name="Shape 24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47" name="Shape 24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50" name="Group 25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48" name="Shape 24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51" name="Shape 25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83212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4" name="Овал 13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Овал 15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4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261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63" name="Shape 263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66" name="Group 266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64" name="Shape 264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67" name="Shape 267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488885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77" name="Shape 277"/>
          <p:cNvSpPr>
            <a:spLocks noGrp="1"/>
          </p:cNvSpPr>
          <p:nvPr>
            <p:ph type="body" sz="half" idx="1"/>
          </p:nvPr>
        </p:nvSpPr>
        <p:spPr>
          <a:xfrm>
            <a:off x="611460" y="1582444"/>
            <a:ext cx="7527728" cy="3221785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/>
              <a:buChar char="•"/>
            </a:lvl1pPr>
            <a:lvl2pPr>
              <a:buFont typeface="Arial"/>
            </a:lvl2pPr>
            <a:lvl3pPr>
              <a:buFont typeface="Arial"/>
            </a:lvl3pPr>
            <a:lvl4pPr>
              <a:buFont typeface="Arial"/>
            </a:lvl4pPr>
            <a:lvl5pPr>
              <a:buFont typeface="Arial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8" name="Shape 278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279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81" name="Shape 281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217353" y="445266"/>
            <a:ext cx="40992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defTabSz="914377" hangingPunct="0">
              <a:lnSpc>
                <a:spcPct val="90000"/>
              </a:lnSpc>
              <a:defRPr sz="2800" b="1">
                <a:solidFill>
                  <a:srgbClr val="4BA6C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pPr>
            <a:r>
              <a:rPr sz="2800" b="1" kern="0">
                <a:solidFill>
                  <a:srgbClr val="4BA6C1"/>
                </a:solidFill>
                <a:latin typeface="HelveticaNeueCyr"/>
                <a:ea typeface="HelveticaNeueCyr"/>
                <a:cs typeface="HelveticaNeueCyr"/>
                <a:sym typeface="HelveticaNeueCyr"/>
              </a:rPr>
              <a:t>Домашнее задание №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sz="quarter" idx="13"/>
          </p:nvPr>
        </p:nvSpPr>
        <p:spPr>
          <a:xfrm>
            <a:off x="4131176" y="427623"/>
            <a:ext cx="1406023" cy="476624"/>
          </a:xfrm>
          <a:prstGeom prst="rect">
            <a:avLst/>
          </a:prstGeom>
        </p:spPr>
        <p:txBody>
          <a:bodyPr anchor="ctr"/>
          <a:lstStyle/>
          <a:p>
            <a:pPr defTabSz="713214">
              <a:spcBef>
                <a:spcPts val="700"/>
              </a:spcBef>
              <a:defRPr sz="3120">
                <a:solidFill>
                  <a:schemeClr val="accent1"/>
                </a:solidFill>
                <a:latin typeface="PF Isotext Pro"/>
                <a:ea typeface="PF Isotext Pro"/>
                <a:cs typeface="PF Isotext Pro"/>
                <a:sym typeface="PF Isotext Pro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11460" y="5001267"/>
            <a:ext cx="185733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pPr hangingPunct="0"/>
            <a:r>
              <a:rPr kern="0">
                <a:solidFill>
                  <a:srgbClr val="000000"/>
                </a:solidFill>
                <a:latin typeface="HelveticaCyr"/>
                <a:sym typeface="HelveticaCyr"/>
              </a:rPr>
              <a:t>Срок сдачи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4"/>
          </p:nvPr>
        </p:nvSpPr>
        <p:spPr>
          <a:xfrm>
            <a:off x="611459" y="5449049"/>
            <a:ext cx="3397793" cy="519353"/>
          </a:xfrm>
          <a:prstGeom prst="rect">
            <a:avLst/>
          </a:prstGeom>
        </p:spPr>
        <p:txBody>
          <a:bodyPr/>
          <a:lstStyle/>
          <a:p>
            <a:pPr>
              <a:defRPr sz="2200" i="1">
                <a:latin typeface="HelveticaCyr"/>
                <a:ea typeface="HelveticaCyr"/>
                <a:cs typeface="HelveticaCyr"/>
                <a:sym typeface="HelveticaCyr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87" name="Shape 287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290" name="Group 290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288" name="Shape 288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291" name="Shape 291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63175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Shape 30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pic>
        <p:nvPicPr>
          <p:cNvPr id="30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>
            <a:off x="0" y="4895850"/>
            <a:ext cx="9144000" cy="196215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xfrm>
            <a:off x="1639484" y="5122769"/>
            <a:ext cx="5865034" cy="476624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262626"/>
                </a:solidFill>
              </a:defRPr>
            </a:lvl1pPr>
            <a:lvl2pPr marL="723881" indent="-266692" algn="ctr">
              <a:buChar char="•"/>
              <a:defRPr sz="2800" b="1">
                <a:solidFill>
                  <a:srgbClr val="262626"/>
                </a:solidFill>
              </a:defRPr>
            </a:lvl2pPr>
            <a:lvl3pPr marL="1234408" indent="-320031" algn="ctr">
              <a:buChar char="•"/>
              <a:defRPr sz="2800" b="1">
                <a:solidFill>
                  <a:srgbClr val="262626"/>
                </a:solidFill>
              </a:defRPr>
            </a:lvl3pPr>
            <a:lvl4pPr marL="1727156" indent="-355590" algn="ctr">
              <a:buChar char="•"/>
              <a:defRPr sz="2800" b="1">
                <a:solidFill>
                  <a:srgbClr val="262626"/>
                </a:solidFill>
              </a:defRPr>
            </a:lvl4pPr>
            <a:lvl5pPr marL="2184345" indent="-355590" algn="ctr">
              <a:buChar char="•"/>
              <a:defRPr sz="2800" b="1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4" name="Shape 304"/>
          <p:cNvSpPr/>
          <p:nvPr/>
        </p:nvSpPr>
        <p:spPr>
          <a:xfrm>
            <a:off x="1843313" y="2766623"/>
            <a:ext cx="7026176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spAutoFit/>
          </a:bodyPr>
          <a:lstStyle>
            <a:lvl1pPr algn="r" defTabSz="914377">
              <a:lnSpc>
                <a:spcPct val="90000"/>
              </a:lnSpc>
              <a:defRPr sz="6000" b="1">
                <a:solidFill>
                  <a:srgbClr val="FFFFFF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/>
              <a:t>Спасибо за внимание!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sz="quarter" idx="13"/>
          </p:nvPr>
        </p:nvSpPr>
        <p:spPr>
          <a:xfrm>
            <a:off x="1639483" y="5740358"/>
            <a:ext cx="5865035" cy="992016"/>
          </a:xfrm>
          <a:prstGeom prst="rect">
            <a:avLst/>
          </a:prstGeom>
        </p:spPr>
        <p:txBody>
          <a:bodyPr anchor="ctr"/>
          <a:lstStyle/>
          <a:p>
            <a:pPr algn="ctr">
              <a:defRPr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0" y="4856093"/>
            <a:ext cx="9144000" cy="71440"/>
          </a:xfrm>
          <a:prstGeom prst="rect">
            <a:avLst/>
          </a:prstGeom>
          <a:solidFill>
            <a:srgbClr val="9FC4CF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HelveticaCyr"/>
                <a:ea typeface="HelveticaCyr"/>
                <a:cs typeface="HelveticaCyr"/>
                <a:sym typeface="HelveticaCyr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65709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317" name="image3.png"/>
          <p:cNvPicPr>
            <a:picLocks noChangeAspect="1"/>
          </p:cNvPicPr>
          <p:nvPr/>
        </p:nvPicPr>
        <p:blipFill>
          <a:blip r:embed="rId3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19" name="Shape 319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17353" y="445266"/>
            <a:ext cx="40992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chemeClr val="accent1"/>
                </a:solidFill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r>
              <a:rPr kern="0">
                <a:solidFill>
                  <a:srgbClr val="4BA6C1"/>
                </a:solidFill>
              </a:rPr>
              <a:t>Пояснения к шаблону</a:t>
            </a:r>
          </a:p>
        </p:txBody>
      </p:sp>
      <p:sp>
        <p:nvSpPr>
          <p:cNvPr id="321" name="Shape 321"/>
          <p:cNvSpPr/>
          <p:nvPr/>
        </p:nvSpPr>
        <p:spPr>
          <a:xfrm>
            <a:off x="625972" y="1593013"/>
            <a:ext cx="335094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В вашем распоряжении </a:t>
            </a:r>
          </a:p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есть следующие слайды:</a:t>
            </a:r>
          </a:p>
        </p:txBody>
      </p:sp>
      <p:sp>
        <p:nvSpPr>
          <p:cNvPr id="322" name="Shape 322"/>
          <p:cNvSpPr/>
          <p:nvPr/>
        </p:nvSpPr>
        <p:spPr>
          <a:xfrm>
            <a:off x="656772" y="2297117"/>
            <a:ext cx="4321627" cy="415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Титульный слайд</a:t>
            </a:r>
          </a:p>
          <a:p>
            <a:pPr marL="342890" indent="-342890" defTabSz="914377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 и текст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Содержание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Терминология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Цитата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Заголовок, подзаголовок и текст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 и картинка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Заголовок, текст и картинка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Код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Плюсы и минусы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Два вертикальных объекта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Только заголовок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Пустой слайд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Домашнее задание</a:t>
            </a:r>
          </a:p>
          <a:p>
            <a:pPr marL="342890" indent="-342890" hangingPunct="0">
              <a:buSzPct val="100000"/>
              <a:buFontTx/>
              <a:buAutoNum type="arabicPeriod"/>
              <a:defRPr sz="1700"/>
            </a:pPr>
            <a:r>
              <a:rPr sz="1700" kern="0">
                <a:solidFill>
                  <a:srgbClr val="000000"/>
                </a:solidFill>
                <a:latin typeface="HelveticaCyr"/>
                <a:sym typeface="HelveticaCyr"/>
              </a:rPr>
              <a:t>Контакты</a:t>
            </a:r>
          </a:p>
        </p:txBody>
      </p:sp>
      <p:sp>
        <p:nvSpPr>
          <p:cNvPr id="323" name="Shape 323"/>
          <p:cNvSpPr/>
          <p:nvPr/>
        </p:nvSpPr>
        <p:spPr>
          <a:xfrm flipH="1">
            <a:off x="4585373" y="1596570"/>
            <a:ext cx="1" cy="4796079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867097" y="1593013"/>
            <a:ext cx="351014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hangingPunct="0">
              <a:defRPr sz="1600" b="1"/>
            </a:pP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Для акцентов в коде и тексте </a:t>
            </a:r>
            <a:b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</a:b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на слайдах в настройках цвета </a:t>
            </a:r>
            <a:b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</a:br>
            <a:r>
              <a:rPr sz="1600" b="1" kern="0">
                <a:solidFill>
                  <a:srgbClr val="000000"/>
                </a:solidFill>
                <a:latin typeface="HelveticaCyr"/>
                <a:sym typeface="HelveticaCyr"/>
              </a:rPr>
              <a:t>у вас есть готовая палитра:</a:t>
            </a:r>
          </a:p>
        </p:txBody>
      </p:sp>
      <p:sp>
        <p:nvSpPr>
          <p:cNvPr id="325" name="Shape 325"/>
          <p:cNvSpPr/>
          <p:nvPr/>
        </p:nvSpPr>
        <p:spPr>
          <a:xfrm>
            <a:off x="4867097" y="3300262"/>
            <a:ext cx="370315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pPr hangingPunct="0"/>
            <a:r>
              <a:rPr kern="0">
                <a:solidFill>
                  <a:srgbClr val="000000"/>
                </a:solidFill>
                <a:latin typeface="HelveticaCyr"/>
                <a:sym typeface="HelveticaCyr"/>
              </a:rPr>
              <a:t>Используйте готовый набор иконок и элементов для создания ориентиров на слайде: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4978398" y="2598056"/>
            <a:ext cx="3377416" cy="420915"/>
            <a:chOff x="0" y="0"/>
            <a:chExt cx="3377414" cy="420913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420915" cy="4209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91601" y="0"/>
              <a:ext cx="420915" cy="42091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1183202" y="0"/>
              <a:ext cx="420915" cy="42091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774803" y="0"/>
              <a:ext cx="420915" cy="4209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364900" y="0"/>
              <a:ext cx="420915" cy="42091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956501" y="0"/>
              <a:ext cx="420915" cy="42091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333" name="Shape 333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34" name="Shape 334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337" name="Group 337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335" name="Shape 335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338" name="Shape 338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339" name="Shape 3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340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97448" y="4400920"/>
            <a:ext cx="3535580" cy="17973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30440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100" b="0" baseline="0">
                <a:latin typeface="+mn-lt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17347" y="465988"/>
            <a:ext cx="4112023" cy="481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defTabSz="914377">
              <a:lnSpc>
                <a:spcPct val="90000"/>
              </a:lnSpc>
              <a:spcBef>
                <a:spcPct val="0"/>
              </a:spcBef>
              <a:buNone/>
            </a:pPr>
            <a:r>
              <a:rPr lang="ru-RU" sz="2812" b="1" noProof="0" dirty="0" smtClean="0">
                <a:solidFill>
                  <a:schemeClr val="accent1"/>
                </a:solidFill>
                <a:latin typeface="HelveticaNeueCyr" panose="02000503040000020004" pitchFamily="50" charset="-52"/>
                <a:ea typeface="+mj-ea"/>
                <a:cs typeface="+mj-cs"/>
              </a:rPr>
              <a:t>Терминология</a:t>
            </a:r>
            <a:endParaRPr lang="ru-RU" sz="2812" b="1" dirty="0">
              <a:solidFill>
                <a:schemeClr val="accent1"/>
              </a:solidFill>
              <a:latin typeface="HelveticaNeueCyr" panose="02000503040000020004" pitchFamily="50" charset="-52"/>
              <a:ea typeface="+mj-ea"/>
              <a:cs typeface="+mj-cs"/>
            </a:endParaRPr>
          </a:p>
        </p:txBody>
      </p:sp>
      <p:sp>
        <p:nvSpPr>
          <p:cNvPr id="10" name="Овал 9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3" name="Овал 12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Овал 16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74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0" dirty="0" smtClean="0">
                <a:solidFill>
                  <a:schemeClr val="accent1"/>
                </a:solidFill>
              </a:rPr>
              <a:t>“</a:t>
            </a:r>
            <a:endParaRPr lang="ru-RU" sz="34400" b="0" dirty="0">
              <a:solidFill>
                <a:schemeClr val="accent1"/>
              </a:solidFill>
            </a:endParaRP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545560" y="2282612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sp>
        <p:nvSpPr>
          <p:cNvPr id="8" name="Овал 7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1" name="Овал 10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>
            <a:endCxn id="7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7" name="Овал 6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12" name="Овал 11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5" name="Овал 14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Овал 17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060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6" name="Овал 15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7514725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4"/>
          <p:cNvSpPr>
            <a:spLocks noGrp="1"/>
          </p:cNvSpPr>
          <p:nvPr>
            <p:ph type="pic" sz="quarter" idx="12" hasCustomPrompt="1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+mn-lt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+mn-lt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+mn-lt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11" name="Овал 10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9" name="Овал 18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Прямая соединительная линия 19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Овал 20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300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059543" y="258971"/>
            <a:ext cx="6747329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solidFill>
                  <a:schemeClr val="accent1"/>
                </a:solidFill>
                <a:latin typeface="HelveticaNeueCyr" panose="02000503040000020004" pitchFamily="50" charset="-52"/>
              </a:defRPr>
            </a:lvl1pPr>
          </a:lstStyle>
          <a:p>
            <a:r>
              <a:rPr lang="ru-RU" dirty="0" smtClean="0"/>
              <a:t>Для чего нужен код</a:t>
            </a:r>
            <a:r>
              <a:rPr lang="en-US" dirty="0" smtClean="0"/>
              <a:t>/</a:t>
            </a:r>
            <a:r>
              <a:rPr lang="ru-RU" dirty="0" smtClean="0"/>
              <a:t>формула?</a:t>
            </a:r>
            <a:br>
              <a:rPr lang="ru-RU" dirty="0" smtClean="0"/>
            </a:br>
            <a:r>
              <a:rPr lang="ru-RU" dirty="0" smtClean="0"/>
              <a:t>Укажите назначение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endCxn id="14" idx="2"/>
          </p:cNvCxnSpPr>
          <p:nvPr userDrawn="1"/>
        </p:nvCxnSpPr>
        <p:spPr>
          <a:xfrm>
            <a:off x="292145" y="1222140"/>
            <a:ext cx="7514727" cy="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-2910" r="82644"/>
          <a:stretch/>
        </p:blipFill>
        <p:spPr>
          <a:xfrm>
            <a:off x="8310050" y="118566"/>
            <a:ext cx="609600" cy="1009392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7806872" y="1179479"/>
            <a:ext cx="86178" cy="86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7859672" y="819150"/>
            <a:ext cx="517566" cy="4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1700" b="1" baseline="0">
                <a:latin typeface="+mn-lt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2852" y="414128"/>
            <a:ext cx="610643" cy="558672"/>
          </a:xfrm>
          <a:prstGeom prst="rect">
            <a:avLst/>
          </a:prstGeom>
        </p:spPr>
      </p:pic>
      <p:sp>
        <p:nvSpPr>
          <p:cNvPr id="13" name="Овал 12"/>
          <p:cNvSpPr/>
          <p:nvPr userDrawn="1"/>
        </p:nvSpPr>
        <p:spPr>
          <a:xfrm rot="3544514">
            <a:off x="8921296" y="6231424"/>
            <a:ext cx="86178" cy="861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 flipH="1">
            <a:off x="8821763" y="6282624"/>
            <a:ext cx="128928" cy="1858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 userDrawn="1"/>
        </p:nvGrpSpPr>
        <p:grpSpPr>
          <a:xfrm rot="20999267">
            <a:off x="8032819" y="6259777"/>
            <a:ext cx="555784" cy="517566"/>
            <a:chOff x="8069789" y="6026134"/>
            <a:chExt cx="555784" cy="517566"/>
          </a:xfrm>
          <a:solidFill>
            <a:schemeClr val="bg1">
              <a:lumMod val="75000"/>
            </a:schemeClr>
          </a:solidFill>
        </p:grpSpPr>
        <p:sp>
          <p:nvSpPr>
            <p:cNvPr id="18" name="Овал 17"/>
            <p:cNvSpPr/>
            <p:nvPr userDrawn="1"/>
          </p:nvSpPr>
          <p:spPr>
            <a:xfrm rot="3544514">
              <a:off x="8069789" y="6115273"/>
              <a:ext cx="86178" cy="8617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 userDrawn="1"/>
          </p:nvCxnSpPr>
          <p:spPr>
            <a:xfrm rot="3544514" flipV="1">
              <a:off x="8165295" y="6083421"/>
              <a:ext cx="517566" cy="402991"/>
            </a:xfrm>
            <a:prstGeom prst="line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Овал 19"/>
          <p:cNvSpPr/>
          <p:nvPr userDrawn="1"/>
        </p:nvSpPr>
        <p:spPr>
          <a:xfrm rot="3544514">
            <a:off x="8621075" y="6435773"/>
            <a:ext cx="273436" cy="2734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HelveticaNeueCyr" panose="02000503040000020004" pitchFamily="50" charset="-52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609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Прямоугольник 2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83" r:id="rId3"/>
    <p:sldLayoutId id="2147483684" r:id="rId4"/>
    <p:sldLayoutId id="2147483685" r:id="rId5"/>
    <p:sldLayoutId id="2147483687" r:id="rId6"/>
    <p:sldLayoutId id="2147483666" r:id="rId7"/>
    <p:sldLayoutId id="2147483688" r:id="rId8"/>
    <p:sldLayoutId id="2147483689" r:id="rId9"/>
    <p:sldLayoutId id="2147483690" r:id="rId10"/>
    <p:sldLayoutId id="2147483691" r:id="rId11"/>
    <p:sldLayoutId id="2147483682" r:id="rId12"/>
    <p:sldLayoutId id="2147483681" r:id="rId13"/>
    <p:sldLayoutId id="2147483692" r:id="rId14"/>
    <p:sldLayoutId id="2147483686" r:id="rId15"/>
    <p:sldLayoutId id="2147483693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C7D2-E6E4-46DB-9901-D88C85E7FD00}" type="datetimeFigureOut">
              <a:rPr lang="ru-RU" smtClean="0"/>
              <a:t>10.03.2017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47E3-2C98-4FD6-9390-840E6EF8A8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92146" y="258970"/>
            <a:ext cx="7514727" cy="86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8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" name="Shape 6"/>
          <p:cNvSpPr/>
          <p:nvPr/>
        </p:nvSpPr>
        <p:spPr>
          <a:xfrm>
            <a:off x="292144" y="1222140"/>
            <a:ext cx="7514728" cy="42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pic>
        <p:nvPicPr>
          <p:cNvPr id="7" name="image3.png"/>
          <p:cNvPicPr>
            <a:picLocks noChangeAspect="1"/>
          </p:cNvPicPr>
          <p:nvPr/>
        </p:nvPicPr>
        <p:blipFill>
          <a:blip r:embed="rId19">
            <a:extLst/>
          </a:blip>
          <a:srcRect l="4981" r="82644"/>
          <a:stretch>
            <a:fillRect/>
          </a:stretch>
        </p:blipFill>
        <p:spPr>
          <a:xfrm>
            <a:off x="8310050" y="147108"/>
            <a:ext cx="609601" cy="98085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/>
        </p:nvSpPr>
        <p:spPr>
          <a:xfrm>
            <a:off x="7806872" y="1179478"/>
            <a:ext cx="86179" cy="8617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9" name="Shape 9"/>
          <p:cNvSpPr/>
          <p:nvPr/>
        </p:nvSpPr>
        <p:spPr>
          <a:xfrm flipV="1">
            <a:off x="7859672" y="819149"/>
            <a:ext cx="517567" cy="402993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sp>
        <p:nvSpPr>
          <p:cNvPr id="10" name="Shape 10"/>
          <p:cNvSpPr/>
          <p:nvPr/>
        </p:nvSpPr>
        <p:spPr>
          <a:xfrm rot="3544514">
            <a:off x="8921295" y="6231423"/>
            <a:ext cx="86179" cy="86179"/>
          </a:xfrm>
          <a:prstGeom prst="ellipse">
            <a:avLst/>
          </a:prstGeom>
          <a:solidFill>
            <a:srgbClr val="BFBFBF"/>
          </a:solidFill>
          <a:ln w="127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821764" y="6282623"/>
            <a:ext cx="128928" cy="185891"/>
          </a:xfrm>
          <a:prstGeom prst="line">
            <a:avLst/>
          </a:prstGeom>
          <a:ln w="1270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 hangingPunct="0"/>
            <a:endParaRPr kern="0">
              <a:solidFill>
                <a:srgbClr val="000000"/>
              </a:solidFill>
              <a:latin typeface="HelveticaCyr"/>
              <a:sym typeface="HelveticaCyr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996697" y="6373970"/>
            <a:ext cx="711026" cy="194775"/>
            <a:chOff x="0" y="0"/>
            <a:chExt cx="711024" cy="194773"/>
          </a:xfrm>
        </p:grpSpPr>
        <p:sp>
          <p:nvSpPr>
            <p:cNvPr id="12" name="Shape 12"/>
            <p:cNvSpPr/>
            <p:nvPr/>
          </p:nvSpPr>
          <p:spPr>
            <a:xfrm rot="2943781">
              <a:off x="17694" y="17694"/>
              <a:ext cx="86179" cy="86179"/>
            </a:xfrm>
            <a:prstGeom prst="ellips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hangingPunct="0">
                <a:defRPr>
                  <a:solidFill>
                    <a:srgbClr val="FFFFFF"/>
                  </a:solidFill>
                </a:defRPr>
              </a:pPr>
              <a:endParaRPr kern="0">
                <a:solidFill>
                  <a:srgbClr val="FFFFFF"/>
                </a:solidFill>
                <a:latin typeface="HelveticaCyr"/>
                <a:sym typeface="HelveticaCyr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67469" y="67839"/>
              <a:ext cx="643556" cy="126935"/>
            </a:xfrm>
            <a:prstGeom prst="line">
              <a:avLst/>
            </a:prstGeom>
            <a:solidFill>
              <a:srgbClr val="BFBFBF"/>
            </a:solidFill>
            <a:ln w="1270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hangingPunct="0"/>
              <a:endParaRPr kern="0">
                <a:solidFill>
                  <a:srgbClr val="000000"/>
                </a:solidFill>
                <a:latin typeface="HelveticaCyr"/>
                <a:sym typeface="HelveticaCyr"/>
              </a:endParaRPr>
            </a:p>
          </p:txBody>
        </p:sp>
      </p:grpSp>
      <p:sp>
        <p:nvSpPr>
          <p:cNvPr id="15" name="Shape 15"/>
          <p:cNvSpPr/>
          <p:nvPr/>
        </p:nvSpPr>
        <p:spPr>
          <a:xfrm rot="3544514">
            <a:off x="8621075" y="6435773"/>
            <a:ext cx="273437" cy="273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 hangingPunct="0">
              <a:defRPr>
                <a:solidFill>
                  <a:srgbClr val="FFFFFF"/>
                </a:solidFill>
              </a:defRPr>
            </a:pPr>
            <a:endParaRPr kern="0">
              <a:solidFill>
                <a:srgbClr val="FFFFFF"/>
              </a:solidFill>
              <a:latin typeface="HelveticaCyr"/>
              <a:sym typeface="HelveticaCyr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8604154" y="6413921"/>
            <a:ext cx="30190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400">
                <a:latin typeface="HelveticaNeueCyr"/>
                <a:ea typeface="HelveticaNeueCyr"/>
                <a:cs typeface="HelveticaNeueCyr"/>
                <a:sym typeface="HelveticaNeueCyr"/>
              </a:defRPr>
            </a:lvl1pPr>
          </a:lstStyle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ransition spd="med"/>
  <p:txStyles>
    <p:titleStyle>
      <a:lvl1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1pPr>
      <a:lvl2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2pPr>
      <a:lvl3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3pPr>
      <a:lvl4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4pPr>
      <a:lvl5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5pPr>
      <a:lvl6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6pPr>
      <a:lvl7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7pPr>
      <a:lvl8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8pPr>
      <a:lvl9pPr marL="0" marR="0" indent="0" algn="l" defTabSz="91437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accent1"/>
          </a:solidFill>
          <a:uFillTx/>
          <a:latin typeface="HelveticaNeueCyr"/>
          <a:ea typeface="HelveticaNeueCyr"/>
          <a:cs typeface="HelveticaNeueCyr"/>
          <a:sym typeface="HelveticaNeueCyr"/>
        </a:defRPr>
      </a:lvl9pPr>
    </p:titleStyle>
    <p:bodyStyle>
      <a:lvl1pPr marL="0" marR="0" indent="0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1pPr>
      <a:lvl2pPr marL="549550" marR="0" indent="-193959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2pPr>
      <a:lvl3pPr marL="960942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3pPr>
      <a:lvl4pPr marL="1316534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4pPr>
      <a:lvl5pPr marL="1672125" marR="0" indent="-23706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5pPr>
      <a:lvl6pPr marL="2590735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6pPr>
      <a:lvl7pPr marL="3047924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7pPr>
      <a:lvl8pPr marL="3505112" marR="0" indent="-304792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8pPr>
      <a:lvl9pPr marL="3962301" marR="0" indent="-304791" algn="l" defTabSz="914377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NeueCyr"/>
          <a:ea typeface="HelveticaNeueCyr"/>
          <a:cs typeface="HelveticaNeueCyr"/>
          <a:sym typeface="HelveticaNeueCyr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GO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600" dirty="0"/>
              <a:t>Асинхронная </a:t>
            </a:r>
            <a:r>
              <a:rPr lang="ru-RU" sz="3600" dirty="0" smtClean="0"/>
              <a:t>модель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анятие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Mutex</a:t>
            </a:r>
            <a:r>
              <a:rPr lang="en-US" dirty="0" smtClean="0"/>
              <a:t> (</a:t>
            </a:r>
            <a:r>
              <a:rPr lang="en-US" dirty="0" err="1" smtClean="0"/>
              <a:t>RWMutex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WaitGroup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8169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Оставьте нам обратную связь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4294967295"/>
          </p:nvPr>
        </p:nvSpPr>
        <p:spPr>
          <a:xfrm>
            <a:off x="8604154" y="6413921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00" name="AAEAAQAAAAAAAAjbAAAAJDRiZTg5NDYzLTY1ZTYtNDY1Ny05NTdiLTM2YWM3NGI2ZmNjN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648" y="1779980"/>
            <a:ext cx="5462704" cy="3130489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Shape 501"/>
          <p:cNvSpPr/>
          <p:nvPr/>
        </p:nvSpPr>
        <p:spPr>
          <a:xfrm>
            <a:off x="2376119" y="5461530"/>
            <a:ext cx="4391762" cy="398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PF Isotext Pro"/>
                <a:ea typeface="PF Isotext Pro"/>
                <a:cs typeface="PF Isotext Pro"/>
                <a:sym typeface="PF Isotext Pro"/>
              </a:defRPr>
            </a:lvl1pPr>
          </a:lstStyle>
          <a:p>
            <a:r>
              <a:t>Это поможет сделать курс лучше</a:t>
            </a:r>
          </a:p>
        </p:txBody>
      </p:sp>
    </p:spTree>
    <p:extLst>
      <p:ext uri="{BB962C8B-B14F-4D97-AF65-F5344CB8AC3E}">
        <p14:creationId xmlns:p14="http://schemas.microsoft.com/office/powerpoint/2010/main" val="98842404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Ожерельев</a:t>
            </a:r>
            <a:r>
              <a:rPr lang="ru-RU" dirty="0" smtClean="0"/>
              <a:t> Илья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i.ozherelyev@corp.mail.ru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66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292145" y="202986"/>
            <a:ext cx="7514726" cy="868988"/>
          </a:xfrm>
          <a:prstGeom prst="rect">
            <a:avLst/>
          </a:prstGeom>
        </p:spPr>
        <p:txBody>
          <a:bodyPr/>
          <a:lstStyle/>
          <a:p>
            <a:r>
              <a:t>Пожалуйста, отметьтесь на лекции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xfrm>
            <a:off x="8653596" y="6413921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pic>
        <p:nvPicPr>
          <p:cNvPr id="356" name="gopher-ok-n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1881385"/>
            <a:ext cx="4724400" cy="4064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58130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11461" y="1582445"/>
            <a:ext cx="7527726" cy="5009741"/>
          </a:xfrm>
        </p:spPr>
        <p:txBody>
          <a:bodyPr/>
          <a:lstStyle/>
          <a:p>
            <a:r>
              <a:rPr lang="ru-RU" dirty="0" smtClean="0"/>
              <a:t>Параллелизм и </a:t>
            </a:r>
            <a:r>
              <a:rPr lang="ru-RU" dirty="0" err="1" smtClean="0"/>
              <a:t>многопоточность</a:t>
            </a:r>
            <a:endParaRPr lang="ru-RU" dirty="0" smtClean="0"/>
          </a:p>
          <a:p>
            <a:r>
              <a:rPr lang="en-US" dirty="0" smtClean="0"/>
              <a:t>Go</a:t>
            </a:r>
            <a:r>
              <a:rPr lang="ru-RU" dirty="0" smtClean="0"/>
              <a:t>-рутины</a:t>
            </a:r>
          </a:p>
          <a:p>
            <a:r>
              <a:rPr lang="ru-RU" dirty="0" smtClean="0"/>
              <a:t>Каналы</a:t>
            </a:r>
          </a:p>
          <a:p>
            <a:r>
              <a:rPr lang="ru-RU" dirty="0" smtClean="0"/>
              <a:t>Пакет </a:t>
            </a:r>
            <a:r>
              <a:rPr lang="en-US" dirty="0" smtClean="0"/>
              <a:t>sync</a:t>
            </a:r>
          </a:p>
          <a:p>
            <a:r>
              <a:rPr lang="ru-RU" dirty="0" smtClean="0">
                <a:latin typeface="+mn-lt"/>
              </a:rPr>
              <a:t>Пакет </a:t>
            </a:r>
            <a:r>
              <a:rPr lang="en-US" dirty="0" smtClean="0">
                <a:latin typeface="+mn-lt"/>
              </a:rPr>
              <a:t>atomic</a:t>
            </a:r>
            <a:endParaRPr lang="ru-RU" dirty="0"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75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Процесс и поток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процессы, как правило, </a:t>
            </a:r>
            <a:r>
              <a:rPr lang="ru-RU" dirty="0" smtClean="0"/>
              <a:t>независимы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 имеют отдельные адресные пространства, тогда как потоки выполнения совместно используют их адресное </a:t>
            </a:r>
            <a:r>
              <a:rPr lang="ru-RU" dirty="0" smtClean="0"/>
              <a:t>пространство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процессы взаимодействуют только через предоставляемые системой механизмы связей между процессами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12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в </a:t>
            </a:r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Высокоуровневая поддержка </a:t>
            </a:r>
            <a:r>
              <a:rPr lang="ru-RU" dirty="0" smtClean="0"/>
              <a:t>параллельного</a:t>
            </a:r>
            <a:r>
              <a:rPr lang="en-US" smtClean="0"/>
              <a:t> </a:t>
            </a:r>
            <a:r>
              <a:rPr lang="ru-RU" smtClean="0"/>
              <a:t>программирования </a:t>
            </a:r>
            <a:r>
              <a:rPr lang="ru-RU" dirty="0" smtClean="0"/>
              <a:t>в </a:t>
            </a:r>
            <a:r>
              <a:rPr lang="en-US" dirty="0" smtClean="0"/>
              <a:t>runtime</a:t>
            </a:r>
            <a:endParaRPr lang="ru-RU" dirty="0" smtClean="0"/>
          </a:p>
          <a:p>
            <a:r>
              <a:rPr lang="en-US" dirty="0" smtClean="0"/>
              <a:t>Go-</a:t>
            </a:r>
            <a:r>
              <a:rPr lang="ru-RU" dirty="0" smtClean="0"/>
              <a:t>рутины</a:t>
            </a:r>
          </a:p>
          <a:p>
            <a:r>
              <a:rPr lang="en-US" dirty="0" smtClean="0"/>
              <a:t>GC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1238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ru-RU" dirty="0" smtClean="0"/>
              <a:t>рутины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независимо выполняемая функция, запущенная с помощью инструкции </a:t>
            </a:r>
            <a:r>
              <a:rPr lang="en-US" dirty="0" smtClean="0"/>
              <a:t>go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 нее свой </a:t>
            </a:r>
            <a:r>
              <a:rPr lang="ru-RU" dirty="0" err="1" smtClean="0"/>
              <a:t>стэк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Затраты по памяти </a:t>
            </a:r>
            <a:r>
              <a:rPr lang="en-US" dirty="0" smtClean="0"/>
              <a:t>~ </a:t>
            </a:r>
            <a:r>
              <a:rPr lang="ru-RU" dirty="0" smtClean="0"/>
              <a:t>2кб-4кб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Это не поток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Runtime Go</a:t>
            </a:r>
            <a:r>
              <a:rPr lang="ru-RU" dirty="0" smtClean="0"/>
              <a:t> занимается распределением </a:t>
            </a:r>
            <a:r>
              <a:rPr lang="ru-RU" dirty="0" err="1" smtClean="0"/>
              <a:t>горутин</a:t>
            </a:r>
            <a:r>
              <a:rPr lang="ru-RU" dirty="0" smtClean="0"/>
              <a:t> по </a:t>
            </a:r>
            <a:r>
              <a:rPr lang="ru-RU" dirty="0" err="1" smtClean="0"/>
              <a:t>тредам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0364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Каналы </a:t>
            </a:r>
            <a:r>
              <a:rPr lang="ru-RU" dirty="0"/>
              <a:t>обеспечивают возможность общения нескольких </a:t>
            </a:r>
            <a:r>
              <a:rPr lang="ru-RU" dirty="0" err="1"/>
              <a:t>горутин</a:t>
            </a:r>
            <a:r>
              <a:rPr lang="ru-RU" dirty="0"/>
              <a:t> друг с другом, чтобы синхронизировать их </a:t>
            </a:r>
            <a:r>
              <a:rPr lang="ru-RU" dirty="0" smtClean="0"/>
              <a:t>выполнение.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 умолчанию каналы двунаправленные, но для улучшения читаемости и защиты от ошибок, можно явно указать тип канала как только принимающий или отправляющий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342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Небуферизованные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Требуют синхронизации читателя и писателя, обе операции блокирующие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Буферизованные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ake(</a:t>
            </a:r>
            <a:r>
              <a:rPr lang="en-US" dirty="0" err="1" smtClean="0"/>
              <a:t>chan</a:t>
            </a:r>
            <a:r>
              <a:rPr lang="en-US" dirty="0" smtClean="0"/>
              <a:t>, cap)</a:t>
            </a:r>
            <a:r>
              <a:rPr lang="ru-RU" dirty="0" smtClean="0"/>
              <a:t>, в канал можно отправить </a:t>
            </a:r>
            <a:r>
              <a:rPr lang="en-US" dirty="0" smtClean="0"/>
              <a:t>cap </a:t>
            </a:r>
            <a:r>
              <a:rPr lang="ru-RU" dirty="0" smtClean="0"/>
              <a:t>сообщений, до блокировки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untime Go </a:t>
            </a:r>
            <a:r>
              <a:rPr lang="ru-RU" dirty="0" smtClean="0"/>
              <a:t>гарантирует окончание записи в канал, до начала чтения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7881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Аналог </a:t>
            </a:r>
            <a:r>
              <a:rPr lang="en-US" dirty="0" smtClean="0"/>
              <a:t>switch </a:t>
            </a:r>
            <a:r>
              <a:rPr lang="ru-RU" dirty="0" smtClean="0"/>
              <a:t>для каналов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Выбирает </a:t>
            </a:r>
            <a:r>
              <a:rPr lang="ru-RU" dirty="0"/>
              <a:t>первый готовый канал, и получает сообщение из него, или же передает сообщение через </a:t>
            </a:r>
            <a:r>
              <a:rPr lang="ru-RU" dirty="0" smtClean="0"/>
              <a:t>него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готовы несколько каналов, получение сообщения происходит из случайно выбранного готового </a:t>
            </a:r>
            <a:r>
              <a:rPr lang="ru-RU" dirty="0" smtClean="0"/>
              <a:t>канала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Если не готов не один, то выполнение блокируется, или выполняется</a:t>
            </a:r>
            <a:r>
              <a:rPr lang="en-US" dirty="0" smtClean="0"/>
              <a:t> default case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1302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сфер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Техносфера">
      <a:majorFont>
        <a:latin typeface="HelveticaCyr"/>
        <a:ea typeface=""/>
        <a:cs typeface=""/>
      </a:majorFont>
      <a:minorFont>
        <a:latin typeface="HelveticaCy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34C743B-C13B-4130-A6B5-F51F1B41A977}" vid="{D0034E24-6CBF-4358-B4A9-98A0B7420AB5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BA6C1"/>
      </a:accent1>
      <a:accent2>
        <a:srgbClr val="23A881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Cyr"/>
            <a:ea typeface="HelveticaCyr"/>
            <a:cs typeface="HelveticaCyr"/>
            <a:sym typeface="HelveticaCy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Cyr"/>
            <a:ea typeface="HelveticaCyr"/>
            <a:cs typeface="HelveticaCyr"/>
            <a:sym typeface="HelveticaCy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golang lecture 2 - Functions</Template>
  <TotalTime>13521</TotalTime>
  <Words>254</Words>
  <Application>Microsoft Office PowerPoint</Application>
  <PresentationFormat>Экран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HelveticaCyr</vt:lpstr>
      <vt:lpstr>HelveticaNeueCyr</vt:lpstr>
      <vt:lpstr>PF Isotext Pro</vt:lpstr>
      <vt:lpstr>PT Mono</vt:lpstr>
      <vt:lpstr>Wingdings</vt:lpstr>
      <vt:lpstr>Тема Office</vt:lpstr>
      <vt:lpstr>Специальное оформление</vt:lpstr>
      <vt:lpstr>1_Тема Office</vt:lpstr>
      <vt:lpstr>GO Асинхронная модель</vt:lpstr>
      <vt:lpstr>Пожалуйста, отметьтесь на лекции</vt:lpstr>
      <vt:lpstr>Содержание</vt:lpstr>
      <vt:lpstr>Многопоточность</vt:lpstr>
      <vt:lpstr>Многопоточность в Go</vt:lpstr>
      <vt:lpstr>Go рутины</vt:lpstr>
      <vt:lpstr>Каналы</vt:lpstr>
      <vt:lpstr>Каналы</vt:lpstr>
      <vt:lpstr>Select</vt:lpstr>
      <vt:lpstr>sync</vt:lpstr>
      <vt:lpstr>Оставьте нам обратную связь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Golang: Функции, структуры, интерфейсы. Объектная модель Go.</dc:title>
  <dc:creator>Home</dc:creator>
  <cp:lastModifiedBy>Home</cp:lastModifiedBy>
  <cp:revision>171</cp:revision>
  <dcterms:created xsi:type="dcterms:W3CDTF">2017-01-21T12:51:00Z</dcterms:created>
  <dcterms:modified xsi:type="dcterms:W3CDTF">2017-03-09T21:46:39Z</dcterms:modified>
</cp:coreProperties>
</file>