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C860D-6E0B-4F0B-938E-B2C526A4E6E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81B7E07-656E-48C2-A53A-7D60F6AFE222}">
      <dgm:prSet/>
      <dgm:spPr/>
      <dgm:t>
        <a:bodyPr/>
        <a:lstStyle/>
        <a:p>
          <a:r>
            <a:rPr lang="en-US"/>
            <a:t>Retry</a:t>
          </a:r>
        </a:p>
      </dgm:t>
    </dgm:pt>
    <dgm:pt modelId="{33B52594-47A6-43E3-B0BD-A54FCF300081}" type="parTrans" cxnId="{ABF39594-E926-4AFB-8E0B-0B8E3DF54866}">
      <dgm:prSet/>
      <dgm:spPr/>
      <dgm:t>
        <a:bodyPr/>
        <a:lstStyle/>
        <a:p>
          <a:endParaRPr lang="en-US"/>
        </a:p>
      </dgm:t>
    </dgm:pt>
    <dgm:pt modelId="{C016B15C-5D1F-4274-B2A8-FBB27E548401}" type="sibTrans" cxnId="{ABF39594-E926-4AFB-8E0B-0B8E3DF54866}">
      <dgm:prSet/>
      <dgm:spPr/>
      <dgm:t>
        <a:bodyPr/>
        <a:lstStyle/>
        <a:p>
          <a:endParaRPr lang="en-US"/>
        </a:p>
      </dgm:t>
    </dgm:pt>
    <dgm:pt modelId="{67C0BEF9-5E24-4EDE-A3A3-754057BDEDA5}">
      <dgm:prSet/>
      <dgm:spPr/>
      <dgm:t>
        <a:bodyPr/>
        <a:lstStyle/>
        <a:p>
          <a:r>
            <a:rPr lang="en-US"/>
            <a:t>Deadlines</a:t>
          </a:r>
        </a:p>
      </dgm:t>
    </dgm:pt>
    <dgm:pt modelId="{9D9AE217-0441-4425-8A47-6F5D0AC63549}" type="parTrans" cxnId="{7FAC718E-D4FC-4803-A972-DD39C8DE5A7F}">
      <dgm:prSet/>
      <dgm:spPr/>
      <dgm:t>
        <a:bodyPr/>
        <a:lstStyle/>
        <a:p>
          <a:endParaRPr lang="en-US"/>
        </a:p>
      </dgm:t>
    </dgm:pt>
    <dgm:pt modelId="{BAC863DD-7ED0-4A57-A978-5231561A8031}" type="sibTrans" cxnId="{7FAC718E-D4FC-4803-A972-DD39C8DE5A7F}">
      <dgm:prSet/>
      <dgm:spPr/>
      <dgm:t>
        <a:bodyPr/>
        <a:lstStyle/>
        <a:p>
          <a:endParaRPr lang="en-US"/>
        </a:p>
      </dgm:t>
    </dgm:pt>
    <dgm:pt modelId="{E5955352-6BFF-434D-B146-18A8961F6DDD}">
      <dgm:prSet/>
      <dgm:spPr/>
      <dgm:t>
        <a:bodyPr/>
        <a:lstStyle/>
        <a:p>
          <a:r>
            <a:rPr lang="en-US"/>
            <a:t>Rate limiting</a:t>
          </a:r>
        </a:p>
      </dgm:t>
    </dgm:pt>
    <dgm:pt modelId="{6F466BB2-FE91-4A3F-A178-6A6608647C0C}" type="parTrans" cxnId="{4E58F11D-FA1E-4583-9542-07F4B759EE94}">
      <dgm:prSet/>
      <dgm:spPr/>
      <dgm:t>
        <a:bodyPr/>
        <a:lstStyle/>
        <a:p>
          <a:endParaRPr lang="en-US"/>
        </a:p>
      </dgm:t>
    </dgm:pt>
    <dgm:pt modelId="{1A71B16D-65E3-4DE2-AD50-F357A3960BC3}" type="sibTrans" cxnId="{4E58F11D-FA1E-4583-9542-07F4B759EE94}">
      <dgm:prSet/>
      <dgm:spPr/>
      <dgm:t>
        <a:bodyPr/>
        <a:lstStyle/>
        <a:p>
          <a:endParaRPr lang="en-US"/>
        </a:p>
      </dgm:t>
    </dgm:pt>
    <dgm:pt modelId="{BDA7FC9F-2DBD-4738-866C-2BAE06663A4F}">
      <dgm:prSet/>
      <dgm:spPr/>
      <dgm:t>
        <a:bodyPr/>
        <a:lstStyle/>
        <a:p>
          <a:r>
            <a:rPr lang="en-US" dirty="0"/>
            <a:t>Circuit breaker</a:t>
          </a:r>
        </a:p>
      </dgm:t>
    </dgm:pt>
    <dgm:pt modelId="{5246AECE-051A-44AC-96FF-8A72B0B4344B}" type="parTrans" cxnId="{14DE8758-D71C-4005-8FCA-028E66098187}">
      <dgm:prSet/>
      <dgm:spPr/>
      <dgm:t>
        <a:bodyPr/>
        <a:lstStyle/>
        <a:p>
          <a:endParaRPr lang="en-US"/>
        </a:p>
      </dgm:t>
    </dgm:pt>
    <dgm:pt modelId="{7E372BDC-89DC-49A3-A017-2D2BF4DEAD9B}" type="sibTrans" cxnId="{14DE8758-D71C-4005-8FCA-028E66098187}">
      <dgm:prSet/>
      <dgm:spPr/>
      <dgm:t>
        <a:bodyPr/>
        <a:lstStyle/>
        <a:p>
          <a:endParaRPr lang="en-US"/>
        </a:p>
      </dgm:t>
    </dgm:pt>
    <dgm:pt modelId="{B918334F-51F7-144C-A778-35C52BAC95CD}">
      <dgm:prSet/>
      <dgm:spPr/>
      <dgm:t>
        <a:bodyPr/>
        <a:lstStyle/>
        <a:p>
          <a:r>
            <a:rPr lang="en-US"/>
            <a:t>Idempotency keys</a:t>
          </a:r>
        </a:p>
      </dgm:t>
    </dgm:pt>
    <dgm:pt modelId="{C61C0FDC-7517-E043-A8C2-E67E2569947F}" type="parTrans" cxnId="{4E8AFC6A-1F79-F646-9771-BCAC310C3513}">
      <dgm:prSet/>
      <dgm:spPr/>
      <dgm:t>
        <a:bodyPr/>
        <a:lstStyle/>
        <a:p>
          <a:endParaRPr lang="en-US"/>
        </a:p>
      </dgm:t>
    </dgm:pt>
    <dgm:pt modelId="{48602F54-E8FD-7B46-9666-0F5A70434C73}" type="sibTrans" cxnId="{4E8AFC6A-1F79-F646-9771-BCAC310C3513}">
      <dgm:prSet/>
      <dgm:spPr/>
      <dgm:t>
        <a:bodyPr/>
        <a:lstStyle/>
        <a:p>
          <a:endParaRPr lang="en-US"/>
        </a:p>
      </dgm:t>
    </dgm:pt>
    <dgm:pt modelId="{4D4BA31D-A15C-D547-A153-0DE41D2B3E06}" type="pres">
      <dgm:prSet presAssocID="{D8DC860D-6E0B-4F0B-938E-B2C526A4E6E5}" presName="vert0" presStyleCnt="0">
        <dgm:presLayoutVars>
          <dgm:dir/>
          <dgm:animOne val="branch"/>
          <dgm:animLvl val="lvl"/>
        </dgm:presLayoutVars>
      </dgm:prSet>
      <dgm:spPr/>
    </dgm:pt>
    <dgm:pt modelId="{34FF58C1-7EDC-0147-B734-2B1A4AE5857F}" type="pres">
      <dgm:prSet presAssocID="{E81B7E07-656E-48C2-A53A-7D60F6AFE222}" presName="thickLine" presStyleLbl="alignNode1" presStyleIdx="0" presStyleCnt="5"/>
      <dgm:spPr/>
    </dgm:pt>
    <dgm:pt modelId="{3E108F1B-699E-6B4C-89FF-09E876983F12}" type="pres">
      <dgm:prSet presAssocID="{E81B7E07-656E-48C2-A53A-7D60F6AFE222}" presName="horz1" presStyleCnt="0"/>
      <dgm:spPr/>
    </dgm:pt>
    <dgm:pt modelId="{07B38E7B-9D3A-984B-BCE3-CAE29D763DB9}" type="pres">
      <dgm:prSet presAssocID="{E81B7E07-656E-48C2-A53A-7D60F6AFE222}" presName="tx1" presStyleLbl="revTx" presStyleIdx="0" presStyleCnt="5"/>
      <dgm:spPr/>
    </dgm:pt>
    <dgm:pt modelId="{BDDC742C-1CF7-9946-8F48-E082202A24B0}" type="pres">
      <dgm:prSet presAssocID="{E81B7E07-656E-48C2-A53A-7D60F6AFE222}" presName="vert1" presStyleCnt="0"/>
      <dgm:spPr/>
    </dgm:pt>
    <dgm:pt modelId="{8C0E3CAE-B0FD-564C-B858-578FDCC0866D}" type="pres">
      <dgm:prSet presAssocID="{B918334F-51F7-144C-A778-35C52BAC95CD}" presName="thickLine" presStyleLbl="alignNode1" presStyleIdx="1" presStyleCnt="5"/>
      <dgm:spPr/>
    </dgm:pt>
    <dgm:pt modelId="{30CC664C-0CC1-524C-BE13-D608AC651BB8}" type="pres">
      <dgm:prSet presAssocID="{B918334F-51F7-144C-A778-35C52BAC95CD}" presName="horz1" presStyleCnt="0"/>
      <dgm:spPr/>
    </dgm:pt>
    <dgm:pt modelId="{B5C281BD-E803-A345-A7A2-C5978E3ED5E6}" type="pres">
      <dgm:prSet presAssocID="{B918334F-51F7-144C-A778-35C52BAC95CD}" presName="tx1" presStyleLbl="revTx" presStyleIdx="1" presStyleCnt="5"/>
      <dgm:spPr/>
    </dgm:pt>
    <dgm:pt modelId="{E976E746-384B-924B-8C3F-F49AE7C104B2}" type="pres">
      <dgm:prSet presAssocID="{B918334F-51F7-144C-A778-35C52BAC95CD}" presName="vert1" presStyleCnt="0"/>
      <dgm:spPr/>
    </dgm:pt>
    <dgm:pt modelId="{A8258DE6-A803-7E4E-89A0-4AAEEDE570C0}" type="pres">
      <dgm:prSet presAssocID="{67C0BEF9-5E24-4EDE-A3A3-754057BDEDA5}" presName="thickLine" presStyleLbl="alignNode1" presStyleIdx="2" presStyleCnt="5"/>
      <dgm:spPr/>
    </dgm:pt>
    <dgm:pt modelId="{48CD966C-5A3F-BA44-8F94-ACDBA6159375}" type="pres">
      <dgm:prSet presAssocID="{67C0BEF9-5E24-4EDE-A3A3-754057BDEDA5}" presName="horz1" presStyleCnt="0"/>
      <dgm:spPr/>
    </dgm:pt>
    <dgm:pt modelId="{15CB0811-A19E-BE47-A7E0-E95B538ECF31}" type="pres">
      <dgm:prSet presAssocID="{67C0BEF9-5E24-4EDE-A3A3-754057BDEDA5}" presName="tx1" presStyleLbl="revTx" presStyleIdx="2" presStyleCnt="5"/>
      <dgm:spPr/>
    </dgm:pt>
    <dgm:pt modelId="{2A58831D-B10E-654D-BE0E-DF3E00D937FD}" type="pres">
      <dgm:prSet presAssocID="{67C0BEF9-5E24-4EDE-A3A3-754057BDEDA5}" presName="vert1" presStyleCnt="0"/>
      <dgm:spPr/>
    </dgm:pt>
    <dgm:pt modelId="{B6BA99F6-3993-614D-8300-069985C62402}" type="pres">
      <dgm:prSet presAssocID="{E5955352-6BFF-434D-B146-18A8961F6DDD}" presName="thickLine" presStyleLbl="alignNode1" presStyleIdx="3" presStyleCnt="5"/>
      <dgm:spPr/>
    </dgm:pt>
    <dgm:pt modelId="{9313DA24-EAE9-804B-A16F-085E739E842C}" type="pres">
      <dgm:prSet presAssocID="{E5955352-6BFF-434D-B146-18A8961F6DDD}" presName="horz1" presStyleCnt="0"/>
      <dgm:spPr/>
    </dgm:pt>
    <dgm:pt modelId="{D941135D-87E1-0A48-A4BD-71EAB37823D4}" type="pres">
      <dgm:prSet presAssocID="{E5955352-6BFF-434D-B146-18A8961F6DDD}" presName="tx1" presStyleLbl="revTx" presStyleIdx="3" presStyleCnt="5"/>
      <dgm:spPr/>
    </dgm:pt>
    <dgm:pt modelId="{997AEF47-BA69-994A-B3DC-20462A8A91F6}" type="pres">
      <dgm:prSet presAssocID="{E5955352-6BFF-434D-B146-18A8961F6DDD}" presName="vert1" presStyleCnt="0"/>
      <dgm:spPr/>
    </dgm:pt>
    <dgm:pt modelId="{C2EB0B7F-9FFC-0642-B094-CFEE8597C502}" type="pres">
      <dgm:prSet presAssocID="{BDA7FC9F-2DBD-4738-866C-2BAE06663A4F}" presName="thickLine" presStyleLbl="alignNode1" presStyleIdx="4" presStyleCnt="5"/>
      <dgm:spPr/>
    </dgm:pt>
    <dgm:pt modelId="{0B943462-4726-9746-95D9-970A1EB19E7F}" type="pres">
      <dgm:prSet presAssocID="{BDA7FC9F-2DBD-4738-866C-2BAE06663A4F}" presName="horz1" presStyleCnt="0"/>
      <dgm:spPr/>
    </dgm:pt>
    <dgm:pt modelId="{2224C2F6-27B4-CD44-A0A2-8F227268FEF1}" type="pres">
      <dgm:prSet presAssocID="{BDA7FC9F-2DBD-4738-866C-2BAE06663A4F}" presName="tx1" presStyleLbl="revTx" presStyleIdx="4" presStyleCnt="5"/>
      <dgm:spPr/>
    </dgm:pt>
    <dgm:pt modelId="{696D87A8-DDBB-3242-8651-7706E6E0BB96}" type="pres">
      <dgm:prSet presAssocID="{BDA7FC9F-2DBD-4738-866C-2BAE06663A4F}" presName="vert1" presStyleCnt="0"/>
      <dgm:spPr/>
    </dgm:pt>
  </dgm:ptLst>
  <dgm:cxnLst>
    <dgm:cxn modelId="{4E58F11D-FA1E-4583-9542-07F4B759EE94}" srcId="{D8DC860D-6E0B-4F0B-938E-B2C526A4E6E5}" destId="{E5955352-6BFF-434D-B146-18A8961F6DDD}" srcOrd="3" destOrd="0" parTransId="{6F466BB2-FE91-4A3F-A178-6A6608647C0C}" sibTransId="{1A71B16D-65E3-4DE2-AD50-F357A3960BC3}"/>
    <dgm:cxn modelId="{7AE35223-F222-BC48-876F-7CECD8C35411}" type="presOf" srcId="{67C0BEF9-5E24-4EDE-A3A3-754057BDEDA5}" destId="{15CB0811-A19E-BE47-A7E0-E95B538ECF31}" srcOrd="0" destOrd="0" presId="urn:microsoft.com/office/officeart/2008/layout/LinedList"/>
    <dgm:cxn modelId="{C7F19C37-F123-F74F-B858-DF5B1290CD02}" type="presOf" srcId="{D8DC860D-6E0B-4F0B-938E-B2C526A4E6E5}" destId="{4D4BA31D-A15C-D547-A153-0DE41D2B3E06}" srcOrd="0" destOrd="0" presId="urn:microsoft.com/office/officeart/2008/layout/LinedList"/>
    <dgm:cxn modelId="{14DE8758-D71C-4005-8FCA-028E66098187}" srcId="{D8DC860D-6E0B-4F0B-938E-B2C526A4E6E5}" destId="{BDA7FC9F-2DBD-4738-866C-2BAE06663A4F}" srcOrd="4" destOrd="0" parTransId="{5246AECE-051A-44AC-96FF-8A72B0B4344B}" sibTransId="{7E372BDC-89DC-49A3-A017-2D2BF4DEAD9B}"/>
    <dgm:cxn modelId="{4E8AFC6A-1F79-F646-9771-BCAC310C3513}" srcId="{D8DC860D-6E0B-4F0B-938E-B2C526A4E6E5}" destId="{B918334F-51F7-144C-A778-35C52BAC95CD}" srcOrd="1" destOrd="0" parTransId="{C61C0FDC-7517-E043-A8C2-E67E2569947F}" sibTransId="{48602F54-E8FD-7B46-9666-0F5A70434C73}"/>
    <dgm:cxn modelId="{57E18D6B-C90B-B14E-9C08-86C316B860C1}" type="presOf" srcId="{E5955352-6BFF-434D-B146-18A8961F6DDD}" destId="{D941135D-87E1-0A48-A4BD-71EAB37823D4}" srcOrd="0" destOrd="0" presId="urn:microsoft.com/office/officeart/2008/layout/LinedList"/>
    <dgm:cxn modelId="{7FAC718E-D4FC-4803-A972-DD39C8DE5A7F}" srcId="{D8DC860D-6E0B-4F0B-938E-B2C526A4E6E5}" destId="{67C0BEF9-5E24-4EDE-A3A3-754057BDEDA5}" srcOrd="2" destOrd="0" parTransId="{9D9AE217-0441-4425-8A47-6F5D0AC63549}" sibTransId="{BAC863DD-7ED0-4A57-A978-5231561A8031}"/>
    <dgm:cxn modelId="{ABF39594-E926-4AFB-8E0B-0B8E3DF54866}" srcId="{D8DC860D-6E0B-4F0B-938E-B2C526A4E6E5}" destId="{E81B7E07-656E-48C2-A53A-7D60F6AFE222}" srcOrd="0" destOrd="0" parTransId="{33B52594-47A6-43E3-B0BD-A54FCF300081}" sibTransId="{C016B15C-5D1F-4274-B2A8-FBB27E548401}"/>
    <dgm:cxn modelId="{8A1C7D99-5959-8047-8507-23A63855D4A1}" type="presOf" srcId="{B918334F-51F7-144C-A778-35C52BAC95CD}" destId="{B5C281BD-E803-A345-A7A2-C5978E3ED5E6}" srcOrd="0" destOrd="0" presId="urn:microsoft.com/office/officeart/2008/layout/LinedList"/>
    <dgm:cxn modelId="{E8DC78AE-070B-4542-9E70-3296AD2E4766}" type="presOf" srcId="{BDA7FC9F-2DBD-4738-866C-2BAE06663A4F}" destId="{2224C2F6-27B4-CD44-A0A2-8F227268FEF1}" srcOrd="0" destOrd="0" presId="urn:microsoft.com/office/officeart/2008/layout/LinedList"/>
    <dgm:cxn modelId="{514BD7F1-9B45-A646-8016-54CEF6C8FF38}" type="presOf" srcId="{E81B7E07-656E-48C2-A53A-7D60F6AFE222}" destId="{07B38E7B-9D3A-984B-BCE3-CAE29D763DB9}" srcOrd="0" destOrd="0" presId="urn:microsoft.com/office/officeart/2008/layout/LinedList"/>
    <dgm:cxn modelId="{31CC89A5-C9A5-E242-B97C-61C07B030E2B}" type="presParOf" srcId="{4D4BA31D-A15C-D547-A153-0DE41D2B3E06}" destId="{34FF58C1-7EDC-0147-B734-2B1A4AE5857F}" srcOrd="0" destOrd="0" presId="urn:microsoft.com/office/officeart/2008/layout/LinedList"/>
    <dgm:cxn modelId="{0F9B44D2-A677-C24C-8FFA-85EC05822E94}" type="presParOf" srcId="{4D4BA31D-A15C-D547-A153-0DE41D2B3E06}" destId="{3E108F1B-699E-6B4C-89FF-09E876983F12}" srcOrd="1" destOrd="0" presId="urn:microsoft.com/office/officeart/2008/layout/LinedList"/>
    <dgm:cxn modelId="{CEF90A99-374C-5647-9EF7-594E9356C50D}" type="presParOf" srcId="{3E108F1B-699E-6B4C-89FF-09E876983F12}" destId="{07B38E7B-9D3A-984B-BCE3-CAE29D763DB9}" srcOrd="0" destOrd="0" presId="urn:microsoft.com/office/officeart/2008/layout/LinedList"/>
    <dgm:cxn modelId="{DD9FA934-FAFF-EC46-B7A2-09EB045BC9CC}" type="presParOf" srcId="{3E108F1B-699E-6B4C-89FF-09E876983F12}" destId="{BDDC742C-1CF7-9946-8F48-E082202A24B0}" srcOrd="1" destOrd="0" presId="urn:microsoft.com/office/officeart/2008/layout/LinedList"/>
    <dgm:cxn modelId="{E0B529B4-B7B1-DA4F-979B-57731D808A18}" type="presParOf" srcId="{4D4BA31D-A15C-D547-A153-0DE41D2B3E06}" destId="{8C0E3CAE-B0FD-564C-B858-578FDCC0866D}" srcOrd="2" destOrd="0" presId="urn:microsoft.com/office/officeart/2008/layout/LinedList"/>
    <dgm:cxn modelId="{62B49E93-3E18-FF4C-94D5-F01C3E1B029D}" type="presParOf" srcId="{4D4BA31D-A15C-D547-A153-0DE41D2B3E06}" destId="{30CC664C-0CC1-524C-BE13-D608AC651BB8}" srcOrd="3" destOrd="0" presId="urn:microsoft.com/office/officeart/2008/layout/LinedList"/>
    <dgm:cxn modelId="{EEB5314E-44BE-9542-AFEB-414E279E2C41}" type="presParOf" srcId="{30CC664C-0CC1-524C-BE13-D608AC651BB8}" destId="{B5C281BD-E803-A345-A7A2-C5978E3ED5E6}" srcOrd="0" destOrd="0" presId="urn:microsoft.com/office/officeart/2008/layout/LinedList"/>
    <dgm:cxn modelId="{94222FA8-ACED-B64D-8C92-AEAE136887B9}" type="presParOf" srcId="{30CC664C-0CC1-524C-BE13-D608AC651BB8}" destId="{E976E746-384B-924B-8C3F-F49AE7C104B2}" srcOrd="1" destOrd="0" presId="urn:microsoft.com/office/officeart/2008/layout/LinedList"/>
    <dgm:cxn modelId="{37DA92C5-79B7-1F4D-93FB-76FDFD336418}" type="presParOf" srcId="{4D4BA31D-A15C-D547-A153-0DE41D2B3E06}" destId="{A8258DE6-A803-7E4E-89A0-4AAEEDE570C0}" srcOrd="4" destOrd="0" presId="urn:microsoft.com/office/officeart/2008/layout/LinedList"/>
    <dgm:cxn modelId="{F6D064AB-29AE-9648-849C-11E333903FE3}" type="presParOf" srcId="{4D4BA31D-A15C-D547-A153-0DE41D2B3E06}" destId="{48CD966C-5A3F-BA44-8F94-ACDBA6159375}" srcOrd="5" destOrd="0" presId="urn:microsoft.com/office/officeart/2008/layout/LinedList"/>
    <dgm:cxn modelId="{D7920513-9065-F14F-9C4F-717853B8F6F0}" type="presParOf" srcId="{48CD966C-5A3F-BA44-8F94-ACDBA6159375}" destId="{15CB0811-A19E-BE47-A7E0-E95B538ECF31}" srcOrd="0" destOrd="0" presId="urn:microsoft.com/office/officeart/2008/layout/LinedList"/>
    <dgm:cxn modelId="{5B058EEE-4F3E-7B49-8F38-313ABD431CDC}" type="presParOf" srcId="{48CD966C-5A3F-BA44-8F94-ACDBA6159375}" destId="{2A58831D-B10E-654D-BE0E-DF3E00D937FD}" srcOrd="1" destOrd="0" presId="urn:microsoft.com/office/officeart/2008/layout/LinedList"/>
    <dgm:cxn modelId="{467128E4-88C3-F044-9D48-C4AFDBEA05FE}" type="presParOf" srcId="{4D4BA31D-A15C-D547-A153-0DE41D2B3E06}" destId="{B6BA99F6-3993-614D-8300-069985C62402}" srcOrd="6" destOrd="0" presId="urn:microsoft.com/office/officeart/2008/layout/LinedList"/>
    <dgm:cxn modelId="{4AF246B2-BD86-9146-B2FA-0EFC0B8CD6DE}" type="presParOf" srcId="{4D4BA31D-A15C-D547-A153-0DE41D2B3E06}" destId="{9313DA24-EAE9-804B-A16F-085E739E842C}" srcOrd="7" destOrd="0" presId="urn:microsoft.com/office/officeart/2008/layout/LinedList"/>
    <dgm:cxn modelId="{A5FE5310-DBE5-514C-A484-4B91C3A1D20A}" type="presParOf" srcId="{9313DA24-EAE9-804B-A16F-085E739E842C}" destId="{D941135D-87E1-0A48-A4BD-71EAB37823D4}" srcOrd="0" destOrd="0" presId="urn:microsoft.com/office/officeart/2008/layout/LinedList"/>
    <dgm:cxn modelId="{9BCDBE91-2582-714E-83E9-B5F946781EE8}" type="presParOf" srcId="{9313DA24-EAE9-804B-A16F-085E739E842C}" destId="{997AEF47-BA69-994A-B3DC-20462A8A91F6}" srcOrd="1" destOrd="0" presId="urn:microsoft.com/office/officeart/2008/layout/LinedList"/>
    <dgm:cxn modelId="{5712DC82-5A83-0F43-92D4-8C1B153C0CA3}" type="presParOf" srcId="{4D4BA31D-A15C-D547-A153-0DE41D2B3E06}" destId="{C2EB0B7F-9FFC-0642-B094-CFEE8597C502}" srcOrd="8" destOrd="0" presId="urn:microsoft.com/office/officeart/2008/layout/LinedList"/>
    <dgm:cxn modelId="{9C67863C-47B8-EA43-AF68-47557CEFC817}" type="presParOf" srcId="{4D4BA31D-A15C-D547-A153-0DE41D2B3E06}" destId="{0B943462-4726-9746-95D9-970A1EB19E7F}" srcOrd="9" destOrd="0" presId="urn:microsoft.com/office/officeart/2008/layout/LinedList"/>
    <dgm:cxn modelId="{B8F26414-8FC6-5D4D-ABC9-FD78C4562D90}" type="presParOf" srcId="{0B943462-4726-9746-95D9-970A1EB19E7F}" destId="{2224C2F6-27B4-CD44-A0A2-8F227268FEF1}" srcOrd="0" destOrd="0" presId="urn:microsoft.com/office/officeart/2008/layout/LinedList"/>
    <dgm:cxn modelId="{6AA155DB-2D11-8646-96BE-91ED05F07E10}" type="presParOf" srcId="{0B943462-4726-9746-95D9-970A1EB19E7F}" destId="{696D87A8-DDBB-3242-8651-7706E6E0BB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58C1-7EDC-0147-B734-2B1A4AE5857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38E7B-9D3A-984B-BCE3-CAE29D763DB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Retry</a:t>
          </a:r>
        </a:p>
      </dsp:txBody>
      <dsp:txXfrm>
        <a:off x="0" y="675"/>
        <a:ext cx="6900512" cy="1106957"/>
      </dsp:txXfrm>
    </dsp:sp>
    <dsp:sp modelId="{8C0E3CAE-B0FD-564C-B858-578FDCC0866D}">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281BD-E803-A345-A7A2-C5978E3ED5E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Idempotency keys</a:t>
          </a:r>
        </a:p>
      </dsp:txBody>
      <dsp:txXfrm>
        <a:off x="0" y="1107633"/>
        <a:ext cx="6900512" cy="1106957"/>
      </dsp:txXfrm>
    </dsp:sp>
    <dsp:sp modelId="{A8258DE6-A803-7E4E-89A0-4AAEEDE570C0}">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B0811-A19E-BE47-A7E0-E95B538ECF31}">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Deadlines</a:t>
          </a:r>
        </a:p>
      </dsp:txBody>
      <dsp:txXfrm>
        <a:off x="0" y="2214591"/>
        <a:ext cx="6900512" cy="1106957"/>
      </dsp:txXfrm>
    </dsp:sp>
    <dsp:sp modelId="{B6BA99F6-3993-614D-8300-069985C62402}">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1135D-87E1-0A48-A4BD-71EAB37823D4}">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Rate limiting</a:t>
          </a:r>
        </a:p>
      </dsp:txBody>
      <dsp:txXfrm>
        <a:off x="0" y="3321549"/>
        <a:ext cx="6900512" cy="1106957"/>
      </dsp:txXfrm>
    </dsp:sp>
    <dsp:sp modelId="{C2EB0B7F-9FFC-0642-B094-CFEE8597C502}">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24C2F6-27B4-CD44-A0A2-8F227268FEF1}">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t>Circuit breaker</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5C36A-35A4-CE4E-8C84-9BBD7F70E1FD}"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999D3-317A-D143-BD00-DE7E3FB020C2}" type="slidenum">
              <a:rPr lang="en-US" smtClean="0"/>
              <a:t>‹#›</a:t>
            </a:fld>
            <a:endParaRPr lang="en-US"/>
          </a:p>
        </p:txBody>
      </p:sp>
    </p:spTree>
    <p:extLst>
      <p:ext uri="{BB962C8B-B14F-4D97-AF65-F5344CB8AC3E}">
        <p14:creationId xmlns:p14="http://schemas.microsoft.com/office/powerpoint/2010/main" val="57216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1</a:t>
            </a:fld>
            <a:endParaRPr lang="en-US"/>
          </a:p>
        </p:txBody>
      </p:sp>
    </p:spTree>
    <p:extLst>
      <p:ext uri="{BB962C8B-B14F-4D97-AF65-F5344CB8AC3E}">
        <p14:creationId xmlns:p14="http://schemas.microsoft.com/office/powerpoint/2010/main" val="382343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2</a:t>
            </a:fld>
            <a:endParaRPr lang="en-US"/>
          </a:p>
        </p:txBody>
      </p:sp>
    </p:spTree>
    <p:extLst>
      <p:ext uri="{BB962C8B-B14F-4D97-AF65-F5344CB8AC3E}">
        <p14:creationId xmlns:p14="http://schemas.microsoft.com/office/powerpoint/2010/main" val="87003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5</a:t>
            </a:fld>
            <a:endParaRPr lang="en-US"/>
          </a:p>
        </p:txBody>
      </p:sp>
    </p:spTree>
    <p:extLst>
      <p:ext uri="{BB962C8B-B14F-4D97-AF65-F5344CB8AC3E}">
        <p14:creationId xmlns:p14="http://schemas.microsoft.com/office/powerpoint/2010/main" val="330704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6</a:t>
            </a:fld>
            <a:endParaRPr lang="en-US"/>
          </a:p>
        </p:txBody>
      </p:sp>
    </p:spTree>
    <p:extLst>
      <p:ext uri="{BB962C8B-B14F-4D97-AF65-F5344CB8AC3E}">
        <p14:creationId xmlns:p14="http://schemas.microsoft.com/office/powerpoint/2010/main" val="381381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15</a:t>
            </a:fld>
            <a:endParaRPr lang="en-US"/>
          </a:p>
        </p:txBody>
      </p:sp>
    </p:spTree>
    <p:extLst>
      <p:ext uri="{BB962C8B-B14F-4D97-AF65-F5344CB8AC3E}">
        <p14:creationId xmlns:p14="http://schemas.microsoft.com/office/powerpoint/2010/main" val="27622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27</a:t>
            </a:fld>
            <a:endParaRPr lang="en-US"/>
          </a:p>
        </p:txBody>
      </p:sp>
    </p:spTree>
    <p:extLst>
      <p:ext uri="{BB962C8B-B14F-4D97-AF65-F5344CB8AC3E}">
        <p14:creationId xmlns:p14="http://schemas.microsoft.com/office/powerpoint/2010/main" val="204344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29</a:t>
            </a:fld>
            <a:endParaRPr lang="en-US"/>
          </a:p>
        </p:txBody>
      </p:sp>
    </p:spTree>
    <p:extLst>
      <p:ext uri="{BB962C8B-B14F-4D97-AF65-F5344CB8AC3E}">
        <p14:creationId xmlns:p14="http://schemas.microsoft.com/office/powerpoint/2010/main" val="44119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31</a:t>
            </a:fld>
            <a:endParaRPr lang="en-US"/>
          </a:p>
        </p:txBody>
      </p:sp>
    </p:spTree>
    <p:extLst>
      <p:ext uri="{BB962C8B-B14F-4D97-AF65-F5344CB8AC3E}">
        <p14:creationId xmlns:p14="http://schemas.microsoft.com/office/powerpoint/2010/main" val="176425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999D3-317A-D143-BD00-DE7E3FB020C2}" type="slidenum">
              <a:rPr lang="en-US" smtClean="0"/>
              <a:t>33</a:t>
            </a:fld>
            <a:endParaRPr lang="en-US"/>
          </a:p>
        </p:txBody>
      </p:sp>
    </p:spTree>
    <p:extLst>
      <p:ext uri="{BB962C8B-B14F-4D97-AF65-F5344CB8AC3E}">
        <p14:creationId xmlns:p14="http://schemas.microsoft.com/office/powerpoint/2010/main" val="34732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1DE2-1818-EE86-D365-14F02408A9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892115-86DC-68AA-F5B8-3B8B246F0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DC9F30-DCE5-CAC1-A86E-19CE9AAC7A87}"/>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EDC75A23-D01D-980E-E544-26E759B30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7740-5A55-7E98-5206-1F78518FB857}"/>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34606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C640-0887-CAEF-F171-F894D0A6C6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EC882-4C6C-37C8-E6EF-1E2BF5680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8ACA7-BA5D-33DF-0920-419E8E90C02A}"/>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662604CD-0A47-5B55-AA87-9BDC7E2D6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276C8-2D80-CFEC-F4A6-4CD39FA91311}"/>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65185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3B2B1-A25B-BFD3-0491-3D013FFD15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E4E1B-17D0-809F-71A5-5C1C12077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14366-B697-1202-7DAB-C610393BD326}"/>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38070270-3425-0225-F8EE-5061499BA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54153-521B-C7E9-C584-4B215EAE4618}"/>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213427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2D2F-8A5A-8F1D-5DBF-67A10D191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3FB27-1E02-8CFD-9CEC-22DF3203A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02C93-7A09-85B1-DDB9-B0D69AD6D63E}"/>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D73A2D72-B9BF-3D98-5E9E-C44DEBB22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E07D6-7581-5F65-FDD4-54CDD45F5E92}"/>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75375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980F-1DA5-4AC7-924C-4E610AF9D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B6D85-8E6A-B188-4BD5-CA8C6EC645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DED67-8B84-0CD3-607C-6FF655D13392}"/>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4459B727-228B-2346-ABF5-2107A6A36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FE0CB-5091-28BB-1BE8-1DD119C33757}"/>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08338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D117-2BC9-E140-C386-10142913E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65A7D-60C3-20D6-A298-75D36C72B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B7A80-054F-F6D8-5CF0-401FB93E2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02A75B-E227-E299-51B7-91523F11439A}"/>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6" name="Footer Placeholder 5">
            <a:extLst>
              <a:ext uri="{FF2B5EF4-FFF2-40B4-BE49-F238E27FC236}">
                <a16:creationId xmlns:a16="http://schemas.microsoft.com/office/drawing/2014/main" id="{C45DC494-4663-B4FC-DB34-288D9DB6E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BEA6E-AFCC-05DC-DA51-FFC4C84D6B86}"/>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417963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A8D2-6A48-C5C8-13AA-DAB3AC6BF9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993626-A18B-8ACF-FF21-1928E52BB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8F591-9E93-3EEA-88A1-C93B02DC0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003A5-D0F6-AEAC-2A3F-1754BF78D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6D86-775E-CEC2-2652-37122FB6A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F371F-5449-70C8-A227-59AFC40F1C03}"/>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8" name="Footer Placeholder 7">
            <a:extLst>
              <a:ext uri="{FF2B5EF4-FFF2-40B4-BE49-F238E27FC236}">
                <a16:creationId xmlns:a16="http://schemas.microsoft.com/office/drawing/2014/main" id="{6369C008-23B3-5398-68E5-619E7E4B7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0BE83F-27A9-C817-F7CB-DDFC3DB0B858}"/>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20668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5DE1-9BDD-83BE-FD91-86A18F69C3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F8051-CD92-1EB0-0227-061EB2DABDDF}"/>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4" name="Footer Placeholder 3">
            <a:extLst>
              <a:ext uri="{FF2B5EF4-FFF2-40B4-BE49-F238E27FC236}">
                <a16:creationId xmlns:a16="http://schemas.microsoft.com/office/drawing/2014/main" id="{D177A34C-59C3-93DC-2579-BE9035AD0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EC6CE-B66B-5A01-87DB-C9902892E882}"/>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72248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3E8F1-82B7-AE3F-AAF7-5699BC3533B1}"/>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3" name="Footer Placeholder 2">
            <a:extLst>
              <a:ext uri="{FF2B5EF4-FFF2-40B4-BE49-F238E27FC236}">
                <a16:creationId xmlns:a16="http://schemas.microsoft.com/office/drawing/2014/main" id="{84F6C264-5769-879B-374C-978790DCB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FD8B49-204E-C6AE-E584-18BE8CB81D6D}"/>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45704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DD72-6F7F-38BB-58B1-D2A69C81B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AB786-F71F-3B05-1373-CE5A18774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872828-3F9F-2C4B-2FE6-61FE83853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5B55F-3EC5-7685-4ACB-0592958EFB81}"/>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6" name="Footer Placeholder 5">
            <a:extLst>
              <a:ext uri="{FF2B5EF4-FFF2-40B4-BE49-F238E27FC236}">
                <a16:creationId xmlns:a16="http://schemas.microsoft.com/office/drawing/2014/main" id="{846FB70E-4D41-E1FA-BA1F-DB84B72BD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ADFB5-B37F-F5C5-72AB-54F021E40596}"/>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74896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D587-2884-1C59-7B9F-6060B88B5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FF2856-4956-CF8D-B186-CBA5E9AF5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08446-727A-FA1B-65B2-9D4F66D34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B0B14-C757-EEA0-1F0A-603778AB2429}"/>
              </a:ext>
            </a:extLst>
          </p:cNvPr>
          <p:cNvSpPr>
            <a:spLocks noGrp="1"/>
          </p:cNvSpPr>
          <p:nvPr>
            <p:ph type="dt" sz="half" idx="10"/>
          </p:nvPr>
        </p:nvSpPr>
        <p:spPr/>
        <p:txBody>
          <a:bodyPr/>
          <a:lstStyle/>
          <a:p>
            <a:fld id="{464010C7-1B54-114C-8AC9-E481B65C2D21}" type="datetimeFigureOut">
              <a:rPr lang="en-US" smtClean="0"/>
              <a:t>11/2/23</a:t>
            </a:fld>
            <a:endParaRPr lang="en-US"/>
          </a:p>
        </p:txBody>
      </p:sp>
      <p:sp>
        <p:nvSpPr>
          <p:cNvPr id="6" name="Footer Placeholder 5">
            <a:extLst>
              <a:ext uri="{FF2B5EF4-FFF2-40B4-BE49-F238E27FC236}">
                <a16:creationId xmlns:a16="http://schemas.microsoft.com/office/drawing/2014/main" id="{02CFF182-3909-05D8-91C0-50111883C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2D9C4-17D6-2F7C-0A3D-6948A7A1B358}"/>
              </a:ext>
            </a:extLst>
          </p:cNvPr>
          <p:cNvSpPr>
            <a:spLocks noGrp="1"/>
          </p:cNvSpPr>
          <p:nvPr>
            <p:ph type="sldNum" sz="quarter" idx="12"/>
          </p:nvPr>
        </p:nvSpPr>
        <p:spPr/>
        <p:txBody>
          <a:bodyPr/>
          <a:lstStyle/>
          <a:p>
            <a:fld id="{B75A9CB3-1E22-1E47-98F1-AE5BD91AD6B3}" type="slidenum">
              <a:rPr lang="en-US" smtClean="0"/>
              <a:t>‹#›</a:t>
            </a:fld>
            <a:endParaRPr lang="en-US"/>
          </a:p>
        </p:txBody>
      </p:sp>
    </p:spTree>
    <p:extLst>
      <p:ext uri="{BB962C8B-B14F-4D97-AF65-F5344CB8AC3E}">
        <p14:creationId xmlns:p14="http://schemas.microsoft.com/office/powerpoint/2010/main" val="161699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C1CA8-7FBE-89C0-A997-48905C80D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EF896-0B4D-8FE8-C4A6-CC60E9664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B604A-9836-7647-9795-3D42A360D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010C7-1B54-114C-8AC9-E481B65C2D21}" type="datetimeFigureOut">
              <a:rPr lang="en-US" smtClean="0"/>
              <a:t>11/2/23</a:t>
            </a:fld>
            <a:endParaRPr lang="en-US"/>
          </a:p>
        </p:txBody>
      </p:sp>
      <p:sp>
        <p:nvSpPr>
          <p:cNvPr id="5" name="Footer Placeholder 4">
            <a:extLst>
              <a:ext uri="{FF2B5EF4-FFF2-40B4-BE49-F238E27FC236}">
                <a16:creationId xmlns:a16="http://schemas.microsoft.com/office/drawing/2014/main" id="{2BA3C78E-14A5-1073-3164-913028BFB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E01D1D-46A8-C768-D646-9A2E0242F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A9CB3-1E22-1E47-98F1-AE5BD91AD6B3}" type="slidenum">
              <a:rPr lang="en-US" smtClean="0"/>
              <a:t>‹#›</a:t>
            </a:fld>
            <a:endParaRPr lang="en-US"/>
          </a:p>
        </p:txBody>
      </p:sp>
    </p:spTree>
    <p:extLst>
      <p:ext uri="{BB962C8B-B14F-4D97-AF65-F5344CB8AC3E}">
        <p14:creationId xmlns:p14="http://schemas.microsoft.com/office/powerpoint/2010/main" val="2488761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edium.com/@kevanahlquist/a-starting-point-for-setting-timeouts-28079499ba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loody-disgusting.com/wp-content/uploads/2019/10/Terminator-2.jp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resilience4j/resilience4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blogs/architecture/exponential-backoff-and-jit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E57EC9-9F72-C5AB-562C-DDB7FB8AD286}"/>
              </a:ext>
            </a:extLst>
          </p:cNvPr>
          <p:cNvSpPr>
            <a:spLocks noGrp="1"/>
          </p:cNvSpPr>
          <p:nvPr>
            <p:ph type="ctrTitle"/>
          </p:nvPr>
        </p:nvSpPr>
        <p:spPr>
          <a:xfrm>
            <a:off x="1524003" y="1999615"/>
            <a:ext cx="9144000" cy="2764028"/>
          </a:xfrm>
        </p:spPr>
        <p:txBody>
          <a:bodyPr anchor="ctr">
            <a:normAutofit fontScale="90000"/>
          </a:bodyPr>
          <a:lstStyle/>
          <a:p>
            <a:r>
              <a:rPr lang="en-US" sz="7200" dirty="0"/>
              <a:t>Basic patterns of reliable microservice architecture</a:t>
            </a:r>
          </a:p>
        </p:txBody>
      </p:sp>
      <p:sp>
        <p:nvSpPr>
          <p:cNvPr id="3" name="Subtitle 2">
            <a:extLst>
              <a:ext uri="{FF2B5EF4-FFF2-40B4-BE49-F238E27FC236}">
                <a16:creationId xmlns:a16="http://schemas.microsoft.com/office/drawing/2014/main" id="{86E7A978-070D-16A2-2722-F54E9BD2A1BA}"/>
              </a:ext>
            </a:extLst>
          </p:cNvPr>
          <p:cNvSpPr>
            <a:spLocks noGrp="1"/>
          </p:cNvSpPr>
          <p:nvPr>
            <p:ph type="subTitle" idx="1"/>
          </p:nvPr>
        </p:nvSpPr>
        <p:spPr>
          <a:xfrm>
            <a:off x="1966912" y="5645150"/>
            <a:ext cx="8258176" cy="631825"/>
          </a:xfrm>
        </p:spPr>
        <p:txBody>
          <a:bodyPr anchor="ctr">
            <a:normAutofit/>
          </a:bodyPr>
          <a:lstStyle/>
          <a:p>
            <a:r>
              <a:rPr lang="en-US" sz="2800" dirty="0"/>
              <a:t>@</a:t>
            </a:r>
            <a:r>
              <a:rPr lang="en-US" sz="2800" dirty="0" err="1"/>
              <a:t>alexgaas</a:t>
            </a:r>
            <a:endParaRPr lang="en-US" sz="2800" b="1"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80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4EB0-164D-C7AE-9960-1202805A9694}"/>
              </a:ext>
            </a:extLst>
          </p:cNvPr>
          <p:cNvSpPr>
            <a:spLocks noGrp="1"/>
          </p:cNvSpPr>
          <p:nvPr>
            <p:ph type="title"/>
          </p:nvPr>
        </p:nvSpPr>
        <p:spPr/>
        <p:txBody>
          <a:bodyPr/>
          <a:lstStyle/>
          <a:p>
            <a:endParaRPr lang="en-US"/>
          </a:p>
        </p:txBody>
      </p:sp>
      <p:pic>
        <p:nvPicPr>
          <p:cNvPr id="5" name="Content Placeholder 4" descr="A diagram of a network&#10;&#10;Description automatically generated with low confidence">
            <a:extLst>
              <a:ext uri="{FF2B5EF4-FFF2-40B4-BE49-F238E27FC236}">
                <a16:creationId xmlns:a16="http://schemas.microsoft.com/office/drawing/2014/main" id="{77C95CC9-B3E9-3978-772C-976CD9243655}"/>
              </a:ext>
            </a:extLst>
          </p:cNvPr>
          <p:cNvPicPr>
            <a:picLocks noGrp="1" noChangeAspect="1"/>
          </p:cNvPicPr>
          <p:nvPr>
            <p:ph idx="1"/>
          </p:nvPr>
        </p:nvPicPr>
        <p:blipFill>
          <a:blip r:embed="rId2"/>
          <a:stretch>
            <a:fillRect/>
          </a:stretch>
        </p:blipFill>
        <p:spPr>
          <a:xfrm>
            <a:off x="217536" y="234779"/>
            <a:ext cx="11630803" cy="6258096"/>
          </a:xfrm>
        </p:spPr>
      </p:pic>
      <p:pic>
        <p:nvPicPr>
          <p:cNvPr id="6" name="Picture 5" descr="A close-up of a sign&#10;&#10;Description automatically generated with medium confidence">
            <a:extLst>
              <a:ext uri="{FF2B5EF4-FFF2-40B4-BE49-F238E27FC236}">
                <a16:creationId xmlns:a16="http://schemas.microsoft.com/office/drawing/2014/main" id="{0B7DE462-E660-4F11-CC14-932F278A820B}"/>
              </a:ext>
            </a:extLst>
          </p:cNvPr>
          <p:cNvPicPr>
            <a:picLocks noChangeAspect="1"/>
          </p:cNvPicPr>
          <p:nvPr/>
        </p:nvPicPr>
        <p:blipFill>
          <a:blip r:embed="rId3"/>
          <a:stretch>
            <a:fillRect/>
          </a:stretch>
        </p:blipFill>
        <p:spPr>
          <a:xfrm>
            <a:off x="9834091" y="5741277"/>
            <a:ext cx="1816100" cy="609600"/>
          </a:xfrm>
          <a:prstGeom prst="rect">
            <a:avLst/>
          </a:prstGeom>
        </p:spPr>
      </p:pic>
    </p:spTree>
    <p:extLst>
      <p:ext uri="{BB962C8B-B14F-4D97-AF65-F5344CB8AC3E}">
        <p14:creationId xmlns:p14="http://schemas.microsoft.com/office/powerpoint/2010/main" val="25493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E167-8CDD-0737-0F16-7C3CAF983DFA}"/>
              </a:ext>
            </a:extLst>
          </p:cNvPr>
          <p:cNvSpPr>
            <a:spLocks noGrp="1"/>
          </p:cNvSpPr>
          <p:nvPr>
            <p:ph type="title"/>
          </p:nvPr>
        </p:nvSpPr>
        <p:spPr/>
        <p:txBody>
          <a:bodyPr/>
          <a:lstStyle/>
          <a:p>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F4AB091E-BE21-F3D7-9A5B-BB34CCEF4365}"/>
              </a:ext>
            </a:extLst>
          </p:cNvPr>
          <p:cNvPicPr>
            <a:picLocks noGrp="1" noChangeAspect="1"/>
          </p:cNvPicPr>
          <p:nvPr>
            <p:ph idx="1"/>
          </p:nvPr>
        </p:nvPicPr>
        <p:blipFill>
          <a:blip r:embed="rId2"/>
          <a:stretch>
            <a:fillRect/>
          </a:stretch>
        </p:blipFill>
        <p:spPr>
          <a:xfrm>
            <a:off x="0" y="0"/>
            <a:ext cx="7241059" cy="5665964"/>
          </a:xfrm>
        </p:spPr>
      </p:pic>
      <p:pic>
        <p:nvPicPr>
          <p:cNvPr id="6" name="Picture 5" descr="A close-up of a sign&#10;&#10;Description automatically generated with medium confidence">
            <a:extLst>
              <a:ext uri="{FF2B5EF4-FFF2-40B4-BE49-F238E27FC236}">
                <a16:creationId xmlns:a16="http://schemas.microsoft.com/office/drawing/2014/main" id="{3F1142CD-A6CB-8CF7-DDE0-E66183F5400B}"/>
              </a:ext>
            </a:extLst>
          </p:cNvPr>
          <p:cNvPicPr>
            <a:picLocks noChangeAspect="1"/>
          </p:cNvPicPr>
          <p:nvPr/>
        </p:nvPicPr>
        <p:blipFill>
          <a:blip r:embed="rId3"/>
          <a:stretch>
            <a:fillRect/>
          </a:stretch>
        </p:blipFill>
        <p:spPr>
          <a:xfrm>
            <a:off x="9834091" y="5741277"/>
            <a:ext cx="1816100" cy="609600"/>
          </a:xfrm>
          <a:prstGeom prst="rect">
            <a:avLst/>
          </a:prstGeom>
        </p:spPr>
      </p:pic>
      <p:sp>
        <p:nvSpPr>
          <p:cNvPr id="7" name="TextBox 6">
            <a:extLst>
              <a:ext uri="{FF2B5EF4-FFF2-40B4-BE49-F238E27FC236}">
                <a16:creationId xmlns:a16="http://schemas.microsoft.com/office/drawing/2014/main" id="{470F32C1-8961-2CC8-5BA3-2882EB61F80A}"/>
              </a:ext>
            </a:extLst>
          </p:cNvPr>
          <p:cNvSpPr txBox="1"/>
          <p:nvPr/>
        </p:nvSpPr>
        <p:spPr>
          <a:xfrm>
            <a:off x="541809" y="5846423"/>
            <a:ext cx="8121069" cy="369332"/>
          </a:xfrm>
          <a:prstGeom prst="rect">
            <a:avLst/>
          </a:prstGeom>
          <a:noFill/>
        </p:spPr>
        <p:txBody>
          <a:bodyPr wrap="none" rtlCol="0">
            <a:spAutoFit/>
          </a:bodyPr>
          <a:lstStyle/>
          <a:p>
            <a:r>
              <a:rPr lang="en-US" dirty="0"/>
              <a:t>Spring Boot Retry implementation - </a:t>
            </a:r>
            <a:r>
              <a:rPr lang="en-US" b="1" dirty="0"/>
              <a:t>https://</a:t>
            </a:r>
            <a:r>
              <a:rPr lang="en-US" b="1" dirty="0" err="1"/>
              <a:t>github.com</a:t>
            </a:r>
            <a:r>
              <a:rPr lang="en-US" b="1" dirty="0"/>
              <a:t>/spring-projects/spring-retry</a:t>
            </a:r>
          </a:p>
        </p:txBody>
      </p:sp>
    </p:spTree>
    <p:extLst>
      <p:ext uri="{BB962C8B-B14F-4D97-AF65-F5344CB8AC3E}">
        <p14:creationId xmlns:p14="http://schemas.microsoft.com/office/powerpoint/2010/main" val="420735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BC4A-694D-70F2-B552-96432E60E83B}"/>
              </a:ext>
            </a:extLst>
          </p:cNvPr>
          <p:cNvSpPr>
            <a:spLocks noGrp="1"/>
          </p:cNvSpPr>
          <p:nvPr>
            <p:ph type="title"/>
          </p:nvPr>
        </p:nvSpPr>
        <p:spPr/>
        <p:txBody>
          <a:bodyPr/>
          <a:lstStyle/>
          <a:p>
            <a:r>
              <a:rPr lang="en-US" dirty="0"/>
              <a:t>Idempotency key</a:t>
            </a:r>
          </a:p>
        </p:txBody>
      </p:sp>
      <p:sp>
        <p:nvSpPr>
          <p:cNvPr id="3" name="Content Placeholder 2">
            <a:extLst>
              <a:ext uri="{FF2B5EF4-FFF2-40B4-BE49-F238E27FC236}">
                <a16:creationId xmlns:a16="http://schemas.microsoft.com/office/drawing/2014/main" id="{4736CF0F-404A-3D19-EAA6-E308ECAFC505}"/>
              </a:ext>
            </a:extLst>
          </p:cNvPr>
          <p:cNvSpPr>
            <a:spLocks noGrp="1"/>
          </p:cNvSpPr>
          <p:nvPr>
            <p:ph idx="1"/>
          </p:nvPr>
        </p:nvSpPr>
        <p:spPr/>
        <p:txBody>
          <a:bodyPr/>
          <a:lstStyle/>
          <a:p>
            <a:r>
              <a:rPr lang="en-US" dirty="0"/>
              <a:t>Our solution owner produces new idea – multi-basket which allow few users to share one order!</a:t>
            </a:r>
          </a:p>
          <a:p>
            <a:r>
              <a:rPr lang="en-US" dirty="0"/>
              <a:t>That’s amazing opportunity for us to make a new service Order. Microservice design in action comes true!!!</a:t>
            </a:r>
          </a:p>
          <a:p>
            <a:r>
              <a:rPr lang="en-US" dirty="0"/>
              <a:t>We keep in mind to implement retries for Order service is worth based on our previews experience with rating service. We using same code with 3 attempts as for rating service</a:t>
            </a:r>
          </a:p>
        </p:txBody>
      </p:sp>
      <p:pic>
        <p:nvPicPr>
          <p:cNvPr id="5" name="Picture 4" descr="A close-up of a sign&#10;&#10;Description automatically generated with low confidence">
            <a:extLst>
              <a:ext uri="{FF2B5EF4-FFF2-40B4-BE49-F238E27FC236}">
                <a16:creationId xmlns:a16="http://schemas.microsoft.com/office/drawing/2014/main" id="{043C1792-7BFE-0092-C498-B74B1A626820}"/>
              </a:ext>
            </a:extLst>
          </p:cNvPr>
          <p:cNvPicPr>
            <a:picLocks noChangeAspect="1"/>
          </p:cNvPicPr>
          <p:nvPr/>
        </p:nvPicPr>
        <p:blipFill>
          <a:blip r:embed="rId2"/>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66703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circle&#10;&#10;Description automatically generated">
            <a:extLst>
              <a:ext uri="{FF2B5EF4-FFF2-40B4-BE49-F238E27FC236}">
                <a16:creationId xmlns:a16="http://schemas.microsoft.com/office/drawing/2014/main" id="{442DA31A-7257-A2BE-CBB8-10919904EB56}"/>
              </a:ext>
            </a:extLst>
          </p:cNvPr>
          <p:cNvPicPr>
            <a:picLocks noGrp="1" noChangeAspect="1"/>
          </p:cNvPicPr>
          <p:nvPr>
            <p:ph idx="1"/>
          </p:nvPr>
        </p:nvPicPr>
        <p:blipFill>
          <a:blip r:embed="rId2"/>
          <a:stretch>
            <a:fillRect/>
          </a:stretch>
        </p:blipFill>
        <p:spPr>
          <a:xfrm>
            <a:off x="1482812" y="291237"/>
            <a:ext cx="8785653" cy="6201638"/>
          </a:xfrm>
        </p:spPr>
      </p:pic>
      <p:pic>
        <p:nvPicPr>
          <p:cNvPr id="6" name="Picture 5" descr="A close-up of a sign&#10;&#10;Description automatically generated with low confidence">
            <a:extLst>
              <a:ext uri="{FF2B5EF4-FFF2-40B4-BE49-F238E27FC236}">
                <a16:creationId xmlns:a16="http://schemas.microsoft.com/office/drawing/2014/main" id="{E5CEAC31-8FD2-48D5-A203-DF897B46AD17}"/>
              </a:ext>
            </a:extLst>
          </p:cNvPr>
          <p:cNvPicPr>
            <a:picLocks noChangeAspect="1"/>
          </p:cNvPicPr>
          <p:nvPr/>
        </p:nvPicPr>
        <p:blipFill>
          <a:blip r:embed="rId3"/>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195504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F7D0-8E6A-B98B-4B5E-C852CA31113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3750D5CF-309C-03CD-8950-D861D1932606}"/>
              </a:ext>
            </a:extLst>
          </p:cNvPr>
          <p:cNvSpPr>
            <a:spLocks noGrp="1"/>
          </p:cNvSpPr>
          <p:nvPr>
            <p:ph idx="1"/>
          </p:nvPr>
        </p:nvSpPr>
        <p:spPr/>
        <p:txBody>
          <a:bodyPr/>
          <a:lstStyle/>
          <a:p>
            <a:r>
              <a:rPr lang="en-US" dirty="0"/>
              <a:t>User makes order first time and some error happen on the route between order service and proxy. But service successfully saves order</a:t>
            </a:r>
          </a:p>
          <a:p>
            <a:r>
              <a:rPr lang="en-US" dirty="0"/>
              <a:t>User makes attempt again with same result. No 200k response but order been saved successfully by service</a:t>
            </a:r>
          </a:p>
          <a:p>
            <a:r>
              <a:rPr lang="en-US" dirty="0"/>
              <a:t>User trying third time and getting back 200k. Success!</a:t>
            </a:r>
          </a:p>
          <a:p>
            <a:r>
              <a:rPr lang="en-US" dirty="0"/>
              <a:t>But as result users gets three same purchases and money withdrawal 3 times</a:t>
            </a:r>
          </a:p>
          <a:p>
            <a:r>
              <a:rPr lang="en-US" dirty="0"/>
              <a:t>User is NOT happy, he calls to customer support </a:t>
            </a:r>
          </a:p>
        </p:txBody>
      </p:sp>
      <p:pic>
        <p:nvPicPr>
          <p:cNvPr id="4" name="Picture 3" descr="A close-up of a sign&#10;&#10;Description automatically generated with low confidence">
            <a:extLst>
              <a:ext uri="{FF2B5EF4-FFF2-40B4-BE49-F238E27FC236}">
                <a16:creationId xmlns:a16="http://schemas.microsoft.com/office/drawing/2014/main" id="{F654E947-29AF-DD77-2192-05435E9BBE9C}"/>
              </a:ext>
            </a:extLst>
          </p:cNvPr>
          <p:cNvPicPr>
            <a:picLocks noChangeAspect="1"/>
          </p:cNvPicPr>
          <p:nvPr/>
        </p:nvPicPr>
        <p:blipFill>
          <a:blip r:embed="rId2"/>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22038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screenshot, circle, line&#10;&#10;Description automatically generated">
            <a:extLst>
              <a:ext uri="{FF2B5EF4-FFF2-40B4-BE49-F238E27FC236}">
                <a16:creationId xmlns:a16="http://schemas.microsoft.com/office/drawing/2014/main" id="{3D515B7B-A55C-FCF3-1958-4A20AE43DFD5}"/>
              </a:ext>
            </a:extLst>
          </p:cNvPr>
          <p:cNvPicPr>
            <a:picLocks noGrp="1" noChangeAspect="1"/>
          </p:cNvPicPr>
          <p:nvPr>
            <p:ph idx="1"/>
          </p:nvPr>
        </p:nvPicPr>
        <p:blipFill>
          <a:blip r:embed="rId3"/>
          <a:stretch>
            <a:fillRect/>
          </a:stretch>
        </p:blipFill>
        <p:spPr>
          <a:xfrm>
            <a:off x="1190368" y="0"/>
            <a:ext cx="9634151" cy="6707738"/>
          </a:xfrm>
        </p:spPr>
      </p:pic>
      <p:pic>
        <p:nvPicPr>
          <p:cNvPr id="6" name="Picture 5" descr="A close-up of a sign&#10;&#10;Description automatically generated with low confidence">
            <a:extLst>
              <a:ext uri="{FF2B5EF4-FFF2-40B4-BE49-F238E27FC236}">
                <a16:creationId xmlns:a16="http://schemas.microsoft.com/office/drawing/2014/main" id="{303915ED-908F-7E02-9DFE-06C0271B76A1}"/>
              </a:ext>
            </a:extLst>
          </p:cNvPr>
          <p:cNvPicPr>
            <a:picLocks noChangeAspect="1"/>
          </p:cNvPicPr>
          <p:nvPr/>
        </p:nvPicPr>
        <p:blipFill>
          <a:blip r:embed="rId4"/>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52628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30F8-51A8-C120-ABC1-416D71E7C8F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6D61823-8E2A-6B93-E2BD-ACF1656DE6DB}"/>
              </a:ext>
            </a:extLst>
          </p:cNvPr>
          <p:cNvSpPr>
            <a:spLocks noGrp="1"/>
          </p:cNvSpPr>
          <p:nvPr>
            <p:ph idx="1"/>
          </p:nvPr>
        </p:nvSpPr>
        <p:spPr/>
        <p:txBody>
          <a:bodyPr>
            <a:normAutofit lnSpcReduction="10000"/>
          </a:bodyPr>
          <a:lstStyle/>
          <a:p>
            <a:pPr marL="0" indent="0">
              <a:buNone/>
            </a:pPr>
            <a:r>
              <a:rPr lang="en-US" dirty="0"/>
              <a:t>- What’s happened? Network can fail not only on sending but also on receiving of data and that’s usual situation.</a:t>
            </a:r>
          </a:p>
          <a:p>
            <a:pPr>
              <a:buFontTx/>
              <a:buChar char="-"/>
            </a:pPr>
            <a:r>
              <a:rPr lang="en-US" dirty="0"/>
              <a:t>As solution we must ask our user/frontend to generate any random string (idempotency key)</a:t>
            </a:r>
          </a:p>
          <a:p>
            <a:pPr>
              <a:buFontTx/>
              <a:buChar char="-"/>
            </a:pPr>
            <a:r>
              <a:rPr lang="en-US" dirty="0"/>
              <a:t>Order service just validates by idempotency key and do not create any duplicate of order in case of failure</a:t>
            </a:r>
          </a:p>
          <a:p>
            <a:pPr>
              <a:buFontTx/>
              <a:buChar char="-"/>
            </a:pPr>
            <a:r>
              <a:rPr lang="en-US" dirty="0"/>
              <a:t>As outcome just adding one key between frontend and service, we implement semantic “at most once”</a:t>
            </a:r>
          </a:p>
          <a:p>
            <a:pPr>
              <a:buFontTx/>
              <a:buChar char="-"/>
            </a:pPr>
            <a:r>
              <a:rPr lang="en-US" dirty="0"/>
              <a:t>Look on this short article from Stripe about their IK implementation findings </a:t>
            </a:r>
            <a:r>
              <a:rPr lang="en-US" b="1" dirty="0"/>
              <a:t>- https://</a:t>
            </a:r>
            <a:r>
              <a:rPr lang="en-US" b="1" dirty="0" err="1"/>
              <a:t>stripe.com</a:t>
            </a:r>
            <a:r>
              <a:rPr lang="en-US" b="1" dirty="0"/>
              <a:t>/blog/idempotency</a:t>
            </a:r>
          </a:p>
        </p:txBody>
      </p:sp>
      <p:pic>
        <p:nvPicPr>
          <p:cNvPr id="4" name="Picture 3" descr="A close-up of a sign&#10;&#10;Description automatically generated with low confidence">
            <a:extLst>
              <a:ext uri="{FF2B5EF4-FFF2-40B4-BE49-F238E27FC236}">
                <a16:creationId xmlns:a16="http://schemas.microsoft.com/office/drawing/2014/main" id="{62FD14D9-D86E-6CED-3591-A25DD68DD962}"/>
              </a:ext>
            </a:extLst>
          </p:cNvPr>
          <p:cNvPicPr>
            <a:picLocks noChangeAspect="1"/>
          </p:cNvPicPr>
          <p:nvPr/>
        </p:nvPicPr>
        <p:blipFill>
          <a:blip r:embed="rId2"/>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280665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DDB7-4CA1-A004-A090-29E981D4CE93}"/>
              </a:ext>
            </a:extLst>
          </p:cNvPr>
          <p:cNvSpPr>
            <a:spLocks noGrp="1"/>
          </p:cNvSpPr>
          <p:nvPr>
            <p:ph type="title"/>
          </p:nvPr>
        </p:nvSpPr>
        <p:spPr/>
        <p:txBody>
          <a:bodyPr/>
          <a:lstStyle/>
          <a:p>
            <a:endParaRPr lang="en-US"/>
          </a:p>
        </p:txBody>
      </p:sp>
      <p:pic>
        <p:nvPicPr>
          <p:cNvPr id="5" name="Content Placeholder 4" descr="A picture containing diagram, screenshot, circle, plan&#10;&#10;Description automatically generated">
            <a:extLst>
              <a:ext uri="{FF2B5EF4-FFF2-40B4-BE49-F238E27FC236}">
                <a16:creationId xmlns:a16="http://schemas.microsoft.com/office/drawing/2014/main" id="{E39503C9-8B5A-B777-2CF8-9B10B00953A5}"/>
              </a:ext>
            </a:extLst>
          </p:cNvPr>
          <p:cNvPicPr>
            <a:picLocks noGrp="1" noChangeAspect="1"/>
          </p:cNvPicPr>
          <p:nvPr>
            <p:ph idx="1"/>
          </p:nvPr>
        </p:nvPicPr>
        <p:blipFill>
          <a:blip r:embed="rId2"/>
          <a:stretch>
            <a:fillRect/>
          </a:stretch>
        </p:blipFill>
        <p:spPr>
          <a:xfrm>
            <a:off x="838200" y="0"/>
            <a:ext cx="9828854" cy="6236661"/>
          </a:xfrm>
        </p:spPr>
      </p:pic>
      <p:pic>
        <p:nvPicPr>
          <p:cNvPr id="6" name="Picture 5" descr="A close-up of a sign&#10;&#10;Description automatically generated with low confidence">
            <a:extLst>
              <a:ext uri="{FF2B5EF4-FFF2-40B4-BE49-F238E27FC236}">
                <a16:creationId xmlns:a16="http://schemas.microsoft.com/office/drawing/2014/main" id="{E728C035-C3B7-738F-6BCF-D5341499D0C0}"/>
              </a:ext>
            </a:extLst>
          </p:cNvPr>
          <p:cNvPicPr>
            <a:picLocks noChangeAspect="1"/>
          </p:cNvPicPr>
          <p:nvPr/>
        </p:nvPicPr>
        <p:blipFill>
          <a:blip r:embed="rId3"/>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78538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2DBB-2408-2841-56F4-4238717322D4}"/>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6F6BBBB-1E43-414E-5689-6F2BE83E5D0A}"/>
              </a:ext>
            </a:extLst>
          </p:cNvPr>
          <p:cNvPicPr>
            <a:picLocks noGrp="1" noChangeAspect="1"/>
          </p:cNvPicPr>
          <p:nvPr>
            <p:ph idx="1"/>
          </p:nvPr>
        </p:nvPicPr>
        <p:blipFill>
          <a:blip r:embed="rId2"/>
          <a:stretch>
            <a:fillRect/>
          </a:stretch>
        </p:blipFill>
        <p:spPr>
          <a:xfrm>
            <a:off x="46806" y="365125"/>
            <a:ext cx="12145194" cy="6166022"/>
          </a:xfrm>
        </p:spPr>
      </p:pic>
      <p:pic>
        <p:nvPicPr>
          <p:cNvPr id="6" name="Picture 5" descr="A close-up of a sign&#10;&#10;Description automatically generated with low confidence">
            <a:extLst>
              <a:ext uri="{FF2B5EF4-FFF2-40B4-BE49-F238E27FC236}">
                <a16:creationId xmlns:a16="http://schemas.microsoft.com/office/drawing/2014/main" id="{BC525A88-CDB0-7548-4C9E-13C1C8DE2D2F}"/>
              </a:ext>
            </a:extLst>
          </p:cNvPr>
          <p:cNvPicPr>
            <a:picLocks noChangeAspect="1"/>
          </p:cNvPicPr>
          <p:nvPr/>
        </p:nvPicPr>
        <p:blipFill>
          <a:blip r:embed="rId3"/>
          <a:stretch>
            <a:fillRect/>
          </a:stretch>
        </p:blipFill>
        <p:spPr>
          <a:xfrm>
            <a:off x="9540789" y="5791200"/>
            <a:ext cx="2032000" cy="520700"/>
          </a:xfrm>
          <a:prstGeom prst="rect">
            <a:avLst/>
          </a:prstGeom>
        </p:spPr>
      </p:pic>
    </p:spTree>
    <p:extLst>
      <p:ext uri="{BB962C8B-B14F-4D97-AF65-F5344CB8AC3E}">
        <p14:creationId xmlns:p14="http://schemas.microsoft.com/office/powerpoint/2010/main" val="118202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CF5C-7BC9-3850-550D-11B0CBD37E2A}"/>
              </a:ext>
            </a:extLst>
          </p:cNvPr>
          <p:cNvSpPr>
            <a:spLocks noGrp="1"/>
          </p:cNvSpPr>
          <p:nvPr>
            <p:ph type="title"/>
          </p:nvPr>
        </p:nvSpPr>
        <p:spPr/>
        <p:txBody>
          <a:bodyPr/>
          <a:lstStyle/>
          <a:p>
            <a:r>
              <a:rPr lang="en-US" dirty="0"/>
              <a:t>Deadlines</a:t>
            </a:r>
          </a:p>
        </p:txBody>
      </p:sp>
      <p:sp>
        <p:nvSpPr>
          <p:cNvPr id="3" name="Content Placeholder 2">
            <a:extLst>
              <a:ext uri="{FF2B5EF4-FFF2-40B4-BE49-F238E27FC236}">
                <a16:creationId xmlns:a16="http://schemas.microsoft.com/office/drawing/2014/main" id="{42EB59AD-8ECF-DD72-838B-6C0C3262CB22}"/>
              </a:ext>
            </a:extLst>
          </p:cNvPr>
          <p:cNvSpPr>
            <a:spLocks noGrp="1"/>
          </p:cNvSpPr>
          <p:nvPr>
            <p:ph idx="1"/>
          </p:nvPr>
        </p:nvSpPr>
        <p:spPr/>
        <p:txBody>
          <a:bodyPr/>
          <a:lstStyle/>
          <a:p>
            <a:pPr marL="0" indent="0">
              <a:buNone/>
            </a:pPr>
            <a:r>
              <a:rPr lang="en-US" i="1" dirty="0"/>
              <a:t>(“Deadlines” as a term been introduced by Google when they released </a:t>
            </a:r>
            <a:r>
              <a:rPr lang="en-US" i="1" dirty="0" err="1"/>
              <a:t>grpc</a:t>
            </a:r>
            <a:r>
              <a:rPr lang="en-US" i="1" dirty="0"/>
              <a:t> framework)</a:t>
            </a:r>
          </a:p>
          <a:p>
            <a:pPr marL="0" indent="0">
              <a:buNone/>
            </a:pPr>
            <a:endParaRPr lang="en-US" dirty="0"/>
          </a:p>
          <a:p>
            <a:r>
              <a:rPr lang="en-US" dirty="0"/>
              <a:t>New feature from solution owner – user statistics. That statistics from user  suppose to provide us data about user’s favorite gear!</a:t>
            </a:r>
          </a:p>
          <a:p>
            <a:r>
              <a:rPr lang="en-US" dirty="0"/>
              <a:t>In fact, that’s aggregation of user statistics</a:t>
            </a:r>
          </a:p>
          <a:p>
            <a:r>
              <a:rPr lang="en-US" dirty="0"/>
              <a:t>So far so good - as outcome of discuss with SO we make a new service “</a:t>
            </a:r>
            <a:r>
              <a:rPr lang="en-US" dirty="0" err="1"/>
              <a:t>user_stat</a:t>
            </a:r>
            <a:r>
              <a:rPr lang="en-US" dirty="0"/>
              <a:t>”</a:t>
            </a:r>
          </a:p>
        </p:txBody>
      </p:sp>
      <p:pic>
        <p:nvPicPr>
          <p:cNvPr id="9" name="Picture 8" descr="A picture containing font, line, text, symbol&#10;&#10;Description automatically generated">
            <a:extLst>
              <a:ext uri="{FF2B5EF4-FFF2-40B4-BE49-F238E27FC236}">
                <a16:creationId xmlns:a16="http://schemas.microsoft.com/office/drawing/2014/main" id="{70B3231B-0087-32D7-3B1F-6A0F485D22C3}"/>
              </a:ext>
            </a:extLst>
          </p:cNvPr>
          <p:cNvPicPr>
            <a:picLocks noChangeAspect="1"/>
          </p:cNvPicPr>
          <p:nvPr/>
        </p:nvPicPr>
        <p:blipFill>
          <a:blip r:embed="rId2"/>
          <a:stretch>
            <a:fillRect/>
          </a:stretch>
        </p:blipFill>
        <p:spPr>
          <a:xfrm>
            <a:off x="10323336" y="5758425"/>
            <a:ext cx="1650362" cy="553475"/>
          </a:xfrm>
          <a:prstGeom prst="rect">
            <a:avLst/>
          </a:prstGeom>
        </p:spPr>
      </p:pic>
    </p:spTree>
    <p:extLst>
      <p:ext uri="{BB962C8B-B14F-4D97-AF65-F5344CB8AC3E}">
        <p14:creationId xmlns:p14="http://schemas.microsoft.com/office/powerpoint/2010/main" val="69864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98A1-B330-1F99-9936-DB5B08E5EB0F}"/>
              </a:ext>
            </a:extLst>
          </p:cNvPr>
          <p:cNvSpPr>
            <a:spLocks noGrp="1"/>
          </p:cNvSpPr>
          <p:nvPr>
            <p:ph type="title"/>
          </p:nvPr>
        </p:nvSpPr>
        <p:spPr/>
        <p:txBody>
          <a:bodyPr/>
          <a:lstStyle/>
          <a:p>
            <a:r>
              <a:rPr lang="en-US" dirty="0"/>
              <a:t>Gear Store – that’s going to be our example</a:t>
            </a:r>
          </a:p>
        </p:txBody>
      </p:sp>
      <p:pic>
        <p:nvPicPr>
          <p:cNvPr id="5" name="Content Placeholder 4">
            <a:extLst>
              <a:ext uri="{FF2B5EF4-FFF2-40B4-BE49-F238E27FC236}">
                <a16:creationId xmlns:a16="http://schemas.microsoft.com/office/drawing/2014/main" id="{F39FB929-8A7A-CD1E-E09B-2B93D3CC9D13}"/>
              </a:ext>
            </a:extLst>
          </p:cNvPr>
          <p:cNvPicPr>
            <a:picLocks noGrp="1" noChangeAspect="1"/>
          </p:cNvPicPr>
          <p:nvPr>
            <p:ph idx="1"/>
          </p:nvPr>
        </p:nvPicPr>
        <p:blipFill>
          <a:blip r:embed="rId3"/>
          <a:stretch>
            <a:fillRect/>
          </a:stretch>
        </p:blipFill>
        <p:spPr>
          <a:xfrm>
            <a:off x="341128" y="1779373"/>
            <a:ext cx="11509744" cy="2767914"/>
          </a:xfrm>
        </p:spPr>
      </p:pic>
      <p:sp>
        <p:nvSpPr>
          <p:cNvPr id="6" name="TextBox 5">
            <a:extLst>
              <a:ext uri="{FF2B5EF4-FFF2-40B4-BE49-F238E27FC236}">
                <a16:creationId xmlns:a16="http://schemas.microsoft.com/office/drawing/2014/main" id="{93BFB9EA-BCD9-1F61-DFA1-3155AB13E333}"/>
              </a:ext>
            </a:extLst>
          </p:cNvPr>
          <p:cNvSpPr txBox="1"/>
          <p:nvPr/>
        </p:nvSpPr>
        <p:spPr>
          <a:xfrm>
            <a:off x="838199" y="5140411"/>
            <a:ext cx="96301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Gear Store is a system to delivery any gear you want from our gear store to your front porch</a:t>
            </a:r>
          </a:p>
          <a:p>
            <a:pPr marL="285750" indent="-285750">
              <a:buFont typeface="Arial" panose="020B0604020202020204" pitchFamily="34" charset="0"/>
              <a:buChar char="•"/>
            </a:pPr>
            <a:r>
              <a:rPr lang="en-US" dirty="0"/>
              <a:t>We have this service as classic monolith already with simple schema – there is proxy/gateway in front of monolith and database behind it to store any data</a:t>
            </a:r>
          </a:p>
          <a:p>
            <a:pPr marL="285750" indent="-285750">
              <a:buFont typeface="Arial" panose="020B0604020202020204" pitchFamily="34" charset="0"/>
              <a:buChar char="•"/>
            </a:pPr>
            <a:r>
              <a:rPr lang="en-US" dirty="0"/>
              <a:t>As </a:t>
            </a:r>
            <a:r>
              <a:rPr lang="en-US" b="1" dirty="0"/>
              <a:t>engineers</a:t>
            </a:r>
            <a:r>
              <a:rPr lang="en-US" dirty="0"/>
              <a:t> we decided to make any new features as separate microservices</a:t>
            </a:r>
          </a:p>
        </p:txBody>
      </p:sp>
    </p:spTree>
    <p:extLst>
      <p:ext uri="{BB962C8B-B14F-4D97-AF65-F5344CB8AC3E}">
        <p14:creationId xmlns:p14="http://schemas.microsoft.com/office/powerpoint/2010/main" val="424904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circle, screenshot, line&#10;&#10;Description automatically generated">
            <a:extLst>
              <a:ext uri="{FF2B5EF4-FFF2-40B4-BE49-F238E27FC236}">
                <a16:creationId xmlns:a16="http://schemas.microsoft.com/office/drawing/2014/main" id="{0F1B9A1F-AE3B-D2E3-64F3-35A5B2B6556A}"/>
              </a:ext>
            </a:extLst>
          </p:cNvPr>
          <p:cNvPicPr>
            <a:picLocks noGrp="1" noChangeAspect="1"/>
          </p:cNvPicPr>
          <p:nvPr>
            <p:ph idx="1"/>
          </p:nvPr>
        </p:nvPicPr>
        <p:blipFill>
          <a:blip r:embed="rId2"/>
          <a:stretch>
            <a:fillRect/>
          </a:stretch>
        </p:blipFill>
        <p:spPr>
          <a:xfrm>
            <a:off x="1013254" y="0"/>
            <a:ext cx="9564130" cy="6751151"/>
          </a:xfrm>
        </p:spPr>
      </p:pic>
      <p:pic>
        <p:nvPicPr>
          <p:cNvPr id="6" name="Picture 5" descr="A picture containing font, line, text, symbol&#10;&#10;Description automatically generated">
            <a:extLst>
              <a:ext uri="{FF2B5EF4-FFF2-40B4-BE49-F238E27FC236}">
                <a16:creationId xmlns:a16="http://schemas.microsoft.com/office/drawing/2014/main" id="{2D652101-CBBC-4064-DEE7-69A67B53148F}"/>
              </a:ext>
            </a:extLst>
          </p:cNvPr>
          <p:cNvPicPr>
            <a:picLocks noChangeAspect="1"/>
          </p:cNvPicPr>
          <p:nvPr/>
        </p:nvPicPr>
        <p:blipFill>
          <a:blip r:embed="rId3"/>
          <a:stretch>
            <a:fillRect/>
          </a:stretch>
        </p:blipFill>
        <p:spPr>
          <a:xfrm>
            <a:off x="10323336" y="5758425"/>
            <a:ext cx="1650362" cy="553475"/>
          </a:xfrm>
          <a:prstGeom prst="rect">
            <a:avLst/>
          </a:prstGeom>
        </p:spPr>
      </p:pic>
    </p:spTree>
    <p:extLst>
      <p:ext uri="{BB962C8B-B14F-4D97-AF65-F5344CB8AC3E}">
        <p14:creationId xmlns:p14="http://schemas.microsoft.com/office/powerpoint/2010/main" val="70398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font, line, text, symbol&#10;&#10;Description automatically generated">
            <a:extLst>
              <a:ext uri="{FF2B5EF4-FFF2-40B4-BE49-F238E27FC236}">
                <a16:creationId xmlns:a16="http://schemas.microsoft.com/office/drawing/2014/main" id="{8E946F5D-FF01-7A7A-53F2-6AE4730FC383}"/>
              </a:ext>
            </a:extLst>
          </p:cNvPr>
          <p:cNvPicPr>
            <a:picLocks noChangeAspect="1"/>
          </p:cNvPicPr>
          <p:nvPr/>
        </p:nvPicPr>
        <p:blipFill>
          <a:blip r:embed="rId2"/>
          <a:stretch>
            <a:fillRect/>
          </a:stretch>
        </p:blipFill>
        <p:spPr>
          <a:xfrm>
            <a:off x="10323336" y="5758425"/>
            <a:ext cx="1650362" cy="553475"/>
          </a:xfrm>
          <a:prstGeom prst="rect">
            <a:avLst/>
          </a:prstGeom>
        </p:spPr>
      </p:pic>
      <p:pic>
        <p:nvPicPr>
          <p:cNvPr id="12" name="Content Placeholder 11" descr="A picture containing diagram, text, screenshot, circle&#10;&#10;Description automatically generated">
            <a:extLst>
              <a:ext uri="{FF2B5EF4-FFF2-40B4-BE49-F238E27FC236}">
                <a16:creationId xmlns:a16="http://schemas.microsoft.com/office/drawing/2014/main" id="{0F001576-114E-38B0-E324-5C8CFFEDA5FB}"/>
              </a:ext>
            </a:extLst>
          </p:cNvPr>
          <p:cNvPicPr>
            <a:picLocks noGrp="1" noChangeAspect="1"/>
          </p:cNvPicPr>
          <p:nvPr>
            <p:ph idx="1"/>
          </p:nvPr>
        </p:nvPicPr>
        <p:blipFill>
          <a:blip r:embed="rId3"/>
          <a:stretch>
            <a:fillRect/>
          </a:stretch>
        </p:blipFill>
        <p:spPr>
          <a:xfrm>
            <a:off x="494270" y="0"/>
            <a:ext cx="9712411" cy="6808701"/>
          </a:xfrm>
        </p:spPr>
      </p:pic>
    </p:spTree>
    <p:extLst>
      <p:ext uri="{BB962C8B-B14F-4D97-AF65-F5344CB8AC3E}">
        <p14:creationId xmlns:p14="http://schemas.microsoft.com/office/powerpoint/2010/main" val="277021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D729-4E03-D9A9-AC80-7238CD35196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B6DB5F59-0DC1-C1F0-8399-6BED2D88177C}"/>
              </a:ext>
            </a:extLst>
          </p:cNvPr>
          <p:cNvSpPr>
            <a:spLocks noGrp="1"/>
          </p:cNvSpPr>
          <p:nvPr>
            <p:ph idx="1"/>
          </p:nvPr>
        </p:nvSpPr>
        <p:spPr/>
        <p:txBody>
          <a:bodyPr/>
          <a:lstStyle/>
          <a:p>
            <a:r>
              <a:rPr lang="en-US" dirty="0"/>
              <a:t>Network timeouts</a:t>
            </a:r>
          </a:p>
          <a:p>
            <a:r>
              <a:rPr lang="en-US" dirty="0"/>
              <a:t>Connection drop</a:t>
            </a:r>
          </a:p>
          <a:p>
            <a:r>
              <a:rPr lang="en-US" dirty="0"/>
              <a:t>Instance/pod issue (issue with container or cloud, problem with your source code)</a:t>
            </a:r>
          </a:p>
          <a:p>
            <a:r>
              <a:rPr lang="en-US" dirty="0"/>
              <a:t>Requested resource is not available</a:t>
            </a:r>
          </a:p>
        </p:txBody>
      </p:sp>
      <p:pic>
        <p:nvPicPr>
          <p:cNvPr id="4" name="Picture 3" descr="A picture containing font, line, text, symbol&#10;&#10;Description automatically generated">
            <a:extLst>
              <a:ext uri="{FF2B5EF4-FFF2-40B4-BE49-F238E27FC236}">
                <a16:creationId xmlns:a16="http://schemas.microsoft.com/office/drawing/2014/main" id="{71289DB0-CC21-39D7-068B-0FC63A3B8CD1}"/>
              </a:ext>
            </a:extLst>
          </p:cNvPr>
          <p:cNvPicPr>
            <a:picLocks noChangeAspect="1"/>
          </p:cNvPicPr>
          <p:nvPr/>
        </p:nvPicPr>
        <p:blipFill>
          <a:blip r:embed="rId2"/>
          <a:stretch>
            <a:fillRect/>
          </a:stretch>
        </p:blipFill>
        <p:spPr>
          <a:xfrm>
            <a:off x="10323336" y="5758425"/>
            <a:ext cx="1650362" cy="553475"/>
          </a:xfrm>
          <a:prstGeom prst="rect">
            <a:avLst/>
          </a:prstGeom>
        </p:spPr>
      </p:pic>
    </p:spTree>
    <p:extLst>
      <p:ext uri="{BB962C8B-B14F-4D97-AF65-F5344CB8AC3E}">
        <p14:creationId xmlns:p14="http://schemas.microsoft.com/office/powerpoint/2010/main" val="355428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786D-EF42-C2AB-2D55-EDBD65BB82E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527B549-6E22-BDD1-562F-0B4175D38586}"/>
              </a:ext>
            </a:extLst>
          </p:cNvPr>
          <p:cNvSpPr>
            <a:spLocks noGrp="1"/>
          </p:cNvSpPr>
          <p:nvPr>
            <p:ph idx="1"/>
          </p:nvPr>
        </p:nvSpPr>
        <p:spPr/>
        <p:txBody>
          <a:bodyPr>
            <a:normAutofit fontScale="92500" lnSpcReduction="20000"/>
          </a:bodyPr>
          <a:lstStyle/>
          <a:p>
            <a:r>
              <a:rPr lang="en-US" dirty="0"/>
              <a:t>Define await time on client side (we on monolith as client ready to wait no more then 100ms by example. If time of awaiting is more then 100ms we break up connection and try again)</a:t>
            </a:r>
          </a:p>
          <a:p>
            <a:r>
              <a:rPr lang="en-US" dirty="0"/>
              <a:t>Setup deadline propagation. We explicitly say to requester service how long we expect to await response from him. Using that information requester server can fallback to simpler workflow based on estimation / etc.</a:t>
            </a:r>
          </a:p>
          <a:p>
            <a:r>
              <a:rPr lang="en-US" dirty="0"/>
              <a:t>As part of solution, we may setup only for one retry or either general time based on our strategy (we ready to wait 100ms per request or 300ms in general to await response)</a:t>
            </a:r>
          </a:p>
          <a:p>
            <a:r>
              <a:rPr lang="en-US" dirty="0"/>
              <a:t>Configure timeouts based on service demand. Each service must have his own configurable timeouts depends on use case</a:t>
            </a:r>
          </a:p>
          <a:p>
            <a:r>
              <a:rPr lang="en-US" dirty="0"/>
              <a:t>In addition, setup deadlines by </a:t>
            </a:r>
            <a:r>
              <a:rPr lang="en-US" dirty="0">
                <a:hlinkClick r:id="rId2"/>
              </a:rPr>
              <a:t>99% percentile </a:t>
            </a:r>
            <a:r>
              <a:rPr lang="en-US" dirty="0"/>
              <a:t>. </a:t>
            </a:r>
          </a:p>
        </p:txBody>
      </p:sp>
      <p:pic>
        <p:nvPicPr>
          <p:cNvPr id="4" name="Picture 3" descr="A picture containing font, line, text, symbol&#10;&#10;Description automatically generated">
            <a:extLst>
              <a:ext uri="{FF2B5EF4-FFF2-40B4-BE49-F238E27FC236}">
                <a16:creationId xmlns:a16="http://schemas.microsoft.com/office/drawing/2014/main" id="{C0526B13-0A0B-D3FC-C799-1E0C49D57D77}"/>
              </a:ext>
            </a:extLst>
          </p:cNvPr>
          <p:cNvPicPr>
            <a:picLocks noChangeAspect="1"/>
          </p:cNvPicPr>
          <p:nvPr/>
        </p:nvPicPr>
        <p:blipFill>
          <a:blip r:embed="rId3"/>
          <a:stretch>
            <a:fillRect/>
          </a:stretch>
        </p:blipFill>
        <p:spPr>
          <a:xfrm>
            <a:off x="10323336" y="5758425"/>
            <a:ext cx="1650362" cy="553475"/>
          </a:xfrm>
          <a:prstGeom prst="rect">
            <a:avLst/>
          </a:prstGeom>
        </p:spPr>
      </p:pic>
    </p:spTree>
    <p:extLst>
      <p:ext uri="{BB962C8B-B14F-4D97-AF65-F5344CB8AC3E}">
        <p14:creationId xmlns:p14="http://schemas.microsoft.com/office/powerpoint/2010/main" val="298132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font, line, text, symbol&#10;&#10;Description automatically generated">
            <a:extLst>
              <a:ext uri="{FF2B5EF4-FFF2-40B4-BE49-F238E27FC236}">
                <a16:creationId xmlns:a16="http://schemas.microsoft.com/office/drawing/2014/main" id="{186E0BA6-1307-0DEE-DC24-E14B8127A39A}"/>
              </a:ext>
            </a:extLst>
          </p:cNvPr>
          <p:cNvPicPr>
            <a:picLocks noChangeAspect="1"/>
          </p:cNvPicPr>
          <p:nvPr/>
        </p:nvPicPr>
        <p:blipFill>
          <a:blip r:embed="rId2"/>
          <a:stretch>
            <a:fillRect/>
          </a:stretch>
        </p:blipFill>
        <p:spPr>
          <a:xfrm>
            <a:off x="10323336" y="5758425"/>
            <a:ext cx="1650362" cy="553475"/>
          </a:xfrm>
          <a:prstGeom prst="rect">
            <a:avLst/>
          </a:prstGeom>
        </p:spPr>
      </p:pic>
      <p:pic>
        <p:nvPicPr>
          <p:cNvPr id="10" name="Content Placeholder 9" descr="A picture containing text, diagram, screenshot, circle&#10;&#10;Description automatically generated">
            <a:extLst>
              <a:ext uri="{FF2B5EF4-FFF2-40B4-BE49-F238E27FC236}">
                <a16:creationId xmlns:a16="http://schemas.microsoft.com/office/drawing/2014/main" id="{299D9A43-A470-272E-A95F-3570A44E2875}"/>
              </a:ext>
            </a:extLst>
          </p:cNvPr>
          <p:cNvPicPr>
            <a:picLocks noGrp="1" noChangeAspect="1"/>
          </p:cNvPicPr>
          <p:nvPr>
            <p:ph idx="1"/>
          </p:nvPr>
        </p:nvPicPr>
        <p:blipFill>
          <a:blip r:embed="rId3"/>
          <a:stretch>
            <a:fillRect/>
          </a:stretch>
        </p:blipFill>
        <p:spPr>
          <a:xfrm>
            <a:off x="388272" y="0"/>
            <a:ext cx="9806052" cy="6874346"/>
          </a:xfrm>
        </p:spPr>
      </p:pic>
    </p:spTree>
    <p:extLst>
      <p:ext uri="{BB962C8B-B14F-4D97-AF65-F5344CB8AC3E}">
        <p14:creationId xmlns:p14="http://schemas.microsoft.com/office/powerpoint/2010/main" val="379305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1865-0A15-7784-3AB6-2E2C1F0D79EE}"/>
              </a:ext>
            </a:extLst>
          </p:cNvPr>
          <p:cNvSpPr>
            <a:spLocks noGrp="1"/>
          </p:cNvSpPr>
          <p:nvPr>
            <p:ph type="title"/>
          </p:nvPr>
        </p:nvSpPr>
        <p:spPr/>
        <p:txBody>
          <a:bodyPr/>
          <a:lstStyle/>
          <a:p>
            <a:endParaRPr lang="en-US"/>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0A8FE827-4A26-CCE6-AA9C-391498202EF4}"/>
              </a:ext>
            </a:extLst>
          </p:cNvPr>
          <p:cNvPicPr>
            <a:picLocks noGrp="1" noChangeAspect="1"/>
          </p:cNvPicPr>
          <p:nvPr>
            <p:ph idx="1"/>
          </p:nvPr>
        </p:nvPicPr>
        <p:blipFill>
          <a:blip r:embed="rId2"/>
          <a:stretch>
            <a:fillRect/>
          </a:stretch>
        </p:blipFill>
        <p:spPr>
          <a:xfrm>
            <a:off x="0" y="365125"/>
            <a:ext cx="12218335" cy="5881816"/>
          </a:xfrm>
        </p:spPr>
      </p:pic>
      <p:pic>
        <p:nvPicPr>
          <p:cNvPr id="6" name="Picture 5" descr="A picture containing font, line, text, symbol&#10;&#10;Description automatically generated">
            <a:extLst>
              <a:ext uri="{FF2B5EF4-FFF2-40B4-BE49-F238E27FC236}">
                <a16:creationId xmlns:a16="http://schemas.microsoft.com/office/drawing/2014/main" id="{78F8B97A-B445-7EE0-3E0B-2C85E2A059F2}"/>
              </a:ext>
            </a:extLst>
          </p:cNvPr>
          <p:cNvPicPr>
            <a:picLocks noChangeAspect="1"/>
          </p:cNvPicPr>
          <p:nvPr/>
        </p:nvPicPr>
        <p:blipFill>
          <a:blip r:embed="rId3"/>
          <a:stretch>
            <a:fillRect/>
          </a:stretch>
        </p:blipFill>
        <p:spPr>
          <a:xfrm>
            <a:off x="10323336" y="5758425"/>
            <a:ext cx="1650362" cy="553475"/>
          </a:xfrm>
          <a:prstGeom prst="rect">
            <a:avLst/>
          </a:prstGeom>
        </p:spPr>
      </p:pic>
    </p:spTree>
    <p:extLst>
      <p:ext uri="{BB962C8B-B14F-4D97-AF65-F5344CB8AC3E}">
        <p14:creationId xmlns:p14="http://schemas.microsoft.com/office/powerpoint/2010/main" val="234893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A946-2904-EF07-5B1E-13B3BA3FEFC8}"/>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id="{658017B7-1C5B-E9E9-E3C1-9D3B29656ACB}"/>
              </a:ext>
            </a:extLst>
          </p:cNvPr>
          <p:cNvSpPr>
            <a:spLocks noGrp="1"/>
          </p:cNvSpPr>
          <p:nvPr>
            <p:ph idx="1"/>
          </p:nvPr>
        </p:nvSpPr>
        <p:spPr/>
        <p:txBody>
          <a:bodyPr/>
          <a:lstStyle/>
          <a:p>
            <a:r>
              <a:rPr lang="en-US" dirty="0"/>
              <a:t>New use case from our solution owner – we need to predict time of delivery of our gear to provide best customer expectations. Wow Slalom Gear Store looks like Uber or </a:t>
            </a:r>
            <a:r>
              <a:rPr lang="en-US" dirty="0" err="1"/>
              <a:t>Doordash</a:t>
            </a:r>
            <a:r>
              <a:rPr lang="en-US" dirty="0"/>
              <a:t> now, so exciting!!</a:t>
            </a:r>
          </a:p>
          <a:p>
            <a:r>
              <a:rPr lang="en-US" dirty="0"/>
              <a:t>We decided to have two new microservices – </a:t>
            </a:r>
            <a:r>
              <a:rPr lang="en-US" b="1" dirty="0" err="1"/>
              <a:t>time_predictor</a:t>
            </a:r>
            <a:r>
              <a:rPr lang="en-US" dirty="0"/>
              <a:t> and </a:t>
            </a:r>
            <a:r>
              <a:rPr lang="en-US" b="1" dirty="0" err="1"/>
              <a:t>road_graph</a:t>
            </a:r>
            <a:r>
              <a:rPr lang="en-US" dirty="0"/>
              <a:t>. Time Predictor provides user average time of delivery from Slalom Store. Road Graph behind Time Predictor will calculate for us real delivery time from point A to point B on the city map.</a:t>
            </a:r>
          </a:p>
        </p:txBody>
      </p:sp>
      <p:pic>
        <p:nvPicPr>
          <p:cNvPr id="5" name="Picture 4" descr="A picture containing text, font, rectangle, line&#10;&#10;Description automatically generated">
            <a:extLst>
              <a:ext uri="{FF2B5EF4-FFF2-40B4-BE49-F238E27FC236}">
                <a16:creationId xmlns:a16="http://schemas.microsoft.com/office/drawing/2014/main" id="{35AED1B5-ABFA-19A4-15A2-F09DCA57BB8B}"/>
              </a:ext>
            </a:extLst>
          </p:cNvPr>
          <p:cNvPicPr>
            <a:picLocks noChangeAspect="1"/>
          </p:cNvPicPr>
          <p:nvPr/>
        </p:nvPicPr>
        <p:blipFill>
          <a:blip r:embed="rId2"/>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115238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3B61-BED6-090C-E18B-E37848DFCE97}"/>
              </a:ext>
            </a:extLst>
          </p:cNvPr>
          <p:cNvSpPr>
            <a:spLocks noGrp="1"/>
          </p:cNvSpPr>
          <p:nvPr>
            <p:ph type="title"/>
          </p:nvPr>
        </p:nvSpPr>
        <p:spPr/>
        <p:txBody>
          <a:bodyPr/>
          <a:lstStyle/>
          <a:p>
            <a:endParaRPr lang="en-US"/>
          </a:p>
        </p:txBody>
      </p:sp>
      <p:pic>
        <p:nvPicPr>
          <p:cNvPr id="5" name="Content Placeholder 4" descr="A picture containing diagram, screenshot, circle, line&#10;&#10;Description automatically generated">
            <a:extLst>
              <a:ext uri="{FF2B5EF4-FFF2-40B4-BE49-F238E27FC236}">
                <a16:creationId xmlns:a16="http://schemas.microsoft.com/office/drawing/2014/main" id="{5718CCA6-6225-4869-1B48-D4FDA08E425E}"/>
              </a:ext>
            </a:extLst>
          </p:cNvPr>
          <p:cNvPicPr>
            <a:picLocks noGrp="1" noChangeAspect="1"/>
          </p:cNvPicPr>
          <p:nvPr>
            <p:ph idx="1"/>
          </p:nvPr>
        </p:nvPicPr>
        <p:blipFill>
          <a:blip r:embed="rId3"/>
          <a:stretch>
            <a:fillRect/>
          </a:stretch>
        </p:blipFill>
        <p:spPr>
          <a:xfrm>
            <a:off x="455246" y="0"/>
            <a:ext cx="10999468" cy="6532436"/>
          </a:xfrm>
        </p:spPr>
      </p:pic>
      <p:pic>
        <p:nvPicPr>
          <p:cNvPr id="6" name="Picture 5" descr="A picture containing text, font, rectangle, line&#10;&#10;Description automatically generated">
            <a:extLst>
              <a:ext uri="{FF2B5EF4-FFF2-40B4-BE49-F238E27FC236}">
                <a16:creationId xmlns:a16="http://schemas.microsoft.com/office/drawing/2014/main" id="{8BC5722B-C9CB-0357-FD8D-66DEED390604}"/>
              </a:ext>
            </a:extLst>
          </p:cNvPr>
          <p:cNvPicPr>
            <a:picLocks noChangeAspect="1"/>
          </p:cNvPicPr>
          <p:nvPr/>
        </p:nvPicPr>
        <p:blipFill>
          <a:blip r:embed="rId4"/>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47188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A2BC-6DD7-C1B2-744F-5AC566B15F3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BA353DD0-2869-10D9-8717-CE061DC60A86}"/>
              </a:ext>
            </a:extLst>
          </p:cNvPr>
          <p:cNvSpPr>
            <a:spLocks noGrp="1"/>
          </p:cNvSpPr>
          <p:nvPr>
            <p:ph idx="1"/>
          </p:nvPr>
        </p:nvSpPr>
        <p:spPr/>
        <p:txBody>
          <a:bodyPr/>
          <a:lstStyle/>
          <a:p>
            <a:r>
              <a:rPr lang="en-US" dirty="0"/>
              <a:t>Service (hardware) resource limits</a:t>
            </a:r>
          </a:p>
          <a:p>
            <a:r>
              <a:rPr lang="en-US" dirty="0"/>
              <a:t>Spike traffic growing (one of data centers outage as the reason)</a:t>
            </a:r>
          </a:p>
          <a:p>
            <a:r>
              <a:rPr lang="en-US" dirty="0"/>
              <a:t>Unplanned traffic growing: DDOS attack or just natural growing</a:t>
            </a:r>
          </a:p>
          <a:p>
            <a:r>
              <a:rPr lang="en-US" dirty="0"/>
              <a:t>Broken client (like infinite loop in client)</a:t>
            </a:r>
          </a:p>
          <a:p>
            <a:endParaRPr lang="en-US" dirty="0"/>
          </a:p>
        </p:txBody>
      </p:sp>
      <p:pic>
        <p:nvPicPr>
          <p:cNvPr id="4" name="Picture 3" descr="A picture containing text, font, rectangle, line&#10;&#10;Description automatically generated">
            <a:extLst>
              <a:ext uri="{FF2B5EF4-FFF2-40B4-BE49-F238E27FC236}">
                <a16:creationId xmlns:a16="http://schemas.microsoft.com/office/drawing/2014/main" id="{F684B7C5-0139-52C6-8301-312521AC5559}"/>
              </a:ext>
            </a:extLst>
          </p:cNvPr>
          <p:cNvPicPr>
            <a:picLocks noChangeAspect="1"/>
          </p:cNvPicPr>
          <p:nvPr/>
        </p:nvPicPr>
        <p:blipFill>
          <a:blip r:embed="rId2"/>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2178466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735A-B442-C94E-6C7A-4EB66CACA48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886B643-D155-809F-DA43-A13904DA8F1E}"/>
              </a:ext>
            </a:extLst>
          </p:cNvPr>
          <p:cNvSpPr>
            <a:spLocks noGrp="1"/>
          </p:cNvSpPr>
          <p:nvPr>
            <p:ph idx="1"/>
          </p:nvPr>
        </p:nvSpPr>
        <p:spPr/>
        <p:txBody>
          <a:bodyPr>
            <a:normAutofit lnSpcReduction="10000"/>
          </a:bodyPr>
          <a:lstStyle/>
          <a:p>
            <a:r>
              <a:rPr lang="en-US" dirty="0"/>
              <a:t>Rate limiting – client or server side (limit by quote like 2000rps per 3 seconds or limit by rate – no more then 3 requests per sec by example)</a:t>
            </a:r>
          </a:p>
          <a:p>
            <a:pPr>
              <a:buFont typeface="Courier New" panose="02070309020205020404" pitchFamily="49" charset="0"/>
              <a:buChar char="o"/>
            </a:pPr>
            <a:r>
              <a:rPr lang="en-US" dirty="0"/>
              <a:t>	Limit rates by number of parallel requests</a:t>
            </a:r>
          </a:p>
          <a:p>
            <a:pPr>
              <a:buFont typeface="Courier New" panose="02070309020205020404" pitchFamily="49" charset="0"/>
              <a:buChar char="o"/>
            </a:pPr>
            <a:r>
              <a:rPr lang="en-US" dirty="0"/>
              <a:t>	Quote for rate limits (X-</a:t>
            </a:r>
            <a:r>
              <a:rPr lang="en-US" dirty="0" err="1"/>
              <a:t>RateLimit</a:t>
            </a:r>
            <a:r>
              <a:rPr lang="en-US" dirty="0"/>
              <a:t>-Limit, X-</a:t>
            </a:r>
            <a:r>
              <a:rPr lang="en-US" dirty="0" err="1"/>
              <a:t>RateLimit</a:t>
            </a:r>
            <a:r>
              <a:rPr lang="en-US" dirty="0"/>
              <a:t>-Remaining, X-</a:t>
            </a:r>
            <a:r>
              <a:rPr lang="en-US" dirty="0" err="1"/>
              <a:t>RateLimit</a:t>
            </a:r>
            <a:r>
              <a:rPr lang="en-US" dirty="0"/>
              <a:t>-Reset)</a:t>
            </a:r>
          </a:p>
          <a:p>
            <a:pPr>
              <a:buFont typeface="Courier New" panose="02070309020205020404" pitchFamily="49" charset="0"/>
              <a:buChar char="o"/>
            </a:pPr>
            <a:r>
              <a:rPr lang="en-US" dirty="0"/>
              <a:t>	Standard HTTP code is 429 Too Many Requests</a:t>
            </a:r>
          </a:p>
          <a:p>
            <a:r>
              <a:rPr lang="en-US" dirty="0"/>
              <a:t>Burst limiting</a:t>
            </a:r>
          </a:p>
          <a:p>
            <a:pPr marL="0" indent="0">
              <a:buNone/>
            </a:pPr>
            <a:r>
              <a:rPr lang="en-US" dirty="0"/>
              <a:t>	Limit correctly spikes</a:t>
            </a:r>
          </a:p>
          <a:p>
            <a:pPr marL="0" indent="0">
              <a:buNone/>
            </a:pPr>
            <a:r>
              <a:rPr lang="en-US" dirty="0"/>
              <a:t>	</a:t>
            </a:r>
          </a:p>
        </p:txBody>
      </p:sp>
      <p:pic>
        <p:nvPicPr>
          <p:cNvPr id="4" name="Picture 3" descr="A picture containing text, font, rectangle, line&#10;&#10;Description automatically generated">
            <a:extLst>
              <a:ext uri="{FF2B5EF4-FFF2-40B4-BE49-F238E27FC236}">
                <a16:creationId xmlns:a16="http://schemas.microsoft.com/office/drawing/2014/main" id="{D1B652A7-3D16-4C1B-3F7D-A77CDB39D0C6}"/>
              </a:ext>
            </a:extLst>
          </p:cNvPr>
          <p:cNvPicPr>
            <a:picLocks noChangeAspect="1"/>
          </p:cNvPicPr>
          <p:nvPr/>
        </p:nvPicPr>
        <p:blipFill>
          <a:blip r:embed="rId3"/>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414356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6643E-FC63-B715-F1D5-3941BD2B9A91}"/>
              </a:ext>
            </a:extLst>
          </p:cNvPr>
          <p:cNvSpPr>
            <a:spLocks noGrp="1"/>
          </p:cNvSpPr>
          <p:nvPr>
            <p:ph type="title"/>
          </p:nvPr>
        </p:nvSpPr>
        <p:spPr>
          <a:xfrm>
            <a:off x="635000" y="640823"/>
            <a:ext cx="3418659" cy="5583148"/>
          </a:xfrm>
        </p:spPr>
        <p:txBody>
          <a:bodyPr anchor="ctr">
            <a:normAutofit/>
          </a:bodyPr>
          <a:lstStyle/>
          <a:p>
            <a:r>
              <a:rPr lang="en-US" sz="5000" dirty="0"/>
              <a:t>What we will look in aspect of reliable architecture patterns</a:t>
            </a:r>
          </a:p>
        </p:txBody>
      </p:sp>
      <p:sp>
        <p:nvSpPr>
          <p:cNvPr id="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61A92C-5703-7A22-085C-E07B99B0E669}"/>
              </a:ext>
            </a:extLst>
          </p:cNvPr>
          <p:cNvGraphicFramePr>
            <a:graphicFrameLocks noGrp="1"/>
          </p:cNvGraphicFramePr>
          <p:nvPr>
            <p:ph idx="1"/>
            <p:extLst>
              <p:ext uri="{D42A27DB-BD31-4B8C-83A1-F6EECF244321}">
                <p14:modId xmlns:p14="http://schemas.microsoft.com/office/powerpoint/2010/main" val="6010705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4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diagram, line, screenshot&#10;&#10;Description automatically generated">
            <a:extLst>
              <a:ext uri="{FF2B5EF4-FFF2-40B4-BE49-F238E27FC236}">
                <a16:creationId xmlns:a16="http://schemas.microsoft.com/office/drawing/2014/main" id="{F01C948A-AE68-538C-3A89-435652BA4220}"/>
              </a:ext>
            </a:extLst>
          </p:cNvPr>
          <p:cNvPicPr>
            <a:picLocks noGrp="1" noChangeAspect="1"/>
          </p:cNvPicPr>
          <p:nvPr>
            <p:ph idx="1"/>
          </p:nvPr>
        </p:nvPicPr>
        <p:blipFill>
          <a:blip r:embed="rId2"/>
          <a:stretch>
            <a:fillRect/>
          </a:stretch>
        </p:blipFill>
        <p:spPr>
          <a:xfrm>
            <a:off x="143132" y="419551"/>
            <a:ext cx="5574354" cy="3188622"/>
          </a:xfrm>
        </p:spPr>
      </p:pic>
      <p:pic>
        <p:nvPicPr>
          <p:cNvPr id="4" name="Picture 3" descr="A picture containing text, font, rectangle, line&#10;&#10;Description automatically generated">
            <a:extLst>
              <a:ext uri="{FF2B5EF4-FFF2-40B4-BE49-F238E27FC236}">
                <a16:creationId xmlns:a16="http://schemas.microsoft.com/office/drawing/2014/main" id="{9BB7259D-FBBC-B009-C112-80B823CF87DC}"/>
              </a:ext>
            </a:extLst>
          </p:cNvPr>
          <p:cNvPicPr>
            <a:picLocks noChangeAspect="1"/>
          </p:cNvPicPr>
          <p:nvPr/>
        </p:nvPicPr>
        <p:blipFill>
          <a:blip r:embed="rId3"/>
          <a:stretch>
            <a:fillRect/>
          </a:stretch>
        </p:blipFill>
        <p:spPr>
          <a:xfrm>
            <a:off x="9724768" y="5874462"/>
            <a:ext cx="1650053" cy="473951"/>
          </a:xfrm>
          <a:prstGeom prst="rect">
            <a:avLst/>
          </a:prstGeom>
        </p:spPr>
      </p:pic>
      <p:pic>
        <p:nvPicPr>
          <p:cNvPr id="8" name="Picture 7" descr="A picture containing text, diagram, screenshot, line&#10;&#10;Description automatically generated">
            <a:extLst>
              <a:ext uri="{FF2B5EF4-FFF2-40B4-BE49-F238E27FC236}">
                <a16:creationId xmlns:a16="http://schemas.microsoft.com/office/drawing/2014/main" id="{EC9FC981-7521-0512-9183-F3D89D169185}"/>
              </a:ext>
            </a:extLst>
          </p:cNvPr>
          <p:cNvPicPr>
            <a:picLocks noChangeAspect="1"/>
          </p:cNvPicPr>
          <p:nvPr/>
        </p:nvPicPr>
        <p:blipFill>
          <a:blip r:embed="rId4"/>
          <a:stretch>
            <a:fillRect/>
          </a:stretch>
        </p:blipFill>
        <p:spPr>
          <a:xfrm>
            <a:off x="143132" y="3327400"/>
            <a:ext cx="6172200" cy="3530600"/>
          </a:xfrm>
          <a:prstGeom prst="rect">
            <a:avLst/>
          </a:prstGeom>
        </p:spPr>
      </p:pic>
      <p:sp>
        <p:nvSpPr>
          <p:cNvPr id="9" name="TextBox 8">
            <a:extLst>
              <a:ext uri="{FF2B5EF4-FFF2-40B4-BE49-F238E27FC236}">
                <a16:creationId xmlns:a16="http://schemas.microsoft.com/office/drawing/2014/main" id="{B62334ED-B586-291D-1ACF-6EA2BD113107}"/>
              </a:ext>
            </a:extLst>
          </p:cNvPr>
          <p:cNvSpPr txBox="1"/>
          <p:nvPr/>
        </p:nvSpPr>
        <p:spPr>
          <a:xfrm>
            <a:off x="6512009" y="3327400"/>
            <a:ext cx="5350615" cy="1200329"/>
          </a:xfrm>
          <a:prstGeom prst="rect">
            <a:avLst/>
          </a:prstGeom>
          <a:noFill/>
        </p:spPr>
        <p:txBody>
          <a:bodyPr wrap="square" rtlCol="0">
            <a:spAutoFit/>
          </a:bodyPr>
          <a:lstStyle/>
          <a:p>
            <a:r>
              <a:rPr lang="en-US" dirty="0"/>
              <a:t>As you may notice if request just a little bit bigger than rate limit, request will be rejected, and user will need to make retry. To avoid this issue, we may apply burst limiting</a:t>
            </a:r>
          </a:p>
        </p:txBody>
      </p:sp>
    </p:spTree>
    <p:extLst>
      <p:ext uri="{BB962C8B-B14F-4D97-AF65-F5344CB8AC3E}">
        <p14:creationId xmlns:p14="http://schemas.microsoft.com/office/powerpoint/2010/main" val="174908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rate and burst limiter&#10;&#10;Description automatically generated with low confidence">
            <a:extLst>
              <a:ext uri="{FF2B5EF4-FFF2-40B4-BE49-F238E27FC236}">
                <a16:creationId xmlns:a16="http://schemas.microsoft.com/office/drawing/2014/main" id="{BE1CC0D7-E38C-76D5-3E29-5AA3007DC6A7}"/>
              </a:ext>
            </a:extLst>
          </p:cNvPr>
          <p:cNvPicPr>
            <a:picLocks noGrp="1" noChangeAspect="1"/>
          </p:cNvPicPr>
          <p:nvPr>
            <p:ph idx="1"/>
          </p:nvPr>
        </p:nvPicPr>
        <p:blipFill>
          <a:blip r:embed="rId3"/>
          <a:stretch>
            <a:fillRect/>
          </a:stretch>
        </p:blipFill>
        <p:spPr>
          <a:xfrm>
            <a:off x="328483" y="221842"/>
            <a:ext cx="6172200" cy="3530600"/>
          </a:xfrm>
        </p:spPr>
      </p:pic>
      <p:sp>
        <p:nvSpPr>
          <p:cNvPr id="6" name="TextBox 5">
            <a:extLst>
              <a:ext uri="{FF2B5EF4-FFF2-40B4-BE49-F238E27FC236}">
                <a16:creationId xmlns:a16="http://schemas.microsoft.com/office/drawing/2014/main" id="{71FFC718-A8A0-F26D-44ED-2D5BE3C80932}"/>
              </a:ext>
            </a:extLst>
          </p:cNvPr>
          <p:cNvSpPr txBox="1"/>
          <p:nvPr/>
        </p:nvSpPr>
        <p:spPr>
          <a:xfrm>
            <a:off x="328483" y="3837987"/>
            <a:ext cx="11937820" cy="2308324"/>
          </a:xfrm>
          <a:prstGeom prst="rect">
            <a:avLst/>
          </a:prstGeom>
          <a:noFill/>
        </p:spPr>
        <p:txBody>
          <a:bodyPr wrap="none" rtlCol="0">
            <a:spAutoFit/>
          </a:bodyPr>
          <a:lstStyle/>
          <a:p>
            <a:r>
              <a:rPr lang="en-US" dirty="0"/>
              <a:t>When we use rate + burst limiting, we define two limits – common rate limit which defined usually not as simple 100rps </a:t>
            </a:r>
          </a:p>
          <a:p>
            <a:r>
              <a:rPr lang="en-US" dirty="0"/>
              <a:t>but 1k requests per 10 seconds. In other word we increase period of rate calculation.</a:t>
            </a:r>
          </a:p>
          <a:p>
            <a:r>
              <a:rPr lang="en-US" dirty="0"/>
              <a:t>Second limit (burst limiting itself) stricter – if request trying to pass that limit, we immediately must reject that request.</a:t>
            </a:r>
          </a:p>
          <a:p>
            <a:r>
              <a:rPr lang="en-US" dirty="0"/>
              <a:t> As outcome here – even if user over limited some small time he can “take in debt” assuming his activity will be reduced later.</a:t>
            </a:r>
          </a:p>
          <a:p>
            <a:r>
              <a:rPr lang="en-US" dirty="0"/>
              <a:t>But he going out of the quote or even going out the burst we decrease his possibility to make requests per time.</a:t>
            </a:r>
          </a:p>
          <a:p>
            <a:endParaRPr lang="en-US" dirty="0"/>
          </a:p>
          <a:p>
            <a:r>
              <a:rPr lang="en-US" dirty="0"/>
              <a:t>Rate + Burst limiting distributes our loading more evenly what in most time make user happier (except he is going out of </a:t>
            </a:r>
          </a:p>
          <a:p>
            <a:r>
              <a:rPr lang="en-US" dirty="0"/>
              <a:t>Burst limit).</a:t>
            </a:r>
          </a:p>
        </p:txBody>
      </p:sp>
      <p:pic>
        <p:nvPicPr>
          <p:cNvPr id="7" name="Picture 6" descr="A picture containing text, font, rectangle, line&#10;&#10;Description automatically generated">
            <a:extLst>
              <a:ext uri="{FF2B5EF4-FFF2-40B4-BE49-F238E27FC236}">
                <a16:creationId xmlns:a16="http://schemas.microsoft.com/office/drawing/2014/main" id="{CEFBA6CA-03F1-6A98-5065-94E098C6E3A8}"/>
              </a:ext>
            </a:extLst>
          </p:cNvPr>
          <p:cNvPicPr>
            <a:picLocks noChangeAspect="1"/>
          </p:cNvPicPr>
          <p:nvPr/>
        </p:nvPicPr>
        <p:blipFill>
          <a:blip r:embed="rId4"/>
          <a:stretch>
            <a:fillRect/>
          </a:stretch>
        </p:blipFill>
        <p:spPr>
          <a:xfrm>
            <a:off x="9724768" y="6146311"/>
            <a:ext cx="1650053" cy="473951"/>
          </a:xfrm>
          <a:prstGeom prst="rect">
            <a:avLst/>
          </a:prstGeom>
        </p:spPr>
      </p:pic>
    </p:spTree>
    <p:extLst>
      <p:ext uri="{BB962C8B-B14F-4D97-AF65-F5344CB8AC3E}">
        <p14:creationId xmlns:p14="http://schemas.microsoft.com/office/powerpoint/2010/main" val="33031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ost-it note&#10;&#10;Description automatically generated">
            <a:extLst>
              <a:ext uri="{FF2B5EF4-FFF2-40B4-BE49-F238E27FC236}">
                <a16:creationId xmlns:a16="http://schemas.microsoft.com/office/drawing/2014/main" id="{2DDF0CE2-2CE7-D8AE-ED68-EF9C1A4373B2}"/>
              </a:ext>
            </a:extLst>
          </p:cNvPr>
          <p:cNvPicPr>
            <a:picLocks noGrp="1" noChangeAspect="1"/>
          </p:cNvPicPr>
          <p:nvPr>
            <p:ph idx="1"/>
          </p:nvPr>
        </p:nvPicPr>
        <p:blipFill>
          <a:blip r:embed="rId2"/>
          <a:stretch>
            <a:fillRect/>
          </a:stretch>
        </p:blipFill>
        <p:spPr>
          <a:xfrm>
            <a:off x="651297" y="432486"/>
            <a:ext cx="10667491" cy="5773909"/>
          </a:xfrm>
        </p:spPr>
      </p:pic>
      <p:pic>
        <p:nvPicPr>
          <p:cNvPr id="6" name="Picture 5" descr="A picture containing text, font, rectangle, line&#10;&#10;Description automatically generated">
            <a:extLst>
              <a:ext uri="{FF2B5EF4-FFF2-40B4-BE49-F238E27FC236}">
                <a16:creationId xmlns:a16="http://schemas.microsoft.com/office/drawing/2014/main" id="{F328BF8B-B4A9-2547-608F-BE06D7877BB2}"/>
              </a:ext>
            </a:extLst>
          </p:cNvPr>
          <p:cNvPicPr>
            <a:picLocks noChangeAspect="1"/>
          </p:cNvPicPr>
          <p:nvPr/>
        </p:nvPicPr>
        <p:blipFill>
          <a:blip r:embed="rId3"/>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2807754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with low confidence">
            <a:extLst>
              <a:ext uri="{FF2B5EF4-FFF2-40B4-BE49-F238E27FC236}">
                <a16:creationId xmlns:a16="http://schemas.microsoft.com/office/drawing/2014/main" id="{17304618-DBF2-8E31-861C-3EF3E91F4D29}"/>
              </a:ext>
            </a:extLst>
          </p:cNvPr>
          <p:cNvPicPr>
            <a:picLocks noGrp="1" noChangeAspect="1"/>
          </p:cNvPicPr>
          <p:nvPr>
            <p:ph idx="1"/>
          </p:nvPr>
        </p:nvPicPr>
        <p:blipFill>
          <a:blip r:embed="rId3"/>
          <a:stretch>
            <a:fillRect/>
          </a:stretch>
        </p:blipFill>
        <p:spPr>
          <a:xfrm>
            <a:off x="1767016" y="3321"/>
            <a:ext cx="8983362" cy="6854679"/>
          </a:xfrm>
        </p:spPr>
      </p:pic>
    </p:spTree>
    <p:extLst>
      <p:ext uri="{BB962C8B-B14F-4D97-AF65-F5344CB8AC3E}">
        <p14:creationId xmlns:p14="http://schemas.microsoft.com/office/powerpoint/2010/main" val="2409935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ED02-FF7E-891D-64F3-904C237A702F}"/>
              </a:ext>
            </a:extLst>
          </p:cNvPr>
          <p:cNvSpPr>
            <a:spLocks noGrp="1"/>
          </p:cNvSpPr>
          <p:nvPr>
            <p:ph type="title"/>
          </p:nvPr>
        </p:nvSpPr>
        <p:spPr/>
        <p:txBody>
          <a:bodyPr/>
          <a:lstStyle/>
          <a:p>
            <a:r>
              <a:rPr lang="en-US" dirty="0"/>
              <a:t>Rate liming finalization</a:t>
            </a:r>
          </a:p>
        </p:txBody>
      </p:sp>
      <p:sp>
        <p:nvSpPr>
          <p:cNvPr id="3" name="Content Placeholder 2">
            <a:extLst>
              <a:ext uri="{FF2B5EF4-FFF2-40B4-BE49-F238E27FC236}">
                <a16:creationId xmlns:a16="http://schemas.microsoft.com/office/drawing/2014/main" id="{5B52B903-12FF-71A0-2332-DF60F85E4107}"/>
              </a:ext>
            </a:extLst>
          </p:cNvPr>
          <p:cNvSpPr>
            <a:spLocks noGrp="1"/>
          </p:cNvSpPr>
          <p:nvPr>
            <p:ph idx="1"/>
          </p:nvPr>
        </p:nvSpPr>
        <p:spPr/>
        <p:txBody>
          <a:bodyPr/>
          <a:lstStyle/>
          <a:p>
            <a:r>
              <a:rPr lang="en-US" dirty="0"/>
              <a:t>There is one problem you can meet building your own rate limiting system - if you have many instances of service as part one big system (k8s as example), quotes and remaining of limits should </a:t>
            </a:r>
            <a:r>
              <a:rPr lang="en-US" dirty="0" err="1"/>
              <a:t>distribited</a:t>
            </a:r>
            <a:r>
              <a:rPr lang="en-US" dirty="0"/>
              <a:t> evenly between instances. </a:t>
            </a:r>
          </a:p>
          <a:p>
            <a:r>
              <a:rPr lang="en-US" dirty="0"/>
              <a:t>As outcome here - if you making rate limit system you must distribute it evenly between all nodes of your system.</a:t>
            </a:r>
          </a:p>
          <a:p>
            <a:r>
              <a:rPr lang="en-US" dirty="0"/>
              <a:t>There are plenty of proxies and cloud solution which provide you rate liming out of box – NGINX, Envoy. </a:t>
            </a:r>
          </a:p>
        </p:txBody>
      </p:sp>
      <p:pic>
        <p:nvPicPr>
          <p:cNvPr id="4" name="Picture 3" descr="A picture containing text, font, rectangle, line&#10;&#10;Description automatically generated">
            <a:extLst>
              <a:ext uri="{FF2B5EF4-FFF2-40B4-BE49-F238E27FC236}">
                <a16:creationId xmlns:a16="http://schemas.microsoft.com/office/drawing/2014/main" id="{00769D92-56C6-91A0-50A8-E56F32FC92CA}"/>
              </a:ext>
            </a:extLst>
          </p:cNvPr>
          <p:cNvPicPr>
            <a:picLocks noChangeAspect="1"/>
          </p:cNvPicPr>
          <p:nvPr/>
        </p:nvPicPr>
        <p:blipFill>
          <a:blip r:embed="rId2"/>
          <a:stretch>
            <a:fillRect/>
          </a:stretch>
        </p:blipFill>
        <p:spPr>
          <a:xfrm>
            <a:off x="9724768" y="5874462"/>
            <a:ext cx="1650053" cy="473951"/>
          </a:xfrm>
          <a:prstGeom prst="rect">
            <a:avLst/>
          </a:prstGeom>
        </p:spPr>
      </p:pic>
    </p:spTree>
    <p:extLst>
      <p:ext uri="{BB962C8B-B14F-4D97-AF65-F5344CB8AC3E}">
        <p14:creationId xmlns:p14="http://schemas.microsoft.com/office/powerpoint/2010/main" val="705241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376A-CC1A-A788-996C-CA69A87AC576}"/>
              </a:ext>
            </a:extLst>
          </p:cNvPr>
          <p:cNvSpPr>
            <a:spLocks noGrp="1"/>
          </p:cNvSpPr>
          <p:nvPr>
            <p:ph type="title"/>
          </p:nvPr>
        </p:nvSpPr>
        <p:spPr/>
        <p:txBody>
          <a:bodyPr/>
          <a:lstStyle/>
          <a:p>
            <a:r>
              <a:rPr lang="en-US" dirty="0"/>
              <a:t>Circuit breaker</a:t>
            </a:r>
          </a:p>
        </p:txBody>
      </p:sp>
      <p:sp>
        <p:nvSpPr>
          <p:cNvPr id="3" name="Content Placeholder 2">
            <a:extLst>
              <a:ext uri="{FF2B5EF4-FFF2-40B4-BE49-F238E27FC236}">
                <a16:creationId xmlns:a16="http://schemas.microsoft.com/office/drawing/2014/main" id="{B3B87222-CC4E-069D-6538-016214FCF883}"/>
              </a:ext>
            </a:extLst>
          </p:cNvPr>
          <p:cNvSpPr>
            <a:spLocks noGrp="1"/>
          </p:cNvSpPr>
          <p:nvPr>
            <p:ph idx="1"/>
          </p:nvPr>
        </p:nvSpPr>
        <p:spPr/>
        <p:txBody>
          <a:bodyPr/>
          <a:lstStyle/>
          <a:p>
            <a:r>
              <a:rPr lang="en-US" dirty="0"/>
              <a:t>Ok I got pulled by my solution owner again and he said – our Slalom Build ML department wants add to Slalom Gear new amazing ML service to calculate rating of gear using AI</a:t>
            </a:r>
          </a:p>
          <a:p>
            <a:r>
              <a:rPr lang="en-US" dirty="0"/>
              <a:t>Wait what? AI? Have you consulted with Elon already regarding it? He got </a:t>
            </a:r>
            <a:r>
              <a:rPr lang="en-US" dirty="0">
                <a:hlinkClick r:id="rId2"/>
              </a:rPr>
              <a:t>concerns</a:t>
            </a:r>
            <a:r>
              <a:rPr lang="en-US" dirty="0"/>
              <a:t> though…</a:t>
            </a:r>
          </a:p>
          <a:p>
            <a:r>
              <a:rPr lang="en-US" dirty="0"/>
              <a:t>Ok but now I’m going to setup retries, make deadlines, settle down rate limiter – all past lessons learnt perfectly.</a:t>
            </a:r>
          </a:p>
          <a:p>
            <a:r>
              <a:rPr lang="en-US" dirty="0"/>
              <a:t>But something again not right…</a:t>
            </a:r>
          </a:p>
        </p:txBody>
      </p:sp>
    </p:spTree>
    <p:extLst>
      <p:ext uri="{BB962C8B-B14F-4D97-AF65-F5344CB8AC3E}">
        <p14:creationId xmlns:p14="http://schemas.microsoft.com/office/powerpoint/2010/main" val="1125072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D2BB-BB58-84BB-F173-C5C7A908BB94}"/>
              </a:ext>
            </a:extLst>
          </p:cNvPr>
          <p:cNvSpPr>
            <a:spLocks noGrp="1"/>
          </p:cNvSpPr>
          <p:nvPr>
            <p:ph type="title"/>
          </p:nvPr>
        </p:nvSpPr>
        <p:spPr/>
        <p:txBody>
          <a:bodyPr/>
          <a:lstStyle/>
          <a:p>
            <a:endParaRPr lang="en-US"/>
          </a:p>
        </p:txBody>
      </p:sp>
      <p:pic>
        <p:nvPicPr>
          <p:cNvPr id="5" name="Content Placeholder 4" descr="A picture containing diagram, circle, screenshot, line&#10;&#10;Description automatically generated">
            <a:extLst>
              <a:ext uri="{FF2B5EF4-FFF2-40B4-BE49-F238E27FC236}">
                <a16:creationId xmlns:a16="http://schemas.microsoft.com/office/drawing/2014/main" id="{183DD8CC-6EDB-649B-FEC8-099AFB0385C0}"/>
              </a:ext>
            </a:extLst>
          </p:cNvPr>
          <p:cNvPicPr>
            <a:picLocks noGrp="1" noChangeAspect="1"/>
          </p:cNvPicPr>
          <p:nvPr>
            <p:ph idx="1"/>
          </p:nvPr>
        </p:nvPicPr>
        <p:blipFill>
          <a:blip r:embed="rId2"/>
          <a:stretch>
            <a:fillRect/>
          </a:stretch>
        </p:blipFill>
        <p:spPr>
          <a:xfrm>
            <a:off x="0" y="0"/>
            <a:ext cx="11353800" cy="6792448"/>
          </a:xfrm>
        </p:spPr>
      </p:pic>
    </p:spTree>
    <p:extLst>
      <p:ext uri="{BB962C8B-B14F-4D97-AF65-F5344CB8AC3E}">
        <p14:creationId xmlns:p14="http://schemas.microsoft.com/office/powerpoint/2010/main" val="53276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90AF-0F91-EA9B-4DD6-1AEB85A01146}"/>
              </a:ext>
            </a:extLst>
          </p:cNvPr>
          <p:cNvSpPr>
            <a:spLocks noGrp="1"/>
          </p:cNvSpPr>
          <p:nvPr>
            <p:ph type="title"/>
          </p:nvPr>
        </p:nvSpPr>
        <p:spPr/>
        <p:txBody>
          <a:bodyPr/>
          <a:lstStyle/>
          <a:p>
            <a:endParaRPr lang="en-US"/>
          </a:p>
        </p:txBody>
      </p:sp>
      <p:pic>
        <p:nvPicPr>
          <p:cNvPr id="5" name="Content Placeholder 4" descr="A picture containing diagram, screenshot, circle, line&#10;&#10;Description automatically generated">
            <a:extLst>
              <a:ext uri="{FF2B5EF4-FFF2-40B4-BE49-F238E27FC236}">
                <a16:creationId xmlns:a16="http://schemas.microsoft.com/office/drawing/2014/main" id="{A58A366F-AEF6-18CF-8181-60ABBEC6DA9C}"/>
              </a:ext>
            </a:extLst>
          </p:cNvPr>
          <p:cNvPicPr>
            <a:picLocks noGrp="1" noChangeAspect="1"/>
          </p:cNvPicPr>
          <p:nvPr>
            <p:ph idx="1"/>
          </p:nvPr>
        </p:nvPicPr>
        <p:blipFill>
          <a:blip r:embed="rId2"/>
          <a:stretch>
            <a:fillRect/>
          </a:stretch>
        </p:blipFill>
        <p:spPr>
          <a:xfrm>
            <a:off x="523102" y="18535"/>
            <a:ext cx="11145795" cy="6668008"/>
          </a:xfrm>
        </p:spPr>
      </p:pic>
    </p:spTree>
    <p:extLst>
      <p:ext uri="{BB962C8B-B14F-4D97-AF65-F5344CB8AC3E}">
        <p14:creationId xmlns:p14="http://schemas.microsoft.com/office/powerpoint/2010/main" val="162712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2B99-B03E-3F6E-525D-07C74EAC04A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D4AF838-9EA6-3A7E-EB5B-BFCD44EB0A83}"/>
              </a:ext>
            </a:extLst>
          </p:cNvPr>
          <p:cNvSpPr>
            <a:spLocks noGrp="1"/>
          </p:cNvSpPr>
          <p:nvPr>
            <p:ph idx="1"/>
          </p:nvPr>
        </p:nvSpPr>
        <p:spPr/>
        <p:txBody>
          <a:bodyPr/>
          <a:lstStyle/>
          <a:p>
            <a:r>
              <a:rPr lang="en-US" dirty="0"/>
              <a:t>ML service just going down. All requests return back 500 errors</a:t>
            </a:r>
          </a:p>
          <a:p>
            <a:r>
              <a:rPr lang="en-US" dirty="0"/>
              <a:t>As result our user is waiting for +100ms just to recognize something is wrong</a:t>
            </a:r>
          </a:p>
          <a:p>
            <a:r>
              <a:rPr lang="en-US" dirty="0"/>
              <a:t>And keep and keep add requests to the ML service overloading already broken service</a:t>
            </a:r>
          </a:p>
          <a:p>
            <a:r>
              <a:rPr lang="en-US" dirty="0"/>
              <a:t>Every retry in this will make it worst</a:t>
            </a:r>
          </a:p>
          <a:p>
            <a:pPr marL="0" indent="0">
              <a:buNone/>
            </a:pPr>
            <a:endParaRPr lang="en-US" dirty="0"/>
          </a:p>
        </p:txBody>
      </p:sp>
    </p:spTree>
    <p:extLst>
      <p:ext uri="{BB962C8B-B14F-4D97-AF65-F5344CB8AC3E}">
        <p14:creationId xmlns:p14="http://schemas.microsoft.com/office/powerpoint/2010/main" val="3685404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7C18-115E-41B8-4054-0B571EEE7D0C}"/>
              </a:ext>
            </a:extLst>
          </p:cNvPr>
          <p:cNvSpPr>
            <a:spLocks noGrp="1"/>
          </p:cNvSpPr>
          <p:nvPr>
            <p:ph type="title"/>
          </p:nvPr>
        </p:nvSpPr>
        <p:spPr/>
        <p:txBody>
          <a:bodyPr/>
          <a:lstStyle/>
          <a:p>
            <a:r>
              <a:rPr lang="en-US" dirty="0"/>
              <a:t>Solution – circle breaker</a:t>
            </a:r>
          </a:p>
        </p:txBody>
      </p:sp>
      <p:sp>
        <p:nvSpPr>
          <p:cNvPr id="3" name="Content Placeholder 2">
            <a:extLst>
              <a:ext uri="{FF2B5EF4-FFF2-40B4-BE49-F238E27FC236}">
                <a16:creationId xmlns:a16="http://schemas.microsoft.com/office/drawing/2014/main" id="{F4C51444-7A6B-B81E-DCAC-E51CB48AA731}"/>
              </a:ext>
            </a:extLst>
          </p:cNvPr>
          <p:cNvSpPr>
            <a:spLocks noGrp="1"/>
          </p:cNvSpPr>
          <p:nvPr>
            <p:ph idx="1"/>
          </p:nvPr>
        </p:nvSpPr>
        <p:spPr/>
        <p:txBody>
          <a:bodyPr/>
          <a:lstStyle/>
          <a:p>
            <a:r>
              <a:rPr lang="en-US" dirty="0"/>
              <a:t>Turn off service/dependency in case of spike / repeatable errors</a:t>
            </a:r>
          </a:p>
          <a:p>
            <a:r>
              <a:rPr lang="en-US" dirty="0"/>
              <a:t>Validation of service/dependency recovery</a:t>
            </a:r>
          </a:p>
          <a:p>
            <a:pPr lvl="1"/>
            <a:r>
              <a:rPr lang="en-US" dirty="0"/>
              <a:t>By timeout</a:t>
            </a:r>
          </a:p>
          <a:p>
            <a:pPr lvl="1"/>
            <a:r>
              <a:rPr lang="en-US" dirty="0"/>
              <a:t>Network / traffic probe</a:t>
            </a:r>
          </a:p>
          <a:p>
            <a:pPr lvl="1"/>
            <a:r>
              <a:rPr lang="en-US" dirty="0"/>
              <a:t>Health checking</a:t>
            </a:r>
          </a:p>
        </p:txBody>
      </p:sp>
    </p:spTree>
    <p:extLst>
      <p:ext uri="{BB962C8B-B14F-4D97-AF65-F5344CB8AC3E}">
        <p14:creationId xmlns:p14="http://schemas.microsoft.com/office/powerpoint/2010/main" val="266860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9579-AFD1-C415-F349-51BCF0A811BA}"/>
              </a:ext>
            </a:extLst>
          </p:cNvPr>
          <p:cNvSpPr>
            <a:spLocks noGrp="1"/>
          </p:cNvSpPr>
          <p:nvPr>
            <p:ph type="title"/>
          </p:nvPr>
        </p:nvSpPr>
        <p:spPr/>
        <p:txBody>
          <a:bodyPr/>
          <a:lstStyle/>
          <a:p>
            <a:r>
              <a:rPr lang="en-US" dirty="0"/>
              <a:t>RETRY</a:t>
            </a:r>
          </a:p>
        </p:txBody>
      </p:sp>
      <p:sp>
        <p:nvSpPr>
          <p:cNvPr id="3" name="Content Placeholder 2">
            <a:extLst>
              <a:ext uri="{FF2B5EF4-FFF2-40B4-BE49-F238E27FC236}">
                <a16:creationId xmlns:a16="http://schemas.microsoft.com/office/drawing/2014/main" id="{984D5191-02F2-B6C4-A048-EC2FB4A1AF75}"/>
              </a:ext>
            </a:extLst>
          </p:cNvPr>
          <p:cNvSpPr>
            <a:spLocks noGrp="1"/>
          </p:cNvSpPr>
          <p:nvPr>
            <p:ph idx="1"/>
          </p:nvPr>
        </p:nvSpPr>
        <p:spPr>
          <a:xfrm>
            <a:off x="838200" y="1690688"/>
            <a:ext cx="10515600" cy="4166179"/>
          </a:xfrm>
        </p:spPr>
        <p:txBody>
          <a:bodyPr>
            <a:normAutofit/>
          </a:bodyPr>
          <a:lstStyle/>
          <a:p>
            <a:r>
              <a:rPr lang="en-US" dirty="0"/>
              <a:t>We as </a:t>
            </a:r>
            <a:r>
              <a:rPr lang="en-US" b="1" dirty="0"/>
              <a:t>engineers</a:t>
            </a:r>
            <a:r>
              <a:rPr lang="en-US" dirty="0"/>
              <a:t> getting request from solution owner to implement system of dynamic rating for any slalom gear product (currently ratings for products been hardcoded in database)</a:t>
            </a:r>
          </a:p>
          <a:p>
            <a:r>
              <a:rPr lang="en-US" dirty="0"/>
              <a:t>We need to implement a service to calculate rating dynamically for each product based on user feedback and use that rating numbers later to sort out product list </a:t>
            </a:r>
          </a:p>
          <a:p>
            <a:r>
              <a:rPr lang="en-US" dirty="0"/>
              <a:t>Great! We understand this feature could be great candidate to build our first microservice out of monolith!</a:t>
            </a:r>
          </a:p>
        </p:txBody>
      </p:sp>
      <p:pic>
        <p:nvPicPr>
          <p:cNvPr id="8" name="Picture 7" descr="A close-up of a sign&#10;&#10;Description automatically generated with medium confidence">
            <a:extLst>
              <a:ext uri="{FF2B5EF4-FFF2-40B4-BE49-F238E27FC236}">
                <a16:creationId xmlns:a16="http://schemas.microsoft.com/office/drawing/2014/main" id="{2B91F822-30C1-267F-A804-E757BD83A54B}"/>
              </a:ext>
            </a:extLst>
          </p:cNvPr>
          <p:cNvPicPr>
            <a:picLocks noChangeAspect="1"/>
          </p:cNvPicPr>
          <p:nvPr/>
        </p:nvPicPr>
        <p:blipFill>
          <a:blip r:embed="rId2"/>
          <a:stretch>
            <a:fillRect/>
          </a:stretch>
        </p:blipFill>
        <p:spPr>
          <a:xfrm>
            <a:off x="9735237" y="5883275"/>
            <a:ext cx="1816100" cy="609600"/>
          </a:xfrm>
          <a:prstGeom prst="rect">
            <a:avLst/>
          </a:prstGeom>
        </p:spPr>
      </p:pic>
    </p:spTree>
    <p:extLst>
      <p:ext uri="{BB962C8B-B14F-4D97-AF65-F5344CB8AC3E}">
        <p14:creationId xmlns:p14="http://schemas.microsoft.com/office/powerpoint/2010/main" val="3082842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6BB1-009C-483E-250C-D68809543D03}"/>
              </a:ext>
            </a:extLst>
          </p:cNvPr>
          <p:cNvSpPr>
            <a:spLocks noGrp="1"/>
          </p:cNvSpPr>
          <p:nvPr>
            <p:ph type="title"/>
          </p:nvPr>
        </p:nvSpPr>
        <p:spPr/>
        <p:txBody>
          <a:bodyPr/>
          <a:lstStyle/>
          <a:p>
            <a:endParaRPr lang="en-US"/>
          </a:p>
        </p:txBody>
      </p:sp>
      <p:pic>
        <p:nvPicPr>
          <p:cNvPr id="9" name="Content Placeholder 8" descr="A picture containing diagram, screenshot, circle, plan&#10;&#10;Description automatically generated">
            <a:extLst>
              <a:ext uri="{FF2B5EF4-FFF2-40B4-BE49-F238E27FC236}">
                <a16:creationId xmlns:a16="http://schemas.microsoft.com/office/drawing/2014/main" id="{36B247F2-2E50-81B6-7934-4F6F9F9332BE}"/>
              </a:ext>
            </a:extLst>
          </p:cNvPr>
          <p:cNvPicPr>
            <a:picLocks noGrp="1" noChangeAspect="1"/>
          </p:cNvPicPr>
          <p:nvPr>
            <p:ph idx="1"/>
          </p:nvPr>
        </p:nvPicPr>
        <p:blipFill>
          <a:blip r:embed="rId2"/>
          <a:stretch>
            <a:fillRect/>
          </a:stretch>
        </p:blipFill>
        <p:spPr>
          <a:xfrm>
            <a:off x="721273" y="0"/>
            <a:ext cx="10515600" cy="6367526"/>
          </a:xfrm>
        </p:spPr>
      </p:pic>
    </p:spTree>
    <p:extLst>
      <p:ext uri="{BB962C8B-B14F-4D97-AF65-F5344CB8AC3E}">
        <p14:creationId xmlns:p14="http://schemas.microsoft.com/office/powerpoint/2010/main" val="937496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receipt&#10;&#10;Description automatically generated">
            <a:extLst>
              <a:ext uri="{FF2B5EF4-FFF2-40B4-BE49-F238E27FC236}">
                <a16:creationId xmlns:a16="http://schemas.microsoft.com/office/drawing/2014/main" id="{BBAC748F-C1FD-D1DB-6C0A-7468D81E9B4F}"/>
              </a:ext>
            </a:extLst>
          </p:cNvPr>
          <p:cNvPicPr>
            <a:picLocks noGrp="1" noChangeAspect="1"/>
          </p:cNvPicPr>
          <p:nvPr>
            <p:ph idx="1"/>
          </p:nvPr>
        </p:nvPicPr>
        <p:blipFill>
          <a:blip r:embed="rId2"/>
          <a:stretch>
            <a:fillRect/>
          </a:stretch>
        </p:blipFill>
        <p:spPr>
          <a:xfrm>
            <a:off x="-18415" y="645640"/>
            <a:ext cx="12210415" cy="5566719"/>
          </a:xfrm>
        </p:spPr>
      </p:pic>
    </p:spTree>
    <p:extLst>
      <p:ext uri="{BB962C8B-B14F-4D97-AF65-F5344CB8AC3E}">
        <p14:creationId xmlns:p14="http://schemas.microsoft.com/office/powerpoint/2010/main" val="163882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96F9-9C00-9C01-9092-1DBE8FCC6212}"/>
              </a:ext>
            </a:extLst>
          </p:cNvPr>
          <p:cNvSpPr>
            <a:spLocks noGrp="1"/>
          </p:cNvSpPr>
          <p:nvPr>
            <p:ph type="title"/>
          </p:nvPr>
        </p:nvSpPr>
        <p:spPr>
          <a:xfrm>
            <a:off x="838200" y="5014912"/>
            <a:ext cx="10515600" cy="1325563"/>
          </a:xfrm>
        </p:spPr>
        <p:txBody>
          <a:bodyPr/>
          <a:lstStyle/>
          <a:p>
            <a:pPr algn="r"/>
            <a:r>
              <a:rPr lang="en-US" dirty="0"/>
              <a:t>Thank you!</a:t>
            </a:r>
          </a:p>
        </p:txBody>
      </p:sp>
      <p:sp>
        <p:nvSpPr>
          <p:cNvPr id="3" name="Content Placeholder 2">
            <a:extLst>
              <a:ext uri="{FF2B5EF4-FFF2-40B4-BE49-F238E27FC236}">
                <a16:creationId xmlns:a16="http://schemas.microsoft.com/office/drawing/2014/main" id="{94688F55-5843-2ADF-CB0A-89F6905B512C}"/>
              </a:ext>
            </a:extLst>
          </p:cNvPr>
          <p:cNvSpPr>
            <a:spLocks noGrp="1"/>
          </p:cNvSpPr>
          <p:nvPr>
            <p:ph idx="1"/>
          </p:nvPr>
        </p:nvSpPr>
        <p:spPr>
          <a:xfrm>
            <a:off x="838200" y="1825625"/>
            <a:ext cx="10145110" cy="2840968"/>
          </a:xfrm>
        </p:spPr>
        <p:txBody>
          <a:bodyPr>
            <a:normAutofit fontScale="40000" lnSpcReduction="20000"/>
          </a:bodyPr>
          <a:lstStyle/>
          <a:p>
            <a:pPr marL="0" indent="0">
              <a:buNone/>
            </a:pPr>
            <a:r>
              <a:rPr lang="en-US" sz="4000" b="1" dirty="0"/>
              <a:t>Out of context:</a:t>
            </a:r>
          </a:p>
          <a:p>
            <a:r>
              <a:rPr lang="en-US" dirty="0"/>
              <a:t>Rich Client pattern</a:t>
            </a:r>
          </a:p>
          <a:p>
            <a:r>
              <a:rPr lang="en-US" dirty="0"/>
              <a:t>Dummy/failover pattern</a:t>
            </a:r>
          </a:p>
          <a:p>
            <a:r>
              <a:rPr lang="en-US" dirty="0"/>
              <a:t>Health checking (nginx, envoy, consul, custom service discovery)</a:t>
            </a:r>
          </a:p>
          <a:p>
            <a:r>
              <a:rPr lang="en-US" dirty="0"/>
              <a:t>Exponential backoff and jitter</a:t>
            </a:r>
          </a:p>
          <a:p>
            <a:r>
              <a:rPr lang="en-US" dirty="0"/>
              <a:t>Caching and failover caching</a:t>
            </a:r>
          </a:p>
          <a:p>
            <a:r>
              <a:rPr lang="en-US" dirty="0"/>
              <a:t>Dynamic configuration (consul, custom </a:t>
            </a:r>
            <a:r>
              <a:rPr lang="en-US" dirty="0" err="1"/>
              <a:t>paxos</a:t>
            </a:r>
            <a:r>
              <a:rPr lang="en-US" dirty="0"/>
              <a:t>/raft based client)</a:t>
            </a:r>
          </a:p>
          <a:p>
            <a:r>
              <a:rPr lang="en-US" dirty="0"/>
              <a:t>Service Mesh patterns</a:t>
            </a:r>
          </a:p>
          <a:p>
            <a:r>
              <a:rPr lang="en-US" dirty="0" err="1"/>
              <a:t>Devops</a:t>
            </a:r>
            <a:r>
              <a:rPr lang="en-US" dirty="0"/>
              <a:t> patterns and practices (blue green deployment, canary, </a:t>
            </a:r>
            <a:r>
              <a:rPr lang="en-US" dirty="0" err="1"/>
              <a:t>etc</a:t>
            </a:r>
            <a:r>
              <a:rPr lang="en-US" dirty="0"/>
              <a:t>, sidecar solutions)</a:t>
            </a:r>
          </a:p>
          <a:p>
            <a:r>
              <a:rPr lang="en-US" dirty="0"/>
              <a:t>Detailed analysis of solutions in cloud environments and what can offer other frameworks (such as </a:t>
            </a:r>
            <a:r>
              <a:rPr lang="en-US" dirty="0">
                <a:hlinkClick r:id="rId2"/>
              </a:rPr>
              <a:t>https://github.com/resilience4j/resilience4j</a:t>
            </a:r>
            <a:r>
              <a:rPr lang="en-US" dirty="0"/>
              <a:t>)</a:t>
            </a:r>
          </a:p>
          <a:p>
            <a:r>
              <a:rPr lang="en-US" dirty="0"/>
              <a:t>Integration with web frameworks</a:t>
            </a:r>
          </a:p>
          <a:p>
            <a:endParaRPr lang="en-US" dirty="0"/>
          </a:p>
        </p:txBody>
      </p:sp>
      <p:sp>
        <p:nvSpPr>
          <p:cNvPr id="4" name="Title 1">
            <a:extLst>
              <a:ext uri="{FF2B5EF4-FFF2-40B4-BE49-F238E27FC236}">
                <a16:creationId xmlns:a16="http://schemas.microsoft.com/office/drawing/2014/main" id="{06482D76-6A01-B858-25BB-C7FAA7A58F8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Summary</a:t>
            </a:r>
            <a:endParaRPr lang="en-US" dirty="0"/>
          </a:p>
        </p:txBody>
      </p:sp>
    </p:spTree>
    <p:extLst>
      <p:ext uri="{BB962C8B-B14F-4D97-AF65-F5344CB8AC3E}">
        <p14:creationId xmlns:p14="http://schemas.microsoft.com/office/powerpoint/2010/main" val="83282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6016-EDF8-DEBA-53BB-212B621FB2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64DAA4-CF20-B296-B4D1-8EDAA326428F}"/>
              </a:ext>
            </a:extLst>
          </p:cNvPr>
          <p:cNvPicPr>
            <a:picLocks noGrp="1" noChangeAspect="1"/>
          </p:cNvPicPr>
          <p:nvPr>
            <p:ph idx="1"/>
          </p:nvPr>
        </p:nvPicPr>
        <p:blipFill>
          <a:blip r:embed="rId3"/>
          <a:stretch>
            <a:fillRect/>
          </a:stretch>
        </p:blipFill>
        <p:spPr>
          <a:xfrm>
            <a:off x="838200" y="537767"/>
            <a:ext cx="10515600" cy="4802973"/>
          </a:xfrm>
        </p:spPr>
      </p:pic>
      <p:pic>
        <p:nvPicPr>
          <p:cNvPr id="6" name="Picture 5" descr="A close-up of a sign&#10;&#10;Description automatically generated with medium confidence">
            <a:extLst>
              <a:ext uri="{FF2B5EF4-FFF2-40B4-BE49-F238E27FC236}">
                <a16:creationId xmlns:a16="http://schemas.microsoft.com/office/drawing/2014/main" id="{7CEC2CE2-FCFC-C4A7-8547-56BE6AFFF90A}"/>
              </a:ext>
            </a:extLst>
          </p:cNvPr>
          <p:cNvPicPr>
            <a:picLocks noChangeAspect="1"/>
          </p:cNvPicPr>
          <p:nvPr/>
        </p:nvPicPr>
        <p:blipFill>
          <a:blip r:embed="rId4"/>
          <a:stretch>
            <a:fillRect/>
          </a:stretch>
        </p:blipFill>
        <p:spPr>
          <a:xfrm>
            <a:off x="9834091" y="5741277"/>
            <a:ext cx="1816100" cy="609600"/>
          </a:xfrm>
          <a:prstGeom prst="rect">
            <a:avLst/>
          </a:prstGeom>
        </p:spPr>
      </p:pic>
      <p:sp>
        <p:nvSpPr>
          <p:cNvPr id="7" name="TextBox 6">
            <a:extLst>
              <a:ext uri="{FF2B5EF4-FFF2-40B4-BE49-F238E27FC236}">
                <a16:creationId xmlns:a16="http://schemas.microsoft.com/office/drawing/2014/main" id="{F2C970AE-745C-037C-FDA7-CAF3DED40DE0}"/>
              </a:ext>
            </a:extLst>
          </p:cNvPr>
          <p:cNvSpPr txBox="1"/>
          <p:nvPr/>
        </p:nvSpPr>
        <p:spPr>
          <a:xfrm>
            <a:off x="838200" y="3335892"/>
            <a:ext cx="5043616" cy="738664"/>
          </a:xfrm>
          <a:prstGeom prst="rect">
            <a:avLst/>
          </a:prstGeom>
          <a:noFill/>
        </p:spPr>
        <p:txBody>
          <a:bodyPr wrap="square" rtlCol="0">
            <a:spAutoFit/>
          </a:bodyPr>
          <a:lstStyle/>
          <a:p>
            <a:r>
              <a:rPr lang="en-US" sz="1400" i="1" dirty="0"/>
              <a:t>If rating service not responding for some reason, we show no rating on landing page and enable default sorting (and sure, we will work hard to make it available ASAP)</a:t>
            </a:r>
          </a:p>
        </p:txBody>
      </p:sp>
    </p:spTree>
    <p:extLst>
      <p:ext uri="{BB962C8B-B14F-4D97-AF65-F5344CB8AC3E}">
        <p14:creationId xmlns:p14="http://schemas.microsoft.com/office/powerpoint/2010/main" val="336919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omputer program&#10;&#10;Description automatically generated with medium confidence">
            <a:extLst>
              <a:ext uri="{FF2B5EF4-FFF2-40B4-BE49-F238E27FC236}">
                <a16:creationId xmlns:a16="http://schemas.microsoft.com/office/drawing/2014/main" id="{3A770F17-B99C-0DBA-48F1-A294D81960B1}"/>
              </a:ext>
            </a:extLst>
          </p:cNvPr>
          <p:cNvPicPr>
            <a:picLocks noChangeAspect="1"/>
          </p:cNvPicPr>
          <p:nvPr/>
        </p:nvPicPr>
        <p:blipFill>
          <a:blip r:embed="rId3"/>
          <a:stretch>
            <a:fillRect/>
          </a:stretch>
        </p:blipFill>
        <p:spPr>
          <a:xfrm>
            <a:off x="35263" y="185351"/>
            <a:ext cx="12029119" cy="6437871"/>
          </a:xfrm>
          <a:prstGeom prst="rect">
            <a:avLst/>
          </a:prstGeom>
        </p:spPr>
      </p:pic>
      <p:pic>
        <p:nvPicPr>
          <p:cNvPr id="14" name="Picture 13" descr="A close-up of a sign&#10;&#10;Description automatically generated with medium confidence">
            <a:extLst>
              <a:ext uri="{FF2B5EF4-FFF2-40B4-BE49-F238E27FC236}">
                <a16:creationId xmlns:a16="http://schemas.microsoft.com/office/drawing/2014/main" id="{7D096B6C-FEA2-1920-67CE-DEE5DBE597D3}"/>
              </a:ext>
            </a:extLst>
          </p:cNvPr>
          <p:cNvPicPr>
            <a:picLocks noChangeAspect="1"/>
          </p:cNvPicPr>
          <p:nvPr/>
        </p:nvPicPr>
        <p:blipFill>
          <a:blip r:embed="rId4"/>
          <a:stretch>
            <a:fillRect/>
          </a:stretch>
        </p:blipFill>
        <p:spPr>
          <a:xfrm>
            <a:off x="9834091" y="5741277"/>
            <a:ext cx="1816100" cy="609600"/>
          </a:xfrm>
          <a:prstGeom prst="rect">
            <a:avLst/>
          </a:prstGeom>
        </p:spPr>
      </p:pic>
    </p:spTree>
    <p:extLst>
      <p:ext uri="{BB962C8B-B14F-4D97-AF65-F5344CB8AC3E}">
        <p14:creationId xmlns:p14="http://schemas.microsoft.com/office/powerpoint/2010/main" val="156064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design&#10;&#10;Description automatically generated">
            <a:extLst>
              <a:ext uri="{FF2B5EF4-FFF2-40B4-BE49-F238E27FC236}">
                <a16:creationId xmlns:a16="http://schemas.microsoft.com/office/drawing/2014/main" id="{8E82D4FB-5107-87E2-2280-1F8B32D287F9}"/>
              </a:ext>
            </a:extLst>
          </p:cNvPr>
          <p:cNvPicPr>
            <a:picLocks noGrp="1" noChangeAspect="1"/>
          </p:cNvPicPr>
          <p:nvPr>
            <p:ph idx="1"/>
          </p:nvPr>
        </p:nvPicPr>
        <p:blipFill>
          <a:blip r:embed="rId2"/>
          <a:stretch>
            <a:fillRect/>
          </a:stretch>
        </p:blipFill>
        <p:spPr>
          <a:xfrm>
            <a:off x="1441712" y="542504"/>
            <a:ext cx="8990231" cy="4837304"/>
          </a:xfrm>
        </p:spPr>
      </p:pic>
      <p:pic>
        <p:nvPicPr>
          <p:cNvPr id="6" name="Picture 5" descr="A close-up of a sign&#10;&#10;Description automatically generated with medium confidence">
            <a:extLst>
              <a:ext uri="{FF2B5EF4-FFF2-40B4-BE49-F238E27FC236}">
                <a16:creationId xmlns:a16="http://schemas.microsoft.com/office/drawing/2014/main" id="{00739DDD-C64E-F222-4F1B-8375F7957D88}"/>
              </a:ext>
            </a:extLst>
          </p:cNvPr>
          <p:cNvPicPr>
            <a:picLocks noChangeAspect="1"/>
          </p:cNvPicPr>
          <p:nvPr/>
        </p:nvPicPr>
        <p:blipFill>
          <a:blip r:embed="rId3"/>
          <a:stretch>
            <a:fillRect/>
          </a:stretch>
        </p:blipFill>
        <p:spPr>
          <a:xfrm>
            <a:off x="9834091" y="5741277"/>
            <a:ext cx="1816100" cy="609600"/>
          </a:xfrm>
          <a:prstGeom prst="rect">
            <a:avLst/>
          </a:prstGeom>
        </p:spPr>
      </p:pic>
      <p:sp>
        <p:nvSpPr>
          <p:cNvPr id="7" name="TextBox 6">
            <a:extLst>
              <a:ext uri="{FF2B5EF4-FFF2-40B4-BE49-F238E27FC236}">
                <a16:creationId xmlns:a16="http://schemas.microsoft.com/office/drawing/2014/main" id="{254A04A7-5276-ECA2-D8C9-FFB4AE61E499}"/>
              </a:ext>
            </a:extLst>
          </p:cNvPr>
          <p:cNvSpPr txBox="1"/>
          <p:nvPr/>
        </p:nvSpPr>
        <p:spPr>
          <a:xfrm>
            <a:off x="725214" y="2726029"/>
            <a:ext cx="5152456" cy="1815882"/>
          </a:xfrm>
          <a:prstGeom prst="rect">
            <a:avLst/>
          </a:prstGeom>
          <a:noFill/>
        </p:spPr>
        <p:txBody>
          <a:bodyPr wrap="square" rtlCol="0">
            <a:spAutoFit/>
          </a:bodyPr>
          <a:lstStyle/>
          <a:p>
            <a:r>
              <a:rPr lang="en-US" sz="1400" i="1" dirty="0"/>
              <a:t>After some time of usage our excellent service we notice users see time to time nullable ratings and degradation of Sorting in our landing page.</a:t>
            </a:r>
          </a:p>
          <a:p>
            <a:endParaRPr lang="en-US" sz="1400" i="1" dirty="0"/>
          </a:p>
          <a:p>
            <a:r>
              <a:rPr lang="en-US" sz="1400" i="1" dirty="0"/>
              <a:t>We looking into logs / app insights and notice most of the</a:t>
            </a:r>
          </a:p>
          <a:p>
            <a:r>
              <a:rPr lang="en-US" sz="1400" i="1" dirty="0"/>
              <a:t>errors been result of timeouts.  </a:t>
            </a:r>
          </a:p>
          <a:p>
            <a:endParaRPr lang="en-US" sz="1400" i="1" dirty="0"/>
          </a:p>
          <a:p>
            <a:r>
              <a:rPr lang="en-US" sz="1400" i="1" dirty="0"/>
              <a:t>What the issue here?</a:t>
            </a:r>
          </a:p>
        </p:txBody>
      </p:sp>
    </p:spTree>
    <p:extLst>
      <p:ext uri="{BB962C8B-B14F-4D97-AF65-F5344CB8AC3E}">
        <p14:creationId xmlns:p14="http://schemas.microsoft.com/office/powerpoint/2010/main" val="155737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EA6C-0195-7279-5F64-1615533B0BA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EC747B3-C08E-7D80-4EA8-1384F082D3F8}"/>
              </a:ext>
            </a:extLst>
          </p:cNvPr>
          <p:cNvSpPr>
            <a:spLocks noGrp="1"/>
          </p:cNvSpPr>
          <p:nvPr>
            <p:ph idx="1"/>
          </p:nvPr>
        </p:nvSpPr>
        <p:spPr/>
        <p:txBody>
          <a:bodyPr>
            <a:normAutofit lnSpcReduction="10000"/>
          </a:bodyPr>
          <a:lstStyle/>
          <a:p>
            <a:pPr marL="0" indent="0">
              <a:buNone/>
            </a:pPr>
            <a:r>
              <a:rPr lang="en-US" dirty="0"/>
              <a:t>Network errors</a:t>
            </a:r>
          </a:p>
          <a:p>
            <a:r>
              <a:rPr lang="en-US" dirty="0"/>
              <a:t>110 Connection timed out / …</a:t>
            </a:r>
          </a:p>
          <a:p>
            <a:r>
              <a:rPr lang="en-US" dirty="0"/>
              <a:t>100 Network is down / 101 Network is unreachable </a:t>
            </a:r>
          </a:p>
          <a:p>
            <a:r>
              <a:rPr lang="en-US" dirty="0"/>
              <a:t>111 Connection refused / …</a:t>
            </a:r>
          </a:p>
          <a:p>
            <a:endParaRPr lang="en-US" dirty="0"/>
          </a:p>
          <a:p>
            <a:pPr marL="0" indent="0">
              <a:buNone/>
            </a:pPr>
            <a:r>
              <a:rPr lang="en-US" dirty="0"/>
              <a:t>Service timeout and errors:</a:t>
            </a:r>
          </a:p>
          <a:p>
            <a:r>
              <a:rPr lang="en-US" dirty="0"/>
              <a:t>Timeout: 504 Gateway Timeout / 408 Timeout occurred</a:t>
            </a:r>
          </a:p>
          <a:p>
            <a:r>
              <a:rPr lang="en-US" dirty="0"/>
              <a:t>Retry-after: 503 Service Unavailable / 429 Too many requests</a:t>
            </a:r>
          </a:p>
          <a:p>
            <a:r>
              <a:rPr lang="en-US" dirty="0"/>
              <a:t>500 Internal service error (we all “love” this error!!) </a:t>
            </a:r>
          </a:p>
        </p:txBody>
      </p:sp>
      <p:pic>
        <p:nvPicPr>
          <p:cNvPr id="4" name="Picture 3" descr="A close-up of a sign&#10;&#10;Description automatically generated with medium confidence">
            <a:extLst>
              <a:ext uri="{FF2B5EF4-FFF2-40B4-BE49-F238E27FC236}">
                <a16:creationId xmlns:a16="http://schemas.microsoft.com/office/drawing/2014/main" id="{36E0CE75-EA2A-636A-8BD0-D90D7ECF3172}"/>
              </a:ext>
            </a:extLst>
          </p:cNvPr>
          <p:cNvPicPr>
            <a:picLocks noChangeAspect="1"/>
          </p:cNvPicPr>
          <p:nvPr/>
        </p:nvPicPr>
        <p:blipFill>
          <a:blip r:embed="rId2"/>
          <a:stretch>
            <a:fillRect/>
          </a:stretch>
        </p:blipFill>
        <p:spPr>
          <a:xfrm>
            <a:off x="9834091" y="5741277"/>
            <a:ext cx="1816100" cy="609600"/>
          </a:xfrm>
          <a:prstGeom prst="rect">
            <a:avLst/>
          </a:prstGeom>
        </p:spPr>
      </p:pic>
    </p:spTree>
    <p:extLst>
      <p:ext uri="{BB962C8B-B14F-4D97-AF65-F5344CB8AC3E}">
        <p14:creationId xmlns:p14="http://schemas.microsoft.com/office/powerpoint/2010/main" val="10499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F310-9D1D-8199-A61B-133B8DF6762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2DA6750-06EE-A583-5762-1F584B1418B1}"/>
              </a:ext>
            </a:extLst>
          </p:cNvPr>
          <p:cNvSpPr>
            <a:spLocks noGrp="1"/>
          </p:cNvSpPr>
          <p:nvPr>
            <p:ph idx="1"/>
          </p:nvPr>
        </p:nvSpPr>
        <p:spPr/>
        <p:txBody>
          <a:bodyPr>
            <a:normAutofit lnSpcReduction="10000"/>
          </a:bodyPr>
          <a:lstStyle/>
          <a:p>
            <a:r>
              <a:rPr lang="en-US" dirty="0"/>
              <a:t>RETRY request (we do not ask user make refresh every time when it fails, we just do it for him, and he even will not notice that!)</a:t>
            </a:r>
          </a:p>
          <a:p>
            <a:r>
              <a:rPr lang="en-US" dirty="0"/>
              <a:t>With restriction of number of requests (we will strictly try 3 times by example)</a:t>
            </a:r>
          </a:p>
          <a:p>
            <a:r>
              <a:rPr lang="en-US" dirty="0"/>
              <a:t>With restriction of general awaiting time (we ready to await rating by example 200ms including maximum number of retry attempts)</a:t>
            </a:r>
          </a:p>
          <a:p>
            <a:r>
              <a:rPr lang="en-US" dirty="0"/>
              <a:t>Exponential backoff and jitter - </a:t>
            </a:r>
            <a:r>
              <a:rPr lang="en-US" dirty="0">
                <a:hlinkClick r:id="rId2"/>
              </a:rPr>
              <a:t>https://aws.amazon.com/blogs/architecture/exponential-backoff-and-jitter/</a:t>
            </a:r>
            <a:endParaRPr lang="en-US" dirty="0"/>
          </a:p>
          <a:p>
            <a:r>
              <a:rPr lang="en-US" dirty="0"/>
              <a:t>Follow http standard – pull out headers and find for Retry-After</a:t>
            </a:r>
          </a:p>
        </p:txBody>
      </p:sp>
      <p:pic>
        <p:nvPicPr>
          <p:cNvPr id="4" name="Picture 3" descr="A close-up of a sign&#10;&#10;Description automatically generated with medium confidence">
            <a:extLst>
              <a:ext uri="{FF2B5EF4-FFF2-40B4-BE49-F238E27FC236}">
                <a16:creationId xmlns:a16="http://schemas.microsoft.com/office/drawing/2014/main" id="{75F57CF9-EDB2-1B6F-5BC0-E7628A46123D}"/>
              </a:ext>
            </a:extLst>
          </p:cNvPr>
          <p:cNvPicPr>
            <a:picLocks noChangeAspect="1"/>
          </p:cNvPicPr>
          <p:nvPr/>
        </p:nvPicPr>
        <p:blipFill>
          <a:blip r:embed="rId3"/>
          <a:stretch>
            <a:fillRect/>
          </a:stretch>
        </p:blipFill>
        <p:spPr>
          <a:xfrm>
            <a:off x="9834091" y="5741277"/>
            <a:ext cx="1816100" cy="609600"/>
          </a:xfrm>
          <a:prstGeom prst="rect">
            <a:avLst/>
          </a:prstGeom>
        </p:spPr>
      </p:pic>
    </p:spTree>
    <p:extLst>
      <p:ext uri="{BB962C8B-B14F-4D97-AF65-F5344CB8AC3E}">
        <p14:creationId xmlns:p14="http://schemas.microsoft.com/office/powerpoint/2010/main" val="104382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3525</TotalTime>
  <Words>1648</Words>
  <Application>Microsoft Macintosh PowerPoint</Application>
  <PresentationFormat>Widescreen</PresentationFormat>
  <Paragraphs>140</Paragraphs>
  <Slides>42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Courier New</vt:lpstr>
      <vt:lpstr>Office Theme</vt:lpstr>
      <vt:lpstr>Basic patterns of reliable microservice architecture</vt:lpstr>
      <vt:lpstr>Gear Store – that’s going to be our example</vt:lpstr>
      <vt:lpstr>What we will look in aspect of reliable architecture patterns</vt:lpstr>
      <vt:lpstr>RETRY</vt:lpstr>
      <vt:lpstr>PowerPoint Presentation</vt:lpstr>
      <vt:lpstr>PowerPoint Presentation</vt:lpstr>
      <vt:lpstr>PowerPoint Presentation</vt:lpstr>
      <vt:lpstr>Problem:</vt:lpstr>
      <vt:lpstr>Solution</vt:lpstr>
      <vt:lpstr>PowerPoint Presentation</vt:lpstr>
      <vt:lpstr>PowerPoint Presentation</vt:lpstr>
      <vt:lpstr>Idempotency key</vt:lpstr>
      <vt:lpstr>PowerPoint Presentation</vt:lpstr>
      <vt:lpstr>Problem</vt:lpstr>
      <vt:lpstr>PowerPoint Presentation</vt:lpstr>
      <vt:lpstr>Solution</vt:lpstr>
      <vt:lpstr>PowerPoint Presentation</vt:lpstr>
      <vt:lpstr>PowerPoint Presentation</vt:lpstr>
      <vt:lpstr>Deadlines</vt:lpstr>
      <vt:lpstr>PowerPoint Presentation</vt:lpstr>
      <vt:lpstr>PowerPoint Presentation</vt:lpstr>
      <vt:lpstr>Problem</vt:lpstr>
      <vt:lpstr>Solution</vt:lpstr>
      <vt:lpstr>PowerPoint Presentation</vt:lpstr>
      <vt:lpstr>PowerPoint Presentation</vt:lpstr>
      <vt:lpstr>Rate limiting</vt:lpstr>
      <vt:lpstr>PowerPoint Presentation</vt:lpstr>
      <vt:lpstr>Problem</vt:lpstr>
      <vt:lpstr>Solution</vt:lpstr>
      <vt:lpstr>PowerPoint Presentation</vt:lpstr>
      <vt:lpstr>PowerPoint Presentation</vt:lpstr>
      <vt:lpstr>PowerPoint Presentation</vt:lpstr>
      <vt:lpstr>PowerPoint Presentation</vt:lpstr>
      <vt:lpstr>Rate liming finalization</vt:lpstr>
      <vt:lpstr>Circuit breaker</vt:lpstr>
      <vt:lpstr>PowerPoint Presentation</vt:lpstr>
      <vt:lpstr>PowerPoint Presentation</vt:lpstr>
      <vt:lpstr>Problem</vt:lpstr>
      <vt:lpstr>Solution – circle breaker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reliable architecture</dc:title>
  <dc:creator>Alex Gaas</dc:creator>
  <cp:lastModifiedBy>Alex Gaas</cp:lastModifiedBy>
  <cp:revision>12</cp:revision>
  <dcterms:created xsi:type="dcterms:W3CDTF">2023-05-15T15:37:41Z</dcterms:created>
  <dcterms:modified xsi:type="dcterms:W3CDTF">2023-11-02T20:10:57Z</dcterms:modified>
</cp:coreProperties>
</file>