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5.xml" ContentType="application/vnd.openxmlformats-officedocument.presentationml.comments+xml"/>
  <Override PartName="/ppt/theme/themeOverride1.xml" ContentType="application/vnd.openxmlformats-officedocument.themeOverride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8" r:id="rId4"/>
    <p:sldMasterId id="2147483728" r:id="rId5"/>
  </p:sldMasterIdLst>
  <p:notesMasterIdLst>
    <p:notesMasterId r:id="rId61"/>
  </p:notesMasterIdLst>
  <p:handoutMasterIdLst>
    <p:handoutMasterId r:id="rId62"/>
  </p:handoutMasterIdLst>
  <p:sldIdLst>
    <p:sldId id="3478" r:id="rId6"/>
    <p:sldId id="3657" r:id="rId7"/>
    <p:sldId id="3550" r:id="rId8"/>
    <p:sldId id="3658" r:id="rId9"/>
    <p:sldId id="3566" r:id="rId10"/>
    <p:sldId id="3712" r:id="rId11"/>
    <p:sldId id="3669" r:id="rId12"/>
    <p:sldId id="3703" r:id="rId13"/>
    <p:sldId id="3704" r:id="rId14"/>
    <p:sldId id="3707" r:id="rId15"/>
    <p:sldId id="3660" r:id="rId16"/>
    <p:sldId id="3659" r:id="rId17"/>
    <p:sldId id="3672" r:id="rId18"/>
    <p:sldId id="3661" r:id="rId19"/>
    <p:sldId id="3708" r:id="rId20"/>
    <p:sldId id="3664" r:id="rId21"/>
    <p:sldId id="3518" r:id="rId22"/>
    <p:sldId id="3709" r:id="rId23"/>
    <p:sldId id="3713" r:id="rId24"/>
    <p:sldId id="3684" r:id="rId25"/>
    <p:sldId id="3706" r:id="rId26"/>
    <p:sldId id="3705" r:id="rId27"/>
    <p:sldId id="3685" r:id="rId28"/>
    <p:sldId id="3692" r:id="rId29"/>
    <p:sldId id="3686" r:id="rId30"/>
    <p:sldId id="3688" r:id="rId31"/>
    <p:sldId id="3689" r:id="rId32"/>
    <p:sldId id="3690" r:id="rId33"/>
    <p:sldId id="3694" r:id="rId34"/>
    <p:sldId id="3696" r:id="rId35"/>
    <p:sldId id="3687" r:id="rId36"/>
    <p:sldId id="3691" r:id="rId37"/>
    <p:sldId id="3714" r:id="rId38"/>
    <p:sldId id="3680" r:id="rId39"/>
    <p:sldId id="3683" r:id="rId40"/>
    <p:sldId id="3682" r:id="rId41"/>
    <p:sldId id="3681" r:id="rId42"/>
    <p:sldId id="3671" r:id="rId43"/>
    <p:sldId id="3693" r:id="rId44"/>
    <p:sldId id="3695" r:id="rId45"/>
    <p:sldId id="3673" r:id="rId46"/>
    <p:sldId id="3674" r:id="rId47"/>
    <p:sldId id="3675" r:id="rId48"/>
    <p:sldId id="3676" r:id="rId49"/>
    <p:sldId id="3702" r:id="rId50"/>
    <p:sldId id="3697" r:id="rId51"/>
    <p:sldId id="3677" r:id="rId52"/>
    <p:sldId id="3698" r:id="rId53"/>
    <p:sldId id="3678" r:id="rId54"/>
    <p:sldId id="3679" r:id="rId55"/>
    <p:sldId id="3711" r:id="rId56"/>
    <p:sldId id="3701" r:id="rId57"/>
    <p:sldId id="3710" r:id="rId58"/>
    <p:sldId id="3666" r:id="rId59"/>
    <p:sldId id="3556" r:id="rId60"/>
  </p:sldIdLst>
  <p:sldSz cx="12192000" cy="6858000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D3025F8-225A-46B6-8A15-DD4EC2C0A5C3}">
          <p14:sldIdLst>
            <p14:sldId id="3478"/>
            <p14:sldId id="3657"/>
          </p14:sldIdLst>
        </p14:section>
        <p14:section name="Método" id="{488634AD-B95B-4385-B6AA-9921B9A8FF0E}">
          <p14:sldIdLst>
            <p14:sldId id="3550"/>
            <p14:sldId id="3658"/>
            <p14:sldId id="3566"/>
          </p14:sldIdLst>
        </p14:section>
        <p14:section name="Visão VR" id="{825C9E6F-6D5F-413C-A8F0-7DDD5C439CD3}">
          <p14:sldIdLst>
            <p14:sldId id="3712"/>
            <p14:sldId id="3669"/>
          </p14:sldIdLst>
        </p14:section>
        <p14:section name="Cenário Atual" id="{8D95AF0F-076A-4CFB-AEB3-B05E60E3C87C}">
          <p14:sldIdLst>
            <p14:sldId id="3703"/>
            <p14:sldId id="3704"/>
            <p14:sldId id="3707"/>
            <p14:sldId id="3660"/>
            <p14:sldId id="3659"/>
            <p14:sldId id="3672"/>
            <p14:sldId id="3661"/>
            <p14:sldId id="3708"/>
            <p14:sldId id="3664"/>
            <p14:sldId id="3518"/>
          </p14:sldIdLst>
        </p14:section>
        <p14:section name="Análise" id="{A805AB30-1D05-4EBA-BC9D-7A22AE9E7296}">
          <p14:sldIdLst>
            <p14:sldId id="3709"/>
            <p14:sldId id="3713"/>
            <p14:sldId id="3684"/>
            <p14:sldId id="3706"/>
            <p14:sldId id="3705"/>
            <p14:sldId id="3685"/>
            <p14:sldId id="3692"/>
            <p14:sldId id="3686"/>
            <p14:sldId id="3688"/>
            <p14:sldId id="3689"/>
            <p14:sldId id="3690"/>
            <p14:sldId id="3694"/>
            <p14:sldId id="3696"/>
            <p14:sldId id="3687"/>
            <p14:sldId id="3691"/>
            <p14:sldId id="3714"/>
            <p14:sldId id="3680"/>
            <p14:sldId id="3683"/>
            <p14:sldId id="3682"/>
            <p14:sldId id="3681"/>
            <p14:sldId id="3671"/>
            <p14:sldId id="3693"/>
            <p14:sldId id="3695"/>
            <p14:sldId id="3673"/>
            <p14:sldId id="3674"/>
            <p14:sldId id="3675"/>
            <p14:sldId id="3676"/>
            <p14:sldId id="3702"/>
            <p14:sldId id="3697"/>
            <p14:sldId id="3677"/>
            <p14:sldId id="3698"/>
            <p14:sldId id="3678"/>
            <p14:sldId id="3679"/>
          </p14:sldIdLst>
        </p14:section>
        <p14:section name="Pontos de atenção" id="{4694699B-FD31-4AEC-9A1B-361B0D8C4DBD}">
          <p14:sldIdLst>
            <p14:sldId id="3711"/>
            <p14:sldId id="3701"/>
          </p14:sldIdLst>
        </p14:section>
        <p14:section name="Arquitetura Proposta" id="{9EA45840-F31F-40A9-BF0E-5453D65C4706}">
          <p14:sldIdLst>
            <p14:sldId id="3710"/>
          </p14:sldIdLst>
        </p14:section>
        <p14:section name="Síntese &amp; Recomendações" id="{521D85D6-3D11-4647-B872-05DBD3455862}">
          <p14:sldIdLst>
            <p14:sldId id="3666"/>
            <p14:sldId id="35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1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FF83"/>
    <a:srgbClr val="004C09"/>
    <a:srgbClr val="00BF16"/>
    <a:srgbClr val="00B215"/>
    <a:srgbClr val="00A613"/>
    <a:srgbClr val="009912"/>
    <a:srgbClr val="008C10"/>
    <a:srgbClr val="00800F"/>
    <a:srgbClr val="00730D"/>
    <a:srgbClr val="00AA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AFB209-2ED9-E9C0-68C6-936E4EE83FF8}" v="2019" dt="2021-08-20T21:13:33.629"/>
    <p1510:client id="{5315CED9-6844-22CF-5027-F077B6F22DFB}" v="198" dt="2021-08-20T13:30:05.640"/>
    <p1510:client id="{79C60F6B-7C62-5975-E791-74CA37F7AF26}" v="20" dt="2021-08-20T14:16:28.199"/>
    <p1510:client id="{CA1069AB-1ECD-42D2-901B-AA4D16F85891}" v="1285" dt="2021-08-20T22:13:24.9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Estilo com Tema 2 - Ênfas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68" autoAdjust="0"/>
    <p:restoredTop sz="96400" autoAdjust="0"/>
  </p:normalViewPr>
  <p:slideViewPr>
    <p:cSldViewPr snapToGrid="0">
      <p:cViewPr varScale="1">
        <p:scale>
          <a:sx n="72" d="100"/>
          <a:sy n="72" d="100"/>
        </p:scale>
        <p:origin x="948" y="6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commentAuthors" Target="commentAuthors.xml"/><Relationship Id="rId68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1-08-20T19:03:28.163" idx="11">
    <p:pos x="10" y="10"/>
    <p:text>Revisado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1-08-20T17:17:45.745" idx="9">
    <p:pos x="10" y="10"/>
    <p:text>REVISADO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1-08-20T17:17:37.839" idx="7">
    <p:pos x="10" y="10"/>
    <p:text>REVISADO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1-08-20T17:17:58.251" idx="10">
    <p:pos x="106" y="106"/>
    <p:text>REVISADO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1-08-10T15:21:53.579" idx="3">
    <p:pos x="6257" y="5035"/>
    <p:text>v3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1-08-20T11:51:49.326" idx="5">
    <p:pos x="10" y="10"/>
    <p:text>título: plataforma de desenvolvimento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1-08-20T12:02:00.799" idx="6">
    <p:pos x="10" y="10"/>
    <p:text>End of Life dos componentes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1-08-18T18:35:15.203" idx="4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BB24ECD7-DA3C-0A40-9644-CC65169245AA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8427" cy="513507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045F1B70-A826-0E49-9E8E-7D076D4796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004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4768" tIns="47384" rIns="94768" bIns="4738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3507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EFB7256-B880-491A-BBDF-45B62873A9F2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9137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EFB7256-B880-491A-BBDF-45B62873A9F2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55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3157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EFB7256-B880-491A-BBDF-45B62873A9F2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23013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87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36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31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49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07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19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EFB7256-B880-491A-BBDF-45B62873A9F2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54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6482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sv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sv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4F049A-8B40-074C-B908-F2A891F4C1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4237"/>
          <a:stretch/>
        </p:blipFill>
        <p:spPr>
          <a:xfrm>
            <a:off x="11613910" y="98930"/>
            <a:ext cx="438580" cy="4497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13C0D9-0969-A545-B4D8-C961B0410075}"/>
              </a:ext>
            </a:extLst>
          </p:cNvPr>
          <p:cNvSpPr txBox="1"/>
          <p:nvPr userDrawn="1"/>
        </p:nvSpPr>
        <p:spPr>
          <a:xfrm>
            <a:off x="11768652" y="648207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2AAD448-E298-6C47-96D3-4D67CFAB0E26}" type="slidenum">
              <a:rPr lang="en-US" sz="1200" smtClean="0">
                <a:solidFill>
                  <a:srgbClr val="0B477B"/>
                </a:solidFill>
                <a:latin typeface="Avenir Next" panose="020B0503020202020204" pitchFamily="34" charset="0"/>
              </a:rPr>
              <a:t>‹nº›</a:t>
            </a:fld>
            <a:endParaRPr lang="en-US" sz="1200">
              <a:solidFill>
                <a:srgbClr val="0B477B"/>
              </a:solidFill>
              <a:latin typeface="Avenir Next" panose="020B0503020202020204" pitchFamily="34" charset="0"/>
            </a:endParaRP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EA51CEBD-846C-430E-928B-79FFDB212401}"/>
              </a:ext>
            </a:extLst>
          </p:cNvPr>
          <p:cNvSpPr/>
          <p:nvPr userDrawn="1"/>
        </p:nvSpPr>
        <p:spPr>
          <a:xfrm>
            <a:off x="3984174" y="0"/>
            <a:ext cx="8207825" cy="6858000"/>
          </a:xfrm>
          <a:custGeom>
            <a:avLst/>
            <a:gdLst>
              <a:gd name="connsiteX0" fmla="*/ 4494756 w 8207825"/>
              <a:gd name="connsiteY0" fmla="*/ 0 h 6858000"/>
              <a:gd name="connsiteX1" fmla="*/ 8207825 w 8207825"/>
              <a:gd name="connsiteY1" fmla="*/ 0 h 6858000"/>
              <a:gd name="connsiteX2" fmla="*/ 8207825 w 8207825"/>
              <a:gd name="connsiteY2" fmla="*/ 6858000 h 6858000"/>
              <a:gd name="connsiteX3" fmla="*/ 40168 w 8207825"/>
              <a:gd name="connsiteY3" fmla="*/ 6858000 h 6858000"/>
              <a:gd name="connsiteX4" fmla="*/ 13311 w 8207825"/>
              <a:gd name="connsiteY4" fmla="*/ 6598948 h 6858000"/>
              <a:gd name="connsiteX5" fmla="*/ 0 w 8207825"/>
              <a:gd name="connsiteY5" fmla="*/ 6212836 h 6858000"/>
              <a:gd name="connsiteX6" fmla="*/ 4208072 w 8207825"/>
              <a:gd name="connsiteY6" fmla="*/ 1466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07825" h="6858000">
                <a:moveTo>
                  <a:pt x="4494756" y="0"/>
                </a:moveTo>
                <a:lnTo>
                  <a:pt x="8207825" y="0"/>
                </a:lnTo>
                <a:lnTo>
                  <a:pt x="8207825" y="6858000"/>
                </a:lnTo>
                <a:lnTo>
                  <a:pt x="40168" y="6858000"/>
                </a:lnTo>
                <a:lnTo>
                  <a:pt x="13311" y="6598948"/>
                </a:lnTo>
                <a:cubicBezTo>
                  <a:pt x="4473" y="6471063"/>
                  <a:pt x="0" y="6342333"/>
                  <a:pt x="0" y="6212836"/>
                </a:cubicBezTo>
                <a:cubicBezTo>
                  <a:pt x="0" y="3720031"/>
                  <a:pt x="1657413" y="1511156"/>
                  <a:pt x="4208072" y="146698"/>
                </a:cubicBezTo>
                <a:close/>
              </a:path>
            </a:pathLst>
          </a:custGeom>
          <a:solidFill>
            <a:srgbClr val="558ED5">
              <a:alpha val="15000"/>
            </a:srgbClr>
          </a:solidFill>
          <a:ln w="1100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5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2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DECDD1F-ABBD-4058-B663-57CE8142502B}"/>
              </a:ext>
            </a:extLst>
          </p:cNvPr>
          <p:cNvSpPr/>
          <p:nvPr userDrawn="1"/>
        </p:nvSpPr>
        <p:spPr>
          <a:xfrm>
            <a:off x="0" y="0"/>
            <a:ext cx="12192000" cy="761997"/>
          </a:xfrm>
          <a:prstGeom prst="rect">
            <a:avLst/>
          </a:prstGeom>
          <a:solidFill>
            <a:srgbClr val="558ED5">
              <a:alpha val="15000"/>
            </a:srgbClr>
          </a:solidFill>
          <a:ln w="20839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60E02D-EB03-9F4D-9814-A231D3DB86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4237"/>
          <a:stretch/>
        </p:blipFill>
        <p:spPr>
          <a:xfrm>
            <a:off x="11613910" y="98930"/>
            <a:ext cx="438580" cy="4497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0512BE-9BF4-434A-A47A-FD00BCE709C9}"/>
              </a:ext>
            </a:extLst>
          </p:cNvPr>
          <p:cNvSpPr txBox="1"/>
          <p:nvPr userDrawn="1"/>
        </p:nvSpPr>
        <p:spPr>
          <a:xfrm>
            <a:off x="11768652" y="648207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2AAD448-E298-6C47-96D3-4D67CFAB0E26}" type="slidenum">
              <a:rPr lang="en-US" sz="1200" smtClean="0">
                <a:solidFill>
                  <a:srgbClr val="0B477B"/>
                </a:solidFill>
                <a:latin typeface="Avenir Next" panose="020B0503020202020204" pitchFamily="34" charset="0"/>
              </a:rPr>
              <a:t>‹nº›</a:t>
            </a:fld>
            <a:endParaRPr lang="en-US" sz="1200">
              <a:solidFill>
                <a:srgbClr val="0B477B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05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4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0498865-5C78-4058-A652-7613CB1915B0}"/>
              </a:ext>
            </a:extLst>
          </p:cNvPr>
          <p:cNvSpPr/>
          <p:nvPr userDrawn="1"/>
        </p:nvSpPr>
        <p:spPr>
          <a:xfrm>
            <a:off x="0" y="5915734"/>
            <a:ext cx="12192000" cy="942266"/>
          </a:xfrm>
          <a:prstGeom prst="rect">
            <a:avLst/>
          </a:prstGeom>
          <a:solidFill>
            <a:srgbClr val="E6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Quicksand" pitchFamily="2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DECDD1F-ABBD-4058-B663-57CE8142502B}"/>
              </a:ext>
            </a:extLst>
          </p:cNvPr>
          <p:cNvSpPr/>
          <p:nvPr userDrawn="1"/>
        </p:nvSpPr>
        <p:spPr>
          <a:xfrm>
            <a:off x="0" y="0"/>
            <a:ext cx="12192000" cy="761997"/>
          </a:xfrm>
          <a:prstGeom prst="rect">
            <a:avLst/>
          </a:prstGeom>
          <a:solidFill>
            <a:srgbClr val="558ED5">
              <a:alpha val="15000"/>
            </a:srgbClr>
          </a:solidFill>
          <a:ln w="20839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60E02D-EB03-9F4D-9814-A231D3DB86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4237"/>
          <a:stretch/>
        </p:blipFill>
        <p:spPr>
          <a:xfrm>
            <a:off x="11613910" y="98930"/>
            <a:ext cx="438580" cy="4497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0512BE-9BF4-434A-A47A-FD00BCE709C9}"/>
              </a:ext>
            </a:extLst>
          </p:cNvPr>
          <p:cNvSpPr txBox="1"/>
          <p:nvPr userDrawn="1"/>
        </p:nvSpPr>
        <p:spPr>
          <a:xfrm>
            <a:off x="11768652" y="648207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2AAD448-E298-6C47-96D3-4D67CFAB0E26}" type="slidenum">
              <a:rPr lang="en-US" sz="1200" smtClean="0">
                <a:solidFill>
                  <a:srgbClr val="0B477B"/>
                </a:solidFill>
                <a:latin typeface="Avenir Next" panose="020B0503020202020204" pitchFamily="34" charset="0"/>
              </a:rPr>
              <a:t>‹nº›</a:t>
            </a:fld>
            <a:endParaRPr lang="en-US" sz="1200">
              <a:solidFill>
                <a:srgbClr val="0B477B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860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3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DECDD1F-ABBD-4058-B663-57CE8142502B}"/>
              </a:ext>
            </a:extLst>
          </p:cNvPr>
          <p:cNvSpPr/>
          <p:nvPr userDrawn="1"/>
        </p:nvSpPr>
        <p:spPr>
          <a:xfrm>
            <a:off x="0" y="5362113"/>
            <a:ext cx="12192000" cy="1500957"/>
          </a:xfrm>
          <a:prstGeom prst="rect">
            <a:avLst/>
          </a:prstGeom>
          <a:solidFill>
            <a:srgbClr val="558ED5">
              <a:alpha val="15000"/>
            </a:srgbClr>
          </a:solidFill>
          <a:ln w="20839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60E02D-EB03-9F4D-9814-A231D3DB86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4237"/>
          <a:stretch/>
        </p:blipFill>
        <p:spPr>
          <a:xfrm>
            <a:off x="11613910" y="98930"/>
            <a:ext cx="438580" cy="4497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0512BE-9BF4-434A-A47A-FD00BCE709C9}"/>
              </a:ext>
            </a:extLst>
          </p:cNvPr>
          <p:cNvSpPr txBox="1"/>
          <p:nvPr userDrawn="1"/>
        </p:nvSpPr>
        <p:spPr>
          <a:xfrm>
            <a:off x="11768652" y="648207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2AAD448-E298-6C47-96D3-4D67CFAB0E26}" type="slidenum">
              <a:rPr lang="en-US" sz="1200" smtClean="0">
                <a:solidFill>
                  <a:srgbClr val="0B477B"/>
                </a:solidFill>
                <a:latin typeface="Avenir Next" panose="020B0503020202020204" pitchFamily="34" charset="0"/>
              </a:rPr>
              <a:t>‹nº›</a:t>
            </a:fld>
            <a:endParaRPr lang="en-US" sz="1200">
              <a:solidFill>
                <a:srgbClr val="0B477B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619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5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45B38E74-1238-4D73-A4B0-B8DEB8E24AC5}"/>
              </a:ext>
            </a:extLst>
          </p:cNvPr>
          <p:cNvSpPr/>
          <p:nvPr userDrawn="1"/>
        </p:nvSpPr>
        <p:spPr>
          <a:xfrm>
            <a:off x="3396342" y="0"/>
            <a:ext cx="8795657" cy="6235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60E02D-EB03-9F4D-9814-A231D3DB86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4237"/>
          <a:stretch/>
        </p:blipFill>
        <p:spPr>
          <a:xfrm>
            <a:off x="11613910" y="98930"/>
            <a:ext cx="438580" cy="4497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0512BE-9BF4-434A-A47A-FD00BCE709C9}"/>
              </a:ext>
            </a:extLst>
          </p:cNvPr>
          <p:cNvSpPr txBox="1"/>
          <p:nvPr userDrawn="1"/>
        </p:nvSpPr>
        <p:spPr>
          <a:xfrm>
            <a:off x="11768652" y="648207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2AAD448-E298-6C47-96D3-4D67CFAB0E26}" type="slidenum">
              <a:rPr lang="en-US" sz="1200" smtClean="0">
                <a:solidFill>
                  <a:srgbClr val="0B477B"/>
                </a:solidFill>
                <a:latin typeface="Avenir Next" panose="020B0503020202020204" pitchFamily="34" charset="0"/>
              </a:rPr>
              <a:t>‹nº›</a:t>
            </a:fld>
            <a:endParaRPr lang="en-US" sz="1200">
              <a:solidFill>
                <a:srgbClr val="0B477B"/>
              </a:solidFill>
              <a:latin typeface="Avenir Next" panose="020B0503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C1275F1-4043-429B-99BC-4537BB47F2E3}"/>
              </a:ext>
            </a:extLst>
          </p:cNvPr>
          <p:cNvSpPr/>
          <p:nvPr userDrawn="1"/>
        </p:nvSpPr>
        <p:spPr>
          <a:xfrm>
            <a:off x="0" y="0"/>
            <a:ext cx="3396342" cy="623599"/>
          </a:xfrm>
          <a:prstGeom prst="rect">
            <a:avLst/>
          </a:prstGeom>
          <a:solidFill>
            <a:srgbClr val="E6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780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60E02D-EB03-9F4D-9814-A231D3DB86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4237"/>
          <a:stretch/>
        </p:blipFill>
        <p:spPr>
          <a:xfrm>
            <a:off x="11613910" y="98930"/>
            <a:ext cx="438580" cy="4497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0512BE-9BF4-434A-A47A-FD00BCE709C9}"/>
              </a:ext>
            </a:extLst>
          </p:cNvPr>
          <p:cNvSpPr txBox="1"/>
          <p:nvPr userDrawn="1"/>
        </p:nvSpPr>
        <p:spPr>
          <a:xfrm>
            <a:off x="11768652" y="648207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2AAD448-E298-6C47-96D3-4D67CFAB0E26}" type="slidenum">
              <a:rPr lang="en-US" sz="1200" smtClean="0">
                <a:solidFill>
                  <a:srgbClr val="0B477B"/>
                </a:solidFill>
                <a:latin typeface="Avenir Next" panose="020B0503020202020204" pitchFamily="34" charset="0"/>
              </a:rPr>
              <a:t>‹nº›</a:t>
            </a:fld>
            <a:endParaRPr lang="en-US" sz="1200">
              <a:solidFill>
                <a:srgbClr val="0B477B"/>
              </a:solidFill>
              <a:latin typeface="Avenir Next" panose="020B0503020202020204" pitchFamily="34" charset="0"/>
            </a:endParaRP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C50261A3-5800-4B22-BE05-D7DFE4CA02B8}"/>
              </a:ext>
            </a:extLst>
          </p:cNvPr>
          <p:cNvSpPr/>
          <p:nvPr userDrawn="1"/>
        </p:nvSpPr>
        <p:spPr>
          <a:xfrm>
            <a:off x="0" y="0"/>
            <a:ext cx="6334125" cy="1895475"/>
          </a:xfrm>
          <a:custGeom>
            <a:avLst/>
            <a:gdLst>
              <a:gd name="connsiteX0" fmla="*/ 0 w 5521624"/>
              <a:gd name="connsiteY0" fmla="*/ 0 h 2632934"/>
              <a:gd name="connsiteX1" fmla="*/ 5521624 w 5521624"/>
              <a:gd name="connsiteY1" fmla="*/ 0 h 2632934"/>
              <a:gd name="connsiteX2" fmla="*/ 5455521 w 5521624"/>
              <a:gd name="connsiteY2" fmla="*/ 75124 h 2632934"/>
              <a:gd name="connsiteX3" fmla="*/ 4837471 w 5521624"/>
              <a:gd name="connsiteY3" fmla="*/ 589935 h 2632934"/>
              <a:gd name="connsiteX4" fmla="*/ 1209368 w 5521624"/>
              <a:gd name="connsiteY4" fmla="*/ 1120877 h 2632934"/>
              <a:gd name="connsiteX5" fmla="*/ 176981 w 5521624"/>
              <a:gd name="connsiteY5" fmla="*/ 2566219 h 2632934"/>
              <a:gd name="connsiteX6" fmla="*/ 38690 w 5521624"/>
              <a:gd name="connsiteY6" fmla="*/ 2621194 h 2632934"/>
              <a:gd name="connsiteX7" fmla="*/ 0 w 5521624"/>
              <a:gd name="connsiteY7" fmla="*/ 2632934 h 2632934"/>
              <a:gd name="connsiteX8" fmla="*/ 0 w 5521624"/>
              <a:gd name="connsiteY8" fmla="*/ 0 h 263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1624" h="2632934">
                <a:moveTo>
                  <a:pt x="0" y="0"/>
                </a:moveTo>
                <a:lnTo>
                  <a:pt x="5521624" y="0"/>
                </a:lnTo>
                <a:lnTo>
                  <a:pt x="5455521" y="75124"/>
                </a:lnTo>
                <a:cubicBezTo>
                  <a:pt x="5257800" y="287901"/>
                  <a:pt x="5043949" y="470719"/>
                  <a:pt x="4837471" y="589935"/>
                </a:cubicBezTo>
                <a:cubicBezTo>
                  <a:pt x="4011561" y="1066799"/>
                  <a:pt x="1986116" y="791496"/>
                  <a:pt x="1209368" y="1120877"/>
                </a:cubicBezTo>
                <a:cubicBezTo>
                  <a:pt x="432620" y="1450258"/>
                  <a:pt x="845575" y="2256503"/>
                  <a:pt x="176981" y="2566219"/>
                </a:cubicBezTo>
                <a:cubicBezTo>
                  <a:pt x="135194" y="2585576"/>
                  <a:pt x="88894" y="2603877"/>
                  <a:pt x="38690" y="2621194"/>
                </a:cubicBezTo>
                <a:lnTo>
                  <a:pt x="0" y="2632934"/>
                </a:lnTo>
                <a:lnTo>
                  <a:pt x="0" y="0"/>
                </a:lnTo>
                <a:close/>
              </a:path>
            </a:pathLst>
          </a:custGeom>
          <a:solidFill>
            <a:srgbClr val="558ED5">
              <a:alpha val="15000"/>
            </a:srgbClr>
          </a:solidFill>
          <a:ln w="19296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173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60E02D-EB03-9F4D-9814-A231D3DB86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4237"/>
          <a:stretch/>
        </p:blipFill>
        <p:spPr>
          <a:xfrm>
            <a:off x="11613910" y="98930"/>
            <a:ext cx="438580" cy="4497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0512BE-9BF4-434A-A47A-FD00BCE709C9}"/>
              </a:ext>
            </a:extLst>
          </p:cNvPr>
          <p:cNvSpPr txBox="1"/>
          <p:nvPr userDrawn="1"/>
        </p:nvSpPr>
        <p:spPr>
          <a:xfrm>
            <a:off x="11768652" y="648207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2AAD448-E298-6C47-96D3-4D67CFAB0E26}" type="slidenum">
              <a:rPr lang="en-US" sz="1200" smtClean="0">
                <a:solidFill>
                  <a:srgbClr val="0B477B"/>
                </a:solidFill>
                <a:latin typeface="Avenir Next" panose="020B0503020202020204" pitchFamily="34" charset="0"/>
              </a:rPr>
              <a:t>‹nº›</a:t>
            </a:fld>
            <a:endParaRPr lang="en-US" sz="1200">
              <a:solidFill>
                <a:srgbClr val="0B477B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574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E PÁGINA LADO DIRE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CFCE10-ED6B-DE40-BB2B-1FACF1FF83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4237"/>
          <a:stretch/>
        </p:blipFill>
        <p:spPr>
          <a:xfrm>
            <a:off x="11613910" y="98930"/>
            <a:ext cx="438580" cy="4497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64425D-F57B-6844-9206-151C4369E1D5}"/>
              </a:ext>
            </a:extLst>
          </p:cNvPr>
          <p:cNvSpPr txBox="1"/>
          <p:nvPr userDrawn="1"/>
        </p:nvSpPr>
        <p:spPr>
          <a:xfrm>
            <a:off x="11768652" y="648207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2AAD448-E298-6C47-96D3-4D67CFAB0E26}" type="slidenum">
              <a:rPr lang="en-US" sz="1200" smtClean="0">
                <a:solidFill>
                  <a:srgbClr val="0B477B"/>
                </a:solidFill>
                <a:latin typeface="Avenir Next" panose="020B0503020202020204" pitchFamily="34" charset="0"/>
              </a:rPr>
              <a:t>‹nº›</a:t>
            </a:fld>
            <a:endParaRPr lang="en-US" sz="1200">
              <a:solidFill>
                <a:srgbClr val="0B477B"/>
              </a:solidFill>
              <a:latin typeface="Avenir Next" panose="020B0503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70F098F-E0F6-FF4F-AD08-C67B90A6E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71" y="0"/>
            <a:ext cx="10972440" cy="11448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B477B"/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9585D2F-B5ED-A046-B29D-8E28840CD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6057" y="2589904"/>
            <a:ext cx="8585200" cy="2398713"/>
          </a:xfrm>
          <a:prstGeom prst="rect">
            <a:avLst/>
          </a:prstGeom>
        </p:spPr>
        <p:txBody>
          <a:bodyPr/>
          <a:lstStyle>
            <a:lvl2pPr marL="457200" indent="-457200">
              <a:buFont typeface="Arial" panose="020B0604020202020204" pitchFamily="34" charset="0"/>
              <a:buChar char="•"/>
              <a:defRPr sz="2800"/>
            </a:lvl2pPr>
            <a:lvl3pPr marL="457200" indent="-457200">
              <a:buFont typeface="Arial" panose="020B0604020202020204" pitchFamily="34" charset="0"/>
              <a:buChar char="•"/>
              <a:defRPr/>
            </a:lvl3pPr>
            <a:lvl4pPr marL="514350" indent="-514350">
              <a:buFont typeface="Arial" panose="020B0604020202020204" pitchFamily="34" charset="0"/>
              <a:buChar char="•"/>
              <a:defRPr sz="2800"/>
            </a:lvl4pPr>
            <a:lvl5pPr marL="457200" indent="-457200">
              <a:buFont typeface="Arial" panose="020B0604020202020204" pitchFamily="34" charset="0"/>
              <a:buChar char="•"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4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6081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E PÁGINA LADO ESQUER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CFCE10-ED6B-DE40-BB2B-1FACF1FF83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4237"/>
          <a:stretch/>
        </p:blipFill>
        <p:spPr>
          <a:xfrm>
            <a:off x="11613910" y="98930"/>
            <a:ext cx="438580" cy="4497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64425D-F57B-6844-9206-151C4369E1D5}"/>
              </a:ext>
            </a:extLst>
          </p:cNvPr>
          <p:cNvSpPr txBox="1"/>
          <p:nvPr userDrawn="1"/>
        </p:nvSpPr>
        <p:spPr>
          <a:xfrm>
            <a:off x="107363" y="648207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2AAD448-E298-6C47-96D3-4D67CFAB0E26}" type="slidenum">
              <a:rPr lang="en-US" sz="1200" smtClean="0">
                <a:solidFill>
                  <a:srgbClr val="0B477B"/>
                </a:solidFill>
                <a:latin typeface="Avenir Next" panose="020B0503020202020204" pitchFamily="34" charset="0"/>
              </a:rPr>
              <a:t>‹nº›</a:t>
            </a:fld>
            <a:endParaRPr lang="en-US" sz="1200">
              <a:solidFill>
                <a:srgbClr val="0B477B"/>
              </a:solidFill>
              <a:latin typeface="Avenir Next" panose="020B0503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70F098F-E0F6-FF4F-AD08-C67B90A6E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71" y="0"/>
            <a:ext cx="10972440" cy="11448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B477B"/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9585D2F-B5ED-A046-B29D-8E28840CD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6057" y="2589904"/>
            <a:ext cx="8585200" cy="2398713"/>
          </a:xfrm>
          <a:prstGeom prst="rect">
            <a:avLst/>
          </a:prstGeom>
        </p:spPr>
        <p:txBody>
          <a:bodyPr/>
          <a:lstStyle>
            <a:lvl2pPr marL="457200" indent="-457200">
              <a:buFont typeface="Arial" panose="020B0604020202020204" pitchFamily="34" charset="0"/>
              <a:buChar char="•"/>
              <a:defRPr sz="2800"/>
            </a:lvl2pPr>
            <a:lvl3pPr marL="457200" indent="-457200">
              <a:buFont typeface="Arial" panose="020B0604020202020204" pitchFamily="34" charset="0"/>
              <a:buChar char="•"/>
              <a:defRPr/>
            </a:lvl3pPr>
            <a:lvl4pPr marL="514350" indent="-514350">
              <a:buFont typeface="Arial" panose="020B0604020202020204" pitchFamily="34" charset="0"/>
              <a:buChar char="•"/>
              <a:defRPr sz="2800"/>
            </a:lvl4pPr>
            <a:lvl5pPr marL="457200" indent="-457200">
              <a:buFont typeface="Arial" panose="020B0604020202020204" pitchFamily="34" charset="0"/>
              <a:buChar char="•"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4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3182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M LOGO E PÁ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70F098F-E0F6-FF4F-AD08-C67B90A6E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71" y="0"/>
            <a:ext cx="10972440" cy="11448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B477B"/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9585D2F-B5ED-A046-B29D-8E28840CD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6057" y="2589904"/>
            <a:ext cx="8585200" cy="2398713"/>
          </a:xfrm>
          <a:prstGeom prst="rect">
            <a:avLst/>
          </a:prstGeom>
        </p:spPr>
        <p:txBody>
          <a:bodyPr/>
          <a:lstStyle>
            <a:lvl2pPr marL="457200" indent="-457200">
              <a:buFont typeface="Arial" panose="020B0604020202020204" pitchFamily="34" charset="0"/>
              <a:buChar char="•"/>
              <a:defRPr sz="2800"/>
            </a:lvl2pPr>
            <a:lvl3pPr marL="457200" indent="-457200">
              <a:buFont typeface="Arial" panose="020B0604020202020204" pitchFamily="34" charset="0"/>
              <a:buChar char="•"/>
              <a:defRPr/>
            </a:lvl3pPr>
            <a:lvl4pPr marL="514350" indent="-514350">
              <a:buFont typeface="Arial" panose="020B0604020202020204" pitchFamily="34" charset="0"/>
              <a:buChar char="•"/>
              <a:defRPr sz="2800"/>
            </a:lvl4pPr>
            <a:lvl5pPr marL="457200" indent="-457200">
              <a:buFont typeface="Arial" panose="020B0604020202020204" pitchFamily="34" charset="0"/>
              <a:buChar char="•"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4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2162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570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B924EC-19BF-9F45-971B-19B40E2EAB50}"/>
              </a:ext>
            </a:extLst>
          </p:cNvPr>
          <p:cNvSpPr/>
          <p:nvPr userDrawn="1"/>
        </p:nvSpPr>
        <p:spPr>
          <a:xfrm>
            <a:off x="0" y="-12700"/>
            <a:ext cx="12192000" cy="3784600"/>
          </a:xfrm>
          <a:prstGeom prst="rect">
            <a:avLst/>
          </a:prstGeom>
          <a:solidFill>
            <a:srgbClr val="558ED5">
              <a:alpha val="15000"/>
            </a:srgbClr>
          </a:solidFill>
          <a:ln w="1100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4F049A-8B40-074C-B908-F2A891F4C1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4237"/>
          <a:stretch/>
        </p:blipFill>
        <p:spPr>
          <a:xfrm>
            <a:off x="11613910" y="98930"/>
            <a:ext cx="438580" cy="4497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13C0D9-0969-A545-B4D8-C961B0410075}"/>
              </a:ext>
            </a:extLst>
          </p:cNvPr>
          <p:cNvSpPr txBox="1"/>
          <p:nvPr userDrawn="1"/>
        </p:nvSpPr>
        <p:spPr>
          <a:xfrm>
            <a:off x="11768652" y="648207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2AAD448-E298-6C47-96D3-4D67CFAB0E26}" type="slidenum">
              <a:rPr lang="en-US" sz="1200" smtClean="0">
                <a:solidFill>
                  <a:srgbClr val="0B477B"/>
                </a:solidFill>
                <a:latin typeface="Avenir Next" panose="020B0503020202020204" pitchFamily="34" charset="0"/>
              </a:rPr>
              <a:t>‹nº›</a:t>
            </a:fld>
            <a:endParaRPr lang="en-US" sz="1200">
              <a:solidFill>
                <a:srgbClr val="0B477B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4977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86739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74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AD524-827F-0B4B-AE0C-8FF4BF64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91E8-C203-A94E-B80D-5E5809A534B4}" type="datetimeFigureOut">
              <a:rPr lang="pt-BR" noProof="0" smtClean="0"/>
              <a:t>20/08/2021</a:t>
            </a:fld>
            <a:endParaRPr lang="pt-BR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9F7E3-2DAA-F047-AE14-1893F836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CF5DB-1764-3D4D-8B96-C691EFD2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9AE2-8F77-1B45-AEF2-52E9D75733A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07FD8D0C-755B-4081-9910-CCBE2B49AE22}"/>
              </a:ext>
            </a:extLst>
          </p:cNvPr>
          <p:cNvSpPr/>
          <p:nvPr userDrawn="1"/>
        </p:nvSpPr>
        <p:spPr>
          <a:xfrm rot="5400000" flipH="1">
            <a:off x="5500443" y="-5509303"/>
            <a:ext cx="1179077" cy="12204034"/>
          </a:xfrm>
          <a:custGeom>
            <a:avLst/>
            <a:gdLst>
              <a:gd name="connsiteX0" fmla="*/ 1983736 w 4412343"/>
              <a:gd name="connsiteY0" fmla="*/ 0 h 6925780"/>
              <a:gd name="connsiteX1" fmla="*/ 4412343 w 4412343"/>
              <a:gd name="connsiteY1" fmla="*/ 0 h 6925780"/>
              <a:gd name="connsiteX2" fmla="*/ 4412343 w 4412343"/>
              <a:gd name="connsiteY2" fmla="*/ 6925780 h 6925780"/>
              <a:gd name="connsiteX3" fmla="*/ 1234046 w 4412343"/>
              <a:gd name="connsiteY3" fmla="*/ 6925780 h 6925780"/>
              <a:gd name="connsiteX4" fmla="*/ 1223028 w 4412343"/>
              <a:gd name="connsiteY4" fmla="*/ 6907351 h 6925780"/>
              <a:gd name="connsiteX5" fmla="*/ 933 w 4412343"/>
              <a:gd name="connsiteY5" fmla="*/ 3636833 h 6925780"/>
              <a:gd name="connsiteX6" fmla="*/ 1978006 w 4412343"/>
              <a:gd name="connsiteY6" fmla="*/ 38800 h 6925780"/>
              <a:gd name="connsiteX7" fmla="*/ 1983736 w 4412343"/>
              <a:gd name="connsiteY7" fmla="*/ 0 h 69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2343" h="6925780">
                <a:moveTo>
                  <a:pt x="1983736" y="0"/>
                </a:moveTo>
                <a:lnTo>
                  <a:pt x="4412343" y="0"/>
                </a:lnTo>
                <a:lnTo>
                  <a:pt x="4412343" y="6925780"/>
                </a:lnTo>
                <a:lnTo>
                  <a:pt x="1234046" y="6925780"/>
                </a:lnTo>
                <a:lnTo>
                  <a:pt x="1223028" y="6907351"/>
                </a:lnTo>
                <a:cubicBezTo>
                  <a:pt x="606357" y="5842041"/>
                  <a:pt x="31274" y="4504779"/>
                  <a:pt x="933" y="3636833"/>
                </a:cubicBezTo>
                <a:cubicBezTo>
                  <a:pt x="-47611" y="2248119"/>
                  <a:pt x="1813250" y="817322"/>
                  <a:pt x="1978006" y="38800"/>
                </a:cubicBezTo>
                <a:lnTo>
                  <a:pt x="1983736" y="0"/>
                </a:lnTo>
                <a:close/>
              </a:path>
            </a:pathLst>
          </a:custGeom>
          <a:solidFill>
            <a:srgbClr val="8FD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/>
          </a:p>
        </p:txBody>
      </p:sp>
      <p:pic>
        <p:nvPicPr>
          <p:cNvPr id="11" name="Google Shape;102;p1">
            <a:extLst>
              <a:ext uri="{FF2B5EF4-FFF2-40B4-BE49-F238E27FC236}">
                <a16:creationId xmlns:a16="http://schemas.microsoft.com/office/drawing/2014/main" id="{53A94F78-A633-477A-8FE3-74C42F4118E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613910" y="98930"/>
            <a:ext cx="438580" cy="5243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2DF54-E8E8-114E-9F46-000A9B035F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175"/>
            <a:ext cx="9144000" cy="454025"/>
          </a:xfrm>
        </p:spPr>
        <p:txBody>
          <a:bodyPr>
            <a:no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noProof="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BE392A6-9123-4BA1-A7E4-785C668D46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457200"/>
            <a:ext cx="9144000" cy="365125"/>
          </a:xfrm>
        </p:spPr>
        <p:txBody>
          <a:bodyPr/>
          <a:lstStyle>
            <a:lvl1pPr marL="0" indent="0" algn="l">
              <a:buNone/>
              <a:defRPr sz="2400" i="0">
                <a:solidFill>
                  <a:schemeClr val="bg1">
                    <a:lumMod val="95000"/>
                  </a:schemeClr>
                </a:solidFill>
                <a:latin typeface="Quicksand Ligh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subtitle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183649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V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335A32D7-3939-40A4-B6F5-E85B38D5DC07}"/>
              </a:ext>
            </a:extLst>
          </p:cNvPr>
          <p:cNvSpPr/>
          <p:nvPr userDrawn="1"/>
        </p:nvSpPr>
        <p:spPr>
          <a:xfrm>
            <a:off x="0" y="817000"/>
            <a:ext cx="12192000" cy="6042775"/>
          </a:xfrm>
          <a:custGeom>
            <a:avLst/>
            <a:gdLst>
              <a:gd name="connsiteX0" fmla="*/ 10651364 w 12192000"/>
              <a:gd name="connsiteY0" fmla="*/ 105 h 5904475"/>
              <a:gd name="connsiteX1" fmla="*/ 12165798 w 12192000"/>
              <a:gd name="connsiteY1" fmla="*/ 105777 h 5904475"/>
              <a:gd name="connsiteX2" fmla="*/ 12192000 w 12192000"/>
              <a:gd name="connsiteY2" fmla="*/ 110819 h 5904475"/>
              <a:gd name="connsiteX3" fmla="*/ 12192000 w 12192000"/>
              <a:gd name="connsiteY3" fmla="*/ 5904475 h 5904475"/>
              <a:gd name="connsiteX4" fmla="*/ 0 w 12192000"/>
              <a:gd name="connsiteY4" fmla="*/ 5904475 h 5904475"/>
              <a:gd name="connsiteX5" fmla="*/ 0 w 12192000"/>
              <a:gd name="connsiteY5" fmla="*/ 4100935 h 5904475"/>
              <a:gd name="connsiteX6" fmla="*/ 317998 w 12192000"/>
              <a:gd name="connsiteY6" fmla="*/ 4022316 h 5904475"/>
              <a:gd name="connsiteX7" fmla="*/ 3302936 w 12192000"/>
              <a:gd name="connsiteY7" fmla="*/ 3773506 h 5904475"/>
              <a:gd name="connsiteX8" fmla="*/ 5167543 w 12192000"/>
              <a:gd name="connsiteY8" fmla="*/ 2156218 h 5904475"/>
              <a:gd name="connsiteX9" fmla="*/ 6769348 w 12192000"/>
              <a:gd name="connsiteY9" fmla="*/ 2075524 h 5904475"/>
              <a:gd name="connsiteX10" fmla="*/ 8408186 w 12192000"/>
              <a:gd name="connsiteY10" fmla="*/ 249897 h 5904475"/>
              <a:gd name="connsiteX11" fmla="*/ 10372827 w 12192000"/>
              <a:gd name="connsiteY11" fmla="*/ 1799 h 5904475"/>
              <a:gd name="connsiteX12" fmla="*/ 10651364 w 12192000"/>
              <a:gd name="connsiteY12" fmla="*/ 105 h 590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904475">
                <a:moveTo>
                  <a:pt x="10651364" y="105"/>
                </a:moveTo>
                <a:cubicBezTo>
                  <a:pt x="11250547" y="2407"/>
                  <a:pt x="11812851" y="42734"/>
                  <a:pt x="12165798" y="105777"/>
                </a:cubicBezTo>
                <a:lnTo>
                  <a:pt x="12192000" y="110819"/>
                </a:lnTo>
                <a:lnTo>
                  <a:pt x="12192000" y="5904475"/>
                </a:lnTo>
                <a:lnTo>
                  <a:pt x="0" y="5904475"/>
                </a:lnTo>
                <a:lnTo>
                  <a:pt x="0" y="4100935"/>
                </a:lnTo>
                <a:lnTo>
                  <a:pt x="317998" y="4022316"/>
                </a:lnTo>
                <a:cubicBezTo>
                  <a:pt x="1228559" y="3812059"/>
                  <a:pt x="2494679" y="4084523"/>
                  <a:pt x="3302936" y="3773506"/>
                </a:cubicBezTo>
                <a:cubicBezTo>
                  <a:pt x="4111192" y="3462490"/>
                  <a:pt x="4589807" y="2439215"/>
                  <a:pt x="5167543" y="2156218"/>
                </a:cubicBezTo>
                <a:cubicBezTo>
                  <a:pt x="5745279" y="1873221"/>
                  <a:pt x="6229241" y="2393244"/>
                  <a:pt x="6769348" y="2075524"/>
                </a:cubicBezTo>
                <a:cubicBezTo>
                  <a:pt x="7309455" y="1757804"/>
                  <a:pt x="7495836" y="575697"/>
                  <a:pt x="8408186" y="249897"/>
                </a:cubicBezTo>
                <a:cubicBezTo>
                  <a:pt x="8864361" y="86997"/>
                  <a:pt x="9626429" y="13813"/>
                  <a:pt x="10372827" y="1799"/>
                </a:cubicBezTo>
                <a:cubicBezTo>
                  <a:pt x="10466127" y="297"/>
                  <a:pt x="10559182" y="-249"/>
                  <a:pt x="10651364" y="105"/>
                </a:cubicBezTo>
                <a:close/>
              </a:path>
            </a:pathLst>
          </a:custGeom>
          <a:gradFill flip="none" rotWithShape="1">
            <a:gsLst>
              <a:gs pos="0">
                <a:srgbClr val="00AA13"/>
              </a:gs>
              <a:gs pos="100000">
                <a:srgbClr val="0070C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CAF40-B3CC-3F44-9AFF-9A42E69E73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6765" y="561254"/>
            <a:ext cx="6860722" cy="2007775"/>
          </a:xfrm>
        </p:spPr>
        <p:txBody>
          <a:bodyPr anchor="ctr"/>
          <a:lstStyle>
            <a:lvl1pPr algn="l">
              <a:defRPr sz="6000">
                <a:solidFill>
                  <a:srgbClr val="0070C0"/>
                </a:solidFill>
              </a:defRPr>
            </a:lvl1pPr>
          </a:lstStyle>
          <a:p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BA914-8B4A-534A-9FEE-3F1A0750C8D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44571" y="3700421"/>
            <a:ext cx="7311210" cy="2758436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text</a:t>
            </a:r>
            <a:r>
              <a:rPr lang="pt-BR" noProof="0" dirty="0"/>
              <a:t> </a:t>
            </a:r>
            <a:r>
              <a:rPr lang="pt-BR" noProof="0" dirty="0" err="1"/>
              <a:t>styles</a:t>
            </a:r>
            <a:endParaRPr lang="pt-BR" noProof="0" dirty="0"/>
          </a:p>
        </p:txBody>
      </p:sp>
      <p:pic>
        <p:nvPicPr>
          <p:cNvPr id="10" name="Google Shape;102;p1">
            <a:extLst>
              <a:ext uri="{FF2B5EF4-FFF2-40B4-BE49-F238E27FC236}">
                <a16:creationId xmlns:a16="http://schemas.microsoft.com/office/drawing/2014/main" id="{9E99DB6C-3965-4404-A4F5-DE1D45B199F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74580" y="5184646"/>
            <a:ext cx="1246635" cy="149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9E94AF87-BAF8-4435-B8B3-9720BE1715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0380" y="62730"/>
            <a:ext cx="6667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715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 - V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18C1D13D-9EB8-41F7-A045-6496AD160818}"/>
              </a:ext>
            </a:extLst>
          </p:cNvPr>
          <p:cNvSpPr/>
          <p:nvPr userDrawn="1"/>
        </p:nvSpPr>
        <p:spPr>
          <a:xfrm>
            <a:off x="0" y="4819650"/>
            <a:ext cx="12192000" cy="2040125"/>
          </a:xfrm>
          <a:custGeom>
            <a:avLst/>
            <a:gdLst>
              <a:gd name="connsiteX0" fmla="*/ 1051346 w 12192000"/>
              <a:gd name="connsiteY0" fmla="*/ 24 h 3595899"/>
              <a:gd name="connsiteX1" fmla="*/ 3776547 w 12192000"/>
              <a:gd name="connsiteY1" fmla="*/ 1308124 h 3595899"/>
              <a:gd name="connsiteX2" fmla="*/ 8535272 w 12192000"/>
              <a:gd name="connsiteY2" fmla="*/ 101624 h 3595899"/>
              <a:gd name="connsiteX3" fmla="*/ 11384974 w 12192000"/>
              <a:gd name="connsiteY3" fmla="*/ 1562124 h 3595899"/>
              <a:gd name="connsiteX4" fmla="*/ 12055958 w 12192000"/>
              <a:gd name="connsiteY4" fmla="*/ 1444639 h 3595899"/>
              <a:gd name="connsiteX5" fmla="*/ 12192000 w 12192000"/>
              <a:gd name="connsiteY5" fmla="*/ 1381527 h 3595899"/>
              <a:gd name="connsiteX6" fmla="*/ 12192000 w 12192000"/>
              <a:gd name="connsiteY6" fmla="*/ 3595899 h 3595899"/>
              <a:gd name="connsiteX7" fmla="*/ 0 w 12192000"/>
              <a:gd name="connsiteY7" fmla="*/ 3595899 h 3595899"/>
              <a:gd name="connsiteX8" fmla="*/ 0 w 12192000"/>
              <a:gd name="connsiteY8" fmla="*/ 271762 h 3595899"/>
              <a:gd name="connsiteX9" fmla="*/ 26032 w 12192000"/>
              <a:gd name="connsiteY9" fmla="*/ 259096 h 3595899"/>
              <a:gd name="connsiteX10" fmla="*/ 1051346 w 12192000"/>
              <a:gd name="connsiteY10" fmla="*/ 24 h 359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3595899">
                <a:moveTo>
                  <a:pt x="1051346" y="24"/>
                </a:moveTo>
                <a:cubicBezTo>
                  <a:pt x="1950524" y="-6326"/>
                  <a:pt x="2529225" y="1291191"/>
                  <a:pt x="3776547" y="1308124"/>
                </a:cubicBezTo>
                <a:cubicBezTo>
                  <a:pt x="5023868" y="1325057"/>
                  <a:pt x="7267201" y="59291"/>
                  <a:pt x="8535272" y="101624"/>
                </a:cubicBezTo>
                <a:cubicBezTo>
                  <a:pt x="9803344" y="143957"/>
                  <a:pt x="10446602" y="1430891"/>
                  <a:pt x="11384974" y="1562124"/>
                </a:cubicBezTo>
                <a:cubicBezTo>
                  <a:pt x="11604905" y="1592882"/>
                  <a:pt x="11829902" y="1538296"/>
                  <a:pt x="12055958" y="1444639"/>
                </a:cubicBezTo>
                <a:lnTo>
                  <a:pt x="12192000" y="1381527"/>
                </a:lnTo>
                <a:lnTo>
                  <a:pt x="12192000" y="3595899"/>
                </a:lnTo>
                <a:lnTo>
                  <a:pt x="0" y="3595899"/>
                </a:lnTo>
                <a:lnTo>
                  <a:pt x="0" y="271762"/>
                </a:lnTo>
                <a:lnTo>
                  <a:pt x="26032" y="259096"/>
                </a:lnTo>
                <a:cubicBezTo>
                  <a:pt x="368858" y="101823"/>
                  <a:pt x="714155" y="2405"/>
                  <a:pt x="1051346" y="24"/>
                </a:cubicBezTo>
                <a:close/>
              </a:path>
            </a:pathLst>
          </a:custGeom>
          <a:gradFill flip="none" rotWithShape="1">
            <a:gsLst>
              <a:gs pos="0">
                <a:srgbClr val="00AA13"/>
              </a:gs>
              <a:gs pos="100000">
                <a:srgbClr val="0070C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pt-BR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CAF40-B3CC-3F44-9AFF-9A42E69E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92942"/>
            <a:ext cx="10515600" cy="1500187"/>
          </a:xfrm>
        </p:spPr>
        <p:txBody>
          <a:bodyPr anchor="b"/>
          <a:lstStyle>
            <a:lvl1pPr algn="ctr">
              <a:defRPr sz="6000">
                <a:solidFill>
                  <a:srgbClr val="0070C0"/>
                </a:solidFill>
              </a:defRPr>
            </a:lvl1pPr>
          </a:lstStyle>
          <a:p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BA914-8B4A-534A-9FEE-3F1A0750C8D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2720117"/>
            <a:ext cx="10515600" cy="1500187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070C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text</a:t>
            </a:r>
            <a:r>
              <a:rPr lang="pt-BR" noProof="0" dirty="0"/>
              <a:t> </a:t>
            </a:r>
            <a:r>
              <a:rPr lang="pt-BR" noProof="0" dirty="0" err="1"/>
              <a:t>styles</a:t>
            </a:r>
            <a:endParaRPr lang="pt-BR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D751D-5D6B-1140-B968-3CDCC640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4025" y="6356350"/>
            <a:ext cx="1857374" cy="365125"/>
          </a:xfrm>
        </p:spPr>
        <p:txBody>
          <a:bodyPr/>
          <a:lstStyle>
            <a:lvl1pPr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4DAC91E8-C203-A94E-B80D-5E5809A534B4}" type="datetimeFigureOut">
              <a:rPr lang="pt-BR" noProof="0" smtClean="0"/>
              <a:pPr/>
              <a:t>20/08/2021</a:t>
            </a:fld>
            <a:endParaRPr lang="pt-BR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39D91-A8E5-E44C-952E-E32B2C488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7338" y="6356350"/>
            <a:ext cx="2786061" cy="365125"/>
          </a:xfrm>
        </p:spPr>
        <p:txBody>
          <a:bodyPr/>
          <a:lstStyle>
            <a:lvl1pPr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B7685-5CF0-9A48-9C7E-138B8D377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6425" y="6356350"/>
            <a:ext cx="1857374" cy="365125"/>
          </a:xfrm>
        </p:spPr>
        <p:txBody>
          <a:bodyPr/>
          <a:lstStyle>
            <a:lvl1pPr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11C29AE2-8F77-1B45-AEF2-52E9D75733AA}" type="slidenum">
              <a:rPr lang="pt-BR" noProof="0" smtClean="0"/>
              <a:pPr/>
              <a:t>‹nº›</a:t>
            </a:fld>
            <a:endParaRPr lang="pt-BR" noProof="0"/>
          </a:p>
        </p:txBody>
      </p:sp>
      <p:pic>
        <p:nvPicPr>
          <p:cNvPr id="10" name="Google Shape;102;p1">
            <a:extLst>
              <a:ext uri="{FF2B5EF4-FFF2-40B4-BE49-F238E27FC236}">
                <a16:creationId xmlns:a16="http://schemas.microsoft.com/office/drawing/2014/main" id="{9E99DB6C-3965-4404-A4F5-DE1D45B199F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74580" y="5184646"/>
            <a:ext cx="1246635" cy="149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F3E6F145-F222-4C5B-8AF4-143A381F800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0380" y="62730"/>
            <a:ext cx="6667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935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AD524-827F-0B4B-AE0C-8FF4BF64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91E8-C203-A94E-B80D-5E5809A534B4}" type="datetimeFigureOut">
              <a:rPr lang="pt-BR" noProof="0" smtClean="0"/>
              <a:t>20/08/2021</a:t>
            </a:fld>
            <a:endParaRPr lang="pt-BR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9F7E3-2DAA-F047-AE14-1893F836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CF5DB-1764-3D4D-8B96-C691EFD2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9AE2-8F77-1B45-AEF2-52E9D75733A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07FD8D0C-755B-4081-9910-CCBE2B49AE22}"/>
              </a:ext>
            </a:extLst>
          </p:cNvPr>
          <p:cNvSpPr/>
          <p:nvPr userDrawn="1"/>
        </p:nvSpPr>
        <p:spPr>
          <a:xfrm rot="5400000" flipH="1">
            <a:off x="5500443" y="-5509303"/>
            <a:ext cx="1179077" cy="12204034"/>
          </a:xfrm>
          <a:custGeom>
            <a:avLst/>
            <a:gdLst>
              <a:gd name="connsiteX0" fmla="*/ 1983736 w 4412343"/>
              <a:gd name="connsiteY0" fmla="*/ 0 h 6925780"/>
              <a:gd name="connsiteX1" fmla="*/ 4412343 w 4412343"/>
              <a:gd name="connsiteY1" fmla="*/ 0 h 6925780"/>
              <a:gd name="connsiteX2" fmla="*/ 4412343 w 4412343"/>
              <a:gd name="connsiteY2" fmla="*/ 6925780 h 6925780"/>
              <a:gd name="connsiteX3" fmla="*/ 1234046 w 4412343"/>
              <a:gd name="connsiteY3" fmla="*/ 6925780 h 6925780"/>
              <a:gd name="connsiteX4" fmla="*/ 1223028 w 4412343"/>
              <a:gd name="connsiteY4" fmla="*/ 6907351 h 6925780"/>
              <a:gd name="connsiteX5" fmla="*/ 933 w 4412343"/>
              <a:gd name="connsiteY5" fmla="*/ 3636833 h 6925780"/>
              <a:gd name="connsiteX6" fmla="*/ 1978006 w 4412343"/>
              <a:gd name="connsiteY6" fmla="*/ 38800 h 6925780"/>
              <a:gd name="connsiteX7" fmla="*/ 1983736 w 4412343"/>
              <a:gd name="connsiteY7" fmla="*/ 0 h 69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2343" h="6925780">
                <a:moveTo>
                  <a:pt x="1983736" y="0"/>
                </a:moveTo>
                <a:lnTo>
                  <a:pt x="4412343" y="0"/>
                </a:lnTo>
                <a:lnTo>
                  <a:pt x="4412343" y="6925780"/>
                </a:lnTo>
                <a:lnTo>
                  <a:pt x="1234046" y="6925780"/>
                </a:lnTo>
                <a:lnTo>
                  <a:pt x="1223028" y="6907351"/>
                </a:lnTo>
                <a:cubicBezTo>
                  <a:pt x="606357" y="5842041"/>
                  <a:pt x="31274" y="4504779"/>
                  <a:pt x="933" y="3636833"/>
                </a:cubicBezTo>
                <a:cubicBezTo>
                  <a:pt x="-47611" y="2248119"/>
                  <a:pt x="1813250" y="817322"/>
                  <a:pt x="1978006" y="38800"/>
                </a:cubicBezTo>
                <a:lnTo>
                  <a:pt x="1983736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/>
          </a:p>
        </p:txBody>
      </p:sp>
      <p:pic>
        <p:nvPicPr>
          <p:cNvPr id="11" name="Google Shape;102;p1">
            <a:extLst>
              <a:ext uri="{FF2B5EF4-FFF2-40B4-BE49-F238E27FC236}">
                <a16:creationId xmlns:a16="http://schemas.microsoft.com/office/drawing/2014/main" id="{53A94F78-A633-477A-8FE3-74C42F4118E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613910" y="98930"/>
            <a:ext cx="438580" cy="5243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2DF54-E8E8-114E-9F46-000A9B035F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175"/>
            <a:ext cx="9144000" cy="454025"/>
          </a:xfrm>
        </p:spPr>
        <p:txBody>
          <a:bodyPr>
            <a:no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noProof="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BE392A6-9123-4BA1-A7E4-785C668D46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457200"/>
            <a:ext cx="9144000" cy="365125"/>
          </a:xfrm>
        </p:spPr>
        <p:txBody>
          <a:bodyPr/>
          <a:lstStyle>
            <a:lvl1pPr marL="0" indent="0" algn="l">
              <a:buNone/>
              <a:defRPr sz="2400" i="0">
                <a:solidFill>
                  <a:schemeClr val="bg1">
                    <a:lumMod val="95000"/>
                  </a:schemeClr>
                </a:solidFill>
                <a:latin typeface="Quicksand Ligh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subtitle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199693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AD524-827F-0B4B-AE0C-8FF4BF64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91E8-C203-A94E-B80D-5E5809A534B4}" type="datetimeFigureOut">
              <a:rPr lang="pt-BR" noProof="0" smtClean="0"/>
              <a:t>21/08/2021</a:t>
            </a:fld>
            <a:endParaRPr lang="pt-BR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9F7E3-2DAA-F047-AE14-1893F836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CF5DB-1764-3D4D-8B96-C691EFD2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9AE2-8F77-1B45-AEF2-52E9D75733A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07FD8D0C-755B-4081-9910-CCBE2B49AE22}"/>
              </a:ext>
            </a:extLst>
          </p:cNvPr>
          <p:cNvSpPr/>
          <p:nvPr userDrawn="1"/>
        </p:nvSpPr>
        <p:spPr>
          <a:xfrm rot="5400000" flipH="1">
            <a:off x="5500443" y="-5509303"/>
            <a:ext cx="1179077" cy="12204034"/>
          </a:xfrm>
          <a:custGeom>
            <a:avLst/>
            <a:gdLst>
              <a:gd name="connsiteX0" fmla="*/ 1983736 w 4412343"/>
              <a:gd name="connsiteY0" fmla="*/ 0 h 6925780"/>
              <a:gd name="connsiteX1" fmla="*/ 4412343 w 4412343"/>
              <a:gd name="connsiteY1" fmla="*/ 0 h 6925780"/>
              <a:gd name="connsiteX2" fmla="*/ 4412343 w 4412343"/>
              <a:gd name="connsiteY2" fmla="*/ 6925780 h 6925780"/>
              <a:gd name="connsiteX3" fmla="*/ 1234046 w 4412343"/>
              <a:gd name="connsiteY3" fmla="*/ 6925780 h 6925780"/>
              <a:gd name="connsiteX4" fmla="*/ 1223028 w 4412343"/>
              <a:gd name="connsiteY4" fmla="*/ 6907351 h 6925780"/>
              <a:gd name="connsiteX5" fmla="*/ 933 w 4412343"/>
              <a:gd name="connsiteY5" fmla="*/ 3636833 h 6925780"/>
              <a:gd name="connsiteX6" fmla="*/ 1978006 w 4412343"/>
              <a:gd name="connsiteY6" fmla="*/ 38800 h 6925780"/>
              <a:gd name="connsiteX7" fmla="*/ 1983736 w 4412343"/>
              <a:gd name="connsiteY7" fmla="*/ 0 h 69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2343" h="6925780">
                <a:moveTo>
                  <a:pt x="1983736" y="0"/>
                </a:moveTo>
                <a:lnTo>
                  <a:pt x="4412343" y="0"/>
                </a:lnTo>
                <a:lnTo>
                  <a:pt x="4412343" y="6925780"/>
                </a:lnTo>
                <a:lnTo>
                  <a:pt x="1234046" y="6925780"/>
                </a:lnTo>
                <a:lnTo>
                  <a:pt x="1223028" y="6907351"/>
                </a:lnTo>
                <a:cubicBezTo>
                  <a:pt x="606357" y="5842041"/>
                  <a:pt x="31274" y="4504779"/>
                  <a:pt x="933" y="3636833"/>
                </a:cubicBezTo>
                <a:cubicBezTo>
                  <a:pt x="-47611" y="2248119"/>
                  <a:pt x="1813250" y="817322"/>
                  <a:pt x="1978006" y="38800"/>
                </a:cubicBezTo>
                <a:lnTo>
                  <a:pt x="1983736" y="0"/>
                </a:lnTo>
                <a:close/>
              </a:path>
            </a:pathLst>
          </a:custGeom>
          <a:solidFill>
            <a:srgbClr val="00AA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/>
          </a:p>
        </p:txBody>
      </p:sp>
      <p:pic>
        <p:nvPicPr>
          <p:cNvPr id="11" name="Google Shape;102;p1">
            <a:extLst>
              <a:ext uri="{FF2B5EF4-FFF2-40B4-BE49-F238E27FC236}">
                <a16:creationId xmlns:a16="http://schemas.microsoft.com/office/drawing/2014/main" id="{53A94F78-A633-477A-8FE3-74C42F4118E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613910" y="98930"/>
            <a:ext cx="438580" cy="5243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2DF54-E8E8-114E-9F46-000A9B035F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175"/>
            <a:ext cx="9144000" cy="454025"/>
          </a:xfrm>
        </p:spPr>
        <p:txBody>
          <a:bodyPr>
            <a:noAutofit/>
          </a:bodyPr>
          <a:lstStyle>
            <a:lvl1pPr>
              <a:defRPr sz="2800" b="0">
                <a:solidFill>
                  <a:srgbClr val="EFFFF1"/>
                </a:solidFill>
              </a:defRPr>
            </a:lvl1pPr>
          </a:lstStyle>
          <a:p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noProof="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BE392A6-9123-4BA1-A7E4-785C668D46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457200"/>
            <a:ext cx="9144000" cy="365125"/>
          </a:xfrm>
        </p:spPr>
        <p:txBody>
          <a:bodyPr/>
          <a:lstStyle>
            <a:lvl1pPr marL="0" indent="0" algn="l">
              <a:buNone/>
              <a:defRPr sz="2400" i="0">
                <a:solidFill>
                  <a:schemeClr val="bg2"/>
                </a:solidFill>
                <a:latin typeface="Quicksand Ligh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subtitle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874953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AD524-827F-0B4B-AE0C-8FF4BF64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91E8-C203-A94E-B80D-5E5809A534B4}" type="datetimeFigureOut">
              <a:rPr lang="pt-BR" noProof="0" smtClean="0"/>
              <a:t>21/08/2021</a:t>
            </a:fld>
            <a:endParaRPr lang="pt-BR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9F7E3-2DAA-F047-AE14-1893F836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CF5DB-1764-3D4D-8B96-C691EFD2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9AE2-8F77-1B45-AEF2-52E9D75733A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07FD8D0C-755B-4081-9910-CCBE2B49AE22}"/>
              </a:ext>
            </a:extLst>
          </p:cNvPr>
          <p:cNvSpPr/>
          <p:nvPr userDrawn="1"/>
        </p:nvSpPr>
        <p:spPr>
          <a:xfrm rot="5400000" flipH="1">
            <a:off x="5500443" y="-5509303"/>
            <a:ext cx="1179077" cy="12204034"/>
          </a:xfrm>
          <a:custGeom>
            <a:avLst/>
            <a:gdLst>
              <a:gd name="connsiteX0" fmla="*/ 1983736 w 4412343"/>
              <a:gd name="connsiteY0" fmla="*/ 0 h 6925780"/>
              <a:gd name="connsiteX1" fmla="*/ 4412343 w 4412343"/>
              <a:gd name="connsiteY1" fmla="*/ 0 h 6925780"/>
              <a:gd name="connsiteX2" fmla="*/ 4412343 w 4412343"/>
              <a:gd name="connsiteY2" fmla="*/ 6925780 h 6925780"/>
              <a:gd name="connsiteX3" fmla="*/ 1234046 w 4412343"/>
              <a:gd name="connsiteY3" fmla="*/ 6925780 h 6925780"/>
              <a:gd name="connsiteX4" fmla="*/ 1223028 w 4412343"/>
              <a:gd name="connsiteY4" fmla="*/ 6907351 h 6925780"/>
              <a:gd name="connsiteX5" fmla="*/ 933 w 4412343"/>
              <a:gd name="connsiteY5" fmla="*/ 3636833 h 6925780"/>
              <a:gd name="connsiteX6" fmla="*/ 1978006 w 4412343"/>
              <a:gd name="connsiteY6" fmla="*/ 38800 h 6925780"/>
              <a:gd name="connsiteX7" fmla="*/ 1983736 w 4412343"/>
              <a:gd name="connsiteY7" fmla="*/ 0 h 69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2343" h="6925780">
                <a:moveTo>
                  <a:pt x="1983736" y="0"/>
                </a:moveTo>
                <a:lnTo>
                  <a:pt x="4412343" y="0"/>
                </a:lnTo>
                <a:lnTo>
                  <a:pt x="4412343" y="6925780"/>
                </a:lnTo>
                <a:lnTo>
                  <a:pt x="1234046" y="6925780"/>
                </a:lnTo>
                <a:lnTo>
                  <a:pt x="1223028" y="6907351"/>
                </a:lnTo>
                <a:cubicBezTo>
                  <a:pt x="606357" y="5842041"/>
                  <a:pt x="31274" y="4504779"/>
                  <a:pt x="933" y="3636833"/>
                </a:cubicBezTo>
                <a:cubicBezTo>
                  <a:pt x="-47611" y="2248119"/>
                  <a:pt x="1813250" y="817322"/>
                  <a:pt x="1978006" y="38800"/>
                </a:cubicBezTo>
                <a:lnTo>
                  <a:pt x="1983736" y="0"/>
                </a:lnTo>
                <a:close/>
              </a:path>
            </a:pathLst>
          </a:custGeom>
          <a:gradFill flip="none" rotWithShape="1">
            <a:gsLst>
              <a:gs pos="29000">
                <a:srgbClr val="00AA13"/>
              </a:gs>
              <a:gs pos="100000">
                <a:srgbClr val="0070C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/>
          </a:p>
        </p:txBody>
      </p:sp>
      <p:pic>
        <p:nvPicPr>
          <p:cNvPr id="11" name="Google Shape;102;p1">
            <a:extLst>
              <a:ext uri="{FF2B5EF4-FFF2-40B4-BE49-F238E27FC236}">
                <a16:creationId xmlns:a16="http://schemas.microsoft.com/office/drawing/2014/main" id="{53A94F78-A633-477A-8FE3-74C42F4118E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613910" y="98930"/>
            <a:ext cx="438580" cy="5243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2DF54-E8E8-114E-9F46-000A9B035F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175"/>
            <a:ext cx="9144000" cy="454025"/>
          </a:xfrm>
        </p:spPr>
        <p:txBody>
          <a:bodyPr>
            <a:noAutofit/>
          </a:bodyPr>
          <a:lstStyle>
            <a:lvl1pPr>
              <a:defRPr sz="2800" b="0">
                <a:solidFill>
                  <a:srgbClr val="EFFFF1"/>
                </a:solidFill>
              </a:defRPr>
            </a:lvl1pPr>
          </a:lstStyle>
          <a:p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noProof="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BE392A6-9123-4BA1-A7E4-785C668D46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457200"/>
            <a:ext cx="9144000" cy="365125"/>
          </a:xfrm>
        </p:spPr>
        <p:txBody>
          <a:bodyPr/>
          <a:lstStyle>
            <a:lvl1pPr marL="0" indent="0" algn="l">
              <a:buNone/>
              <a:defRPr sz="2400" i="0">
                <a:solidFill>
                  <a:schemeClr val="bg2"/>
                </a:solidFill>
                <a:latin typeface="Quicksand Ligh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subtitle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391995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E7E18CE-8D40-4088-A30C-ACCA56D408D0}"/>
              </a:ext>
            </a:extLst>
          </p:cNvPr>
          <p:cNvSpPr/>
          <p:nvPr userDrawn="1"/>
        </p:nvSpPr>
        <p:spPr>
          <a:xfrm>
            <a:off x="0" y="-5356"/>
            <a:ext cx="12192000" cy="938805"/>
          </a:xfrm>
          <a:prstGeom prst="rect">
            <a:avLst/>
          </a:prstGeom>
          <a:solidFill>
            <a:srgbClr val="66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AD524-827F-0B4B-AE0C-8FF4BF64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91E8-C203-A94E-B80D-5E5809A534B4}" type="datetimeFigureOut">
              <a:rPr lang="pt-BR" noProof="0" smtClean="0"/>
              <a:t>20/08/2021</a:t>
            </a:fld>
            <a:endParaRPr lang="pt-BR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9F7E3-2DAA-F047-AE14-1893F836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CF5DB-1764-3D4D-8B96-C691EFD2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9AE2-8F77-1B45-AEF2-52E9D75733AA}" type="slidenum">
              <a:rPr lang="pt-BR" noProof="0" smtClean="0"/>
              <a:t>‹nº›</a:t>
            </a:fld>
            <a:endParaRPr lang="pt-BR" noProof="0"/>
          </a:p>
        </p:txBody>
      </p:sp>
      <p:pic>
        <p:nvPicPr>
          <p:cNvPr id="11" name="Google Shape;102;p1">
            <a:extLst>
              <a:ext uri="{FF2B5EF4-FFF2-40B4-BE49-F238E27FC236}">
                <a16:creationId xmlns:a16="http://schemas.microsoft.com/office/drawing/2014/main" id="{53A94F78-A633-477A-8FE3-74C42F4118E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613910" y="98930"/>
            <a:ext cx="438580" cy="5243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2DF54-E8E8-114E-9F46-000A9B035F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175"/>
            <a:ext cx="9144000" cy="454025"/>
          </a:xfrm>
        </p:spPr>
        <p:txBody>
          <a:bodyPr>
            <a:noAutofit/>
          </a:bodyPr>
          <a:lstStyle>
            <a:lvl1pPr>
              <a:defRPr sz="2800" b="0">
                <a:solidFill>
                  <a:srgbClr val="EFFFF1"/>
                </a:solidFill>
              </a:defRPr>
            </a:lvl1pPr>
          </a:lstStyle>
          <a:p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noProof="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BE392A6-9123-4BA1-A7E4-785C668D46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457200"/>
            <a:ext cx="9144000" cy="365125"/>
          </a:xfrm>
        </p:spPr>
        <p:txBody>
          <a:bodyPr/>
          <a:lstStyle>
            <a:lvl1pPr marL="0" indent="0" algn="l">
              <a:buNone/>
              <a:defRPr sz="2400" i="0">
                <a:solidFill>
                  <a:schemeClr val="bg2"/>
                </a:solidFill>
                <a:latin typeface="Quicksand Ligh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subtitle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915217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AD524-827F-0B4B-AE0C-8FF4BF64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91E8-C203-A94E-B80D-5E5809A534B4}" type="datetimeFigureOut">
              <a:rPr lang="pt-BR" noProof="0" smtClean="0"/>
              <a:t>20/08/2021</a:t>
            </a:fld>
            <a:endParaRPr lang="pt-BR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9F7E3-2DAA-F047-AE14-1893F836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CF5DB-1764-3D4D-8B96-C691EFD2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9AE2-8F77-1B45-AEF2-52E9D75733A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07FD8D0C-755B-4081-9910-CCBE2B49AE22}"/>
              </a:ext>
            </a:extLst>
          </p:cNvPr>
          <p:cNvSpPr/>
          <p:nvPr userDrawn="1"/>
        </p:nvSpPr>
        <p:spPr>
          <a:xfrm rot="5400000" flipH="1">
            <a:off x="5500443" y="-5509303"/>
            <a:ext cx="1179077" cy="12204034"/>
          </a:xfrm>
          <a:custGeom>
            <a:avLst/>
            <a:gdLst>
              <a:gd name="connsiteX0" fmla="*/ 1983736 w 4412343"/>
              <a:gd name="connsiteY0" fmla="*/ 0 h 6925780"/>
              <a:gd name="connsiteX1" fmla="*/ 4412343 w 4412343"/>
              <a:gd name="connsiteY1" fmla="*/ 0 h 6925780"/>
              <a:gd name="connsiteX2" fmla="*/ 4412343 w 4412343"/>
              <a:gd name="connsiteY2" fmla="*/ 6925780 h 6925780"/>
              <a:gd name="connsiteX3" fmla="*/ 1234046 w 4412343"/>
              <a:gd name="connsiteY3" fmla="*/ 6925780 h 6925780"/>
              <a:gd name="connsiteX4" fmla="*/ 1223028 w 4412343"/>
              <a:gd name="connsiteY4" fmla="*/ 6907351 h 6925780"/>
              <a:gd name="connsiteX5" fmla="*/ 933 w 4412343"/>
              <a:gd name="connsiteY5" fmla="*/ 3636833 h 6925780"/>
              <a:gd name="connsiteX6" fmla="*/ 1978006 w 4412343"/>
              <a:gd name="connsiteY6" fmla="*/ 38800 h 6925780"/>
              <a:gd name="connsiteX7" fmla="*/ 1983736 w 4412343"/>
              <a:gd name="connsiteY7" fmla="*/ 0 h 69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2343" h="6925780">
                <a:moveTo>
                  <a:pt x="1983736" y="0"/>
                </a:moveTo>
                <a:lnTo>
                  <a:pt x="4412343" y="0"/>
                </a:lnTo>
                <a:lnTo>
                  <a:pt x="4412343" y="6925780"/>
                </a:lnTo>
                <a:lnTo>
                  <a:pt x="1234046" y="6925780"/>
                </a:lnTo>
                <a:lnTo>
                  <a:pt x="1223028" y="6907351"/>
                </a:lnTo>
                <a:cubicBezTo>
                  <a:pt x="606357" y="5842041"/>
                  <a:pt x="31274" y="4504779"/>
                  <a:pt x="933" y="3636833"/>
                </a:cubicBezTo>
                <a:cubicBezTo>
                  <a:pt x="-47611" y="2248119"/>
                  <a:pt x="1813250" y="817322"/>
                  <a:pt x="1978006" y="38800"/>
                </a:cubicBezTo>
                <a:lnTo>
                  <a:pt x="1983736" y="0"/>
                </a:lnTo>
                <a:close/>
              </a:path>
            </a:pathLst>
          </a:custGeom>
          <a:solidFill>
            <a:srgbClr val="D7F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/>
          </a:p>
        </p:txBody>
      </p:sp>
      <p:pic>
        <p:nvPicPr>
          <p:cNvPr id="11" name="Google Shape;102;p1">
            <a:extLst>
              <a:ext uri="{FF2B5EF4-FFF2-40B4-BE49-F238E27FC236}">
                <a16:creationId xmlns:a16="http://schemas.microsoft.com/office/drawing/2014/main" id="{53A94F78-A633-477A-8FE3-74C42F4118E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613910" y="98930"/>
            <a:ext cx="438580" cy="5243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2DF54-E8E8-114E-9F46-000A9B035F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175"/>
            <a:ext cx="9144000" cy="454025"/>
          </a:xfrm>
        </p:spPr>
        <p:txBody>
          <a:bodyPr>
            <a:noAutofit/>
          </a:bodyPr>
          <a:lstStyle>
            <a:lvl1pPr>
              <a:defRPr sz="2800" b="1">
                <a:solidFill>
                  <a:srgbClr val="EFFFF1"/>
                </a:solidFill>
              </a:defRPr>
            </a:lvl1pPr>
          </a:lstStyle>
          <a:p>
            <a:r>
              <a:rPr lang="pt-BR" noProof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BE392A6-9123-4BA1-A7E4-785C668D46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457200"/>
            <a:ext cx="9144000" cy="365125"/>
          </a:xfrm>
        </p:spPr>
        <p:txBody>
          <a:bodyPr/>
          <a:lstStyle>
            <a:lvl1pPr marL="0" indent="0" algn="l">
              <a:buNone/>
              <a:defRPr sz="2400" i="0">
                <a:solidFill>
                  <a:srgbClr val="00AA13"/>
                </a:solidFill>
                <a:latin typeface="Quicksand Ligh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Click to edit Master subtitle style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9AF58C27-C508-47FE-A459-BEB8B2C39107}"/>
              </a:ext>
            </a:extLst>
          </p:cNvPr>
          <p:cNvGrpSpPr/>
          <p:nvPr userDrawn="1"/>
        </p:nvGrpSpPr>
        <p:grpSpPr>
          <a:xfrm>
            <a:off x="7032820" y="-46605"/>
            <a:ext cx="4581090" cy="338554"/>
            <a:chOff x="7032820" y="-46605"/>
            <a:chExt cx="4581090" cy="338554"/>
          </a:xfrm>
        </p:grpSpPr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C2EE336F-1BF5-4497-99F0-32B3855E79AB}"/>
                </a:ext>
              </a:extLst>
            </p:cNvPr>
            <p:cNvGrpSpPr/>
            <p:nvPr/>
          </p:nvGrpSpPr>
          <p:grpSpPr>
            <a:xfrm>
              <a:off x="7032820" y="-14128"/>
              <a:ext cx="680901" cy="273600"/>
              <a:chOff x="2718987" y="4923709"/>
              <a:chExt cx="680901" cy="273600"/>
            </a:xfrm>
          </p:grpSpPr>
          <p:sp>
            <p:nvSpPr>
              <p:cNvPr id="46" name="Retângulo 1">
                <a:extLst>
                  <a:ext uri="{FF2B5EF4-FFF2-40B4-BE49-F238E27FC236}">
                    <a16:creationId xmlns:a16="http://schemas.microsoft.com/office/drawing/2014/main" id="{BC3C36C9-F2A5-4AD6-A229-A9990BAFB9E6}"/>
                  </a:ext>
                </a:extLst>
              </p:cNvPr>
              <p:cNvSpPr/>
              <p:nvPr/>
            </p:nvSpPr>
            <p:spPr>
              <a:xfrm>
                <a:off x="2718987" y="4923709"/>
                <a:ext cx="680901" cy="273600"/>
              </a:xfrm>
              <a:prstGeom prst="rect">
                <a:avLst/>
              </a:prstGeom>
              <a:solidFill>
                <a:srgbClr val="008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47" name="TextBox 45">
                <a:extLst>
                  <a:ext uri="{FF2B5EF4-FFF2-40B4-BE49-F238E27FC236}">
                    <a16:creationId xmlns:a16="http://schemas.microsoft.com/office/drawing/2014/main" id="{FFED9546-C4C5-4863-941E-E3C2770D347A}"/>
                  </a:ext>
                </a:extLst>
              </p:cNvPr>
              <p:cNvSpPr txBox="1"/>
              <p:nvPr/>
            </p:nvSpPr>
            <p:spPr>
              <a:xfrm>
                <a:off x="2718987" y="4952787"/>
                <a:ext cx="67215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BR" sz="800">
                    <a:solidFill>
                      <a:schemeClr val="bg1"/>
                    </a:solidFill>
                    <a:latin typeface="Quicksand" pitchFamily="2" charset="77"/>
                  </a:rPr>
                  <a:t>Método</a:t>
                </a:r>
              </a:p>
            </p:txBody>
          </p:sp>
        </p:grpSp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2D188E3D-33DC-405D-98C2-BF46E4D9F3CB}"/>
                </a:ext>
              </a:extLst>
            </p:cNvPr>
            <p:cNvGrpSpPr/>
            <p:nvPr/>
          </p:nvGrpSpPr>
          <p:grpSpPr>
            <a:xfrm>
              <a:off x="8356044" y="-13378"/>
              <a:ext cx="964781" cy="272101"/>
              <a:chOff x="4068077" y="4924459"/>
              <a:chExt cx="964781" cy="272101"/>
            </a:xfrm>
          </p:grpSpPr>
          <p:sp>
            <p:nvSpPr>
              <p:cNvPr id="44" name="Retângulo 2">
                <a:extLst>
                  <a:ext uri="{FF2B5EF4-FFF2-40B4-BE49-F238E27FC236}">
                    <a16:creationId xmlns:a16="http://schemas.microsoft.com/office/drawing/2014/main" id="{4308E7AD-738A-4B14-B2D5-21D98B4F4A58}"/>
                  </a:ext>
                </a:extLst>
              </p:cNvPr>
              <p:cNvSpPr/>
              <p:nvPr/>
            </p:nvSpPr>
            <p:spPr>
              <a:xfrm>
                <a:off x="4082823" y="4924459"/>
                <a:ext cx="950035" cy="272101"/>
              </a:xfrm>
              <a:prstGeom prst="rect">
                <a:avLst/>
              </a:prstGeom>
              <a:solidFill>
                <a:srgbClr val="00B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45" name="TextBox 2">
                <a:extLst>
                  <a:ext uri="{FF2B5EF4-FFF2-40B4-BE49-F238E27FC236}">
                    <a16:creationId xmlns:a16="http://schemas.microsoft.com/office/drawing/2014/main" id="{7763867E-54AC-46F8-B2D6-29E35C484DC7}"/>
                  </a:ext>
                </a:extLst>
              </p:cNvPr>
              <p:cNvSpPr txBox="1"/>
              <p:nvPr/>
            </p:nvSpPr>
            <p:spPr>
              <a:xfrm>
                <a:off x="4068077" y="4952787"/>
                <a:ext cx="96122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 anchor="ctr">
                <a:spAutoFit/>
              </a:bodyPr>
              <a:lstStyle/>
              <a:p>
                <a:pPr algn="ctr"/>
                <a:r>
                  <a:rPr lang="pt-BR" sz="800">
                    <a:solidFill>
                      <a:schemeClr val="bg1"/>
                    </a:solidFill>
                    <a:latin typeface="Quicksand" pitchFamily="2" charset="77"/>
                  </a:rPr>
                  <a:t>Estratégia da VR</a:t>
                </a:r>
                <a:endParaRPr lang="en-BR" sz="800">
                  <a:solidFill>
                    <a:schemeClr val="bg1"/>
                  </a:solidFill>
                  <a:latin typeface="Quicksand" pitchFamily="2" charset="77"/>
                </a:endParaRPr>
              </a:p>
            </p:txBody>
          </p:sp>
        </p:grp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5C438C00-F8E4-4819-8FA1-1440FA9D89FC}"/>
                </a:ext>
              </a:extLst>
            </p:cNvPr>
            <p:cNvGrpSpPr/>
            <p:nvPr/>
          </p:nvGrpSpPr>
          <p:grpSpPr>
            <a:xfrm>
              <a:off x="9879166" y="-13662"/>
              <a:ext cx="689519" cy="272669"/>
              <a:chOff x="5680556" y="4924175"/>
              <a:chExt cx="689519" cy="272669"/>
            </a:xfrm>
          </p:grpSpPr>
          <p:sp>
            <p:nvSpPr>
              <p:cNvPr id="42" name="Retângulo 4">
                <a:extLst>
                  <a:ext uri="{FF2B5EF4-FFF2-40B4-BE49-F238E27FC236}">
                    <a16:creationId xmlns:a16="http://schemas.microsoft.com/office/drawing/2014/main" id="{5D35CB14-DF3A-43F0-9712-BDB689EFDF67}"/>
                  </a:ext>
                </a:extLst>
              </p:cNvPr>
              <p:cNvSpPr/>
              <p:nvPr/>
            </p:nvSpPr>
            <p:spPr>
              <a:xfrm>
                <a:off x="5680556" y="4924175"/>
                <a:ext cx="684214" cy="272669"/>
              </a:xfrm>
              <a:prstGeom prst="rect">
                <a:avLst/>
              </a:prstGeom>
              <a:solidFill>
                <a:srgbClr val="00BF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43" name="TextBox 25">
                <a:extLst>
                  <a:ext uri="{FF2B5EF4-FFF2-40B4-BE49-F238E27FC236}">
                    <a16:creationId xmlns:a16="http://schemas.microsoft.com/office/drawing/2014/main" id="{C2F5E596-7353-44E8-B37D-534D7A015269}"/>
                  </a:ext>
                </a:extLst>
              </p:cNvPr>
              <p:cNvSpPr txBox="1"/>
              <p:nvPr/>
            </p:nvSpPr>
            <p:spPr>
              <a:xfrm>
                <a:off x="5689060" y="4952787"/>
                <a:ext cx="68101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800" err="1">
                    <a:solidFill>
                      <a:schemeClr val="bg1"/>
                    </a:solidFill>
                    <a:latin typeface="Quicksand" pitchFamily="2" charset="77"/>
                  </a:rPr>
                  <a:t>Análise</a:t>
                </a:r>
                <a:endParaRPr lang="en-BR" sz="800">
                  <a:solidFill>
                    <a:schemeClr val="bg1"/>
                  </a:solidFill>
                  <a:latin typeface="Quicksand" pitchFamily="2" charset="77"/>
                </a:endParaRPr>
              </a:p>
            </p:txBody>
          </p:sp>
        </p:grpSp>
        <p:sp>
          <p:nvSpPr>
            <p:cNvPr id="34" name="Retângulo 7">
              <a:extLst>
                <a:ext uri="{FF2B5EF4-FFF2-40B4-BE49-F238E27FC236}">
                  <a16:creationId xmlns:a16="http://schemas.microsoft.com/office/drawing/2014/main" id="{D8817C05-5A8F-47FE-8CD3-CBF6BAF23A9C}"/>
                </a:ext>
              </a:extLst>
            </p:cNvPr>
            <p:cNvSpPr/>
            <p:nvPr/>
          </p:nvSpPr>
          <p:spPr>
            <a:xfrm>
              <a:off x="10558542" y="-14128"/>
              <a:ext cx="996607" cy="273600"/>
            </a:xfrm>
            <a:prstGeom prst="rect">
              <a:avLst/>
            </a:prstGeom>
            <a:solidFill>
              <a:srgbClr val="00B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7B74F6D8-0F9A-4743-802E-1BF080E01D37}"/>
                </a:ext>
              </a:extLst>
            </p:cNvPr>
            <p:cNvGrpSpPr/>
            <p:nvPr/>
          </p:nvGrpSpPr>
          <p:grpSpPr>
            <a:xfrm>
              <a:off x="7694432" y="-14128"/>
              <a:ext cx="680901" cy="273600"/>
              <a:chOff x="3397537" y="4923709"/>
              <a:chExt cx="680901" cy="273600"/>
            </a:xfrm>
          </p:grpSpPr>
          <p:sp>
            <p:nvSpPr>
              <p:cNvPr id="40" name="Retângulo 1">
                <a:extLst>
                  <a:ext uri="{FF2B5EF4-FFF2-40B4-BE49-F238E27FC236}">
                    <a16:creationId xmlns:a16="http://schemas.microsoft.com/office/drawing/2014/main" id="{88B48F2D-D8BD-41A9-8074-1D74E56A16B5}"/>
                  </a:ext>
                </a:extLst>
              </p:cNvPr>
              <p:cNvSpPr/>
              <p:nvPr/>
            </p:nvSpPr>
            <p:spPr>
              <a:xfrm>
                <a:off x="3397537" y="4923709"/>
                <a:ext cx="680901" cy="273600"/>
              </a:xfrm>
              <a:prstGeom prst="rect">
                <a:avLst/>
              </a:prstGeom>
              <a:solidFill>
                <a:srgbClr val="0096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41" name="TextBox 45">
                <a:extLst>
                  <a:ext uri="{FF2B5EF4-FFF2-40B4-BE49-F238E27FC236}">
                    <a16:creationId xmlns:a16="http://schemas.microsoft.com/office/drawing/2014/main" id="{59A4066C-CF34-4DCE-8D7D-DD6DFAB4F2B7}"/>
                  </a:ext>
                </a:extLst>
              </p:cNvPr>
              <p:cNvSpPr txBox="1"/>
              <p:nvPr/>
            </p:nvSpPr>
            <p:spPr>
              <a:xfrm>
                <a:off x="3397537" y="4952787"/>
                <a:ext cx="67215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800">
                    <a:solidFill>
                      <a:schemeClr val="bg1"/>
                    </a:solidFill>
                    <a:latin typeface="Quicksand" pitchFamily="2" charset="77"/>
                  </a:rPr>
                  <a:t>A LG</a:t>
                </a:r>
                <a:endParaRPr lang="en-BR" sz="800">
                  <a:solidFill>
                    <a:schemeClr val="bg1"/>
                  </a:solidFill>
                  <a:latin typeface="Quicksand" pitchFamily="2" charset="77"/>
                </a:endParaRPr>
              </a:p>
            </p:txBody>
          </p:sp>
        </p:grp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F7F517D1-3249-4A0E-9576-9DCF763D17B9}"/>
                </a:ext>
              </a:extLst>
            </p:cNvPr>
            <p:cNvGrpSpPr/>
            <p:nvPr/>
          </p:nvGrpSpPr>
          <p:grpSpPr>
            <a:xfrm>
              <a:off x="9321328" y="-13662"/>
              <a:ext cx="577127" cy="272669"/>
              <a:chOff x="5107239" y="4924175"/>
              <a:chExt cx="577127" cy="272669"/>
            </a:xfrm>
          </p:grpSpPr>
          <p:sp>
            <p:nvSpPr>
              <p:cNvPr id="38" name="Retângulo 4">
                <a:extLst>
                  <a:ext uri="{FF2B5EF4-FFF2-40B4-BE49-F238E27FC236}">
                    <a16:creationId xmlns:a16="http://schemas.microsoft.com/office/drawing/2014/main" id="{D15349EC-E130-45F1-B317-94F22294A00F}"/>
                  </a:ext>
                </a:extLst>
              </p:cNvPr>
              <p:cNvSpPr/>
              <p:nvPr/>
            </p:nvSpPr>
            <p:spPr>
              <a:xfrm>
                <a:off x="5107239" y="4924175"/>
                <a:ext cx="571822" cy="272669"/>
              </a:xfrm>
              <a:prstGeom prst="rect">
                <a:avLst/>
              </a:prstGeom>
              <a:solidFill>
                <a:srgbClr val="00BF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39" name="TextBox 25">
                <a:extLst>
                  <a:ext uri="{FF2B5EF4-FFF2-40B4-BE49-F238E27FC236}">
                    <a16:creationId xmlns:a16="http://schemas.microsoft.com/office/drawing/2014/main" id="{012D28A2-A8DA-486D-BA1E-E5E18363B337}"/>
                  </a:ext>
                </a:extLst>
              </p:cNvPr>
              <p:cNvSpPr txBox="1"/>
              <p:nvPr/>
            </p:nvSpPr>
            <p:spPr>
              <a:xfrm>
                <a:off x="5112544" y="4952787"/>
                <a:ext cx="57182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800">
                    <a:solidFill>
                      <a:schemeClr val="bg1"/>
                    </a:solidFill>
                    <a:latin typeface="Quicksand" pitchFamily="2" charset="77"/>
                  </a:rPr>
                  <a:t>As Is</a:t>
                </a:r>
                <a:endParaRPr lang="en-BR" sz="800">
                  <a:solidFill>
                    <a:schemeClr val="bg1"/>
                  </a:solidFill>
                  <a:latin typeface="Quicksand" pitchFamily="2" charset="77"/>
                </a:endParaRPr>
              </a:p>
            </p:txBody>
          </p:sp>
        </p:grpSp>
        <p:sp>
          <p:nvSpPr>
            <p:cNvPr id="37" name="TextBox 34">
              <a:extLst>
                <a:ext uri="{FF2B5EF4-FFF2-40B4-BE49-F238E27FC236}">
                  <a16:creationId xmlns:a16="http://schemas.microsoft.com/office/drawing/2014/main" id="{94AEB582-9C5A-4C35-86EC-520B346D3CB5}"/>
                </a:ext>
              </a:extLst>
            </p:cNvPr>
            <p:cNvSpPr txBox="1"/>
            <p:nvPr userDrawn="1"/>
          </p:nvSpPr>
          <p:spPr>
            <a:xfrm>
              <a:off x="10520442" y="-46605"/>
              <a:ext cx="109346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err="1">
                  <a:solidFill>
                    <a:schemeClr val="bg1"/>
                  </a:solidFill>
                  <a:latin typeface="Quicksand" pitchFamily="2" charset="77"/>
                </a:rPr>
                <a:t>Síntese</a:t>
              </a:r>
              <a:r>
                <a:rPr lang="en-US" sz="800">
                  <a:solidFill>
                    <a:schemeClr val="bg1"/>
                  </a:solidFill>
                  <a:latin typeface="Quicksand" pitchFamily="2" charset="77"/>
                </a:rPr>
                <a:t> &amp; </a:t>
              </a:r>
              <a:r>
                <a:rPr lang="en-US" sz="800" err="1">
                  <a:solidFill>
                    <a:schemeClr val="bg1"/>
                  </a:solidFill>
                  <a:latin typeface="Quicksand" pitchFamily="2" charset="77"/>
                </a:rPr>
                <a:t>Pontos</a:t>
              </a:r>
              <a:r>
                <a:rPr lang="en-US" sz="800">
                  <a:solidFill>
                    <a:schemeClr val="bg1"/>
                  </a:solidFill>
                  <a:latin typeface="Quicksand" pitchFamily="2" charset="77"/>
                </a:rPr>
                <a:t> de </a:t>
              </a:r>
              <a:r>
                <a:rPr lang="en-US" sz="800" err="1">
                  <a:solidFill>
                    <a:schemeClr val="bg1"/>
                  </a:solidFill>
                  <a:latin typeface="Quicksand" pitchFamily="2" charset="77"/>
                </a:rPr>
                <a:t>Atenção</a:t>
              </a:r>
              <a:endParaRPr lang="en-BR" sz="800">
                <a:solidFill>
                  <a:schemeClr val="bg1"/>
                </a:solidFill>
                <a:latin typeface="Quicksand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714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795384-991E-BF49-A9A1-F13504F265D0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558ED5">
              <a:alpha val="15000"/>
            </a:srgbClr>
          </a:solidFill>
          <a:ln w="1100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142212-77A4-E14D-B73F-72AB26D8CF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4237"/>
          <a:stretch/>
        </p:blipFill>
        <p:spPr>
          <a:xfrm>
            <a:off x="11613910" y="98930"/>
            <a:ext cx="438580" cy="4497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833BB3-FDAF-FD4A-AA1B-B474ABF28626}"/>
              </a:ext>
            </a:extLst>
          </p:cNvPr>
          <p:cNvSpPr txBox="1"/>
          <p:nvPr userDrawn="1"/>
        </p:nvSpPr>
        <p:spPr>
          <a:xfrm>
            <a:off x="11768652" y="648207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2AAD448-E298-6C47-96D3-4D67CFAB0E26}" type="slidenum">
              <a:rPr lang="en-US" sz="1200" smtClean="0">
                <a:solidFill>
                  <a:srgbClr val="0B477B"/>
                </a:solidFill>
                <a:latin typeface="Avenir Next" panose="020B0503020202020204" pitchFamily="34" charset="0"/>
              </a:rPr>
              <a:t>‹nº›</a:t>
            </a:fld>
            <a:endParaRPr lang="en-US" sz="1200">
              <a:solidFill>
                <a:srgbClr val="0B477B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4300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AD524-827F-0B4B-AE0C-8FF4BF64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91E8-C203-A94E-B80D-5E5809A534B4}" type="datetimeFigureOut">
              <a:rPr lang="pt-BR" noProof="0" smtClean="0"/>
              <a:t>20/08/2021</a:t>
            </a:fld>
            <a:endParaRPr lang="pt-BR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9F7E3-2DAA-F047-AE14-1893F836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CF5DB-1764-3D4D-8B96-C691EFD2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9AE2-8F77-1B45-AEF2-52E9D75733A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07FD8D0C-755B-4081-9910-CCBE2B49AE22}"/>
              </a:ext>
            </a:extLst>
          </p:cNvPr>
          <p:cNvSpPr/>
          <p:nvPr userDrawn="1"/>
        </p:nvSpPr>
        <p:spPr>
          <a:xfrm rot="5400000" flipH="1">
            <a:off x="5500443" y="-5509303"/>
            <a:ext cx="1179077" cy="12204034"/>
          </a:xfrm>
          <a:custGeom>
            <a:avLst/>
            <a:gdLst>
              <a:gd name="connsiteX0" fmla="*/ 1983736 w 4412343"/>
              <a:gd name="connsiteY0" fmla="*/ 0 h 6925780"/>
              <a:gd name="connsiteX1" fmla="*/ 4412343 w 4412343"/>
              <a:gd name="connsiteY1" fmla="*/ 0 h 6925780"/>
              <a:gd name="connsiteX2" fmla="*/ 4412343 w 4412343"/>
              <a:gd name="connsiteY2" fmla="*/ 6925780 h 6925780"/>
              <a:gd name="connsiteX3" fmla="*/ 1234046 w 4412343"/>
              <a:gd name="connsiteY3" fmla="*/ 6925780 h 6925780"/>
              <a:gd name="connsiteX4" fmla="*/ 1223028 w 4412343"/>
              <a:gd name="connsiteY4" fmla="*/ 6907351 h 6925780"/>
              <a:gd name="connsiteX5" fmla="*/ 933 w 4412343"/>
              <a:gd name="connsiteY5" fmla="*/ 3636833 h 6925780"/>
              <a:gd name="connsiteX6" fmla="*/ 1978006 w 4412343"/>
              <a:gd name="connsiteY6" fmla="*/ 38800 h 6925780"/>
              <a:gd name="connsiteX7" fmla="*/ 1983736 w 4412343"/>
              <a:gd name="connsiteY7" fmla="*/ 0 h 69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2343" h="6925780">
                <a:moveTo>
                  <a:pt x="1983736" y="0"/>
                </a:moveTo>
                <a:lnTo>
                  <a:pt x="4412343" y="0"/>
                </a:lnTo>
                <a:lnTo>
                  <a:pt x="4412343" y="6925780"/>
                </a:lnTo>
                <a:lnTo>
                  <a:pt x="1234046" y="6925780"/>
                </a:lnTo>
                <a:lnTo>
                  <a:pt x="1223028" y="6907351"/>
                </a:lnTo>
                <a:cubicBezTo>
                  <a:pt x="606357" y="5842041"/>
                  <a:pt x="31274" y="4504779"/>
                  <a:pt x="933" y="3636833"/>
                </a:cubicBezTo>
                <a:cubicBezTo>
                  <a:pt x="-47611" y="2248119"/>
                  <a:pt x="1813250" y="817322"/>
                  <a:pt x="1978006" y="38800"/>
                </a:cubicBezTo>
                <a:lnTo>
                  <a:pt x="1983736" y="0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/>
          </a:p>
        </p:txBody>
      </p:sp>
      <p:pic>
        <p:nvPicPr>
          <p:cNvPr id="11" name="Google Shape;102;p1">
            <a:extLst>
              <a:ext uri="{FF2B5EF4-FFF2-40B4-BE49-F238E27FC236}">
                <a16:creationId xmlns:a16="http://schemas.microsoft.com/office/drawing/2014/main" id="{53A94F78-A633-477A-8FE3-74C42F4118E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613910" y="98930"/>
            <a:ext cx="438580" cy="5243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2DF54-E8E8-114E-9F46-000A9B035F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175"/>
            <a:ext cx="9144000" cy="454025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pt-BR" noProof="0"/>
              <a:t>Click </a:t>
            </a:r>
            <a:r>
              <a:rPr lang="pt-BR" noProof="0" err="1"/>
              <a:t>to</a:t>
            </a:r>
            <a:r>
              <a:rPr lang="pt-BR" noProof="0"/>
              <a:t> </a:t>
            </a:r>
            <a:r>
              <a:rPr lang="pt-BR" noProof="0" err="1"/>
              <a:t>edit</a:t>
            </a:r>
            <a:r>
              <a:rPr lang="pt-BR" noProof="0"/>
              <a:t> Master </a:t>
            </a:r>
            <a:r>
              <a:rPr lang="pt-BR" noProof="0" err="1"/>
              <a:t>title</a:t>
            </a:r>
            <a:r>
              <a:rPr lang="pt-BR" noProof="0"/>
              <a:t> </a:t>
            </a:r>
            <a:r>
              <a:rPr lang="pt-BR" noProof="0" err="1"/>
              <a:t>style</a:t>
            </a:r>
            <a:endParaRPr lang="pt-BR" noProof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BE392A6-9123-4BA1-A7E4-785C668D46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457200"/>
            <a:ext cx="9144000" cy="365125"/>
          </a:xfrm>
        </p:spPr>
        <p:txBody>
          <a:bodyPr/>
          <a:lstStyle>
            <a:lvl1pPr marL="0" indent="0" algn="l">
              <a:buNone/>
              <a:defRPr sz="2400" i="0">
                <a:solidFill>
                  <a:srgbClr val="DF8809"/>
                </a:solidFill>
                <a:latin typeface="Quicksand Ligh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Click </a:t>
            </a:r>
            <a:r>
              <a:rPr lang="pt-BR" noProof="0" err="1"/>
              <a:t>to</a:t>
            </a:r>
            <a:r>
              <a:rPr lang="pt-BR" noProof="0"/>
              <a:t> </a:t>
            </a:r>
            <a:r>
              <a:rPr lang="pt-BR" noProof="0" err="1"/>
              <a:t>edit</a:t>
            </a:r>
            <a:r>
              <a:rPr lang="pt-BR" noProof="0"/>
              <a:t> Master </a:t>
            </a:r>
            <a:r>
              <a:rPr lang="pt-BR" noProof="0" err="1"/>
              <a:t>subtitle</a:t>
            </a:r>
            <a:r>
              <a:rPr lang="pt-BR" noProof="0"/>
              <a:t> </a:t>
            </a:r>
            <a:r>
              <a:rPr lang="pt-BR" noProof="0" err="1"/>
              <a:t>style</a:t>
            </a:r>
            <a:endParaRPr lang="pt-BR" noProof="0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E23B8F53-2AD8-4C3B-A438-6747E294CABF}"/>
              </a:ext>
            </a:extLst>
          </p:cNvPr>
          <p:cNvGrpSpPr/>
          <p:nvPr userDrawn="1"/>
        </p:nvGrpSpPr>
        <p:grpSpPr>
          <a:xfrm>
            <a:off x="7032820" y="-46605"/>
            <a:ext cx="4581090" cy="338554"/>
            <a:chOff x="2811587" y="4891232"/>
            <a:chExt cx="4581090" cy="338554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420D736D-ED45-4A68-82F8-9AF02AA80FC0}"/>
                </a:ext>
              </a:extLst>
            </p:cNvPr>
            <p:cNvGrpSpPr/>
            <p:nvPr/>
          </p:nvGrpSpPr>
          <p:grpSpPr>
            <a:xfrm>
              <a:off x="2811587" y="4923709"/>
              <a:ext cx="680901" cy="273600"/>
              <a:chOff x="2718987" y="4923709"/>
              <a:chExt cx="680901" cy="273600"/>
            </a:xfrm>
          </p:grpSpPr>
          <p:sp>
            <p:nvSpPr>
              <p:cNvPr id="34" name="Retângulo 1">
                <a:extLst>
                  <a:ext uri="{FF2B5EF4-FFF2-40B4-BE49-F238E27FC236}">
                    <a16:creationId xmlns:a16="http://schemas.microsoft.com/office/drawing/2014/main" id="{C292D15F-A6D9-4269-B5E2-34472EAE4140}"/>
                  </a:ext>
                </a:extLst>
              </p:cNvPr>
              <p:cNvSpPr/>
              <p:nvPr/>
            </p:nvSpPr>
            <p:spPr>
              <a:xfrm>
                <a:off x="2718987" y="4923709"/>
                <a:ext cx="680901" cy="273600"/>
              </a:xfrm>
              <a:prstGeom prst="rect">
                <a:avLst/>
              </a:prstGeom>
              <a:solidFill>
                <a:srgbClr val="008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35" name="TextBox 45">
                <a:extLst>
                  <a:ext uri="{FF2B5EF4-FFF2-40B4-BE49-F238E27FC236}">
                    <a16:creationId xmlns:a16="http://schemas.microsoft.com/office/drawing/2014/main" id="{7F3045F3-E8C6-4A5C-801B-F0255CFEAFFE}"/>
                  </a:ext>
                </a:extLst>
              </p:cNvPr>
              <p:cNvSpPr txBox="1"/>
              <p:nvPr/>
            </p:nvSpPr>
            <p:spPr>
              <a:xfrm>
                <a:off x="2718987" y="4952787"/>
                <a:ext cx="67215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BR" sz="800">
                    <a:solidFill>
                      <a:schemeClr val="bg1"/>
                    </a:solidFill>
                    <a:latin typeface="Quicksand" pitchFamily="2" charset="77"/>
                  </a:rPr>
                  <a:t>Método</a:t>
                </a:r>
              </a:p>
            </p:txBody>
          </p:sp>
        </p:grp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8027FC4C-DF4C-4F09-A6EF-855EA2D0D6DF}"/>
                </a:ext>
              </a:extLst>
            </p:cNvPr>
            <p:cNvGrpSpPr/>
            <p:nvPr/>
          </p:nvGrpSpPr>
          <p:grpSpPr>
            <a:xfrm>
              <a:off x="4134811" y="4924459"/>
              <a:ext cx="964781" cy="272101"/>
              <a:chOff x="4068077" y="4924459"/>
              <a:chExt cx="964781" cy="272101"/>
            </a:xfrm>
          </p:grpSpPr>
          <p:sp>
            <p:nvSpPr>
              <p:cNvPr id="32" name="Retângulo 2">
                <a:extLst>
                  <a:ext uri="{FF2B5EF4-FFF2-40B4-BE49-F238E27FC236}">
                    <a16:creationId xmlns:a16="http://schemas.microsoft.com/office/drawing/2014/main" id="{0C940D7D-3C9A-4D59-9CCB-5D49B0E62895}"/>
                  </a:ext>
                </a:extLst>
              </p:cNvPr>
              <p:cNvSpPr/>
              <p:nvPr/>
            </p:nvSpPr>
            <p:spPr>
              <a:xfrm>
                <a:off x="4082823" y="4924459"/>
                <a:ext cx="950035" cy="272101"/>
              </a:xfrm>
              <a:prstGeom prst="rect">
                <a:avLst/>
              </a:prstGeom>
              <a:solidFill>
                <a:srgbClr val="00B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33" name="TextBox 2">
                <a:extLst>
                  <a:ext uri="{FF2B5EF4-FFF2-40B4-BE49-F238E27FC236}">
                    <a16:creationId xmlns:a16="http://schemas.microsoft.com/office/drawing/2014/main" id="{B0CFAB58-B556-41FB-B8C1-87A8674042B8}"/>
                  </a:ext>
                </a:extLst>
              </p:cNvPr>
              <p:cNvSpPr txBox="1"/>
              <p:nvPr/>
            </p:nvSpPr>
            <p:spPr>
              <a:xfrm>
                <a:off x="4068077" y="4952787"/>
                <a:ext cx="96122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 anchor="ctr">
                <a:spAutoFit/>
              </a:bodyPr>
              <a:lstStyle/>
              <a:p>
                <a:pPr algn="ctr"/>
                <a:r>
                  <a:rPr lang="pt-BR" sz="800">
                    <a:solidFill>
                      <a:schemeClr val="bg1"/>
                    </a:solidFill>
                    <a:latin typeface="Quicksand" pitchFamily="2" charset="77"/>
                  </a:rPr>
                  <a:t>Estratégia da VR</a:t>
                </a:r>
                <a:endParaRPr lang="en-BR" sz="800">
                  <a:solidFill>
                    <a:schemeClr val="bg1"/>
                  </a:solidFill>
                  <a:latin typeface="Quicksand" pitchFamily="2" charset="77"/>
                </a:endParaRPr>
              </a:p>
            </p:txBody>
          </p:sp>
        </p:grp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D8E5D9AD-79E2-43F4-BB19-CD53DBD58377}"/>
                </a:ext>
              </a:extLst>
            </p:cNvPr>
            <p:cNvGrpSpPr/>
            <p:nvPr/>
          </p:nvGrpSpPr>
          <p:grpSpPr>
            <a:xfrm>
              <a:off x="5657933" y="4924175"/>
              <a:ext cx="689519" cy="272669"/>
              <a:chOff x="5680556" y="4924175"/>
              <a:chExt cx="689519" cy="272669"/>
            </a:xfrm>
          </p:grpSpPr>
          <p:sp>
            <p:nvSpPr>
              <p:cNvPr id="30" name="Retângulo 4">
                <a:extLst>
                  <a:ext uri="{FF2B5EF4-FFF2-40B4-BE49-F238E27FC236}">
                    <a16:creationId xmlns:a16="http://schemas.microsoft.com/office/drawing/2014/main" id="{EE169F55-8F13-48F7-A8C5-F20B10BF31E1}"/>
                  </a:ext>
                </a:extLst>
              </p:cNvPr>
              <p:cNvSpPr/>
              <p:nvPr/>
            </p:nvSpPr>
            <p:spPr>
              <a:xfrm>
                <a:off x="5680556" y="4924175"/>
                <a:ext cx="684214" cy="272669"/>
              </a:xfrm>
              <a:prstGeom prst="rect">
                <a:avLst/>
              </a:prstGeom>
              <a:solidFill>
                <a:srgbClr val="00BF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31" name="TextBox 25">
                <a:extLst>
                  <a:ext uri="{FF2B5EF4-FFF2-40B4-BE49-F238E27FC236}">
                    <a16:creationId xmlns:a16="http://schemas.microsoft.com/office/drawing/2014/main" id="{83F40B12-18F7-4EC6-BEE8-AA39450D0166}"/>
                  </a:ext>
                </a:extLst>
              </p:cNvPr>
              <p:cNvSpPr txBox="1"/>
              <p:nvPr/>
            </p:nvSpPr>
            <p:spPr>
              <a:xfrm>
                <a:off x="5689060" y="4952787"/>
                <a:ext cx="68101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800" err="1">
                    <a:solidFill>
                      <a:schemeClr val="bg1"/>
                    </a:solidFill>
                    <a:latin typeface="Quicksand" pitchFamily="2" charset="77"/>
                  </a:rPr>
                  <a:t>Análise</a:t>
                </a:r>
                <a:endParaRPr lang="en-BR" sz="800">
                  <a:solidFill>
                    <a:schemeClr val="bg1"/>
                  </a:solidFill>
                  <a:latin typeface="Quicksand" pitchFamily="2" charset="77"/>
                </a:endParaRPr>
              </a:p>
            </p:txBody>
          </p:sp>
        </p:grp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4694609E-CF3B-4CCD-8B72-324C785C5C94}"/>
                </a:ext>
              </a:extLst>
            </p:cNvPr>
            <p:cNvGrpSpPr/>
            <p:nvPr/>
          </p:nvGrpSpPr>
          <p:grpSpPr>
            <a:xfrm>
              <a:off x="6299209" y="4891232"/>
              <a:ext cx="1093468" cy="338554"/>
              <a:chOff x="6328165" y="4891232"/>
              <a:chExt cx="1093468" cy="338554"/>
            </a:xfrm>
          </p:grpSpPr>
          <p:sp>
            <p:nvSpPr>
              <p:cNvPr id="28" name="Retângulo 7">
                <a:extLst>
                  <a:ext uri="{FF2B5EF4-FFF2-40B4-BE49-F238E27FC236}">
                    <a16:creationId xmlns:a16="http://schemas.microsoft.com/office/drawing/2014/main" id="{830B6F2F-34EE-40A2-8B5A-27A011496B02}"/>
                  </a:ext>
                </a:extLst>
              </p:cNvPr>
              <p:cNvSpPr/>
              <p:nvPr/>
            </p:nvSpPr>
            <p:spPr>
              <a:xfrm>
                <a:off x="6366265" y="4923709"/>
                <a:ext cx="996607" cy="273600"/>
              </a:xfrm>
              <a:prstGeom prst="rect">
                <a:avLst/>
              </a:prstGeom>
              <a:solidFill>
                <a:srgbClr val="00D0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29" name="TextBox 34">
                <a:extLst>
                  <a:ext uri="{FF2B5EF4-FFF2-40B4-BE49-F238E27FC236}">
                    <a16:creationId xmlns:a16="http://schemas.microsoft.com/office/drawing/2014/main" id="{39836588-46C1-48C8-85E9-B5440419C688}"/>
                  </a:ext>
                </a:extLst>
              </p:cNvPr>
              <p:cNvSpPr txBox="1"/>
              <p:nvPr/>
            </p:nvSpPr>
            <p:spPr>
              <a:xfrm>
                <a:off x="6328165" y="4891232"/>
                <a:ext cx="109346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800" err="1">
                    <a:solidFill>
                      <a:schemeClr val="bg1"/>
                    </a:solidFill>
                    <a:latin typeface="Quicksand" pitchFamily="2" charset="77"/>
                  </a:rPr>
                  <a:t>Síntese</a:t>
                </a:r>
                <a:r>
                  <a:rPr lang="en-US" sz="800">
                    <a:solidFill>
                      <a:schemeClr val="bg1"/>
                    </a:solidFill>
                    <a:latin typeface="Quicksand" pitchFamily="2" charset="77"/>
                  </a:rPr>
                  <a:t> &amp; </a:t>
                </a:r>
                <a:r>
                  <a:rPr lang="en-US" sz="800" err="1">
                    <a:solidFill>
                      <a:schemeClr val="bg1"/>
                    </a:solidFill>
                    <a:latin typeface="Quicksand" pitchFamily="2" charset="77"/>
                  </a:rPr>
                  <a:t>Pontos</a:t>
                </a:r>
                <a:r>
                  <a:rPr lang="en-US" sz="800">
                    <a:solidFill>
                      <a:schemeClr val="bg1"/>
                    </a:solidFill>
                    <a:latin typeface="Quicksand" pitchFamily="2" charset="77"/>
                  </a:rPr>
                  <a:t> de </a:t>
                </a:r>
                <a:r>
                  <a:rPr lang="en-US" sz="800" err="1">
                    <a:solidFill>
                      <a:schemeClr val="bg1"/>
                    </a:solidFill>
                    <a:latin typeface="Quicksand" pitchFamily="2" charset="77"/>
                  </a:rPr>
                  <a:t>Atenção</a:t>
                </a:r>
                <a:endParaRPr lang="en-BR" sz="800">
                  <a:solidFill>
                    <a:schemeClr val="bg1"/>
                  </a:solidFill>
                  <a:latin typeface="Quicksand" pitchFamily="2" charset="77"/>
                </a:endParaRPr>
              </a:p>
            </p:txBody>
          </p:sp>
        </p:grp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5D8286D1-BCB4-47DE-A3A3-FC309B57456C}"/>
                </a:ext>
              </a:extLst>
            </p:cNvPr>
            <p:cNvGrpSpPr/>
            <p:nvPr/>
          </p:nvGrpSpPr>
          <p:grpSpPr>
            <a:xfrm>
              <a:off x="3473199" y="4923709"/>
              <a:ext cx="680901" cy="273600"/>
              <a:chOff x="3397537" y="4923709"/>
              <a:chExt cx="680901" cy="273600"/>
            </a:xfrm>
          </p:grpSpPr>
          <p:sp>
            <p:nvSpPr>
              <p:cNvPr id="26" name="Retângulo 1">
                <a:extLst>
                  <a:ext uri="{FF2B5EF4-FFF2-40B4-BE49-F238E27FC236}">
                    <a16:creationId xmlns:a16="http://schemas.microsoft.com/office/drawing/2014/main" id="{5665C2F8-B0A6-4AB0-AEC7-5CC888095F4B}"/>
                  </a:ext>
                </a:extLst>
              </p:cNvPr>
              <p:cNvSpPr/>
              <p:nvPr/>
            </p:nvSpPr>
            <p:spPr>
              <a:xfrm>
                <a:off x="3397537" y="4923709"/>
                <a:ext cx="680901" cy="273600"/>
              </a:xfrm>
              <a:prstGeom prst="rect">
                <a:avLst/>
              </a:prstGeom>
              <a:solidFill>
                <a:srgbClr val="0096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27" name="TextBox 45">
                <a:extLst>
                  <a:ext uri="{FF2B5EF4-FFF2-40B4-BE49-F238E27FC236}">
                    <a16:creationId xmlns:a16="http://schemas.microsoft.com/office/drawing/2014/main" id="{8F287DCB-7045-4003-BA89-76F0BB08F5D3}"/>
                  </a:ext>
                </a:extLst>
              </p:cNvPr>
              <p:cNvSpPr txBox="1"/>
              <p:nvPr/>
            </p:nvSpPr>
            <p:spPr>
              <a:xfrm>
                <a:off x="3397537" y="4952787"/>
                <a:ext cx="67215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800">
                    <a:solidFill>
                      <a:schemeClr val="bg1"/>
                    </a:solidFill>
                    <a:latin typeface="Quicksand" pitchFamily="2" charset="77"/>
                  </a:rPr>
                  <a:t>A LG</a:t>
                </a:r>
                <a:endParaRPr lang="en-BR" sz="800">
                  <a:solidFill>
                    <a:schemeClr val="bg1"/>
                  </a:solidFill>
                  <a:latin typeface="Quicksand" pitchFamily="2" charset="77"/>
                </a:endParaRPr>
              </a:p>
            </p:txBody>
          </p:sp>
        </p:grp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FF5B8339-2F95-45E9-9A06-41A6A0491C70}"/>
                </a:ext>
              </a:extLst>
            </p:cNvPr>
            <p:cNvGrpSpPr/>
            <p:nvPr/>
          </p:nvGrpSpPr>
          <p:grpSpPr>
            <a:xfrm>
              <a:off x="5100095" y="4924175"/>
              <a:ext cx="577127" cy="272669"/>
              <a:chOff x="5107239" y="4924175"/>
              <a:chExt cx="577127" cy="272669"/>
            </a:xfrm>
          </p:grpSpPr>
          <p:sp>
            <p:nvSpPr>
              <p:cNvPr id="24" name="Retângulo 4">
                <a:extLst>
                  <a:ext uri="{FF2B5EF4-FFF2-40B4-BE49-F238E27FC236}">
                    <a16:creationId xmlns:a16="http://schemas.microsoft.com/office/drawing/2014/main" id="{73222CA8-FA2B-4BEE-8E5F-B1B9E0C95458}"/>
                  </a:ext>
                </a:extLst>
              </p:cNvPr>
              <p:cNvSpPr/>
              <p:nvPr/>
            </p:nvSpPr>
            <p:spPr>
              <a:xfrm>
                <a:off x="5107239" y="4924175"/>
                <a:ext cx="571822" cy="272669"/>
              </a:xfrm>
              <a:prstGeom prst="rect">
                <a:avLst/>
              </a:prstGeom>
              <a:solidFill>
                <a:srgbClr val="00BF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25" name="TextBox 25">
                <a:extLst>
                  <a:ext uri="{FF2B5EF4-FFF2-40B4-BE49-F238E27FC236}">
                    <a16:creationId xmlns:a16="http://schemas.microsoft.com/office/drawing/2014/main" id="{5A5A98BA-ED96-4ADF-A3C4-8BC8C9A48ADD}"/>
                  </a:ext>
                </a:extLst>
              </p:cNvPr>
              <p:cNvSpPr txBox="1"/>
              <p:nvPr/>
            </p:nvSpPr>
            <p:spPr>
              <a:xfrm>
                <a:off x="5112544" y="4952787"/>
                <a:ext cx="57182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800">
                    <a:solidFill>
                      <a:schemeClr val="bg1"/>
                    </a:solidFill>
                    <a:latin typeface="Quicksand" pitchFamily="2" charset="77"/>
                  </a:rPr>
                  <a:t>As Is</a:t>
                </a:r>
                <a:endParaRPr lang="en-BR" sz="800">
                  <a:solidFill>
                    <a:schemeClr val="bg1"/>
                  </a:solidFill>
                  <a:latin typeface="Quicksand" pitchFamily="2" charset="7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1356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AD524-827F-0B4B-AE0C-8FF4BF64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91E8-C203-A94E-B80D-5E5809A534B4}" type="datetimeFigureOut">
              <a:rPr lang="pt-BR" noProof="0" smtClean="0"/>
              <a:t>20/08/2021</a:t>
            </a:fld>
            <a:endParaRPr lang="pt-BR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9F7E3-2DAA-F047-AE14-1893F836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CF5DB-1764-3D4D-8B96-C691EFD2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9AE2-8F77-1B45-AEF2-52E9D75733A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07FD8D0C-755B-4081-9910-CCBE2B49AE22}"/>
              </a:ext>
            </a:extLst>
          </p:cNvPr>
          <p:cNvSpPr/>
          <p:nvPr userDrawn="1"/>
        </p:nvSpPr>
        <p:spPr>
          <a:xfrm rot="5400000" flipH="1">
            <a:off x="5500443" y="-5509303"/>
            <a:ext cx="1179077" cy="12204034"/>
          </a:xfrm>
          <a:custGeom>
            <a:avLst/>
            <a:gdLst>
              <a:gd name="connsiteX0" fmla="*/ 1983736 w 4412343"/>
              <a:gd name="connsiteY0" fmla="*/ 0 h 6925780"/>
              <a:gd name="connsiteX1" fmla="*/ 4412343 w 4412343"/>
              <a:gd name="connsiteY1" fmla="*/ 0 h 6925780"/>
              <a:gd name="connsiteX2" fmla="*/ 4412343 w 4412343"/>
              <a:gd name="connsiteY2" fmla="*/ 6925780 h 6925780"/>
              <a:gd name="connsiteX3" fmla="*/ 1234046 w 4412343"/>
              <a:gd name="connsiteY3" fmla="*/ 6925780 h 6925780"/>
              <a:gd name="connsiteX4" fmla="*/ 1223028 w 4412343"/>
              <a:gd name="connsiteY4" fmla="*/ 6907351 h 6925780"/>
              <a:gd name="connsiteX5" fmla="*/ 933 w 4412343"/>
              <a:gd name="connsiteY5" fmla="*/ 3636833 h 6925780"/>
              <a:gd name="connsiteX6" fmla="*/ 1978006 w 4412343"/>
              <a:gd name="connsiteY6" fmla="*/ 38800 h 6925780"/>
              <a:gd name="connsiteX7" fmla="*/ 1983736 w 4412343"/>
              <a:gd name="connsiteY7" fmla="*/ 0 h 69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2343" h="6925780">
                <a:moveTo>
                  <a:pt x="1983736" y="0"/>
                </a:moveTo>
                <a:lnTo>
                  <a:pt x="4412343" y="0"/>
                </a:lnTo>
                <a:lnTo>
                  <a:pt x="4412343" y="6925780"/>
                </a:lnTo>
                <a:lnTo>
                  <a:pt x="1234046" y="6925780"/>
                </a:lnTo>
                <a:lnTo>
                  <a:pt x="1223028" y="6907351"/>
                </a:lnTo>
                <a:cubicBezTo>
                  <a:pt x="606357" y="5842041"/>
                  <a:pt x="31274" y="4504779"/>
                  <a:pt x="933" y="3636833"/>
                </a:cubicBezTo>
                <a:cubicBezTo>
                  <a:pt x="-47611" y="2248119"/>
                  <a:pt x="1813250" y="817322"/>
                  <a:pt x="1978006" y="38800"/>
                </a:cubicBezTo>
                <a:lnTo>
                  <a:pt x="1983736" y="0"/>
                </a:lnTo>
                <a:close/>
              </a:path>
            </a:pathLst>
          </a:custGeom>
          <a:solidFill>
            <a:srgbClr val="AC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/>
          </a:p>
        </p:txBody>
      </p:sp>
      <p:pic>
        <p:nvPicPr>
          <p:cNvPr id="11" name="Google Shape;102;p1">
            <a:extLst>
              <a:ext uri="{FF2B5EF4-FFF2-40B4-BE49-F238E27FC236}">
                <a16:creationId xmlns:a16="http://schemas.microsoft.com/office/drawing/2014/main" id="{53A94F78-A633-477A-8FE3-74C42F4118E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613910" y="98930"/>
            <a:ext cx="438580" cy="5243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2DF54-E8E8-114E-9F46-000A9B035F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175"/>
            <a:ext cx="9144000" cy="454025"/>
          </a:xfrm>
        </p:spPr>
        <p:txBody>
          <a:bodyPr>
            <a:noAutofit/>
          </a:bodyPr>
          <a:lstStyle>
            <a:lvl1pPr>
              <a:defRPr sz="2800" b="1">
                <a:solidFill>
                  <a:srgbClr val="EFFFF1"/>
                </a:solidFill>
              </a:defRPr>
            </a:lvl1pPr>
          </a:lstStyle>
          <a:p>
            <a:r>
              <a:rPr lang="pt-BR" noProof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BE392A6-9123-4BA1-A7E4-785C668D46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457200"/>
            <a:ext cx="9144000" cy="365125"/>
          </a:xfrm>
        </p:spPr>
        <p:txBody>
          <a:bodyPr/>
          <a:lstStyle>
            <a:lvl1pPr marL="0" indent="0" algn="l">
              <a:buNone/>
              <a:defRPr sz="2400" i="0">
                <a:solidFill>
                  <a:srgbClr val="0070C0"/>
                </a:solidFill>
                <a:latin typeface="Quicksand Ligh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Click to edit Master subtitle style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E297DCCA-D598-4517-AD48-6FD405C20041}"/>
              </a:ext>
            </a:extLst>
          </p:cNvPr>
          <p:cNvGrpSpPr/>
          <p:nvPr userDrawn="1"/>
        </p:nvGrpSpPr>
        <p:grpSpPr>
          <a:xfrm>
            <a:off x="7032820" y="-46605"/>
            <a:ext cx="4581090" cy="338554"/>
            <a:chOff x="7032820" y="-46605"/>
            <a:chExt cx="4581090" cy="338554"/>
          </a:xfrm>
        </p:grpSpPr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BA2F7EDA-86C4-4CDB-9D9A-4C4033596F0A}"/>
                </a:ext>
              </a:extLst>
            </p:cNvPr>
            <p:cNvGrpSpPr/>
            <p:nvPr/>
          </p:nvGrpSpPr>
          <p:grpSpPr>
            <a:xfrm>
              <a:off x="7032820" y="-14128"/>
              <a:ext cx="680901" cy="273600"/>
              <a:chOff x="2718987" y="4923709"/>
              <a:chExt cx="680901" cy="273600"/>
            </a:xfrm>
          </p:grpSpPr>
          <p:sp>
            <p:nvSpPr>
              <p:cNvPr id="46" name="Retângulo 1">
                <a:extLst>
                  <a:ext uri="{FF2B5EF4-FFF2-40B4-BE49-F238E27FC236}">
                    <a16:creationId xmlns:a16="http://schemas.microsoft.com/office/drawing/2014/main" id="{91FD36FE-0ED3-48D1-9B85-36F06F27CE68}"/>
                  </a:ext>
                </a:extLst>
              </p:cNvPr>
              <p:cNvSpPr/>
              <p:nvPr/>
            </p:nvSpPr>
            <p:spPr>
              <a:xfrm>
                <a:off x="2718987" y="4923709"/>
                <a:ext cx="680901" cy="273600"/>
              </a:xfrm>
              <a:prstGeom prst="rect">
                <a:avLst/>
              </a:prstGeom>
              <a:solidFill>
                <a:srgbClr val="008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47" name="TextBox 45">
                <a:extLst>
                  <a:ext uri="{FF2B5EF4-FFF2-40B4-BE49-F238E27FC236}">
                    <a16:creationId xmlns:a16="http://schemas.microsoft.com/office/drawing/2014/main" id="{1FA7FB62-5181-4B9F-AA07-23B3FB6CAD74}"/>
                  </a:ext>
                </a:extLst>
              </p:cNvPr>
              <p:cNvSpPr txBox="1"/>
              <p:nvPr/>
            </p:nvSpPr>
            <p:spPr>
              <a:xfrm>
                <a:off x="2718987" y="4952787"/>
                <a:ext cx="67215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BR" sz="800">
                    <a:solidFill>
                      <a:schemeClr val="bg1"/>
                    </a:solidFill>
                    <a:latin typeface="Quicksand" pitchFamily="2" charset="77"/>
                  </a:rPr>
                  <a:t>Método</a:t>
                </a:r>
              </a:p>
            </p:txBody>
          </p:sp>
        </p:grpSp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113787D-5EB8-4E82-83AB-F5447DA7EA1D}"/>
                </a:ext>
              </a:extLst>
            </p:cNvPr>
            <p:cNvGrpSpPr/>
            <p:nvPr/>
          </p:nvGrpSpPr>
          <p:grpSpPr>
            <a:xfrm>
              <a:off x="8356044" y="-13378"/>
              <a:ext cx="964781" cy="272101"/>
              <a:chOff x="4068077" y="4924459"/>
              <a:chExt cx="964781" cy="272101"/>
            </a:xfrm>
          </p:grpSpPr>
          <p:sp>
            <p:nvSpPr>
              <p:cNvPr id="44" name="Retângulo 2">
                <a:extLst>
                  <a:ext uri="{FF2B5EF4-FFF2-40B4-BE49-F238E27FC236}">
                    <a16:creationId xmlns:a16="http://schemas.microsoft.com/office/drawing/2014/main" id="{77BBA36F-A896-40D7-8AA1-B5C9E5A14171}"/>
                  </a:ext>
                </a:extLst>
              </p:cNvPr>
              <p:cNvSpPr/>
              <p:nvPr/>
            </p:nvSpPr>
            <p:spPr>
              <a:xfrm>
                <a:off x="4082823" y="4924459"/>
                <a:ext cx="950035" cy="272101"/>
              </a:xfrm>
              <a:prstGeom prst="rect">
                <a:avLst/>
              </a:prstGeom>
              <a:solidFill>
                <a:srgbClr val="00B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45" name="TextBox 2">
                <a:extLst>
                  <a:ext uri="{FF2B5EF4-FFF2-40B4-BE49-F238E27FC236}">
                    <a16:creationId xmlns:a16="http://schemas.microsoft.com/office/drawing/2014/main" id="{3889ECB1-F469-4C07-9A57-696462B05CB1}"/>
                  </a:ext>
                </a:extLst>
              </p:cNvPr>
              <p:cNvSpPr txBox="1"/>
              <p:nvPr/>
            </p:nvSpPr>
            <p:spPr>
              <a:xfrm>
                <a:off x="4068077" y="4952787"/>
                <a:ext cx="96122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 anchor="ctr">
                <a:spAutoFit/>
              </a:bodyPr>
              <a:lstStyle/>
              <a:p>
                <a:pPr algn="ctr"/>
                <a:r>
                  <a:rPr lang="pt-BR" sz="800">
                    <a:solidFill>
                      <a:schemeClr val="bg1"/>
                    </a:solidFill>
                    <a:latin typeface="Quicksand" pitchFamily="2" charset="77"/>
                  </a:rPr>
                  <a:t>Estratégia da VR</a:t>
                </a:r>
                <a:endParaRPr lang="en-BR" sz="800">
                  <a:solidFill>
                    <a:schemeClr val="bg1"/>
                  </a:solidFill>
                  <a:latin typeface="Quicksand" pitchFamily="2" charset="77"/>
                </a:endParaRPr>
              </a:p>
            </p:txBody>
          </p:sp>
        </p:grp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B8BB7643-3DEE-44B9-8CE7-3F1C987462AA}"/>
                </a:ext>
              </a:extLst>
            </p:cNvPr>
            <p:cNvGrpSpPr/>
            <p:nvPr/>
          </p:nvGrpSpPr>
          <p:grpSpPr>
            <a:xfrm>
              <a:off x="9879166" y="-13662"/>
              <a:ext cx="689519" cy="272669"/>
              <a:chOff x="5680556" y="4924175"/>
              <a:chExt cx="689519" cy="272669"/>
            </a:xfrm>
          </p:grpSpPr>
          <p:sp>
            <p:nvSpPr>
              <p:cNvPr id="42" name="Retângulo 4">
                <a:extLst>
                  <a:ext uri="{FF2B5EF4-FFF2-40B4-BE49-F238E27FC236}">
                    <a16:creationId xmlns:a16="http://schemas.microsoft.com/office/drawing/2014/main" id="{E836FC56-B66B-49C6-8B43-DD05A88BC868}"/>
                  </a:ext>
                </a:extLst>
              </p:cNvPr>
              <p:cNvSpPr/>
              <p:nvPr/>
            </p:nvSpPr>
            <p:spPr>
              <a:xfrm>
                <a:off x="5680556" y="4924175"/>
                <a:ext cx="684214" cy="272669"/>
              </a:xfrm>
              <a:prstGeom prst="rect">
                <a:avLst/>
              </a:prstGeom>
              <a:solidFill>
                <a:srgbClr val="00BF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43" name="TextBox 25">
                <a:extLst>
                  <a:ext uri="{FF2B5EF4-FFF2-40B4-BE49-F238E27FC236}">
                    <a16:creationId xmlns:a16="http://schemas.microsoft.com/office/drawing/2014/main" id="{7CBF60F3-597B-4A2D-823E-75752A018949}"/>
                  </a:ext>
                </a:extLst>
              </p:cNvPr>
              <p:cNvSpPr txBox="1"/>
              <p:nvPr/>
            </p:nvSpPr>
            <p:spPr>
              <a:xfrm>
                <a:off x="5689060" y="4952787"/>
                <a:ext cx="68101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800" err="1">
                    <a:solidFill>
                      <a:schemeClr val="bg1"/>
                    </a:solidFill>
                    <a:latin typeface="Quicksand" pitchFamily="2" charset="77"/>
                  </a:rPr>
                  <a:t>Análise</a:t>
                </a:r>
                <a:endParaRPr lang="en-BR" sz="800">
                  <a:solidFill>
                    <a:schemeClr val="bg1"/>
                  </a:solidFill>
                  <a:latin typeface="Quicksand" pitchFamily="2" charset="77"/>
                </a:endParaRPr>
              </a:p>
            </p:txBody>
          </p:sp>
        </p:grpSp>
        <p:sp>
          <p:nvSpPr>
            <p:cNvPr id="34" name="Retângulo 7">
              <a:extLst>
                <a:ext uri="{FF2B5EF4-FFF2-40B4-BE49-F238E27FC236}">
                  <a16:creationId xmlns:a16="http://schemas.microsoft.com/office/drawing/2014/main" id="{2222A175-85E4-4ED4-A9BC-FB1B3A151E89}"/>
                </a:ext>
              </a:extLst>
            </p:cNvPr>
            <p:cNvSpPr/>
            <p:nvPr/>
          </p:nvSpPr>
          <p:spPr>
            <a:xfrm>
              <a:off x="10558542" y="-14128"/>
              <a:ext cx="996607" cy="273600"/>
            </a:xfrm>
            <a:prstGeom prst="rect">
              <a:avLst/>
            </a:prstGeom>
            <a:solidFill>
              <a:srgbClr val="00B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8975BAA3-4605-4883-B5DF-11A07DA1AEA1}"/>
                </a:ext>
              </a:extLst>
            </p:cNvPr>
            <p:cNvGrpSpPr/>
            <p:nvPr/>
          </p:nvGrpSpPr>
          <p:grpSpPr>
            <a:xfrm>
              <a:off x="7694432" y="-14128"/>
              <a:ext cx="680901" cy="273600"/>
              <a:chOff x="3397537" y="4923709"/>
              <a:chExt cx="680901" cy="273600"/>
            </a:xfrm>
          </p:grpSpPr>
          <p:sp>
            <p:nvSpPr>
              <p:cNvPr id="40" name="Retângulo 1">
                <a:extLst>
                  <a:ext uri="{FF2B5EF4-FFF2-40B4-BE49-F238E27FC236}">
                    <a16:creationId xmlns:a16="http://schemas.microsoft.com/office/drawing/2014/main" id="{C634814E-E772-49EF-91A1-9F3657D4FB34}"/>
                  </a:ext>
                </a:extLst>
              </p:cNvPr>
              <p:cNvSpPr/>
              <p:nvPr/>
            </p:nvSpPr>
            <p:spPr>
              <a:xfrm>
                <a:off x="3397537" y="4923709"/>
                <a:ext cx="680901" cy="273600"/>
              </a:xfrm>
              <a:prstGeom prst="rect">
                <a:avLst/>
              </a:prstGeom>
              <a:solidFill>
                <a:srgbClr val="0096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41" name="TextBox 45">
                <a:extLst>
                  <a:ext uri="{FF2B5EF4-FFF2-40B4-BE49-F238E27FC236}">
                    <a16:creationId xmlns:a16="http://schemas.microsoft.com/office/drawing/2014/main" id="{D3C83378-AC20-4FE6-A88C-6DAFF6D86FD6}"/>
                  </a:ext>
                </a:extLst>
              </p:cNvPr>
              <p:cNvSpPr txBox="1"/>
              <p:nvPr/>
            </p:nvSpPr>
            <p:spPr>
              <a:xfrm>
                <a:off x="3397537" y="4952787"/>
                <a:ext cx="67215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800">
                    <a:solidFill>
                      <a:schemeClr val="bg1"/>
                    </a:solidFill>
                    <a:latin typeface="Quicksand" pitchFamily="2" charset="77"/>
                  </a:rPr>
                  <a:t>A LG</a:t>
                </a:r>
                <a:endParaRPr lang="en-BR" sz="800">
                  <a:solidFill>
                    <a:schemeClr val="bg1"/>
                  </a:solidFill>
                  <a:latin typeface="Quicksand" pitchFamily="2" charset="77"/>
                </a:endParaRPr>
              </a:p>
            </p:txBody>
          </p:sp>
        </p:grp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65E9E812-D81D-4A49-830F-71C3D9723894}"/>
                </a:ext>
              </a:extLst>
            </p:cNvPr>
            <p:cNvGrpSpPr/>
            <p:nvPr/>
          </p:nvGrpSpPr>
          <p:grpSpPr>
            <a:xfrm>
              <a:off x="9321328" y="-13662"/>
              <a:ext cx="577127" cy="272669"/>
              <a:chOff x="5107239" y="4924175"/>
              <a:chExt cx="577127" cy="272669"/>
            </a:xfrm>
          </p:grpSpPr>
          <p:sp>
            <p:nvSpPr>
              <p:cNvPr id="38" name="Retângulo 4">
                <a:extLst>
                  <a:ext uri="{FF2B5EF4-FFF2-40B4-BE49-F238E27FC236}">
                    <a16:creationId xmlns:a16="http://schemas.microsoft.com/office/drawing/2014/main" id="{F5AC5744-9A56-425D-8C84-209C34BEE67E}"/>
                  </a:ext>
                </a:extLst>
              </p:cNvPr>
              <p:cNvSpPr/>
              <p:nvPr/>
            </p:nvSpPr>
            <p:spPr>
              <a:xfrm>
                <a:off x="5107239" y="4924175"/>
                <a:ext cx="571822" cy="272669"/>
              </a:xfrm>
              <a:prstGeom prst="rect">
                <a:avLst/>
              </a:prstGeom>
              <a:solidFill>
                <a:srgbClr val="00BF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39" name="TextBox 25">
                <a:extLst>
                  <a:ext uri="{FF2B5EF4-FFF2-40B4-BE49-F238E27FC236}">
                    <a16:creationId xmlns:a16="http://schemas.microsoft.com/office/drawing/2014/main" id="{FABCDACA-0D79-4FC2-B9B2-EF14259DEE2E}"/>
                  </a:ext>
                </a:extLst>
              </p:cNvPr>
              <p:cNvSpPr txBox="1"/>
              <p:nvPr/>
            </p:nvSpPr>
            <p:spPr>
              <a:xfrm>
                <a:off x="5112544" y="4952787"/>
                <a:ext cx="57182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800">
                    <a:solidFill>
                      <a:schemeClr val="bg1"/>
                    </a:solidFill>
                    <a:latin typeface="Quicksand" pitchFamily="2" charset="77"/>
                  </a:rPr>
                  <a:t>As Is</a:t>
                </a:r>
                <a:endParaRPr lang="en-BR" sz="800">
                  <a:solidFill>
                    <a:schemeClr val="bg1"/>
                  </a:solidFill>
                  <a:latin typeface="Quicksand" pitchFamily="2" charset="77"/>
                </a:endParaRPr>
              </a:p>
            </p:txBody>
          </p:sp>
        </p:grpSp>
        <p:sp>
          <p:nvSpPr>
            <p:cNvPr id="37" name="TextBox 34">
              <a:extLst>
                <a:ext uri="{FF2B5EF4-FFF2-40B4-BE49-F238E27FC236}">
                  <a16:creationId xmlns:a16="http://schemas.microsoft.com/office/drawing/2014/main" id="{648C8BBC-4745-41B7-B504-0B27E169BF9B}"/>
                </a:ext>
              </a:extLst>
            </p:cNvPr>
            <p:cNvSpPr txBox="1"/>
            <p:nvPr userDrawn="1"/>
          </p:nvSpPr>
          <p:spPr>
            <a:xfrm>
              <a:off x="10520442" y="-46605"/>
              <a:ext cx="109346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err="1">
                  <a:solidFill>
                    <a:schemeClr val="bg1"/>
                  </a:solidFill>
                  <a:latin typeface="Quicksand" pitchFamily="2" charset="77"/>
                </a:rPr>
                <a:t>Síntese</a:t>
              </a:r>
              <a:r>
                <a:rPr lang="en-US" sz="800">
                  <a:solidFill>
                    <a:schemeClr val="bg1"/>
                  </a:solidFill>
                  <a:latin typeface="Quicksand" pitchFamily="2" charset="77"/>
                </a:rPr>
                <a:t> &amp; </a:t>
              </a:r>
              <a:r>
                <a:rPr lang="en-US" sz="800" err="1">
                  <a:solidFill>
                    <a:schemeClr val="bg1"/>
                  </a:solidFill>
                  <a:latin typeface="Quicksand" pitchFamily="2" charset="77"/>
                </a:rPr>
                <a:t>Pontos</a:t>
              </a:r>
              <a:r>
                <a:rPr lang="en-US" sz="800">
                  <a:solidFill>
                    <a:schemeClr val="bg1"/>
                  </a:solidFill>
                  <a:latin typeface="Quicksand" pitchFamily="2" charset="77"/>
                </a:rPr>
                <a:t> de </a:t>
              </a:r>
              <a:r>
                <a:rPr lang="en-US" sz="800" err="1">
                  <a:solidFill>
                    <a:schemeClr val="bg1"/>
                  </a:solidFill>
                  <a:latin typeface="Quicksand" pitchFamily="2" charset="77"/>
                </a:rPr>
                <a:t>Atenção</a:t>
              </a:r>
              <a:endParaRPr lang="en-BR" sz="800">
                <a:solidFill>
                  <a:schemeClr val="bg1"/>
                </a:solidFill>
                <a:latin typeface="Quicksand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3402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8AC5E63C-2B40-41FD-8D17-98B221772341}"/>
              </a:ext>
            </a:extLst>
          </p:cNvPr>
          <p:cNvSpPr/>
          <p:nvPr userDrawn="1"/>
        </p:nvSpPr>
        <p:spPr>
          <a:xfrm>
            <a:off x="-1" y="-5356"/>
            <a:ext cx="6096001" cy="6863356"/>
          </a:xfrm>
          <a:prstGeom prst="rect">
            <a:avLst/>
          </a:prstGeom>
          <a:solidFill>
            <a:srgbClr val="B8E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E7E18CE-8D40-4088-A30C-ACCA56D408D0}"/>
              </a:ext>
            </a:extLst>
          </p:cNvPr>
          <p:cNvSpPr/>
          <p:nvPr userDrawn="1"/>
        </p:nvSpPr>
        <p:spPr>
          <a:xfrm>
            <a:off x="0" y="-5356"/>
            <a:ext cx="12192000" cy="938805"/>
          </a:xfrm>
          <a:prstGeom prst="rect">
            <a:avLst/>
          </a:prstGeom>
          <a:solidFill>
            <a:srgbClr val="66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AD524-827F-0B4B-AE0C-8FF4BF64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91E8-C203-A94E-B80D-5E5809A534B4}" type="datetimeFigureOut">
              <a:rPr lang="pt-BR" noProof="0" smtClean="0"/>
              <a:t>20/08/2021</a:t>
            </a:fld>
            <a:endParaRPr lang="pt-BR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9F7E3-2DAA-F047-AE14-1893F836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CF5DB-1764-3D4D-8B96-C691EFD2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9AE2-8F77-1B45-AEF2-52E9D75733AA}" type="slidenum">
              <a:rPr lang="pt-BR" noProof="0" smtClean="0"/>
              <a:t>‹nº›</a:t>
            </a:fld>
            <a:endParaRPr lang="pt-BR" noProof="0"/>
          </a:p>
        </p:txBody>
      </p:sp>
      <p:pic>
        <p:nvPicPr>
          <p:cNvPr id="11" name="Google Shape;102;p1">
            <a:extLst>
              <a:ext uri="{FF2B5EF4-FFF2-40B4-BE49-F238E27FC236}">
                <a16:creationId xmlns:a16="http://schemas.microsoft.com/office/drawing/2014/main" id="{53A94F78-A633-477A-8FE3-74C42F4118E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613910" y="98930"/>
            <a:ext cx="438580" cy="5243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2DF54-E8E8-114E-9F46-000A9B035F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175"/>
            <a:ext cx="9144000" cy="454025"/>
          </a:xfrm>
        </p:spPr>
        <p:txBody>
          <a:bodyPr>
            <a:noAutofit/>
          </a:bodyPr>
          <a:lstStyle>
            <a:lvl1pPr>
              <a:defRPr sz="2800" b="0">
                <a:solidFill>
                  <a:srgbClr val="EFFFF1"/>
                </a:solidFill>
              </a:defRPr>
            </a:lvl1pPr>
          </a:lstStyle>
          <a:p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noProof="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BE392A6-9123-4BA1-A7E4-785C668D46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457200"/>
            <a:ext cx="9144000" cy="365125"/>
          </a:xfrm>
        </p:spPr>
        <p:txBody>
          <a:bodyPr/>
          <a:lstStyle>
            <a:lvl1pPr marL="0" indent="0" algn="l">
              <a:buNone/>
              <a:defRPr sz="2400" i="0">
                <a:solidFill>
                  <a:schemeClr val="bg2"/>
                </a:solidFill>
                <a:latin typeface="Quicksand Ligh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subtitle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noProof="0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41F340E-9842-4797-8BB3-0E6E432075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5308" y="1058861"/>
            <a:ext cx="5291142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0"/>
            </a:lvl1pPr>
          </a:lstStyle>
          <a:p>
            <a:pPr lvl="0"/>
            <a:r>
              <a:rPr lang="pt-BR" noProof="0" dirty="0"/>
              <a:t>Clique para editar os estilos de texto Mestres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1524662A-35F2-4A7F-944B-B7F65FC7EA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42300" y="1058861"/>
            <a:ext cx="5297300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0"/>
            </a:lvl1pPr>
          </a:lstStyle>
          <a:p>
            <a:pPr lvl="0"/>
            <a:r>
              <a:rPr lang="pt-BR" noProof="0" dirty="0"/>
              <a:t>Clique para editar os estilos de texto Mestres</a:t>
            </a: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5B665F4D-B32B-4784-B0BC-52B6A49F23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398" y="1549399"/>
            <a:ext cx="5734051" cy="4806952"/>
          </a:xfrm>
        </p:spPr>
        <p:txBody>
          <a:bodyPr/>
          <a:lstStyle>
            <a:lvl1pPr>
              <a:defRPr>
                <a:latin typeface="Quicksand Light" pitchFamily="2" charset="0"/>
              </a:defRPr>
            </a:lvl1pPr>
            <a:lvl2pPr>
              <a:defRPr>
                <a:latin typeface="Quicksand Light" pitchFamily="2" charset="0"/>
              </a:defRPr>
            </a:lvl2pPr>
            <a:lvl3pPr>
              <a:defRPr>
                <a:latin typeface="Quicksand Light" pitchFamily="2" charset="0"/>
              </a:defRPr>
            </a:lvl3pPr>
            <a:lvl4pPr>
              <a:defRPr>
                <a:latin typeface="Quicksand Light" pitchFamily="2" charset="0"/>
              </a:defRPr>
            </a:lvl4pPr>
            <a:lvl5pPr>
              <a:defRPr>
                <a:latin typeface="Quicksand Light" pitchFamily="2" charset="0"/>
              </a:defRPr>
            </a:lvl5pPr>
          </a:lstStyle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23" name="Espaço Reservado para Texto 21">
            <a:extLst>
              <a:ext uri="{FF2B5EF4-FFF2-40B4-BE49-F238E27FC236}">
                <a16:creationId xmlns:a16="http://schemas.microsoft.com/office/drawing/2014/main" id="{159905E3-BA26-451B-92C4-EF35CC0FC9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99389" y="1549399"/>
            <a:ext cx="5734051" cy="4806952"/>
          </a:xfrm>
        </p:spPr>
        <p:txBody>
          <a:bodyPr/>
          <a:lstStyle>
            <a:lvl1pPr>
              <a:defRPr>
                <a:latin typeface="Quicksand Light" pitchFamily="2" charset="0"/>
              </a:defRPr>
            </a:lvl1pPr>
            <a:lvl2pPr>
              <a:defRPr>
                <a:latin typeface="Quicksand Light" pitchFamily="2" charset="0"/>
              </a:defRPr>
            </a:lvl2pPr>
            <a:lvl3pPr>
              <a:defRPr>
                <a:latin typeface="Quicksand Light" pitchFamily="2" charset="0"/>
              </a:defRPr>
            </a:lvl3pPr>
            <a:lvl4pPr>
              <a:defRPr>
                <a:latin typeface="Quicksand Light" pitchFamily="2" charset="0"/>
              </a:defRPr>
            </a:lvl4pPr>
            <a:lvl5pPr>
              <a:defRPr>
                <a:latin typeface="Quicksand Light" pitchFamily="2" charset="0"/>
              </a:defRPr>
            </a:lvl5pPr>
          </a:lstStyle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pic>
        <p:nvPicPr>
          <p:cNvPr id="27" name="Gráfico 26" descr="Lupa estrutura de tópicos">
            <a:extLst>
              <a:ext uri="{FF2B5EF4-FFF2-40B4-BE49-F238E27FC236}">
                <a16:creationId xmlns:a16="http://schemas.microsoft.com/office/drawing/2014/main" id="{AB1A4E1F-2DA1-482C-B2BC-7EC15CC1C2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397" y="1028700"/>
            <a:ext cx="442911" cy="442911"/>
          </a:xfrm>
          <a:prstGeom prst="rect">
            <a:avLst/>
          </a:prstGeom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E092238D-4F7C-481C-8B5D-E6AC67ADFE1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299389" y="1028700"/>
            <a:ext cx="442911" cy="44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162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63C11A80-D6B1-4D8D-A55C-6FDCAC560EBC}"/>
              </a:ext>
            </a:extLst>
          </p:cNvPr>
          <p:cNvSpPr/>
          <p:nvPr userDrawn="1"/>
        </p:nvSpPr>
        <p:spPr>
          <a:xfrm>
            <a:off x="3718817" y="-5356"/>
            <a:ext cx="4783040" cy="6863356"/>
          </a:xfrm>
          <a:prstGeom prst="rect">
            <a:avLst/>
          </a:prstGeom>
          <a:solidFill>
            <a:srgbClr val="B8E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AC5E63C-2B40-41FD-8D17-98B221772341}"/>
              </a:ext>
            </a:extLst>
          </p:cNvPr>
          <p:cNvSpPr/>
          <p:nvPr userDrawn="1"/>
        </p:nvSpPr>
        <p:spPr>
          <a:xfrm>
            <a:off x="-1" y="-5356"/>
            <a:ext cx="3714751" cy="6863356"/>
          </a:xfrm>
          <a:prstGeom prst="rect">
            <a:avLst/>
          </a:prstGeom>
          <a:solidFill>
            <a:srgbClr val="8FD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E7E18CE-8D40-4088-A30C-ACCA56D408D0}"/>
              </a:ext>
            </a:extLst>
          </p:cNvPr>
          <p:cNvSpPr/>
          <p:nvPr userDrawn="1"/>
        </p:nvSpPr>
        <p:spPr>
          <a:xfrm>
            <a:off x="0" y="-5356"/>
            <a:ext cx="12192000" cy="938805"/>
          </a:xfrm>
          <a:prstGeom prst="rect">
            <a:avLst/>
          </a:prstGeom>
          <a:solidFill>
            <a:srgbClr val="66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AD524-827F-0B4B-AE0C-8FF4BF64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91E8-C203-A94E-B80D-5E5809A534B4}" type="datetimeFigureOut">
              <a:rPr lang="pt-BR" noProof="0" smtClean="0"/>
              <a:t>20/08/2021</a:t>
            </a:fld>
            <a:endParaRPr lang="pt-BR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9F7E3-2DAA-F047-AE14-1893F836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CF5DB-1764-3D4D-8B96-C691EFD2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9AE2-8F77-1B45-AEF2-52E9D75733AA}" type="slidenum">
              <a:rPr lang="pt-BR" noProof="0" smtClean="0"/>
              <a:t>‹nº›</a:t>
            </a:fld>
            <a:endParaRPr lang="pt-BR" noProof="0"/>
          </a:p>
        </p:txBody>
      </p:sp>
      <p:pic>
        <p:nvPicPr>
          <p:cNvPr id="11" name="Google Shape;102;p1">
            <a:extLst>
              <a:ext uri="{FF2B5EF4-FFF2-40B4-BE49-F238E27FC236}">
                <a16:creationId xmlns:a16="http://schemas.microsoft.com/office/drawing/2014/main" id="{53A94F78-A633-477A-8FE3-74C42F4118E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613910" y="98930"/>
            <a:ext cx="438580" cy="5243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2DF54-E8E8-114E-9F46-000A9B035F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175"/>
            <a:ext cx="9144000" cy="454025"/>
          </a:xfrm>
        </p:spPr>
        <p:txBody>
          <a:bodyPr>
            <a:noAutofit/>
          </a:bodyPr>
          <a:lstStyle>
            <a:lvl1pPr>
              <a:defRPr sz="2800" b="1">
                <a:solidFill>
                  <a:srgbClr val="EFFFF1"/>
                </a:solidFill>
              </a:defRPr>
            </a:lvl1pPr>
          </a:lstStyle>
          <a:p>
            <a:r>
              <a:rPr lang="pt-BR" noProof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BE392A6-9123-4BA1-A7E4-785C668D46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457200"/>
            <a:ext cx="9144000" cy="365125"/>
          </a:xfrm>
        </p:spPr>
        <p:txBody>
          <a:bodyPr/>
          <a:lstStyle>
            <a:lvl1pPr marL="0" indent="0" algn="l">
              <a:buNone/>
              <a:defRPr sz="2400" i="0">
                <a:solidFill>
                  <a:schemeClr val="bg2"/>
                </a:solidFill>
                <a:latin typeface="Quicksand Ligh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subtitle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noProof="0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41F340E-9842-4797-8BB3-0E6E432075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5308" y="1058861"/>
            <a:ext cx="3098031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0"/>
            </a:lvl1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1524662A-35F2-4A7F-944B-B7F65FC7EA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944768" y="1058861"/>
            <a:ext cx="3094832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0"/>
            </a:lvl1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5B665F4D-B32B-4784-B0BC-52B6A49F23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398" y="1549399"/>
            <a:ext cx="3540941" cy="4806952"/>
          </a:xfrm>
        </p:spPr>
        <p:txBody>
          <a:bodyPr/>
          <a:lstStyle>
            <a:lvl1pPr>
              <a:defRPr>
                <a:latin typeface="Quicksand Light" pitchFamily="2" charset="0"/>
              </a:defRPr>
            </a:lvl1pPr>
            <a:lvl2pPr>
              <a:defRPr>
                <a:latin typeface="Quicksand Light" pitchFamily="2" charset="0"/>
              </a:defRPr>
            </a:lvl2pPr>
            <a:lvl3pPr>
              <a:defRPr>
                <a:latin typeface="Quicksand Light" pitchFamily="2" charset="0"/>
              </a:defRPr>
            </a:lvl3pPr>
            <a:lvl4pPr>
              <a:defRPr>
                <a:latin typeface="Quicksand Light" pitchFamily="2" charset="0"/>
              </a:defRPr>
            </a:lvl4pPr>
            <a:lvl5pPr>
              <a:defRPr>
                <a:latin typeface="Quicksand Light" pitchFamily="2" charset="0"/>
              </a:defRPr>
            </a:lvl5pPr>
          </a:lstStyle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23" name="Espaço Reservado para Texto 21">
            <a:extLst>
              <a:ext uri="{FF2B5EF4-FFF2-40B4-BE49-F238E27FC236}">
                <a16:creationId xmlns:a16="http://schemas.microsoft.com/office/drawing/2014/main" id="{159905E3-BA26-451B-92C4-EF35CC0FC9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527335" y="1549399"/>
            <a:ext cx="3506105" cy="4806952"/>
          </a:xfrm>
        </p:spPr>
        <p:txBody>
          <a:bodyPr/>
          <a:lstStyle>
            <a:lvl1pPr>
              <a:defRPr>
                <a:latin typeface="Quicksand Light" pitchFamily="2" charset="0"/>
              </a:defRPr>
            </a:lvl1pPr>
            <a:lvl2pPr>
              <a:defRPr>
                <a:latin typeface="Quicksand Light" pitchFamily="2" charset="0"/>
              </a:defRPr>
            </a:lvl2pPr>
            <a:lvl3pPr>
              <a:defRPr>
                <a:latin typeface="Quicksand Light" pitchFamily="2" charset="0"/>
              </a:defRPr>
            </a:lvl3pPr>
            <a:lvl4pPr>
              <a:defRPr>
                <a:latin typeface="Quicksand Light" pitchFamily="2" charset="0"/>
              </a:defRPr>
            </a:lvl4pPr>
            <a:lvl5pPr>
              <a:defRPr>
                <a:latin typeface="Quicksand Light" pitchFamily="2" charset="0"/>
              </a:defRPr>
            </a:lvl5pPr>
          </a:lstStyle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pic>
        <p:nvPicPr>
          <p:cNvPr id="27" name="Gráfico 26" descr="Lupa estrutura de tópicos">
            <a:extLst>
              <a:ext uri="{FF2B5EF4-FFF2-40B4-BE49-F238E27FC236}">
                <a16:creationId xmlns:a16="http://schemas.microsoft.com/office/drawing/2014/main" id="{AB1A4E1F-2DA1-482C-B2BC-7EC15CC1C2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397" y="1028700"/>
            <a:ext cx="442911" cy="442911"/>
          </a:xfrm>
          <a:prstGeom prst="rect">
            <a:avLst/>
          </a:prstGeom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E092238D-4F7C-481C-8B5D-E6AC67ADFE1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501857" y="1028700"/>
            <a:ext cx="442911" cy="442911"/>
          </a:xfrm>
          <a:prstGeom prst="rect">
            <a:avLst/>
          </a:prstGeom>
        </p:spPr>
      </p:pic>
      <p:sp>
        <p:nvSpPr>
          <p:cNvPr id="26" name="Espaço Reservado para Texto 8">
            <a:extLst>
              <a:ext uri="{FF2B5EF4-FFF2-40B4-BE49-F238E27FC236}">
                <a16:creationId xmlns:a16="http://schemas.microsoft.com/office/drawing/2014/main" id="{3C931603-CC78-4A17-A23A-3814675DBD6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11337" y="1058861"/>
            <a:ext cx="3442063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0"/>
            </a:lvl1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4333403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8AC5E63C-2B40-41FD-8D17-98B221772341}"/>
              </a:ext>
            </a:extLst>
          </p:cNvPr>
          <p:cNvSpPr/>
          <p:nvPr userDrawn="1"/>
        </p:nvSpPr>
        <p:spPr>
          <a:xfrm>
            <a:off x="-1" y="-5356"/>
            <a:ext cx="4409955" cy="6863356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E7E18CE-8D40-4088-A30C-ACCA56D408D0}"/>
              </a:ext>
            </a:extLst>
          </p:cNvPr>
          <p:cNvSpPr/>
          <p:nvPr userDrawn="1"/>
        </p:nvSpPr>
        <p:spPr>
          <a:xfrm>
            <a:off x="0" y="-5356"/>
            <a:ext cx="12192000" cy="938805"/>
          </a:xfrm>
          <a:prstGeom prst="rect">
            <a:avLst/>
          </a:prstGeom>
          <a:solidFill>
            <a:srgbClr val="B2D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AD524-827F-0B4B-AE0C-8FF4BF64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91E8-C203-A94E-B80D-5E5809A534B4}" type="datetimeFigureOut">
              <a:rPr lang="pt-BR" noProof="0" smtClean="0"/>
              <a:t>20/08/2021</a:t>
            </a:fld>
            <a:endParaRPr lang="pt-BR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9F7E3-2DAA-F047-AE14-1893F836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CF5DB-1764-3D4D-8B96-C691EFD2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9AE2-8F77-1B45-AEF2-52E9D75733AA}" type="slidenum">
              <a:rPr lang="pt-BR" noProof="0" smtClean="0"/>
              <a:t>‹nº›</a:t>
            </a:fld>
            <a:endParaRPr lang="pt-BR" noProof="0"/>
          </a:p>
        </p:txBody>
      </p:sp>
      <p:pic>
        <p:nvPicPr>
          <p:cNvPr id="11" name="Google Shape;102;p1">
            <a:extLst>
              <a:ext uri="{FF2B5EF4-FFF2-40B4-BE49-F238E27FC236}">
                <a16:creationId xmlns:a16="http://schemas.microsoft.com/office/drawing/2014/main" id="{53A94F78-A633-477A-8FE3-74C42F4118E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613910" y="98930"/>
            <a:ext cx="438580" cy="5243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2DF54-E8E8-114E-9F46-000A9B035F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175"/>
            <a:ext cx="9144000" cy="454025"/>
          </a:xfrm>
        </p:spPr>
        <p:txBody>
          <a:bodyPr>
            <a:noAutofit/>
          </a:bodyPr>
          <a:lstStyle>
            <a:lvl1pPr>
              <a:defRPr sz="2800" b="1">
                <a:solidFill>
                  <a:srgbClr val="EFFFF1"/>
                </a:solidFill>
              </a:defRPr>
            </a:lvl1pPr>
          </a:lstStyle>
          <a:p>
            <a:r>
              <a:rPr lang="pt-BR" noProof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BE392A6-9123-4BA1-A7E4-785C668D46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457200"/>
            <a:ext cx="9144000" cy="365125"/>
          </a:xfrm>
        </p:spPr>
        <p:txBody>
          <a:bodyPr/>
          <a:lstStyle>
            <a:lvl1pPr marL="0" indent="0" algn="l">
              <a:buNone/>
              <a:defRPr sz="2400" i="0">
                <a:solidFill>
                  <a:srgbClr val="00AA13"/>
                </a:solidFill>
                <a:latin typeface="Quicksand Ligh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Click to edit Master subtitle style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41F340E-9842-4797-8BB3-0E6E432075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5308" y="1058861"/>
            <a:ext cx="5291142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/>
            </a:lvl1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1524662A-35F2-4A7F-944B-B7F65FC7EA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42300" y="1058861"/>
            <a:ext cx="5297300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/>
            </a:lvl1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5B665F4D-B32B-4784-B0BC-52B6A49F23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398" y="1549399"/>
            <a:ext cx="5734051" cy="4806952"/>
          </a:xfrm>
        </p:spPr>
        <p:txBody>
          <a:bodyPr/>
          <a:lstStyle>
            <a:lvl1pPr>
              <a:defRPr>
                <a:latin typeface="Quicksand Light" pitchFamily="2" charset="0"/>
              </a:defRPr>
            </a:lvl1pPr>
            <a:lvl2pPr>
              <a:defRPr>
                <a:latin typeface="Quicksand Light" pitchFamily="2" charset="0"/>
              </a:defRPr>
            </a:lvl2pPr>
            <a:lvl3pPr>
              <a:defRPr>
                <a:latin typeface="Quicksand Light" pitchFamily="2" charset="0"/>
              </a:defRPr>
            </a:lvl3pPr>
            <a:lvl4pPr>
              <a:defRPr>
                <a:latin typeface="Quicksand Light" pitchFamily="2" charset="0"/>
              </a:defRPr>
            </a:lvl4pPr>
            <a:lvl5pPr>
              <a:defRPr>
                <a:latin typeface="Quicksand Light" pitchFamily="2" charset="0"/>
              </a:defRPr>
            </a:lvl5pPr>
          </a:lstStyle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23" name="Espaço Reservado para Texto 21">
            <a:extLst>
              <a:ext uri="{FF2B5EF4-FFF2-40B4-BE49-F238E27FC236}">
                <a16:creationId xmlns:a16="http://schemas.microsoft.com/office/drawing/2014/main" id="{159905E3-BA26-451B-92C4-EF35CC0FC9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99389" y="1549399"/>
            <a:ext cx="5734051" cy="4806952"/>
          </a:xfrm>
        </p:spPr>
        <p:txBody>
          <a:bodyPr/>
          <a:lstStyle>
            <a:lvl1pPr>
              <a:defRPr>
                <a:latin typeface="Quicksand Light" pitchFamily="2" charset="0"/>
              </a:defRPr>
            </a:lvl1pPr>
            <a:lvl2pPr>
              <a:defRPr>
                <a:latin typeface="Quicksand Light" pitchFamily="2" charset="0"/>
              </a:defRPr>
            </a:lvl2pPr>
            <a:lvl3pPr>
              <a:defRPr>
                <a:latin typeface="Quicksand Light" pitchFamily="2" charset="0"/>
              </a:defRPr>
            </a:lvl3pPr>
            <a:lvl4pPr>
              <a:defRPr>
                <a:latin typeface="Quicksand Light" pitchFamily="2" charset="0"/>
              </a:defRPr>
            </a:lvl4pPr>
            <a:lvl5pPr>
              <a:defRPr>
                <a:latin typeface="Quicksand Light" pitchFamily="2" charset="0"/>
              </a:defRPr>
            </a:lvl5pPr>
          </a:lstStyle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pic>
        <p:nvPicPr>
          <p:cNvPr id="27" name="Gráfico 26" descr="Lupa estrutura de tópicos">
            <a:extLst>
              <a:ext uri="{FF2B5EF4-FFF2-40B4-BE49-F238E27FC236}">
                <a16:creationId xmlns:a16="http://schemas.microsoft.com/office/drawing/2014/main" id="{AB1A4E1F-2DA1-482C-B2BC-7EC15CC1C2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397" y="1028700"/>
            <a:ext cx="442911" cy="442911"/>
          </a:xfrm>
          <a:prstGeom prst="rect">
            <a:avLst/>
          </a:prstGeom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E092238D-4F7C-481C-8B5D-E6AC67ADFE1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299389" y="1028700"/>
            <a:ext cx="442911" cy="44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561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8AC5E63C-2B40-41FD-8D17-98B221772341}"/>
              </a:ext>
            </a:extLst>
          </p:cNvPr>
          <p:cNvSpPr/>
          <p:nvPr userDrawn="1"/>
        </p:nvSpPr>
        <p:spPr>
          <a:xfrm>
            <a:off x="-1" y="-5356"/>
            <a:ext cx="6096001" cy="6863356"/>
          </a:xfrm>
          <a:prstGeom prst="rect">
            <a:avLst/>
          </a:prstGeom>
          <a:solidFill>
            <a:srgbClr val="FF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E7E18CE-8D40-4088-A30C-ACCA56D408D0}"/>
              </a:ext>
            </a:extLst>
          </p:cNvPr>
          <p:cNvSpPr/>
          <p:nvPr userDrawn="1"/>
        </p:nvSpPr>
        <p:spPr>
          <a:xfrm>
            <a:off x="0" y="-5356"/>
            <a:ext cx="12192000" cy="938805"/>
          </a:xfrm>
          <a:prstGeom prst="rect">
            <a:avLst/>
          </a:prstGeom>
          <a:solidFill>
            <a:srgbClr val="FFD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AD524-827F-0B4B-AE0C-8FF4BF64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91E8-C203-A94E-B80D-5E5809A534B4}" type="datetimeFigureOut">
              <a:rPr lang="pt-BR" noProof="0" smtClean="0"/>
              <a:t>20/08/2021</a:t>
            </a:fld>
            <a:endParaRPr lang="pt-BR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9F7E3-2DAA-F047-AE14-1893F836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CF5DB-1764-3D4D-8B96-C691EFD2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9AE2-8F77-1B45-AEF2-52E9D75733AA}" type="slidenum">
              <a:rPr lang="pt-BR" noProof="0" smtClean="0"/>
              <a:t>‹nº›</a:t>
            </a:fld>
            <a:endParaRPr lang="pt-BR" noProof="0"/>
          </a:p>
        </p:txBody>
      </p:sp>
      <p:pic>
        <p:nvPicPr>
          <p:cNvPr id="11" name="Google Shape;102;p1">
            <a:extLst>
              <a:ext uri="{FF2B5EF4-FFF2-40B4-BE49-F238E27FC236}">
                <a16:creationId xmlns:a16="http://schemas.microsoft.com/office/drawing/2014/main" id="{53A94F78-A633-477A-8FE3-74C42F4118E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613910" y="98930"/>
            <a:ext cx="438580" cy="5243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2DF54-E8E8-114E-9F46-000A9B035F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175"/>
            <a:ext cx="9144000" cy="454025"/>
          </a:xfrm>
        </p:spPr>
        <p:txBody>
          <a:bodyPr>
            <a:noAutofit/>
          </a:bodyPr>
          <a:lstStyle>
            <a:lvl1pPr>
              <a:defRPr sz="2800" b="1">
                <a:solidFill>
                  <a:srgbClr val="EFFFF1"/>
                </a:solidFill>
              </a:defRPr>
            </a:lvl1pPr>
          </a:lstStyle>
          <a:p>
            <a:r>
              <a:rPr lang="pt-BR" noProof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BE392A6-9123-4BA1-A7E4-785C668D46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457200"/>
            <a:ext cx="9144000" cy="365125"/>
          </a:xfrm>
        </p:spPr>
        <p:txBody>
          <a:bodyPr/>
          <a:lstStyle>
            <a:lvl1pPr marL="0" indent="0" algn="l">
              <a:buNone/>
              <a:defRPr sz="2400" i="0">
                <a:solidFill>
                  <a:schemeClr val="accent2">
                    <a:lumMod val="75000"/>
                  </a:schemeClr>
                </a:solidFill>
                <a:latin typeface="Quicksand Ligh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Click to edit Master subtitle style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41F340E-9842-4797-8BB3-0E6E432075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5308" y="1058861"/>
            <a:ext cx="5291142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/>
            </a:lvl1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1524662A-35F2-4A7F-944B-B7F65FC7EA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42300" y="1058861"/>
            <a:ext cx="5297300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/>
            </a:lvl1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5B665F4D-B32B-4784-B0BC-52B6A49F23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398" y="1549399"/>
            <a:ext cx="5734051" cy="4806952"/>
          </a:xfrm>
        </p:spPr>
        <p:txBody>
          <a:bodyPr/>
          <a:lstStyle>
            <a:lvl1pPr>
              <a:defRPr>
                <a:latin typeface="Quicksand Light" pitchFamily="2" charset="0"/>
              </a:defRPr>
            </a:lvl1pPr>
            <a:lvl2pPr>
              <a:defRPr>
                <a:latin typeface="Quicksand Light" pitchFamily="2" charset="0"/>
              </a:defRPr>
            </a:lvl2pPr>
            <a:lvl3pPr>
              <a:defRPr>
                <a:latin typeface="Quicksand Light" pitchFamily="2" charset="0"/>
              </a:defRPr>
            </a:lvl3pPr>
            <a:lvl4pPr>
              <a:defRPr>
                <a:latin typeface="Quicksand Light" pitchFamily="2" charset="0"/>
              </a:defRPr>
            </a:lvl4pPr>
            <a:lvl5pPr>
              <a:defRPr>
                <a:latin typeface="Quicksand Light" pitchFamily="2" charset="0"/>
              </a:defRPr>
            </a:lvl5pPr>
          </a:lstStyle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23" name="Espaço Reservado para Texto 21">
            <a:extLst>
              <a:ext uri="{FF2B5EF4-FFF2-40B4-BE49-F238E27FC236}">
                <a16:creationId xmlns:a16="http://schemas.microsoft.com/office/drawing/2014/main" id="{159905E3-BA26-451B-92C4-EF35CC0FC9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99389" y="1549399"/>
            <a:ext cx="5734051" cy="4806952"/>
          </a:xfrm>
        </p:spPr>
        <p:txBody>
          <a:bodyPr/>
          <a:lstStyle>
            <a:lvl1pPr>
              <a:defRPr>
                <a:latin typeface="Quicksand Light" pitchFamily="2" charset="0"/>
              </a:defRPr>
            </a:lvl1pPr>
            <a:lvl2pPr>
              <a:defRPr>
                <a:latin typeface="Quicksand Light" pitchFamily="2" charset="0"/>
              </a:defRPr>
            </a:lvl2pPr>
            <a:lvl3pPr>
              <a:defRPr>
                <a:latin typeface="Quicksand Light" pitchFamily="2" charset="0"/>
              </a:defRPr>
            </a:lvl3pPr>
            <a:lvl4pPr>
              <a:defRPr>
                <a:latin typeface="Quicksand Light" pitchFamily="2" charset="0"/>
              </a:defRPr>
            </a:lvl4pPr>
            <a:lvl5pPr>
              <a:defRPr>
                <a:latin typeface="Quicksand Light" pitchFamily="2" charset="0"/>
              </a:defRPr>
            </a:lvl5pPr>
          </a:lstStyle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pic>
        <p:nvPicPr>
          <p:cNvPr id="27" name="Gráfico 26" descr="Lupa estrutura de tópicos">
            <a:extLst>
              <a:ext uri="{FF2B5EF4-FFF2-40B4-BE49-F238E27FC236}">
                <a16:creationId xmlns:a16="http://schemas.microsoft.com/office/drawing/2014/main" id="{AB1A4E1F-2DA1-482C-B2BC-7EC15CC1C2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397" y="1028700"/>
            <a:ext cx="442911" cy="442911"/>
          </a:xfrm>
          <a:prstGeom prst="rect">
            <a:avLst/>
          </a:prstGeom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E092238D-4F7C-481C-8B5D-E6AC67ADFE1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299389" y="1028700"/>
            <a:ext cx="442911" cy="442911"/>
          </a:xfrm>
          <a:prstGeom prst="rect">
            <a:avLst/>
          </a:prstGeom>
        </p:spPr>
      </p:pic>
      <p:grpSp>
        <p:nvGrpSpPr>
          <p:cNvPr id="40" name="Agrupar 39">
            <a:extLst>
              <a:ext uri="{FF2B5EF4-FFF2-40B4-BE49-F238E27FC236}">
                <a16:creationId xmlns:a16="http://schemas.microsoft.com/office/drawing/2014/main" id="{0DFC0B64-4D1E-4541-B459-5FF10806933C}"/>
              </a:ext>
            </a:extLst>
          </p:cNvPr>
          <p:cNvGrpSpPr/>
          <p:nvPr userDrawn="1"/>
        </p:nvGrpSpPr>
        <p:grpSpPr>
          <a:xfrm>
            <a:off x="7032820" y="-46605"/>
            <a:ext cx="4581090" cy="338554"/>
            <a:chOff x="7032820" y="-46605"/>
            <a:chExt cx="4581090" cy="338554"/>
          </a:xfrm>
        </p:grpSpPr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3F7CC2A2-01DC-4DAA-9C9F-A3252FC2FD14}"/>
                </a:ext>
              </a:extLst>
            </p:cNvPr>
            <p:cNvGrpSpPr/>
            <p:nvPr/>
          </p:nvGrpSpPr>
          <p:grpSpPr>
            <a:xfrm>
              <a:off x="7032820" y="-14128"/>
              <a:ext cx="680901" cy="273600"/>
              <a:chOff x="2718987" y="4923709"/>
              <a:chExt cx="680901" cy="273600"/>
            </a:xfrm>
          </p:grpSpPr>
          <p:sp>
            <p:nvSpPr>
              <p:cNvPr id="56" name="Retângulo 1">
                <a:extLst>
                  <a:ext uri="{FF2B5EF4-FFF2-40B4-BE49-F238E27FC236}">
                    <a16:creationId xmlns:a16="http://schemas.microsoft.com/office/drawing/2014/main" id="{5F1BCC65-AC58-4FAC-899D-2E582DFAA95D}"/>
                  </a:ext>
                </a:extLst>
              </p:cNvPr>
              <p:cNvSpPr/>
              <p:nvPr/>
            </p:nvSpPr>
            <p:spPr>
              <a:xfrm>
                <a:off x="2718987" y="4923709"/>
                <a:ext cx="680901" cy="273600"/>
              </a:xfrm>
              <a:prstGeom prst="rect">
                <a:avLst/>
              </a:prstGeom>
              <a:solidFill>
                <a:srgbClr val="008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57" name="TextBox 45">
                <a:extLst>
                  <a:ext uri="{FF2B5EF4-FFF2-40B4-BE49-F238E27FC236}">
                    <a16:creationId xmlns:a16="http://schemas.microsoft.com/office/drawing/2014/main" id="{53D35B92-EB8B-4FCC-933A-6B160B515904}"/>
                  </a:ext>
                </a:extLst>
              </p:cNvPr>
              <p:cNvSpPr txBox="1"/>
              <p:nvPr/>
            </p:nvSpPr>
            <p:spPr>
              <a:xfrm>
                <a:off x="2718987" y="4952787"/>
                <a:ext cx="67215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BR" sz="800">
                    <a:solidFill>
                      <a:schemeClr val="bg1"/>
                    </a:solidFill>
                    <a:latin typeface="Quicksand" pitchFamily="2" charset="77"/>
                  </a:rPr>
                  <a:t>Método</a:t>
                </a:r>
              </a:p>
            </p:txBody>
          </p:sp>
        </p:grpSp>
        <p:grpSp>
          <p:nvGrpSpPr>
            <p:cNvPr id="42" name="Agrupar 41">
              <a:extLst>
                <a:ext uri="{FF2B5EF4-FFF2-40B4-BE49-F238E27FC236}">
                  <a16:creationId xmlns:a16="http://schemas.microsoft.com/office/drawing/2014/main" id="{BCE22F60-676B-4C2D-8161-78BD3EC34499}"/>
                </a:ext>
              </a:extLst>
            </p:cNvPr>
            <p:cNvGrpSpPr/>
            <p:nvPr/>
          </p:nvGrpSpPr>
          <p:grpSpPr>
            <a:xfrm>
              <a:off x="8356044" y="-13378"/>
              <a:ext cx="964781" cy="272101"/>
              <a:chOff x="4068077" y="4924459"/>
              <a:chExt cx="964781" cy="272101"/>
            </a:xfrm>
          </p:grpSpPr>
          <p:sp>
            <p:nvSpPr>
              <p:cNvPr id="54" name="Retângulo 2">
                <a:extLst>
                  <a:ext uri="{FF2B5EF4-FFF2-40B4-BE49-F238E27FC236}">
                    <a16:creationId xmlns:a16="http://schemas.microsoft.com/office/drawing/2014/main" id="{8A2D8735-415E-42EC-904C-A91FF82EE2A2}"/>
                  </a:ext>
                </a:extLst>
              </p:cNvPr>
              <p:cNvSpPr/>
              <p:nvPr/>
            </p:nvSpPr>
            <p:spPr>
              <a:xfrm>
                <a:off x="4082823" y="4924459"/>
                <a:ext cx="950035" cy="272101"/>
              </a:xfrm>
              <a:prstGeom prst="rect">
                <a:avLst/>
              </a:prstGeom>
              <a:solidFill>
                <a:srgbClr val="00B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55" name="TextBox 2">
                <a:extLst>
                  <a:ext uri="{FF2B5EF4-FFF2-40B4-BE49-F238E27FC236}">
                    <a16:creationId xmlns:a16="http://schemas.microsoft.com/office/drawing/2014/main" id="{D4EE9722-1187-48BE-8DD7-E958503DC0F4}"/>
                  </a:ext>
                </a:extLst>
              </p:cNvPr>
              <p:cNvSpPr txBox="1"/>
              <p:nvPr/>
            </p:nvSpPr>
            <p:spPr>
              <a:xfrm>
                <a:off x="4068077" y="4952787"/>
                <a:ext cx="96122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 anchor="ctr">
                <a:spAutoFit/>
              </a:bodyPr>
              <a:lstStyle/>
              <a:p>
                <a:pPr algn="ctr"/>
                <a:r>
                  <a:rPr lang="pt-BR" sz="800">
                    <a:solidFill>
                      <a:schemeClr val="bg1"/>
                    </a:solidFill>
                    <a:latin typeface="Quicksand" pitchFamily="2" charset="77"/>
                  </a:rPr>
                  <a:t>Estratégia da VR</a:t>
                </a:r>
                <a:endParaRPr lang="en-BR" sz="800">
                  <a:solidFill>
                    <a:schemeClr val="bg1"/>
                  </a:solidFill>
                  <a:latin typeface="Quicksand" pitchFamily="2" charset="77"/>
                </a:endParaRPr>
              </a:p>
            </p:txBody>
          </p:sp>
        </p:grpSp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9C3F7A7D-72FF-4813-A2EF-4281F574E0A4}"/>
                </a:ext>
              </a:extLst>
            </p:cNvPr>
            <p:cNvGrpSpPr/>
            <p:nvPr/>
          </p:nvGrpSpPr>
          <p:grpSpPr>
            <a:xfrm>
              <a:off x="9879166" y="-13662"/>
              <a:ext cx="689519" cy="272669"/>
              <a:chOff x="5680556" y="4924175"/>
              <a:chExt cx="689519" cy="272669"/>
            </a:xfrm>
          </p:grpSpPr>
          <p:sp>
            <p:nvSpPr>
              <p:cNvPr id="52" name="Retângulo 4">
                <a:extLst>
                  <a:ext uri="{FF2B5EF4-FFF2-40B4-BE49-F238E27FC236}">
                    <a16:creationId xmlns:a16="http://schemas.microsoft.com/office/drawing/2014/main" id="{632E45D2-25FC-46BE-8400-66303154B4DE}"/>
                  </a:ext>
                </a:extLst>
              </p:cNvPr>
              <p:cNvSpPr/>
              <p:nvPr/>
            </p:nvSpPr>
            <p:spPr>
              <a:xfrm>
                <a:off x="5680556" y="4924175"/>
                <a:ext cx="684214" cy="272669"/>
              </a:xfrm>
              <a:prstGeom prst="rect">
                <a:avLst/>
              </a:prstGeom>
              <a:solidFill>
                <a:srgbClr val="00BF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53" name="TextBox 25">
                <a:extLst>
                  <a:ext uri="{FF2B5EF4-FFF2-40B4-BE49-F238E27FC236}">
                    <a16:creationId xmlns:a16="http://schemas.microsoft.com/office/drawing/2014/main" id="{3557362B-5A0C-492D-9771-ED4B9669FBB4}"/>
                  </a:ext>
                </a:extLst>
              </p:cNvPr>
              <p:cNvSpPr txBox="1"/>
              <p:nvPr/>
            </p:nvSpPr>
            <p:spPr>
              <a:xfrm>
                <a:off x="5689060" y="4952787"/>
                <a:ext cx="68101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800" err="1">
                    <a:solidFill>
                      <a:schemeClr val="bg1"/>
                    </a:solidFill>
                    <a:latin typeface="Quicksand" pitchFamily="2" charset="77"/>
                  </a:rPr>
                  <a:t>Análise</a:t>
                </a:r>
                <a:endParaRPr lang="en-BR" sz="800">
                  <a:solidFill>
                    <a:schemeClr val="bg1"/>
                  </a:solidFill>
                  <a:latin typeface="Quicksand" pitchFamily="2" charset="77"/>
                </a:endParaRPr>
              </a:p>
            </p:txBody>
          </p:sp>
        </p:grpSp>
        <p:sp>
          <p:nvSpPr>
            <p:cNvPr id="44" name="Retângulo 7">
              <a:extLst>
                <a:ext uri="{FF2B5EF4-FFF2-40B4-BE49-F238E27FC236}">
                  <a16:creationId xmlns:a16="http://schemas.microsoft.com/office/drawing/2014/main" id="{E2FCB611-1337-4430-8767-3B2B417F9737}"/>
                </a:ext>
              </a:extLst>
            </p:cNvPr>
            <p:cNvSpPr/>
            <p:nvPr/>
          </p:nvSpPr>
          <p:spPr>
            <a:xfrm>
              <a:off x="10558542" y="-14128"/>
              <a:ext cx="996607" cy="273600"/>
            </a:xfrm>
            <a:prstGeom prst="rect">
              <a:avLst/>
            </a:prstGeom>
            <a:solidFill>
              <a:srgbClr val="00B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3AFB1D71-9289-4728-9D23-22C5D8ADFAA9}"/>
                </a:ext>
              </a:extLst>
            </p:cNvPr>
            <p:cNvGrpSpPr/>
            <p:nvPr/>
          </p:nvGrpSpPr>
          <p:grpSpPr>
            <a:xfrm>
              <a:off x="7694432" y="-14128"/>
              <a:ext cx="680901" cy="273600"/>
              <a:chOff x="3397537" y="4923709"/>
              <a:chExt cx="680901" cy="273600"/>
            </a:xfrm>
          </p:grpSpPr>
          <p:sp>
            <p:nvSpPr>
              <p:cNvPr id="50" name="Retângulo 1">
                <a:extLst>
                  <a:ext uri="{FF2B5EF4-FFF2-40B4-BE49-F238E27FC236}">
                    <a16:creationId xmlns:a16="http://schemas.microsoft.com/office/drawing/2014/main" id="{5917170B-7B35-4D8D-BFE1-CC6E128D9F15}"/>
                  </a:ext>
                </a:extLst>
              </p:cNvPr>
              <p:cNvSpPr/>
              <p:nvPr/>
            </p:nvSpPr>
            <p:spPr>
              <a:xfrm>
                <a:off x="3397537" y="4923709"/>
                <a:ext cx="680901" cy="273600"/>
              </a:xfrm>
              <a:prstGeom prst="rect">
                <a:avLst/>
              </a:prstGeom>
              <a:solidFill>
                <a:srgbClr val="0096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51" name="TextBox 45">
                <a:extLst>
                  <a:ext uri="{FF2B5EF4-FFF2-40B4-BE49-F238E27FC236}">
                    <a16:creationId xmlns:a16="http://schemas.microsoft.com/office/drawing/2014/main" id="{1D58CD58-FC79-4553-9ADC-CC8D0758A959}"/>
                  </a:ext>
                </a:extLst>
              </p:cNvPr>
              <p:cNvSpPr txBox="1"/>
              <p:nvPr/>
            </p:nvSpPr>
            <p:spPr>
              <a:xfrm>
                <a:off x="3397537" y="4952787"/>
                <a:ext cx="67215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800">
                    <a:solidFill>
                      <a:schemeClr val="bg1"/>
                    </a:solidFill>
                    <a:latin typeface="Quicksand" pitchFamily="2" charset="77"/>
                  </a:rPr>
                  <a:t>A LG</a:t>
                </a:r>
                <a:endParaRPr lang="en-BR" sz="800">
                  <a:solidFill>
                    <a:schemeClr val="bg1"/>
                  </a:solidFill>
                  <a:latin typeface="Quicksand" pitchFamily="2" charset="77"/>
                </a:endParaRPr>
              </a:p>
            </p:txBody>
          </p:sp>
        </p:grp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FA3F0572-6E08-41DD-9C20-739DE9C040EA}"/>
                </a:ext>
              </a:extLst>
            </p:cNvPr>
            <p:cNvGrpSpPr/>
            <p:nvPr/>
          </p:nvGrpSpPr>
          <p:grpSpPr>
            <a:xfrm>
              <a:off x="9321328" y="-13662"/>
              <a:ext cx="577127" cy="272669"/>
              <a:chOff x="5107239" y="4924175"/>
              <a:chExt cx="577127" cy="272669"/>
            </a:xfrm>
          </p:grpSpPr>
          <p:sp>
            <p:nvSpPr>
              <p:cNvPr id="48" name="Retângulo 4">
                <a:extLst>
                  <a:ext uri="{FF2B5EF4-FFF2-40B4-BE49-F238E27FC236}">
                    <a16:creationId xmlns:a16="http://schemas.microsoft.com/office/drawing/2014/main" id="{7793F8C4-038E-45D2-BE18-5407DF98D13B}"/>
                  </a:ext>
                </a:extLst>
              </p:cNvPr>
              <p:cNvSpPr/>
              <p:nvPr/>
            </p:nvSpPr>
            <p:spPr>
              <a:xfrm>
                <a:off x="5107239" y="4924175"/>
                <a:ext cx="571822" cy="272669"/>
              </a:xfrm>
              <a:prstGeom prst="rect">
                <a:avLst/>
              </a:prstGeom>
              <a:solidFill>
                <a:srgbClr val="00BF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49" name="TextBox 25">
                <a:extLst>
                  <a:ext uri="{FF2B5EF4-FFF2-40B4-BE49-F238E27FC236}">
                    <a16:creationId xmlns:a16="http://schemas.microsoft.com/office/drawing/2014/main" id="{7E084AD8-42CE-4888-8169-6664A3558149}"/>
                  </a:ext>
                </a:extLst>
              </p:cNvPr>
              <p:cNvSpPr txBox="1"/>
              <p:nvPr/>
            </p:nvSpPr>
            <p:spPr>
              <a:xfrm>
                <a:off x="5112544" y="4952787"/>
                <a:ext cx="57182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800">
                    <a:solidFill>
                      <a:schemeClr val="bg1"/>
                    </a:solidFill>
                    <a:latin typeface="Quicksand" pitchFamily="2" charset="77"/>
                  </a:rPr>
                  <a:t>As Is</a:t>
                </a:r>
                <a:endParaRPr lang="en-BR" sz="800">
                  <a:solidFill>
                    <a:schemeClr val="bg1"/>
                  </a:solidFill>
                  <a:latin typeface="Quicksand" pitchFamily="2" charset="77"/>
                </a:endParaRPr>
              </a:p>
            </p:txBody>
          </p:sp>
        </p:grpSp>
        <p:sp>
          <p:nvSpPr>
            <p:cNvPr id="47" name="TextBox 34">
              <a:extLst>
                <a:ext uri="{FF2B5EF4-FFF2-40B4-BE49-F238E27FC236}">
                  <a16:creationId xmlns:a16="http://schemas.microsoft.com/office/drawing/2014/main" id="{18A0B1A2-378F-4EBB-84E0-2A6DFE8E4D5C}"/>
                </a:ext>
              </a:extLst>
            </p:cNvPr>
            <p:cNvSpPr txBox="1"/>
            <p:nvPr userDrawn="1"/>
          </p:nvSpPr>
          <p:spPr>
            <a:xfrm>
              <a:off x="10520442" y="-46605"/>
              <a:ext cx="109346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err="1">
                  <a:solidFill>
                    <a:schemeClr val="bg1"/>
                  </a:solidFill>
                  <a:latin typeface="Quicksand" pitchFamily="2" charset="77"/>
                </a:rPr>
                <a:t>Síntese</a:t>
              </a:r>
              <a:r>
                <a:rPr lang="en-US" sz="800">
                  <a:solidFill>
                    <a:schemeClr val="bg1"/>
                  </a:solidFill>
                  <a:latin typeface="Quicksand" pitchFamily="2" charset="77"/>
                </a:rPr>
                <a:t> &amp; </a:t>
              </a:r>
              <a:r>
                <a:rPr lang="en-US" sz="800" err="1">
                  <a:solidFill>
                    <a:schemeClr val="bg1"/>
                  </a:solidFill>
                  <a:latin typeface="Quicksand" pitchFamily="2" charset="77"/>
                </a:rPr>
                <a:t>Pontos</a:t>
              </a:r>
              <a:r>
                <a:rPr lang="en-US" sz="800">
                  <a:solidFill>
                    <a:schemeClr val="bg1"/>
                  </a:solidFill>
                  <a:latin typeface="Quicksand" pitchFamily="2" charset="77"/>
                </a:rPr>
                <a:t> de </a:t>
              </a:r>
              <a:r>
                <a:rPr lang="en-US" sz="800" err="1">
                  <a:solidFill>
                    <a:schemeClr val="bg1"/>
                  </a:solidFill>
                  <a:latin typeface="Quicksand" pitchFamily="2" charset="77"/>
                </a:rPr>
                <a:t>Atenção</a:t>
              </a:r>
              <a:endParaRPr lang="en-BR" sz="800">
                <a:solidFill>
                  <a:schemeClr val="bg1"/>
                </a:solidFill>
                <a:latin typeface="Quicksand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27332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8AC5E63C-2B40-41FD-8D17-98B221772341}"/>
              </a:ext>
            </a:extLst>
          </p:cNvPr>
          <p:cNvSpPr/>
          <p:nvPr userDrawn="1"/>
        </p:nvSpPr>
        <p:spPr>
          <a:xfrm>
            <a:off x="-1" y="-5356"/>
            <a:ext cx="6096001" cy="6863356"/>
          </a:xfrm>
          <a:prstGeom prst="rect">
            <a:avLst/>
          </a:prstGeom>
          <a:solidFill>
            <a:srgbClr val="EB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E7E18CE-8D40-4088-A30C-ACCA56D408D0}"/>
              </a:ext>
            </a:extLst>
          </p:cNvPr>
          <p:cNvSpPr/>
          <p:nvPr userDrawn="1"/>
        </p:nvSpPr>
        <p:spPr>
          <a:xfrm>
            <a:off x="0" y="-5356"/>
            <a:ext cx="12192000" cy="938805"/>
          </a:xfrm>
          <a:prstGeom prst="rect">
            <a:avLst/>
          </a:prstGeom>
          <a:solidFill>
            <a:srgbClr val="C8CD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AD524-827F-0B4B-AE0C-8FF4BF64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91E8-C203-A94E-B80D-5E5809A534B4}" type="datetimeFigureOut">
              <a:rPr lang="pt-BR" noProof="0" smtClean="0"/>
              <a:t>20/08/2021</a:t>
            </a:fld>
            <a:endParaRPr lang="pt-BR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9F7E3-2DAA-F047-AE14-1893F836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CF5DB-1764-3D4D-8B96-C691EFD2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9AE2-8F77-1B45-AEF2-52E9D75733AA}" type="slidenum">
              <a:rPr lang="pt-BR" noProof="0" smtClean="0"/>
              <a:t>‹nº›</a:t>
            </a:fld>
            <a:endParaRPr lang="pt-BR" noProof="0"/>
          </a:p>
        </p:txBody>
      </p:sp>
      <p:pic>
        <p:nvPicPr>
          <p:cNvPr id="11" name="Google Shape;102;p1">
            <a:extLst>
              <a:ext uri="{FF2B5EF4-FFF2-40B4-BE49-F238E27FC236}">
                <a16:creationId xmlns:a16="http://schemas.microsoft.com/office/drawing/2014/main" id="{53A94F78-A633-477A-8FE3-74C42F4118E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613910" y="98930"/>
            <a:ext cx="438580" cy="5243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2DF54-E8E8-114E-9F46-000A9B035F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175"/>
            <a:ext cx="9144000" cy="454025"/>
          </a:xfrm>
        </p:spPr>
        <p:txBody>
          <a:bodyPr>
            <a:noAutofit/>
          </a:bodyPr>
          <a:lstStyle>
            <a:lvl1pPr>
              <a:defRPr lang="en-BR" sz="3100" b="1" kern="1200" dirty="0">
                <a:solidFill>
                  <a:srgbClr val="EBEEFF"/>
                </a:solidFill>
                <a:latin typeface="Quicksand" pitchFamily="2" charset="0"/>
                <a:ea typeface="+mj-ea"/>
                <a:cs typeface="+mj-cs"/>
              </a:defRPr>
            </a:lvl1pPr>
          </a:lstStyle>
          <a:p>
            <a:r>
              <a:rPr lang="pt-BR" noProof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BE392A6-9123-4BA1-A7E4-785C668D46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457200"/>
            <a:ext cx="9144000" cy="365125"/>
          </a:xfrm>
        </p:spPr>
        <p:txBody>
          <a:bodyPr>
            <a:noAutofit/>
          </a:bodyPr>
          <a:lstStyle>
            <a:lvl1pPr marL="0" indent="0" algn="l">
              <a:buNone/>
              <a:defRPr lang="en-BR" sz="2400" kern="1200" dirty="0">
                <a:solidFill>
                  <a:srgbClr val="7030A0"/>
                </a:solidFill>
                <a:latin typeface="Quicksand" pitchFamily="2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Click to edit Master subtitle style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41F340E-9842-4797-8BB3-0E6E432075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5308" y="1058861"/>
            <a:ext cx="5291142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/>
            </a:lvl1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1524662A-35F2-4A7F-944B-B7F65FC7EA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42300" y="1058861"/>
            <a:ext cx="5297300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/>
            </a:lvl1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5B665F4D-B32B-4784-B0BC-52B6A49F23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398" y="1549399"/>
            <a:ext cx="5734051" cy="4806952"/>
          </a:xfrm>
        </p:spPr>
        <p:txBody>
          <a:bodyPr/>
          <a:lstStyle>
            <a:lvl1pPr>
              <a:defRPr>
                <a:latin typeface="Quicksand Light" pitchFamily="2" charset="0"/>
              </a:defRPr>
            </a:lvl1pPr>
            <a:lvl2pPr>
              <a:defRPr>
                <a:latin typeface="Quicksand Light" pitchFamily="2" charset="0"/>
              </a:defRPr>
            </a:lvl2pPr>
            <a:lvl3pPr>
              <a:defRPr>
                <a:latin typeface="Quicksand Light" pitchFamily="2" charset="0"/>
              </a:defRPr>
            </a:lvl3pPr>
            <a:lvl4pPr>
              <a:defRPr>
                <a:latin typeface="Quicksand Light" pitchFamily="2" charset="0"/>
              </a:defRPr>
            </a:lvl4pPr>
            <a:lvl5pPr>
              <a:defRPr>
                <a:latin typeface="Quicksand Light" pitchFamily="2" charset="0"/>
              </a:defRPr>
            </a:lvl5pPr>
          </a:lstStyle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23" name="Espaço Reservado para Texto 21">
            <a:extLst>
              <a:ext uri="{FF2B5EF4-FFF2-40B4-BE49-F238E27FC236}">
                <a16:creationId xmlns:a16="http://schemas.microsoft.com/office/drawing/2014/main" id="{159905E3-BA26-451B-92C4-EF35CC0FC9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99389" y="1549399"/>
            <a:ext cx="5734051" cy="4806952"/>
          </a:xfrm>
        </p:spPr>
        <p:txBody>
          <a:bodyPr/>
          <a:lstStyle>
            <a:lvl1pPr>
              <a:defRPr>
                <a:latin typeface="Quicksand Light" pitchFamily="2" charset="0"/>
              </a:defRPr>
            </a:lvl1pPr>
            <a:lvl2pPr>
              <a:defRPr>
                <a:latin typeface="Quicksand Light" pitchFamily="2" charset="0"/>
              </a:defRPr>
            </a:lvl2pPr>
            <a:lvl3pPr>
              <a:defRPr>
                <a:latin typeface="Quicksand Light" pitchFamily="2" charset="0"/>
              </a:defRPr>
            </a:lvl3pPr>
            <a:lvl4pPr>
              <a:defRPr>
                <a:latin typeface="Quicksand Light" pitchFamily="2" charset="0"/>
              </a:defRPr>
            </a:lvl4pPr>
            <a:lvl5pPr>
              <a:defRPr>
                <a:latin typeface="Quicksand Light" pitchFamily="2" charset="0"/>
              </a:defRPr>
            </a:lvl5pPr>
          </a:lstStyle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pic>
        <p:nvPicPr>
          <p:cNvPr id="27" name="Gráfico 26" descr="Lupa estrutura de tópicos">
            <a:extLst>
              <a:ext uri="{FF2B5EF4-FFF2-40B4-BE49-F238E27FC236}">
                <a16:creationId xmlns:a16="http://schemas.microsoft.com/office/drawing/2014/main" id="{AB1A4E1F-2DA1-482C-B2BC-7EC15CC1C2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397" y="1028700"/>
            <a:ext cx="442911" cy="442911"/>
          </a:xfrm>
          <a:prstGeom prst="rect">
            <a:avLst/>
          </a:prstGeom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E092238D-4F7C-481C-8B5D-E6AC67ADFE1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299389" y="1028700"/>
            <a:ext cx="442911" cy="442911"/>
          </a:xfrm>
          <a:prstGeom prst="rect">
            <a:avLst/>
          </a:prstGeom>
        </p:spPr>
      </p:pic>
      <p:grpSp>
        <p:nvGrpSpPr>
          <p:cNvPr id="40" name="Agrupar 39">
            <a:extLst>
              <a:ext uri="{FF2B5EF4-FFF2-40B4-BE49-F238E27FC236}">
                <a16:creationId xmlns:a16="http://schemas.microsoft.com/office/drawing/2014/main" id="{90B6BA18-F71F-43DC-9C63-710FC79BA56E}"/>
              </a:ext>
            </a:extLst>
          </p:cNvPr>
          <p:cNvGrpSpPr/>
          <p:nvPr userDrawn="1"/>
        </p:nvGrpSpPr>
        <p:grpSpPr>
          <a:xfrm>
            <a:off x="7032820" y="-46605"/>
            <a:ext cx="4581090" cy="338554"/>
            <a:chOff x="7032820" y="-46605"/>
            <a:chExt cx="4581090" cy="338554"/>
          </a:xfrm>
        </p:grpSpPr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D44DADE9-8BA9-4008-9E09-0033D87C3A48}"/>
                </a:ext>
              </a:extLst>
            </p:cNvPr>
            <p:cNvGrpSpPr/>
            <p:nvPr/>
          </p:nvGrpSpPr>
          <p:grpSpPr>
            <a:xfrm>
              <a:off x="7032820" y="-14128"/>
              <a:ext cx="680901" cy="273600"/>
              <a:chOff x="2718987" y="4923709"/>
              <a:chExt cx="680901" cy="273600"/>
            </a:xfrm>
          </p:grpSpPr>
          <p:sp>
            <p:nvSpPr>
              <p:cNvPr id="56" name="Retângulo 1">
                <a:extLst>
                  <a:ext uri="{FF2B5EF4-FFF2-40B4-BE49-F238E27FC236}">
                    <a16:creationId xmlns:a16="http://schemas.microsoft.com/office/drawing/2014/main" id="{4B3A213B-CB95-4543-ADE7-D84ECE1B5E74}"/>
                  </a:ext>
                </a:extLst>
              </p:cNvPr>
              <p:cNvSpPr/>
              <p:nvPr/>
            </p:nvSpPr>
            <p:spPr>
              <a:xfrm>
                <a:off x="2718987" y="4923709"/>
                <a:ext cx="680901" cy="273600"/>
              </a:xfrm>
              <a:prstGeom prst="rect">
                <a:avLst/>
              </a:prstGeom>
              <a:solidFill>
                <a:srgbClr val="008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57" name="TextBox 45">
                <a:extLst>
                  <a:ext uri="{FF2B5EF4-FFF2-40B4-BE49-F238E27FC236}">
                    <a16:creationId xmlns:a16="http://schemas.microsoft.com/office/drawing/2014/main" id="{E3C14353-1761-423B-BD02-1C3A487F7314}"/>
                  </a:ext>
                </a:extLst>
              </p:cNvPr>
              <p:cNvSpPr txBox="1"/>
              <p:nvPr/>
            </p:nvSpPr>
            <p:spPr>
              <a:xfrm>
                <a:off x="2718987" y="4952787"/>
                <a:ext cx="67215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BR" sz="800">
                    <a:solidFill>
                      <a:schemeClr val="bg1"/>
                    </a:solidFill>
                    <a:latin typeface="Quicksand" pitchFamily="2" charset="77"/>
                  </a:rPr>
                  <a:t>Método</a:t>
                </a:r>
              </a:p>
            </p:txBody>
          </p:sp>
        </p:grpSp>
        <p:grpSp>
          <p:nvGrpSpPr>
            <p:cNvPr id="42" name="Agrupar 41">
              <a:extLst>
                <a:ext uri="{FF2B5EF4-FFF2-40B4-BE49-F238E27FC236}">
                  <a16:creationId xmlns:a16="http://schemas.microsoft.com/office/drawing/2014/main" id="{9134B40B-585F-496B-996C-6271761FCEED}"/>
                </a:ext>
              </a:extLst>
            </p:cNvPr>
            <p:cNvGrpSpPr/>
            <p:nvPr/>
          </p:nvGrpSpPr>
          <p:grpSpPr>
            <a:xfrm>
              <a:off x="8356044" y="-13378"/>
              <a:ext cx="964781" cy="272101"/>
              <a:chOff x="4068077" y="4924459"/>
              <a:chExt cx="964781" cy="272101"/>
            </a:xfrm>
          </p:grpSpPr>
          <p:sp>
            <p:nvSpPr>
              <p:cNvPr id="54" name="Retângulo 2">
                <a:extLst>
                  <a:ext uri="{FF2B5EF4-FFF2-40B4-BE49-F238E27FC236}">
                    <a16:creationId xmlns:a16="http://schemas.microsoft.com/office/drawing/2014/main" id="{FD46CD90-D686-4368-8160-5F2668E158E6}"/>
                  </a:ext>
                </a:extLst>
              </p:cNvPr>
              <p:cNvSpPr/>
              <p:nvPr/>
            </p:nvSpPr>
            <p:spPr>
              <a:xfrm>
                <a:off x="4082823" y="4924459"/>
                <a:ext cx="950035" cy="272101"/>
              </a:xfrm>
              <a:prstGeom prst="rect">
                <a:avLst/>
              </a:prstGeom>
              <a:solidFill>
                <a:srgbClr val="00B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55" name="TextBox 2">
                <a:extLst>
                  <a:ext uri="{FF2B5EF4-FFF2-40B4-BE49-F238E27FC236}">
                    <a16:creationId xmlns:a16="http://schemas.microsoft.com/office/drawing/2014/main" id="{8A6F9545-C51F-4512-A791-53D890A5BC9B}"/>
                  </a:ext>
                </a:extLst>
              </p:cNvPr>
              <p:cNvSpPr txBox="1"/>
              <p:nvPr/>
            </p:nvSpPr>
            <p:spPr>
              <a:xfrm>
                <a:off x="4068077" y="4952787"/>
                <a:ext cx="96122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 anchor="ctr">
                <a:spAutoFit/>
              </a:bodyPr>
              <a:lstStyle/>
              <a:p>
                <a:pPr algn="ctr"/>
                <a:r>
                  <a:rPr lang="pt-BR" sz="800">
                    <a:solidFill>
                      <a:schemeClr val="bg1"/>
                    </a:solidFill>
                    <a:latin typeface="Quicksand" pitchFamily="2" charset="77"/>
                  </a:rPr>
                  <a:t>Estratégia da VR</a:t>
                </a:r>
                <a:endParaRPr lang="en-BR" sz="800">
                  <a:solidFill>
                    <a:schemeClr val="bg1"/>
                  </a:solidFill>
                  <a:latin typeface="Quicksand" pitchFamily="2" charset="77"/>
                </a:endParaRPr>
              </a:p>
            </p:txBody>
          </p:sp>
        </p:grpSp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5392B3C9-06A9-4424-994E-63786FFF430B}"/>
                </a:ext>
              </a:extLst>
            </p:cNvPr>
            <p:cNvGrpSpPr/>
            <p:nvPr/>
          </p:nvGrpSpPr>
          <p:grpSpPr>
            <a:xfrm>
              <a:off x="9879166" y="-13662"/>
              <a:ext cx="689519" cy="272669"/>
              <a:chOff x="5680556" y="4924175"/>
              <a:chExt cx="689519" cy="272669"/>
            </a:xfrm>
          </p:grpSpPr>
          <p:sp>
            <p:nvSpPr>
              <p:cNvPr id="52" name="Retângulo 4">
                <a:extLst>
                  <a:ext uri="{FF2B5EF4-FFF2-40B4-BE49-F238E27FC236}">
                    <a16:creationId xmlns:a16="http://schemas.microsoft.com/office/drawing/2014/main" id="{58738178-B4A4-484A-90AD-BE26B95E2B67}"/>
                  </a:ext>
                </a:extLst>
              </p:cNvPr>
              <p:cNvSpPr/>
              <p:nvPr/>
            </p:nvSpPr>
            <p:spPr>
              <a:xfrm>
                <a:off x="5680556" y="4924175"/>
                <a:ext cx="684214" cy="272669"/>
              </a:xfrm>
              <a:prstGeom prst="rect">
                <a:avLst/>
              </a:prstGeom>
              <a:solidFill>
                <a:srgbClr val="00BF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53" name="TextBox 25">
                <a:extLst>
                  <a:ext uri="{FF2B5EF4-FFF2-40B4-BE49-F238E27FC236}">
                    <a16:creationId xmlns:a16="http://schemas.microsoft.com/office/drawing/2014/main" id="{F8F70A51-79AB-4B22-AD3F-5B43437E411E}"/>
                  </a:ext>
                </a:extLst>
              </p:cNvPr>
              <p:cNvSpPr txBox="1"/>
              <p:nvPr/>
            </p:nvSpPr>
            <p:spPr>
              <a:xfrm>
                <a:off x="5689060" y="4952787"/>
                <a:ext cx="68101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800" err="1">
                    <a:solidFill>
                      <a:schemeClr val="bg1"/>
                    </a:solidFill>
                    <a:latin typeface="Quicksand" pitchFamily="2" charset="77"/>
                  </a:rPr>
                  <a:t>Análise</a:t>
                </a:r>
                <a:endParaRPr lang="en-BR" sz="800">
                  <a:solidFill>
                    <a:schemeClr val="bg1"/>
                  </a:solidFill>
                  <a:latin typeface="Quicksand" pitchFamily="2" charset="77"/>
                </a:endParaRPr>
              </a:p>
            </p:txBody>
          </p:sp>
        </p:grpSp>
        <p:sp>
          <p:nvSpPr>
            <p:cNvPr id="44" name="Retângulo 7">
              <a:extLst>
                <a:ext uri="{FF2B5EF4-FFF2-40B4-BE49-F238E27FC236}">
                  <a16:creationId xmlns:a16="http://schemas.microsoft.com/office/drawing/2014/main" id="{05C7F468-8C15-4F65-87EB-8F5038E9F392}"/>
                </a:ext>
              </a:extLst>
            </p:cNvPr>
            <p:cNvSpPr/>
            <p:nvPr/>
          </p:nvSpPr>
          <p:spPr>
            <a:xfrm>
              <a:off x="10558542" y="-14128"/>
              <a:ext cx="996607" cy="273600"/>
            </a:xfrm>
            <a:prstGeom prst="rect">
              <a:avLst/>
            </a:prstGeom>
            <a:solidFill>
              <a:srgbClr val="00B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A45D03BE-5A6A-4B30-A38B-E9377C7283EE}"/>
                </a:ext>
              </a:extLst>
            </p:cNvPr>
            <p:cNvGrpSpPr/>
            <p:nvPr/>
          </p:nvGrpSpPr>
          <p:grpSpPr>
            <a:xfrm>
              <a:off x="7694432" y="-14128"/>
              <a:ext cx="680901" cy="273600"/>
              <a:chOff x="3397537" y="4923709"/>
              <a:chExt cx="680901" cy="273600"/>
            </a:xfrm>
          </p:grpSpPr>
          <p:sp>
            <p:nvSpPr>
              <p:cNvPr id="50" name="Retângulo 1">
                <a:extLst>
                  <a:ext uri="{FF2B5EF4-FFF2-40B4-BE49-F238E27FC236}">
                    <a16:creationId xmlns:a16="http://schemas.microsoft.com/office/drawing/2014/main" id="{D1D177C3-75DC-4825-9989-A5C01DD877DA}"/>
                  </a:ext>
                </a:extLst>
              </p:cNvPr>
              <p:cNvSpPr/>
              <p:nvPr/>
            </p:nvSpPr>
            <p:spPr>
              <a:xfrm>
                <a:off x="3397537" y="4923709"/>
                <a:ext cx="680901" cy="273600"/>
              </a:xfrm>
              <a:prstGeom prst="rect">
                <a:avLst/>
              </a:prstGeom>
              <a:solidFill>
                <a:srgbClr val="0096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51" name="TextBox 45">
                <a:extLst>
                  <a:ext uri="{FF2B5EF4-FFF2-40B4-BE49-F238E27FC236}">
                    <a16:creationId xmlns:a16="http://schemas.microsoft.com/office/drawing/2014/main" id="{53F689A8-AB32-48A3-85E4-6E4E8B72E760}"/>
                  </a:ext>
                </a:extLst>
              </p:cNvPr>
              <p:cNvSpPr txBox="1"/>
              <p:nvPr/>
            </p:nvSpPr>
            <p:spPr>
              <a:xfrm>
                <a:off x="3397537" y="4952787"/>
                <a:ext cx="67215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800">
                    <a:solidFill>
                      <a:schemeClr val="bg1"/>
                    </a:solidFill>
                    <a:latin typeface="Quicksand" pitchFamily="2" charset="77"/>
                  </a:rPr>
                  <a:t>A LG</a:t>
                </a:r>
                <a:endParaRPr lang="en-BR" sz="800">
                  <a:solidFill>
                    <a:schemeClr val="bg1"/>
                  </a:solidFill>
                  <a:latin typeface="Quicksand" pitchFamily="2" charset="77"/>
                </a:endParaRPr>
              </a:p>
            </p:txBody>
          </p:sp>
        </p:grp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636D8189-7DB5-48EB-B40B-2F8E1CF136B4}"/>
                </a:ext>
              </a:extLst>
            </p:cNvPr>
            <p:cNvGrpSpPr/>
            <p:nvPr/>
          </p:nvGrpSpPr>
          <p:grpSpPr>
            <a:xfrm>
              <a:off x="9321328" y="-13662"/>
              <a:ext cx="577127" cy="272669"/>
              <a:chOff x="5107239" y="4924175"/>
              <a:chExt cx="577127" cy="272669"/>
            </a:xfrm>
          </p:grpSpPr>
          <p:sp>
            <p:nvSpPr>
              <p:cNvPr id="48" name="Retângulo 4">
                <a:extLst>
                  <a:ext uri="{FF2B5EF4-FFF2-40B4-BE49-F238E27FC236}">
                    <a16:creationId xmlns:a16="http://schemas.microsoft.com/office/drawing/2014/main" id="{F310D607-346F-4600-9004-555C93C6E94C}"/>
                  </a:ext>
                </a:extLst>
              </p:cNvPr>
              <p:cNvSpPr/>
              <p:nvPr/>
            </p:nvSpPr>
            <p:spPr>
              <a:xfrm>
                <a:off x="5107239" y="4924175"/>
                <a:ext cx="571822" cy="272669"/>
              </a:xfrm>
              <a:prstGeom prst="rect">
                <a:avLst/>
              </a:prstGeom>
              <a:solidFill>
                <a:srgbClr val="00BF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49" name="TextBox 25">
                <a:extLst>
                  <a:ext uri="{FF2B5EF4-FFF2-40B4-BE49-F238E27FC236}">
                    <a16:creationId xmlns:a16="http://schemas.microsoft.com/office/drawing/2014/main" id="{52A916A6-442F-47DB-BE18-D7914A630BBC}"/>
                  </a:ext>
                </a:extLst>
              </p:cNvPr>
              <p:cNvSpPr txBox="1"/>
              <p:nvPr/>
            </p:nvSpPr>
            <p:spPr>
              <a:xfrm>
                <a:off x="5112544" y="4952787"/>
                <a:ext cx="57182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800">
                    <a:solidFill>
                      <a:schemeClr val="bg1"/>
                    </a:solidFill>
                    <a:latin typeface="Quicksand" pitchFamily="2" charset="77"/>
                  </a:rPr>
                  <a:t>As Is</a:t>
                </a:r>
                <a:endParaRPr lang="en-BR" sz="800">
                  <a:solidFill>
                    <a:schemeClr val="bg1"/>
                  </a:solidFill>
                  <a:latin typeface="Quicksand" pitchFamily="2" charset="77"/>
                </a:endParaRPr>
              </a:p>
            </p:txBody>
          </p:sp>
        </p:grpSp>
        <p:sp>
          <p:nvSpPr>
            <p:cNvPr id="47" name="TextBox 34">
              <a:extLst>
                <a:ext uri="{FF2B5EF4-FFF2-40B4-BE49-F238E27FC236}">
                  <a16:creationId xmlns:a16="http://schemas.microsoft.com/office/drawing/2014/main" id="{E53F8674-4F02-4E01-92ED-1FB84B4650CD}"/>
                </a:ext>
              </a:extLst>
            </p:cNvPr>
            <p:cNvSpPr txBox="1"/>
            <p:nvPr userDrawn="1"/>
          </p:nvSpPr>
          <p:spPr>
            <a:xfrm>
              <a:off x="10520442" y="-46605"/>
              <a:ext cx="109346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err="1">
                  <a:solidFill>
                    <a:schemeClr val="bg1"/>
                  </a:solidFill>
                  <a:latin typeface="Quicksand" pitchFamily="2" charset="77"/>
                </a:rPr>
                <a:t>Síntese</a:t>
              </a:r>
              <a:r>
                <a:rPr lang="en-US" sz="800">
                  <a:solidFill>
                    <a:schemeClr val="bg1"/>
                  </a:solidFill>
                  <a:latin typeface="Quicksand" pitchFamily="2" charset="77"/>
                </a:rPr>
                <a:t> &amp; </a:t>
              </a:r>
              <a:r>
                <a:rPr lang="en-US" sz="800" err="1">
                  <a:solidFill>
                    <a:schemeClr val="bg1"/>
                  </a:solidFill>
                  <a:latin typeface="Quicksand" pitchFamily="2" charset="77"/>
                </a:rPr>
                <a:t>Pontos</a:t>
              </a:r>
              <a:r>
                <a:rPr lang="en-US" sz="800">
                  <a:solidFill>
                    <a:schemeClr val="bg1"/>
                  </a:solidFill>
                  <a:latin typeface="Quicksand" pitchFamily="2" charset="77"/>
                </a:rPr>
                <a:t> de </a:t>
              </a:r>
              <a:r>
                <a:rPr lang="en-US" sz="800" err="1">
                  <a:solidFill>
                    <a:schemeClr val="bg1"/>
                  </a:solidFill>
                  <a:latin typeface="Quicksand" pitchFamily="2" charset="77"/>
                </a:rPr>
                <a:t>Atenção</a:t>
              </a:r>
              <a:endParaRPr lang="en-BR" sz="800">
                <a:solidFill>
                  <a:schemeClr val="bg1"/>
                </a:solidFill>
                <a:latin typeface="Quicksand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48428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8AC5E63C-2B40-41FD-8D17-98B221772341}"/>
              </a:ext>
            </a:extLst>
          </p:cNvPr>
          <p:cNvSpPr/>
          <p:nvPr userDrawn="1"/>
        </p:nvSpPr>
        <p:spPr>
          <a:xfrm>
            <a:off x="-1" y="-5356"/>
            <a:ext cx="6096001" cy="6863356"/>
          </a:xfrm>
          <a:prstGeom prst="rect">
            <a:avLst/>
          </a:prstGeom>
          <a:solidFill>
            <a:srgbClr val="E4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E7E18CE-8D40-4088-A30C-ACCA56D408D0}"/>
              </a:ext>
            </a:extLst>
          </p:cNvPr>
          <p:cNvSpPr/>
          <p:nvPr userDrawn="1"/>
        </p:nvSpPr>
        <p:spPr>
          <a:xfrm>
            <a:off x="0" y="-5356"/>
            <a:ext cx="12192000" cy="938805"/>
          </a:xfrm>
          <a:prstGeom prst="rect">
            <a:avLst/>
          </a:prstGeom>
          <a:solidFill>
            <a:srgbClr val="76A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AD524-827F-0B4B-AE0C-8FF4BF64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91E8-C203-A94E-B80D-5E5809A534B4}" type="datetimeFigureOut">
              <a:rPr lang="pt-BR" noProof="0" smtClean="0"/>
              <a:t>20/08/2021</a:t>
            </a:fld>
            <a:endParaRPr lang="pt-BR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9F7E3-2DAA-F047-AE14-1893F836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CF5DB-1764-3D4D-8B96-C691EFD2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9AE2-8F77-1B45-AEF2-52E9D75733AA}" type="slidenum">
              <a:rPr lang="pt-BR" noProof="0" smtClean="0"/>
              <a:t>‹nº›</a:t>
            </a:fld>
            <a:endParaRPr lang="pt-BR" noProof="0"/>
          </a:p>
        </p:txBody>
      </p:sp>
      <p:pic>
        <p:nvPicPr>
          <p:cNvPr id="11" name="Google Shape;102;p1">
            <a:extLst>
              <a:ext uri="{FF2B5EF4-FFF2-40B4-BE49-F238E27FC236}">
                <a16:creationId xmlns:a16="http://schemas.microsoft.com/office/drawing/2014/main" id="{53A94F78-A633-477A-8FE3-74C42F4118E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613910" y="98930"/>
            <a:ext cx="438580" cy="5243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2DF54-E8E8-114E-9F46-000A9B035F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175"/>
            <a:ext cx="9144000" cy="454025"/>
          </a:xfrm>
        </p:spPr>
        <p:txBody>
          <a:bodyPr>
            <a:noAutofit/>
          </a:bodyPr>
          <a:lstStyle>
            <a:lvl1pPr>
              <a:defRPr sz="2800" b="1">
                <a:solidFill>
                  <a:srgbClr val="EFFFF1"/>
                </a:solidFill>
              </a:defRPr>
            </a:lvl1pPr>
          </a:lstStyle>
          <a:p>
            <a:r>
              <a:rPr lang="pt-BR" noProof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BE392A6-9123-4BA1-A7E4-785C668D46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457200"/>
            <a:ext cx="9144000" cy="365125"/>
          </a:xfrm>
        </p:spPr>
        <p:txBody>
          <a:bodyPr/>
          <a:lstStyle>
            <a:lvl1pPr marL="0" indent="0" algn="l">
              <a:buNone/>
              <a:defRPr sz="2400" i="0">
                <a:solidFill>
                  <a:srgbClr val="0070C0"/>
                </a:solidFill>
                <a:latin typeface="Quicksand Ligh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Click to edit Master subtitle style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41F340E-9842-4797-8BB3-0E6E432075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5308" y="1058861"/>
            <a:ext cx="5291142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/>
            </a:lvl1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1524662A-35F2-4A7F-944B-B7F65FC7EA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42300" y="1058861"/>
            <a:ext cx="5297300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/>
            </a:lvl1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5B665F4D-B32B-4784-B0BC-52B6A49F23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398" y="1549399"/>
            <a:ext cx="5734051" cy="4806952"/>
          </a:xfrm>
        </p:spPr>
        <p:txBody>
          <a:bodyPr/>
          <a:lstStyle>
            <a:lvl1pPr>
              <a:defRPr>
                <a:latin typeface="Quicksand Light" pitchFamily="2" charset="0"/>
              </a:defRPr>
            </a:lvl1pPr>
            <a:lvl2pPr>
              <a:defRPr>
                <a:latin typeface="Quicksand Light" pitchFamily="2" charset="0"/>
              </a:defRPr>
            </a:lvl2pPr>
            <a:lvl3pPr>
              <a:defRPr>
                <a:latin typeface="Quicksand Light" pitchFamily="2" charset="0"/>
              </a:defRPr>
            </a:lvl3pPr>
            <a:lvl4pPr>
              <a:defRPr>
                <a:latin typeface="Quicksand Light" pitchFamily="2" charset="0"/>
              </a:defRPr>
            </a:lvl4pPr>
            <a:lvl5pPr>
              <a:defRPr>
                <a:latin typeface="Quicksand Light" pitchFamily="2" charset="0"/>
              </a:defRPr>
            </a:lvl5pPr>
          </a:lstStyle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23" name="Espaço Reservado para Texto 21">
            <a:extLst>
              <a:ext uri="{FF2B5EF4-FFF2-40B4-BE49-F238E27FC236}">
                <a16:creationId xmlns:a16="http://schemas.microsoft.com/office/drawing/2014/main" id="{159905E3-BA26-451B-92C4-EF35CC0FC9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99389" y="1549399"/>
            <a:ext cx="5734051" cy="4806952"/>
          </a:xfrm>
        </p:spPr>
        <p:txBody>
          <a:bodyPr/>
          <a:lstStyle>
            <a:lvl1pPr>
              <a:defRPr>
                <a:latin typeface="Quicksand Light" pitchFamily="2" charset="0"/>
              </a:defRPr>
            </a:lvl1pPr>
            <a:lvl2pPr>
              <a:defRPr>
                <a:latin typeface="Quicksand Light" pitchFamily="2" charset="0"/>
              </a:defRPr>
            </a:lvl2pPr>
            <a:lvl3pPr>
              <a:defRPr>
                <a:latin typeface="Quicksand Light" pitchFamily="2" charset="0"/>
              </a:defRPr>
            </a:lvl3pPr>
            <a:lvl4pPr>
              <a:defRPr>
                <a:latin typeface="Quicksand Light" pitchFamily="2" charset="0"/>
              </a:defRPr>
            </a:lvl4pPr>
            <a:lvl5pPr>
              <a:defRPr>
                <a:latin typeface="Quicksand Light" pitchFamily="2" charset="0"/>
              </a:defRPr>
            </a:lvl5pPr>
          </a:lstStyle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pic>
        <p:nvPicPr>
          <p:cNvPr id="27" name="Gráfico 26" descr="Lupa estrutura de tópicos">
            <a:extLst>
              <a:ext uri="{FF2B5EF4-FFF2-40B4-BE49-F238E27FC236}">
                <a16:creationId xmlns:a16="http://schemas.microsoft.com/office/drawing/2014/main" id="{AB1A4E1F-2DA1-482C-B2BC-7EC15CC1C2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397" y="1028700"/>
            <a:ext cx="442911" cy="442911"/>
          </a:xfrm>
          <a:prstGeom prst="rect">
            <a:avLst/>
          </a:prstGeom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E092238D-4F7C-481C-8B5D-E6AC67ADFE1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299389" y="1028700"/>
            <a:ext cx="442911" cy="442911"/>
          </a:xfrm>
          <a:prstGeom prst="rect">
            <a:avLst/>
          </a:prstGeom>
        </p:spPr>
      </p:pic>
      <p:grpSp>
        <p:nvGrpSpPr>
          <p:cNvPr id="40" name="Agrupar 39">
            <a:extLst>
              <a:ext uri="{FF2B5EF4-FFF2-40B4-BE49-F238E27FC236}">
                <a16:creationId xmlns:a16="http://schemas.microsoft.com/office/drawing/2014/main" id="{FF0F176A-9F52-488A-BDF8-936AF37274F3}"/>
              </a:ext>
            </a:extLst>
          </p:cNvPr>
          <p:cNvGrpSpPr/>
          <p:nvPr userDrawn="1"/>
        </p:nvGrpSpPr>
        <p:grpSpPr>
          <a:xfrm>
            <a:off x="7032820" y="-46605"/>
            <a:ext cx="4581090" cy="338554"/>
            <a:chOff x="7032820" y="-46605"/>
            <a:chExt cx="4581090" cy="338554"/>
          </a:xfrm>
        </p:grpSpPr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E899400F-0461-476C-8695-AFCB98A4AD2B}"/>
                </a:ext>
              </a:extLst>
            </p:cNvPr>
            <p:cNvGrpSpPr/>
            <p:nvPr/>
          </p:nvGrpSpPr>
          <p:grpSpPr>
            <a:xfrm>
              <a:off x="7032820" y="-14128"/>
              <a:ext cx="680901" cy="273600"/>
              <a:chOff x="2718987" y="4923709"/>
              <a:chExt cx="680901" cy="273600"/>
            </a:xfrm>
          </p:grpSpPr>
          <p:sp>
            <p:nvSpPr>
              <p:cNvPr id="56" name="Retângulo 1">
                <a:extLst>
                  <a:ext uri="{FF2B5EF4-FFF2-40B4-BE49-F238E27FC236}">
                    <a16:creationId xmlns:a16="http://schemas.microsoft.com/office/drawing/2014/main" id="{3F6551B9-7FF6-4197-8B78-A75150F99A69}"/>
                  </a:ext>
                </a:extLst>
              </p:cNvPr>
              <p:cNvSpPr/>
              <p:nvPr/>
            </p:nvSpPr>
            <p:spPr>
              <a:xfrm>
                <a:off x="2718987" y="4923709"/>
                <a:ext cx="680901" cy="273600"/>
              </a:xfrm>
              <a:prstGeom prst="rect">
                <a:avLst/>
              </a:prstGeom>
              <a:solidFill>
                <a:srgbClr val="008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57" name="TextBox 45">
                <a:extLst>
                  <a:ext uri="{FF2B5EF4-FFF2-40B4-BE49-F238E27FC236}">
                    <a16:creationId xmlns:a16="http://schemas.microsoft.com/office/drawing/2014/main" id="{6D25C44E-5BAE-425C-8478-19E996392662}"/>
                  </a:ext>
                </a:extLst>
              </p:cNvPr>
              <p:cNvSpPr txBox="1"/>
              <p:nvPr/>
            </p:nvSpPr>
            <p:spPr>
              <a:xfrm>
                <a:off x="2718987" y="4952787"/>
                <a:ext cx="67215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BR" sz="800">
                    <a:solidFill>
                      <a:schemeClr val="bg1"/>
                    </a:solidFill>
                    <a:latin typeface="Quicksand" pitchFamily="2" charset="77"/>
                  </a:rPr>
                  <a:t>Método</a:t>
                </a:r>
              </a:p>
            </p:txBody>
          </p:sp>
        </p:grpSp>
        <p:grpSp>
          <p:nvGrpSpPr>
            <p:cNvPr id="42" name="Agrupar 41">
              <a:extLst>
                <a:ext uri="{FF2B5EF4-FFF2-40B4-BE49-F238E27FC236}">
                  <a16:creationId xmlns:a16="http://schemas.microsoft.com/office/drawing/2014/main" id="{55B72597-F4C7-4413-B006-894BE7203C23}"/>
                </a:ext>
              </a:extLst>
            </p:cNvPr>
            <p:cNvGrpSpPr/>
            <p:nvPr/>
          </p:nvGrpSpPr>
          <p:grpSpPr>
            <a:xfrm>
              <a:off x="8356044" y="-13378"/>
              <a:ext cx="964781" cy="272101"/>
              <a:chOff x="4068077" y="4924459"/>
              <a:chExt cx="964781" cy="272101"/>
            </a:xfrm>
          </p:grpSpPr>
          <p:sp>
            <p:nvSpPr>
              <p:cNvPr id="54" name="Retângulo 2">
                <a:extLst>
                  <a:ext uri="{FF2B5EF4-FFF2-40B4-BE49-F238E27FC236}">
                    <a16:creationId xmlns:a16="http://schemas.microsoft.com/office/drawing/2014/main" id="{8865FBE3-7ECA-4070-A2FA-3CF85949ABC2}"/>
                  </a:ext>
                </a:extLst>
              </p:cNvPr>
              <p:cNvSpPr/>
              <p:nvPr/>
            </p:nvSpPr>
            <p:spPr>
              <a:xfrm>
                <a:off x="4082823" y="4924459"/>
                <a:ext cx="950035" cy="272101"/>
              </a:xfrm>
              <a:prstGeom prst="rect">
                <a:avLst/>
              </a:prstGeom>
              <a:solidFill>
                <a:srgbClr val="00B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55" name="TextBox 2">
                <a:extLst>
                  <a:ext uri="{FF2B5EF4-FFF2-40B4-BE49-F238E27FC236}">
                    <a16:creationId xmlns:a16="http://schemas.microsoft.com/office/drawing/2014/main" id="{E471FFD9-5202-43BC-BDA7-0F5EAF49C530}"/>
                  </a:ext>
                </a:extLst>
              </p:cNvPr>
              <p:cNvSpPr txBox="1"/>
              <p:nvPr/>
            </p:nvSpPr>
            <p:spPr>
              <a:xfrm>
                <a:off x="4068077" y="4952787"/>
                <a:ext cx="96122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 anchor="ctr">
                <a:spAutoFit/>
              </a:bodyPr>
              <a:lstStyle/>
              <a:p>
                <a:pPr algn="ctr"/>
                <a:r>
                  <a:rPr lang="pt-BR" sz="800">
                    <a:solidFill>
                      <a:schemeClr val="bg1"/>
                    </a:solidFill>
                    <a:latin typeface="Quicksand" pitchFamily="2" charset="77"/>
                  </a:rPr>
                  <a:t>Estratégia da VR</a:t>
                </a:r>
                <a:endParaRPr lang="en-BR" sz="800">
                  <a:solidFill>
                    <a:schemeClr val="bg1"/>
                  </a:solidFill>
                  <a:latin typeface="Quicksand" pitchFamily="2" charset="77"/>
                </a:endParaRPr>
              </a:p>
            </p:txBody>
          </p:sp>
        </p:grpSp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E6FBCF1F-AECC-4512-891B-C6657E9E5FEE}"/>
                </a:ext>
              </a:extLst>
            </p:cNvPr>
            <p:cNvGrpSpPr/>
            <p:nvPr/>
          </p:nvGrpSpPr>
          <p:grpSpPr>
            <a:xfrm>
              <a:off x="9879166" y="-13662"/>
              <a:ext cx="689519" cy="272669"/>
              <a:chOff x="5680556" y="4924175"/>
              <a:chExt cx="689519" cy="272669"/>
            </a:xfrm>
          </p:grpSpPr>
          <p:sp>
            <p:nvSpPr>
              <p:cNvPr id="52" name="Retângulo 4">
                <a:extLst>
                  <a:ext uri="{FF2B5EF4-FFF2-40B4-BE49-F238E27FC236}">
                    <a16:creationId xmlns:a16="http://schemas.microsoft.com/office/drawing/2014/main" id="{5D1CBC30-F9BF-4904-9928-B2257AA8EC47}"/>
                  </a:ext>
                </a:extLst>
              </p:cNvPr>
              <p:cNvSpPr/>
              <p:nvPr/>
            </p:nvSpPr>
            <p:spPr>
              <a:xfrm>
                <a:off x="5680556" y="4924175"/>
                <a:ext cx="684214" cy="272669"/>
              </a:xfrm>
              <a:prstGeom prst="rect">
                <a:avLst/>
              </a:prstGeom>
              <a:solidFill>
                <a:srgbClr val="00BF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53" name="TextBox 25">
                <a:extLst>
                  <a:ext uri="{FF2B5EF4-FFF2-40B4-BE49-F238E27FC236}">
                    <a16:creationId xmlns:a16="http://schemas.microsoft.com/office/drawing/2014/main" id="{9714A8C4-6456-4910-9CBA-F5F7A5595D19}"/>
                  </a:ext>
                </a:extLst>
              </p:cNvPr>
              <p:cNvSpPr txBox="1"/>
              <p:nvPr/>
            </p:nvSpPr>
            <p:spPr>
              <a:xfrm>
                <a:off x="5689060" y="4952787"/>
                <a:ext cx="68101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800" err="1">
                    <a:solidFill>
                      <a:schemeClr val="bg1"/>
                    </a:solidFill>
                    <a:latin typeface="Quicksand" pitchFamily="2" charset="77"/>
                  </a:rPr>
                  <a:t>Análise</a:t>
                </a:r>
                <a:endParaRPr lang="en-BR" sz="800">
                  <a:solidFill>
                    <a:schemeClr val="bg1"/>
                  </a:solidFill>
                  <a:latin typeface="Quicksand" pitchFamily="2" charset="77"/>
                </a:endParaRPr>
              </a:p>
            </p:txBody>
          </p:sp>
        </p:grpSp>
        <p:sp>
          <p:nvSpPr>
            <p:cNvPr id="44" name="Retângulo 7">
              <a:extLst>
                <a:ext uri="{FF2B5EF4-FFF2-40B4-BE49-F238E27FC236}">
                  <a16:creationId xmlns:a16="http://schemas.microsoft.com/office/drawing/2014/main" id="{F6E38F7E-DE30-41F0-8DA3-5ADC9F571A87}"/>
                </a:ext>
              </a:extLst>
            </p:cNvPr>
            <p:cNvSpPr/>
            <p:nvPr/>
          </p:nvSpPr>
          <p:spPr>
            <a:xfrm>
              <a:off x="10558542" y="-14128"/>
              <a:ext cx="996607" cy="273600"/>
            </a:xfrm>
            <a:prstGeom prst="rect">
              <a:avLst/>
            </a:prstGeom>
            <a:solidFill>
              <a:srgbClr val="00B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58BBE701-41FB-498F-9A5F-19C14A296417}"/>
                </a:ext>
              </a:extLst>
            </p:cNvPr>
            <p:cNvGrpSpPr/>
            <p:nvPr/>
          </p:nvGrpSpPr>
          <p:grpSpPr>
            <a:xfrm>
              <a:off x="7694432" y="-14128"/>
              <a:ext cx="680901" cy="273600"/>
              <a:chOff x="3397537" y="4923709"/>
              <a:chExt cx="680901" cy="273600"/>
            </a:xfrm>
          </p:grpSpPr>
          <p:sp>
            <p:nvSpPr>
              <p:cNvPr id="50" name="Retângulo 1">
                <a:extLst>
                  <a:ext uri="{FF2B5EF4-FFF2-40B4-BE49-F238E27FC236}">
                    <a16:creationId xmlns:a16="http://schemas.microsoft.com/office/drawing/2014/main" id="{EB0440FA-D3C0-4844-9C86-527C7B2366F2}"/>
                  </a:ext>
                </a:extLst>
              </p:cNvPr>
              <p:cNvSpPr/>
              <p:nvPr/>
            </p:nvSpPr>
            <p:spPr>
              <a:xfrm>
                <a:off x="3397537" y="4923709"/>
                <a:ext cx="680901" cy="273600"/>
              </a:xfrm>
              <a:prstGeom prst="rect">
                <a:avLst/>
              </a:prstGeom>
              <a:solidFill>
                <a:srgbClr val="0096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51" name="TextBox 45">
                <a:extLst>
                  <a:ext uri="{FF2B5EF4-FFF2-40B4-BE49-F238E27FC236}">
                    <a16:creationId xmlns:a16="http://schemas.microsoft.com/office/drawing/2014/main" id="{256AADD8-3611-4096-A4E8-EC35537B59AB}"/>
                  </a:ext>
                </a:extLst>
              </p:cNvPr>
              <p:cNvSpPr txBox="1"/>
              <p:nvPr/>
            </p:nvSpPr>
            <p:spPr>
              <a:xfrm>
                <a:off x="3397537" y="4952787"/>
                <a:ext cx="67215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800">
                    <a:solidFill>
                      <a:schemeClr val="bg1"/>
                    </a:solidFill>
                    <a:latin typeface="Quicksand" pitchFamily="2" charset="77"/>
                  </a:rPr>
                  <a:t>A LG</a:t>
                </a:r>
                <a:endParaRPr lang="en-BR" sz="800">
                  <a:solidFill>
                    <a:schemeClr val="bg1"/>
                  </a:solidFill>
                  <a:latin typeface="Quicksand" pitchFamily="2" charset="77"/>
                </a:endParaRPr>
              </a:p>
            </p:txBody>
          </p:sp>
        </p:grp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42092EB4-77E9-4F6E-B388-D0791C7210AE}"/>
                </a:ext>
              </a:extLst>
            </p:cNvPr>
            <p:cNvGrpSpPr/>
            <p:nvPr/>
          </p:nvGrpSpPr>
          <p:grpSpPr>
            <a:xfrm>
              <a:off x="9321328" y="-13662"/>
              <a:ext cx="577127" cy="272669"/>
              <a:chOff x="5107239" y="4924175"/>
              <a:chExt cx="577127" cy="272669"/>
            </a:xfrm>
          </p:grpSpPr>
          <p:sp>
            <p:nvSpPr>
              <p:cNvPr id="48" name="Retângulo 4">
                <a:extLst>
                  <a:ext uri="{FF2B5EF4-FFF2-40B4-BE49-F238E27FC236}">
                    <a16:creationId xmlns:a16="http://schemas.microsoft.com/office/drawing/2014/main" id="{BDA37DDD-14D2-472F-8FB8-F816B4D88E27}"/>
                  </a:ext>
                </a:extLst>
              </p:cNvPr>
              <p:cNvSpPr/>
              <p:nvPr/>
            </p:nvSpPr>
            <p:spPr>
              <a:xfrm>
                <a:off x="5107239" y="4924175"/>
                <a:ext cx="571822" cy="272669"/>
              </a:xfrm>
              <a:prstGeom prst="rect">
                <a:avLst/>
              </a:prstGeom>
              <a:solidFill>
                <a:srgbClr val="00BF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800"/>
              </a:p>
            </p:txBody>
          </p:sp>
          <p:sp>
            <p:nvSpPr>
              <p:cNvPr id="49" name="TextBox 25">
                <a:extLst>
                  <a:ext uri="{FF2B5EF4-FFF2-40B4-BE49-F238E27FC236}">
                    <a16:creationId xmlns:a16="http://schemas.microsoft.com/office/drawing/2014/main" id="{DA326F21-C2B4-47BF-8A39-6EABB4FDF0AC}"/>
                  </a:ext>
                </a:extLst>
              </p:cNvPr>
              <p:cNvSpPr txBox="1"/>
              <p:nvPr/>
            </p:nvSpPr>
            <p:spPr>
              <a:xfrm>
                <a:off x="5112544" y="4952787"/>
                <a:ext cx="57182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800">
                    <a:solidFill>
                      <a:schemeClr val="bg1"/>
                    </a:solidFill>
                    <a:latin typeface="Quicksand" pitchFamily="2" charset="77"/>
                  </a:rPr>
                  <a:t>As Is</a:t>
                </a:r>
                <a:endParaRPr lang="en-BR" sz="800">
                  <a:solidFill>
                    <a:schemeClr val="bg1"/>
                  </a:solidFill>
                  <a:latin typeface="Quicksand" pitchFamily="2" charset="77"/>
                </a:endParaRPr>
              </a:p>
            </p:txBody>
          </p:sp>
        </p:grpSp>
        <p:sp>
          <p:nvSpPr>
            <p:cNvPr id="47" name="TextBox 34">
              <a:extLst>
                <a:ext uri="{FF2B5EF4-FFF2-40B4-BE49-F238E27FC236}">
                  <a16:creationId xmlns:a16="http://schemas.microsoft.com/office/drawing/2014/main" id="{57E3262D-7918-4868-AA34-FF5956035E96}"/>
                </a:ext>
              </a:extLst>
            </p:cNvPr>
            <p:cNvSpPr txBox="1"/>
            <p:nvPr userDrawn="1"/>
          </p:nvSpPr>
          <p:spPr>
            <a:xfrm>
              <a:off x="10520442" y="-46605"/>
              <a:ext cx="109346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err="1">
                  <a:solidFill>
                    <a:schemeClr val="bg1"/>
                  </a:solidFill>
                  <a:latin typeface="Quicksand" pitchFamily="2" charset="77"/>
                </a:rPr>
                <a:t>Síntese</a:t>
              </a:r>
              <a:r>
                <a:rPr lang="en-US" sz="800">
                  <a:solidFill>
                    <a:schemeClr val="bg1"/>
                  </a:solidFill>
                  <a:latin typeface="Quicksand" pitchFamily="2" charset="77"/>
                </a:rPr>
                <a:t> &amp; </a:t>
              </a:r>
              <a:r>
                <a:rPr lang="en-US" sz="800" err="1">
                  <a:solidFill>
                    <a:schemeClr val="bg1"/>
                  </a:solidFill>
                  <a:latin typeface="Quicksand" pitchFamily="2" charset="77"/>
                </a:rPr>
                <a:t>Pontos</a:t>
              </a:r>
              <a:r>
                <a:rPr lang="en-US" sz="800">
                  <a:solidFill>
                    <a:schemeClr val="bg1"/>
                  </a:solidFill>
                  <a:latin typeface="Quicksand" pitchFamily="2" charset="77"/>
                </a:rPr>
                <a:t> de </a:t>
              </a:r>
              <a:r>
                <a:rPr lang="en-US" sz="800" err="1">
                  <a:solidFill>
                    <a:schemeClr val="bg1"/>
                  </a:solidFill>
                  <a:latin typeface="Quicksand" pitchFamily="2" charset="77"/>
                </a:rPr>
                <a:t>Atenção</a:t>
              </a:r>
              <a:endParaRPr lang="en-BR" sz="800">
                <a:solidFill>
                  <a:schemeClr val="bg1"/>
                </a:solidFill>
                <a:latin typeface="Quicksand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9997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8AC5E63C-2B40-41FD-8D17-98B221772341}"/>
              </a:ext>
            </a:extLst>
          </p:cNvPr>
          <p:cNvSpPr/>
          <p:nvPr userDrawn="1"/>
        </p:nvSpPr>
        <p:spPr>
          <a:xfrm>
            <a:off x="-1" y="-5356"/>
            <a:ext cx="3581401" cy="6863356"/>
          </a:xfrm>
          <a:prstGeom prst="rect">
            <a:avLst/>
          </a:prstGeom>
          <a:solidFill>
            <a:srgbClr val="D8F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E7E18CE-8D40-4088-A30C-ACCA56D408D0}"/>
              </a:ext>
            </a:extLst>
          </p:cNvPr>
          <p:cNvSpPr/>
          <p:nvPr userDrawn="1"/>
        </p:nvSpPr>
        <p:spPr>
          <a:xfrm>
            <a:off x="0" y="-5356"/>
            <a:ext cx="12192000" cy="938805"/>
          </a:xfrm>
          <a:prstGeom prst="rect">
            <a:avLst/>
          </a:prstGeom>
          <a:solidFill>
            <a:srgbClr val="B2D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AD524-827F-0B4B-AE0C-8FF4BF64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91E8-C203-A94E-B80D-5E5809A534B4}" type="datetimeFigureOut">
              <a:rPr lang="pt-BR" noProof="0" smtClean="0"/>
              <a:t>20/08/2021</a:t>
            </a:fld>
            <a:endParaRPr lang="pt-BR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9F7E3-2DAA-F047-AE14-1893F836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CF5DB-1764-3D4D-8B96-C691EFD2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9AE2-8F77-1B45-AEF2-52E9D75733AA}" type="slidenum">
              <a:rPr lang="pt-BR" noProof="0" smtClean="0"/>
              <a:t>‹nº›</a:t>
            </a:fld>
            <a:endParaRPr lang="pt-BR" noProof="0"/>
          </a:p>
        </p:txBody>
      </p:sp>
      <p:pic>
        <p:nvPicPr>
          <p:cNvPr id="11" name="Google Shape;102;p1">
            <a:extLst>
              <a:ext uri="{FF2B5EF4-FFF2-40B4-BE49-F238E27FC236}">
                <a16:creationId xmlns:a16="http://schemas.microsoft.com/office/drawing/2014/main" id="{53A94F78-A633-477A-8FE3-74C42F4118E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613910" y="98930"/>
            <a:ext cx="438580" cy="5243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2DF54-E8E8-114E-9F46-000A9B035F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175"/>
            <a:ext cx="9144000" cy="454025"/>
          </a:xfrm>
        </p:spPr>
        <p:txBody>
          <a:bodyPr>
            <a:noAutofit/>
          </a:bodyPr>
          <a:lstStyle>
            <a:lvl1pPr>
              <a:defRPr sz="2800" b="1">
                <a:solidFill>
                  <a:srgbClr val="EFFFF1"/>
                </a:solidFill>
              </a:defRPr>
            </a:lvl1pPr>
          </a:lstStyle>
          <a:p>
            <a:r>
              <a:rPr lang="pt-BR" noProof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BE392A6-9123-4BA1-A7E4-785C668D46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457200"/>
            <a:ext cx="9144000" cy="365125"/>
          </a:xfrm>
        </p:spPr>
        <p:txBody>
          <a:bodyPr/>
          <a:lstStyle>
            <a:lvl1pPr marL="0" indent="0" algn="l">
              <a:buNone/>
              <a:defRPr sz="2400" i="0">
                <a:solidFill>
                  <a:srgbClr val="00AA13"/>
                </a:solidFill>
                <a:latin typeface="Quicksand Ligh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089208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Blank">
    <p:bg>
      <p:bgPr>
        <a:solidFill>
          <a:srgbClr val="B2DAB7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-5" y="6720300"/>
            <a:ext cx="12192000" cy="137600"/>
          </a:xfrm>
          <a:prstGeom prst="rect">
            <a:avLst/>
          </a:prstGeom>
          <a:solidFill>
            <a:srgbClr val="00730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400" noProof="0"/>
          </a:p>
        </p:txBody>
      </p:sp>
    </p:spTree>
    <p:extLst>
      <p:ext uri="{BB962C8B-B14F-4D97-AF65-F5344CB8AC3E}">
        <p14:creationId xmlns:p14="http://schemas.microsoft.com/office/powerpoint/2010/main" val="300323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4F049A-8B40-074C-B908-F2A891F4C1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4237"/>
          <a:stretch/>
        </p:blipFill>
        <p:spPr>
          <a:xfrm>
            <a:off x="11613910" y="98930"/>
            <a:ext cx="438580" cy="4497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13C0D9-0969-A545-B4D8-C961B0410075}"/>
              </a:ext>
            </a:extLst>
          </p:cNvPr>
          <p:cNvSpPr txBox="1"/>
          <p:nvPr userDrawn="1"/>
        </p:nvSpPr>
        <p:spPr>
          <a:xfrm>
            <a:off x="11768652" y="648207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2AAD448-E298-6C47-96D3-4D67CFAB0E26}" type="slidenum">
              <a:rPr lang="en-US" sz="1200" smtClean="0">
                <a:solidFill>
                  <a:srgbClr val="0B477B"/>
                </a:solidFill>
                <a:latin typeface="Avenir Next" panose="020B0503020202020204" pitchFamily="34" charset="0"/>
              </a:rPr>
              <a:t>‹nº›</a:t>
            </a:fld>
            <a:endParaRPr lang="en-US" sz="1200">
              <a:solidFill>
                <a:srgbClr val="0B477B"/>
              </a:solidFill>
              <a:latin typeface="Avenir Next" panose="020B05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BF323A-2B94-3643-A92F-F3B0D168D19A}"/>
              </a:ext>
            </a:extLst>
          </p:cNvPr>
          <p:cNvSpPr/>
          <p:nvPr userDrawn="1"/>
        </p:nvSpPr>
        <p:spPr>
          <a:xfrm>
            <a:off x="0" y="-12700"/>
            <a:ext cx="6096000" cy="6870700"/>
          </a:xfrm>
          <a:prstGeom prst="rect">
            <a:avLst/>
          </a:prstGeom>
          <a:solidFill>
            <a:srgbClr val="558ED5">
              <a:alpha val="15000"/>
            </a:srgbClr>
          </a:solidFill>
          <a:ln w="1100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5128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06A91B-FAB0-8148-AFF3-D0A705C4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91E8-C203-A94E-B80D-5E5809A534B4}" type="datetimeFigureOut">
              <a:rPr lang="en-BR" smtClean="0"/>
              <a:t>08/20/2021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5A31D3-E754-E94C-B803-6C4FF2BA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6B337-8FCE-A54F-8596-6BEF5375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9AE2-8F77-1B45-AEF2-52E9D75733AA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97196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4F049A-8B40-074C-B908-F2A891F4C1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4237"/>
          <a:stretch/>
        </p:blipFill>
        <p:spPr>
          <a:xfrm>
            <a:off x="11613910" y="98930"/>
            <a:ext cx="438580" cy="4497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13C0D9-0969-A545-B4D8-C961B0410075}"/>
              </a:ext>
            </a:extLst>
          </p:cNvPr>
          <p:cNvSpPr txBox="1"/>
          <p:nvPr userDrawn="1"/>
        </p:nvSpPr>
        <p:spPr>
          <a:xfrm>
            <a:off x="11768652" y="648207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2AAD448-E298-6C47-96D3-4D67CFAB0E26}" type="slidenum">
              <a:rPr lang="en-US" sz="1200" smtClean="0">
                <a:solidFill>
                  <a:srgbClr val="0B477B"/>
                </a:solidFill>
                <a:latin typeface="Avenir Next" panose="020B0503020202020204" pitchFamily="34" charset="0"/>
              </a:rPr>
              <a:t>‹nº›</a:t>
            </a:fld>
            <a:endParaRPr lang="en-US" sz="1200">
              <a:solidFill>
                <a:srgbClr val="0B477B"/>
              </a:solidFill>
              <a:latin typeface="Avenir Next" panose="020B05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BF323A-2B94-3643-A92F-F3B0D168D19A}"/>
              </a:ext>
            </a:extLst>
          </p:cNvPr>
          <p:cNvSpPr/>
          <p:nvPr userDrawn="1"/>
        </p:nvSpPr>
        <p:spPr>
          <a:xfrm>
            <a:off x="6096000" y="0"/>
            <a:ext cx="6096000" cy="6870700"/>
          </a:xfrm>
          <a:prstGeom prst="rect">
            <a:avLst/>
          </a:prstGeom>
          <a:solidFill>
            <a:srgbClr val="558ED5">
              <a:alpha val="15000"/>
            </a:srgbClr>
          </a:solidFill>
          <a:ln w="1100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96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B4C7946D-7274-4B4C-A960-CABE4A10A1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558ED5">
              <a:alpha val="15000"/>
            </a:srgbClr>
          </a:solidFill>
          <a:ln w="1100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FF2E19-FAC4-CC43-B66A-9D637EC99E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4237"/>
          <a:stretch/>
        </p:blipFill>
        <p:spPr>
          <a:xfrm>
            <a:off x="11613910" y="98930"/>
            <a:ext cx="438580" cy="4497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A55D74-2E8E-A442-8D66-D2D1D27B15FB}"/>
              </a:ext>
            </a:extLst>
          </p:cNvPr>
          <p:cNvSpPr txBox="1"/>
          <p:nvPr userDrawn="1"/>
        </p:nvSpPr>
        <p:spPr>
          <a:xfrm>
            <a:off x="11768652" y="648207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2AAD448-E298-6C47-96D3-4D67CFAB0E26}" type="slidenum">
              <a:rPr lang="en-US" sz="1200" smtClean="0">
                <a:solidFill>
                  <a:srgbClr val="0B477B"/>
                </a:solidFill>
                <a:latin typeface="Avenir Next" panose="020B0503020202020204" pitchFamily="34" charset="0"/>
              </a:rPr>
              <a:t>‹nº›</a:t>
            </a:fld>
            <a:endParaRPr lang="en-US" sz="1200">
              <a:solidFill>
                <a:srgbClr val="0B477B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43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B4C7946D-7274-4B4C-A960-CABE4A10A167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tTriangle">
            <a:avLst/>
          </a:prstGeom>
          <a:solidFill>
            <a:srgbClr val="558ED5">
              <a:alpha val="15000"/>
            </a:srgbClr>
          </a:solidFill>
          <a:ln w="1100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D4F9CC-5443-484F-8CC7-07F340EA5C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4237"/>
          <a:stretch/>
        </p:blipFill>
        <p:spPr>
          <a:xfrm>
            <a:off x="11613910" y="98930"/>
            <a:ext cx="438580" cy="4497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1B02A2-7A06-4F4F-A24B-FF0EDA90F774}"/>
              </a:ext>
            </a:extLst>
          </p:cNvPr>
          <p:cNvSpPr txBox="1"/>
          <p:nvPr userDrawn="1"/>
        </p:nvSpPr>
        <p:spPr>
          <a:xfrm>
            <a:off x="11768652" y="648207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2AAD448-E298-6C47-96D3-4D67CFAB0E26}" type="slidenum">
              <a:rPr lang="en-US" sz="1200" smtClean="0">
                <a:solidFill>
                  <a:srgbClr val="0B477B"/>
                </a:solidFill>
                <a:latin typeface="Avenir Next" panose="020B0503020202020204" pitchFamily="34" charset="0"/>
              </a:rPr>
              <a:t>‹nº›</a:t>
            </a:fld>
            <a:endParaRPr lang="en-US" sz="1200">
              <a:solidFill>
                <a:srgbClr val="0B477B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959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60E02D-EB03-9F4D-9814-A231D3DB86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4237"/>
          <a:stretch/>
        </p:blipFill>
        <p:spPr>
          <a:xfrm>
            <a:off x="11613910" y="98930"/>
            <a:ext cx="438580" cy="4497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0512BE-9BF4-434A-A47A-FD00BCE709C9}"/>
              </a:ext>
            </a:extLst>
          </p:cNvPr>
          <p:cNvSpPr txBox="1"/>
          <p:nvPr userDrawn="1"/>
        </p:nvSpPr>
        <p:spPr>
          <a:xfrm>
            <a:off x="11768652" y="648207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2AAD448-E298-6C47-96D3-4D67CFAB0E26}" type="slidenum">
              <a:rPr lang="en-US" sz="1200" smtClean="0">
                <a:solidFill>
                  <a:srgbClr val="0B477B"/>
                </a:solidFill>
                <a:latin typeface="Avenir Next" panose="020B0503020202020204" pitchFamily="34" charset="0"/>
              </a:rPr>
              <a:t>‹nº›</a:t>
            </a:fld>
            <a:endParaRPr lang="en-US" sz="1200">
              <a:solidFill>
                <a:srgbClr val="0B477B"/>
              </a:solidFill>
              <a:latin typeface="Avenir Next" panose="020B0503020202020204" pitchFamily="34" charset="0"/>
            </a:endParaRPr>
          </a:p>
        </p:txBody>
      </p:sp>
      <p:pic>
        <p:nvPicPr>
          <p:cNvPr id="19" name="Gráfico 18">
            <a:extLst>
              <a:ext uri="{FF2B5EF4-FFF2-40B4-BE49-F238E27FC236}">
                <a16:creationId xmlns:a16="http://schemas.microsoft.com/office/drawing/2014/main" id="{620EAFFE-9F5B-4896-943A-E10B81D10D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903" r="7336" b="10153"/>
          <a:stretch>
            <a:fillRect/>
          </a:stretch>
        </p:blipFill>
        <p:spPr>
          <a:xfrm>
            <a:off x="3964970" y="0"/>
            <a:ext cx="8227029" cy="6858000"/>
          </a:xfrm>
          <a:custGeom>
            <a:avLst/>
            <a:gdLst>
              <a:gd name="connsiteX0" fmla="*/ 0 w 8227029"/>
              <a:gd name="connsiteY0" fmla="*/ 0 h 6858000"/>
              <a:gd name="connsiteX1" fmla="*/ 8227029 w 8227029"/>
              <a:gd name="connsiteY1" fmla="*/ 0 h 6858000"/>
              <a:gd name="connsiteX2" fmla="*/ 8227029 w 8227029"/>
              <a:gd name="connsiteY2" fmla="*/ 6858000 h 6858000"/>
              <a:gd name="connsiteX3" fmla="*/ 0 w 822702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27029" h="6858000">
                <a:moveTo>
                  <a:pt x="0" y="0"/>
                </a:moveTo>
                <a:lnTo>
                  <a:pt x="8227029" y="0"/>
                </a:lnTo>
                <a:lnTo>
                  <a:pt x="8227029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9731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DECDD1F-ABBD-4058-B663-57CE8142502B}"/>
              </a:ext>
            </a:extLst>
          </p:cNvPr>
          <p:cNvSpPr/>
          <p:nvPr userDrawn="1"/>
        </p:nvSpPr>
        <p:spPr>
          <a:xfrm>
            <a:off x="0" y="0"/>
            <a:ext cx="12192000" cy="761997"/>
          </a:xfrm>
          <a:prstGeom prst="rect">
            <a:avLst/>
          </a:prstGeom>
          <a:solidFill>
            <a:srgbClr val="558ED5">
              <a:alpha val="15000"/>
            </a:srgbClr>
          </a:solidFill>
          <a:ln w="20839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60E02D-EB03-9F4D-9814-A231D3DB86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4237"/>
          <a:stretch/>
        </p:blipFill>
        <p:spPr>
          <a:xfrm>
            <a:off x="11613910" y="98930"/>
            <a:ext cx="438580" cy="4497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0512BE-9BF4-434A-A47A-FD00BCE709C9}"/>
              </a:ext>
            </a:extLst>
          </p:cNvPr>
          <p:cNvSpPr txBox="1"/>
          <p:nvPr userDrawn="1"/>
        </p:nvSpPr>
        <p:spPr>
          <a:xfrm>
            <a:off x="11768652" y="648207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2AAD448-E298-6C47-96D3-4D67CFAB0E26}" type="slidenum">
              <a:rPr lang="en-US" sz="1200" smtClean="0">
                <a:solidFill>
                  <a:srgbClr val="0B477B"/>
                </a:solidFill>
                <a:latin typeface="Avenir Next" panose="020B0503020202020204" pitchFamily="34" charset="0"/>
              </a:rPr>
              <a:t>‹nº›</a:t>
            </a:fld>
            <a:endParaRPr lang="en-US" sz="1200">
              <a:solidFill>
                <a:srgbClr val="0B477B"/>
              </a:solidFill>
              <a:latin typeface="Avenir Next" panose="020B0503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9B698A2-C707-460E-94D2-7B56FEDDE624}"/>
              </a:ext>
            </a:extLst>
          </p:cNvPr>
          <p:cNvSpPr/>
          <p:nvPr userDrawn="1"/>
        </p:nvSpPr>
        <p:spPr>
          <a:xfrm>
            <a:off x="8356600" y="761998"/>
            <a:ext cx="3835400" cy="6096002"/>
          </a:xfrm>
          <a:prstGeom prst="rect">
            <a:avLst/>
          </a:prstGeom>
          <a:solidFill>
            <a:srgbClr val="558ED5">
              <a:alpha val="15000"/>
            </a:srgbClr>
          </a:solidFill>
          <a:ln w="20839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19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06BE6547-B63C-F747-86CC-66155A73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48" y="316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439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5" r:id="rId2"/>
    <p:sldLayoutId id="2147483702" r:id="rId3"/>
    <p:sldLayoutId id="2147483703" r:id="rId4"/>
    <p:sldLayoutId id="2147483704" r:id="rId5"/>
    <p:sldLayoutId id="2147483701" r:id="rId6"/>
    <p:sldLayoutId id="2147483700" r:id="rId7"/>
    <p:sldLayoutId id="2147483699" r:id="rId8"/>
    <p:sldLayoutId id="2147483709" r:id="rId9"/>
    <p:sldLayoutId id="2147483724" r:id="rId10"/>
    <p:sldLayoutId id="2147483726" r:id="rId11"/>
    <p:sldLayoutId id="2147483725" r:id="rId12"/>
    <p:sldLayoutId id="2147483727" r:id="rId13"/>
    <p:sldLayoutId id="2147483710" r:id="rId14"/>
    <p:sldLayoutId id="2147483708" r:id="rId15"/>
    <p:sldLayoutId id="2147483679" r:id="rId16"/>
    <p:sldLayoutId id="2147483694" r:id="rId17"/>
    <p:sldLayoutId id="2147483695" r:id="rId18"/>
    <p:sldLayoutId id="2147483680" r:id="rId19"/>
    <p:sldLayoutId id="2147483683" r:id="rId20"/>
    <p:sldLayoutId id="2147483723" r:id="rId21"/>
    <p:sldLayoutId id="2147483751" r:id="rId22"/>
  </p:sldLayoutIdLst>
  <p:txStyles>
    <p:titleStyle>
      <a:lvl1pPr>
        <a:defRPr lang="en-US" sz="3200" kern="0" dirty="0">
          <a:solidFill>
            <a:srgbClr val="0B477B"/>
          </a:solidFill>
          <a:latin typeface="Avenir Next" panose="020B0503020202020204" pitchFamily="34" charset="0"/>
          <a:ea typeface="+mn-ea"/>
          <a:cs typeface="+mn-cs"/>
        </a:defRPr>
      </a:lvl1pPr>
    </p:titleStyle>
    <p:bodyStyle>
      <a:lvl1pPr>
        <a:defRPr lang="pt-BR" sz="3200" kern="0" dirty="0">
          <a:solidFill>
            <a:srgbClr val="0B477B"/>
          </a:solidFill>
          <a:latin typeface="Avenir Next" panose="020B0503020202020204" pitchFamily="34" charset="0"/>
          <a:ea typeface="+mn-ea"/>
          <a:cs typeface="+mn-cs"/>
        </a:defRPr>
      </a:lvl1pPr>
      <a:lvl2pPr>
        <a:defRPr lang="pt-BR" sz="3200" kern="0" dirty="0">
          <a:solidFill>
            <a:srgbClr val="0B477B"/>
          </a:solidFill>
          <a:latin typeface="Avenir Next" panose="020B0503020202020204" pitchFamily="34" charset="0"/>
          <a:ea typeface="+mn-ea"/>
          <a:cs typeface="+mn-cs"/>
        </a:defRPr>
      </a:lvl2pPr>
      <a:lvl3pPr>
        <a:defRPr lang="pt-BR" sz="3200" kern="0" dirty="0">
          <a:solidFill>
            <a:srgbClr val="0B477B"/>
          </a:solidFill>
          <a:latin typeface="Avenir Next" panose="020B0503020202020204" pitchFamily="34" charset="0"/>
          <a:ea typeface="+mn-ea"/>
          <a:cs typeface="+mn-cs"/>
        </a:defRPr>
      </a:lvl3pPr>
      <a:lvl4pPr>
        <a:defRPr lang="pt-BR" sz="3200" kern="0" dirty="0">
          <a:solidFill>
            <a:srgbClr val="0B477B"/>
          </a:solidFill>
          <a:latin typeface="Avenir Next" panose="020B0503020202020204" pitchFamily="34" charset="0"/>
          <a:ea typeface="+mn-ea"/>
          <a:cs typeface="+mn-cs"/>
        </a:defRPr>
      </a:lvl4pPr>
      <a:lvl5pPr>
        <a:defRPr lang="pt-BR" sz="3200" kern="0" dirty="0">
          <a:solidFill>
            <a:srgbClr val="0B477B"/>
          </a:solidFill>
          <a:latin typeface="Avenir Next" panose="020B0503020202020204" pitchFamily="34" charset="0"/>
          <a:ea typeface="+mn-ea"/>
          <a:cs typeface="+mn-cs"/>
        </a:defRPr>
      </a:lvl5pPr>
      <a:lvl6pPr>
        <a:defRPr lang="pt-BR" sz="3200" kern="0" dirty="0">
          <a:solidFill>
            <a:srgbClr val="0B477B"/>
          </a:solidFill>
          <a:latin typeface="Avenir Next" panose="020B0503020202020204" pitchFamily="34" charset="0"/>
          <a:ea typeface="+mn-ea"/>
          <a:cs typeface="+mn-cs"/>
        </a:defRPr>
      </a:lvl6pPr>
      <a:lvl7pPr>
        <a:defRPr lang="pt-BR" sz="3200" kern="0" dirty="0">
          <a:solidFill>
            <a:srgbClr val="0B477B"/>
          </a:solidFill>
          <a:latin typeface="Avenir Next" panose="020B0503020202020204" pitchFamily="34" charset="0"/>
          <a:ea typeface="+mn-ea"/>
          <a:cs typeface="+mn-cs"/>
        </a:defRPr>
      </a:lvl7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A76C23-F949-A34C-9F4C-B8F95264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85C8D-3DE7-0F4D-9C0A-99A1049B6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Click to edit Master text styles</a:t>
            </a:r>
          </a:p>
          <a:p>
            <a:pPr lvl="1"/>
            <a:r>
              <a:rPr lang="pt-BR" noProof="0"/>
              <a:t>Second level</a:t>
            </a:r>
          </a:p>
          <a:p>
            <a:pPr lvl="2"/>
            <a:r>
              <a:rPr lang="pt-BR" noProof="0"/>
              <a:t>Third level</a:t>
            </a:r>
          </a:p>
          <a:p>
            <a:pPr lvl="3"/>
            <a:r>
              <a:rPr lang="pt-BR" noProof="0"/>
              <a:t>Fourth level</a:t>
            </a:r>
          </a:p>
          <a:p>
            <a:pPr lvl="4"/>
            <a:r>
              <a:rPr lang="pt-BR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35659-E0D7-3345-9D38-C85FD3C17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Quicksand" pitchFamily="2" charset="0"/>
              </a:defRPr>
            </a:lvl1pPr>
          </a:lstStyle>
          <a:p>
            <a:fld id="{4DAC91E8-C203-A94E-B80D-5E5809A534B4}" type="datetimeFigureOut">
              <a:rPr lang="pt-BR" noProof="0" smtClean="0"/>
              <a:pPr/>
              <a:t>20/08/2021</a:t>
            </a:fld>
            <a:endParaRPr lang="pt-BR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D3D66-DB74-B049-81E2-7A18985E0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Quicksand" pitchFamily="2" charset="0"/>
              </a:defRPr>
            </a:lvl1pPr>
          </a:lstStyle>
          <a:p>
            <a:endParaRPr lang="pt-BR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90A62-CE35-A04A-BFD2-CBCA6F630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Quicksand" pitchFamily="2" charset="0"/>
              </a:defRPr>
            </a:lvl1pPr>
          </a:lstStyle>
          <a:p>
            <a:fld id="{11C29AE2-8F77-1B45-AEF2-52E9D75733AA}" type="slidenum">
              <a:rPr lang="pt-BR" noProof="0" smtClean="0"/>
              <a:pPr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8615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2" r:id="rId2"/>
    <p:sldLayoutId id="2147483736" r:id="rId3"/>
    <p:sldLayoutId id="2147483752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Quicksan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Quicksand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Quicksand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Quicksand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Quicksand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Quicksand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6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comments" Target="../comments/comment6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5" Type="http://schemas.openxmlformats.org/officeDocument/2006/relationships/comments" Target="../comments/comment7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5.png"/><Relationship Id="rId4" Type="http://schemas.openxmlformats.org/officeDocument/2006/relationships/image" Target="../media/image3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6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6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4" Type="http://schemas.openxmlformats.org/officeDocument/2006/relationships/comments" Target="../comments/commen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36.svg"/><Relationship Id="rId7" Type="http://schemas.openxmlformats.org/officeDocument/2006/relationships/image" Target="../media/image49.png"/><Relationship Id="rId12" Type="http://schemas.openxmlformats.org/officeDocument/2006/relationships/image" Target="../media/image54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8.jpe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jpeg"/><Relationship Id="rId4" Type="http://schemas.openxmlformats.org/officeDocument/2006/relationships/image" Target="../media/image46.png"/><Relationship Id="rId9" Type="http://schemas.openxmlformats.org/officeDocument/2006/relationships/image" Target="../media/image51.svg"/><Relationship Id="rId1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36.sv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8.sv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jpeg"/><Relationship Id="rId4" Type="http://schemas.openxmlformats.org/officeDocument/2006/relationships/image" Target="../media/image46.png"/><Relationship Id="rId9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hyperlink" Target="https://medium.com/@mydogtom/modularization-part-1-application-structure-overview-9e465909a9bc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medium.com/google-developer-experts/modularizing-android-applications-9e2d18f244a0" TargetMode="External"/><Relationship Id="rId5" Type="http://schemas.openxmlformats.org/officeDocument/2006/relationships/hyperlink" Target="https://proandroiddev.com/build-a-modular-android-app-architecture-25342d99de82" TargetMode="External"/><Relationship Id="rId4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5">
            <a:extLst>
              <a:ext uri="{FF2B5EF4-FFF2-40B4-BE49-F238E27FC236}">
                <a16:creationId xmlns:a16="http://schemas.microsoft.com/office/drawing/2014/main" id="{AF444D75-B9F3-F34D-B8BD-ADC964D95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320" y="182880"/>
            <a:ext cx="1115853" cy="1328801"/>
          </a:xfrm>
          <a:prstGeom prst="rect">
            <a:avLst/>
          </a:prstGeom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3556B743-2A95-4842-928B-7F6F7A8D3732}"/>
              </a:ext>
            </a:extLst>
          </p:cNvPr>
          <p:cNvGrpSpPr/>
          <p:nvPr/>
        </p:nvGrpSpPr>
        <p:grpSpPr>
          <a:xfrm>
            <a:off x="0" y="2392864"/>
            <a:ext cx="12192000" cy="2857500"/>
            <a:chOff x="0" y="2194560"/>
            <a:chExt cx="12192000" cy="285750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9142ACAC-C3CB-428E-B93D-BF72DE57D54B}"/>
                </a:ext>
              </a:extLst>
            </p:cNvPr>
            <p:cNvSpPr/>
            <p:nvPr/>
          </p:nvSpPr>
          <p:spPr>
            <a:xfrm>
              <a:off x="0" y="2194560"/>
              <a:ext cx="6096000" cy="2857500"/>
            </a:xfrm>
            <a:prstGeom prst="rect">
              <a:avLst/>
            </a:prstGeom>
            <a:gradFill>
              <a:gsLst>
                <a:gs pos="0">
                  <a:srgbClr val="00AA13"/>
                </a:gs>
                <a:gs pos="100000">
                  <a:srgbClr val="0070C0"/>
                </a:gs>
              </a:gsLst>
              <a:lin ang="81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FBCD067-E8F6-AB4B-B7AB-469C47E67819}"/>
                </a:ext>
              </a:extLst>
            </p:cNvPr>
            <p:cNvSpPr/>
            <p:nvPr/>
          </p:nvSpPr>
          <p:spPr>
            <a:xfrm>
              <a:off x="6096000" y="2194560"/>
              <a:ext cx="6096000" cy="2857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sp>
          <p:nvSpPr>
            <p:cNvPr id="10" name="CaixaDeTexto 6">
              <a:extLst>
                <a:ext uri="{FF2B5EF4-FFF2-40B4-BE49-F238E27FC236}">
                  <a16:creationId xmlns:a16="http://schemas.microsoft.com/office/drawing/2014/main" id="{DF641435-B811-BC46-B18D-2511BE8F525E}"/>
                </a:ext>
              </a:extLst>
            </p:cNvPr>
            <p:cNvSpPr txBox="1"/>
            <p:nvPr/>
          </p:nvSpPr>
          <p:spPr>
            <a:xfrm>
              <a:off x="6096000" y="3300145"/>
              <a:ext cx="5606175" cy="646331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>
              <a:defPPr>
                <a:defRPr lang="en-US"/>
              </a:defPPr>
              <a:lvl1pPr>
                <a:defRPr sz="3200">
                  <a:solidFill>
                    <a:srgbClr val="0D62C5"/>
                  </a:solidFill>
                  <a:latin typeface="Avenir Next" panose="020B0503020202020204" pitchFamily="34" charset="0"/>
                </a:defRPr>
              </a:lvl1pPr>
            </a:lstStyle>
            <a:p>
              <a:pPr algn="r"/>
              <a:r>
                <a:rPr lang="pt-BR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Quicksand" pitchFamily="2" charset="77"/>
                </a:rPr>
                <a:t>SUPER APP</a:t>
              </a:r>
            </a:p>
          </p:txBody>
        </p:sp>
      </p:grp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D0B86D56-A657-7747-B3E7-027525A4BBD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430" y="5845275"/>
            <a:ext cx="1667394" cy="772695"/>
          </a:xfrm>
          <a:prstGeom prst="rect">
            <a:avLst/>
          </a:prstGeom>
        </p:spPr>
      </p:pic>
      <p:pic>
        <p:nvPicPr>
          <p:cNvPr id="11" name="Picture 10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E2213DB3-FAA0-094B-9A88-347A3053DC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430" y="-110857"/>
            <a:ext cx="1908810" cy="19088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7748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CEFC9A9-42C0-4F0A-8E00-00D155BE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Arranjo Arquitetural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31C6400-8E95-45ED-8BAF-FDB9B8C33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611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1;g7b29a26fc5_0_12">
            <a:extLst>
              <a:ext uri="{FF2B5EF4-FFF2-40B4-BE49-F238E27FC236}">
                <a16:creationId xmlns:a16="http://schemas.microsoft.com/office/drawing/2014/main" id="{FC1F3AEC-061F-478F-95C6-1E4320EA0BE0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6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CENÁRIO ATUAL: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Arranjo arquitetural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1BA91E97-D3B6-4555-9D33-8C9123841B09}"/>
              </a:ext>
            </a:extLst>
          </p:cNvPr>
          <p:cNvSpPr txBox="1"/>
          <p:nvPr/>
        </p:nvSpPr>
        <p:spPr>
          <a:xfrm>
            <a:off x="40822" y="767013"/>
            <a:ext cx="3984170" cy="400110"/>
          </a:xfrm>
          <a:prstGeom prst="rect">
            <a:avLst/>
          </a:prstGeom>
          <a:solidFill>
            <a:srgbClr val="E4469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Quicksand" pitchFamily="2" charset="77"/>
              </a:rPr>
              <a:t>Arquitetura técnica (1/4)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8859B8E-77A0-4435-A4A6-C18B2C716502}"/>
              </a:ext>
            </a:extLst>
          </p:cNvPr>
          <p:cNvCxnSpPr>
            <a:cxnSpLocks/>
          </p:cNvCxnSpPr>
          <p:nvPr/>
        </p:nvCxnSpPr>
        <p:spPr>
          <a:xfrm>
            <a:off x="40821" y="1167123"/>
            <a:ext cx="8086779" cy="0"/>
          </a:xfrm>
          <a:prstGeom prst="line">
            <a:avLst/>
          </a:prstGeom>
          <a:ln>
            <a:solidFill>
              <a:srgbClr val="E4469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F36752F2-897B-436E-9C32-4ABC46120A78}"/>
              </a:ext>
            </a:extLst>
          </p:cNvPr>
          <p:cNvSpPr txBox="1"/>
          <p:nvPr/>
        </p:nvSpPr>
        <p:spPr>
          <a:xfrm>
            <a:off x="80009" y="1348716"/>
            <a:ext cx="6113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800" b="1" dirty="0">
                <a:latin typeface="Quicksand" pitchFamily="2" charset="77"/>
              </a:rPr>
              <a:t>Aspectos técnicas gerais da Arquitetura atual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C5D87E8-64C7-4295-9D96-EB290774549A}"/>
              </a:ext>
            </a:extLst>
          </p:cNvPr>
          <p:cNvSpPr txBox="1"/>
          <p:nvPr/>
        </p:nvSpPr>
        <p:spPr>
          <a:xfrm>
            <a:off x="-256891" y="1872906"/>
            <a:ext cx="7682164" cy="193899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 Atualmente o </a:t>
            </a:r>
            <a:r>
              <a:rPr lang="pt-BR" sz="1200" b="1" dirty="0">
                <a:latin typeface="Quicksand"/>
              </a:rPr>
              <a:t>aplicativo mobile VR &amp; VC  </a:t>
            </a:r>
            <a:r>
              <a:rPr lang="pt-BR" sz="1200" dirty="0">
                <a:latin typeface="Quicksand"/>
              </a:rPr>
              <a:t>é desenvolvido em linguagem nativa IOS e Android e é baseado na arquitetura Model-</a:t>
            </a:r>
            <a:r>
              <a:rPr lang="pt-BR" sz="1200" dirty="0" err="1">
                <a:latin typeface="Quicksand"/>
              </a:rPr>
              <a:t>View</a:t>
            </a:r>
            <a:r>
              <a:rPr lang="pt-BR" sz="1200" dirty="0">
                <a:latin typeface="Quicksand"/>
              </a:rPr>
              <a:t>-</a:t>
            </a:r>
            <a:r>
              <a:rPr lang="pt-BR" sz="1200" dirty="0" err="1">
                <a:latin typeface="Quicksand"/>
              </a:rPr>
              <a:t>Controller</a:t>
            </a:r>
            <a:r>
              <a:rPr lang="pt-BR" sz="1200" dirty="0">
                <a:latin typeface="Quicksand"/>
              </a:rPr>
              <a:t>.</a:t>
            </a:r>
          </a:p>
          <a:p>
            <a:pPr lvl="1" algn="just"/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A estrutura de serviços está dividida em dois ambientes, </a:t>
            </a:r>
            <a:r>
              <a:rPr lang="pt-BR" sz="1200" b="1" dirty="0">
                <a:latin typeface="Quicksand"/>
              </a:rPr>
              <a:t>ON-PREMISES na TIVIT</a:t>
            </a:r>
            <a:r>
              <a:rPr lang="pt-BR" sz="1200" dirty="0">
                <a:latin typeface="Quicksand"/>
              </a:rPr>
              <a:t>, que suporta o barramento IBM, 4Time, aplicação SNCORE e  banco de dados Oracle.</a:t>
            </a:r>
            <a:r>
              <a:rPr lang="pt-BR" sz="1200" b="1" dirty="0">
                <a:latin typeface="Quicksand"/>
              </a:rPr>
              <a:t> </a:t>
            </a:r>
            <a:r>
              <a:rPr lang="pt-BR" sz="1200" dirty="0">
                <a:latin typeface="Quicksand"/>
              </a:rPr>
              <a:t>E um ambiente na </a:t>
            </a:r>
            <a:r>
              <a:rPr lang="pt-BR" sz="1200" b="1" dirty="0">
                <a:latin typeface="Quicksand"/>
              </a:rPr>
              <a:t>CLOUD AWS  </a:t>
            </a:r>
            <a:r>
              <a:rPr lang="pt-BR" sz="1200" dirty="0">
                <a:latin typeface="Quicksand"/>
              </a:rPr>
              <a:t>onde encontra-se os serviços de </a:t>
            </a:r>
            <a:r>
              <a:rPr lang="pt-BR" sz="1200" dirty="0" err="1">
                <a:latin typeface="Quicksand"/>
              </a:rPr>
              <a:t>notification</a:t>
            </a:r>
            <a:r>
              <a:rPr lang="pt-BR" sz="1200" dirty="0">
                <a:latin typeface="Quicksand"/>
              </a:rPr>
              <a:t> center, gestão e promoção, MC busca, gestão de identidade e RHSSO, sendo que esses serviços são orquestrados pelo OPENSHIFT.</a:t>
            </a:r>
          </a:p>
          <a:p>
            <a:pPr lvl="1" algn="just"/>
            <a:endParaRPr lang="pt-BR" sz="1200" b="1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84ABD58-C3FA-42E7-9B4D-5B19056238E7}"/>
              </a:ext>
            </a:extLst>
          </p:cNvPr>
          <p:cNvSpPr txBox="1"/>
          <p:nvPr/>
        </p:nvSpPr>
        <p:spPr>
          <a:xfrm>
            <a:off x="-256891" y="4116413"/>
            <a:ext cx="77905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 pitchFamily="2" charset="77"/>
              </a:rPr>
              <a:t>A </a:t>
            </a:r>
            <a:r>
              <a:rPr lang="pt-BR" sz="1200" b="1" dirty="0">
                <a:latin typeface="Quicksand" pitchFamily="2" charset="77"/>
              </a:rPr>
              <a:t>integração com os serviços é feita via API</a:t>
            </a:r>
            <a:r>
              <a:rPr lang="pt-BR" sz="1200" dirty="0">
                <a:latin typeface="Quicksand" pitchFamily="2" charset="77"/>
              </a:rPr>
              <a:t> e conta com troca de arquivos </a:t>
            </a:r>
            <a:r>
              <a:rPr lang="pt-BR" sz="1200" dirty="0" err="1">
                <a:latin typeface="Quicksand" pitchFamily="2" charset="77"/>
              </a:rPr>
              <a:t>Json</a:t>
            </a:r>
            <a:r>
              <a:rPr lang="pt-BR" sz="1200" dirty="0">
                <a:latin typeface="Quicksand" pitchFamily="2" charset="77"/>
              </a:rPr>
              <a:t>. Há uma camada de abstração via SDK para cada parceiro fornecedor integrado à plataforma.</a:t>
            </a: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 pitchFamily="2" charset="77"/>
              </a:rPr>
              <a:t> A integração com os serviços da VR  é feito com </a:t>
            </a:r>
            <a:r>
              <a:rPr lang="pt-BR" sz="1200" b="1" dirty="0">
                <a:latin typeface="Quicksand" pitchFamily="2" charset="77"/>
              </a:rPr>
              <a:t>três</a:t>
            </a:r>
            <a:r>
              <a:rPr lang="pt-BR" sz="1200" dirty="0">
                <a:latin typeface="Quicksand" pitchFamily="2" charset="77"/>
              </a:rPr>
              <a:t> </a:t>
            </a:r>
            <a:r>
              <a:rPr lang="pt-BR" sz="1200" b="1" dirty="0">
                <a:latin typeface="Quicksand" pitchFamily="2" charset="77"/>
              </a:rPr>
              <a:t>provedores de serviços </a:t>
            </a:r>
            <a:r>
              <a:rPr lang="pt-BR" sz="1200" dirty="0">
                <a:latin typeface="Quicksand" pitchFamily="2" charset="77"/>
              </a:rPr>
              <a:t>diferentes, sendo eles o API Gateway da </a:t>
            </a:r>
            <a:r>
              <a:rPr lang="pt-BR" sz="1200" dirty="0" err="1">
                <a:latin typeface="Quicksand" pitchFamily="2" charset="77"/>
              </a:rPr>
              <a:t>Sensidia</a:t>
            </a:r>
            <a:r>
              <a:rPr lang="pt-BR" sz="1200" dirty="0">
                <a:latin typeface="Quicksand" pitchFamily="2" charset="77"/>
              </a:rPr>
              <a:t>, o Barramento IBM </a:t>
            </a:r>
            <a:r>
              <a:rPr lang="pt-BR" sz="1200" dirty="0" err="1">
                <a:latin typeface="Quicksand" pitchFamily="2" charset="77"/>
              </a:rPr>
              <a:t>Websphere</a:t>
            </a:r>
            <a:r>
              <a:rPr lang="pt-BR" sz="1200" dirty="0">
                <a:latin typeface="Quicksand" pitchFamily="2" charset="77"/>
              </a:rPr>
              <a:t> e 4Time WAS.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endParaRPr lang="pt-BR" sz="1200" b="1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b="1" dirty="0">
                <a:latin typeface="Quicksand" pitchFamily="2" charset="77"/>
              </a:rPr>
              <a:t> </a:t>
            </a:r>
            <a:r>
              <a:rPr lang="pt-BR" sz="1200" dirty="0">
                <a:latin typeface="Quicksand" pitchFamily="2" charset="77"/>
              </a:rPr>
              <a:t>Para comunicação via </a:t>
            </a:r>
            <a:r>
              <a:rPr lang="pt-BR" sz="1200" b="1" dirty="0">
                <a:latin typeface="Quicksand" pitchFamily="2" charset="77"/>
              </a:rPr>
              <a:t>notificações</a:t>
            </a:r>
            <a:r>
              <a:rPr lang="pt-BR" sz="1200" dirty="0">
                <a:latin typeface="Quicksand" pitchFamily="2" charset="77"/>
              </a:rPr>
              <a:t> é utilizado um broker de mensagens, através do </a:t>
            </a:r>
            <a:r>
              <a:rPr lang="pt-BR" sz="1200" b="1" dirty="0" err="1">
                <a:latin typeface="Quicksand" pitchFamily="2" charset="77"/>
              </a:rPr>
              <a:t>Amazon</a:t>
            </a:r>
            <a:r>
              <a:rPr lang="pt-BR" sz="1200" b="1" dirty="0">
                <a:latin typeface="Quicksand" pitchFamily="2" charset="77"/>
              </a:rPr>
              <a:t> MQ for </a:t>
            </a:r>
            <a:r>
              <a:rPr lang="pt-BR" sz="1200" b="1" dirty="0" err="1">
                <a:latin typeface="Quicksand" pitchFamily="2" charset="77"/>
              </a:rPr>
              <a:t>Rabbit</a:t>
            </a:r>
            <a:r>
              <a:rPr lang="pt-BR" sz="1200" b="1" dirty="0">
                <a:latin typeface="Quicksand" pitchFamily="2" charset="77"/>
              </a:rPr>
              <a:t> MQ, </a:t>
            </a:r>
            <a:r>
              <a:rPr lang="pt-BR" sz="1200" dirty="0">
                <a:latin typeface="Quicksand" pitchFamily="2" charset="77"/>
              </a:rPr>
              <a:t>conectado ao serviço </a:t>
            </a:r>
            <a:r>
              <a:rPr lang="pt-BR" sz="1200" dirty="0" err="1">
                <a:latin typeface="Quicksand" pitchFamily="2" charset="77"/>
              </a:rPr>
              <a:t>Notification</a:t>
            </a:r>
            <a:r>
              <a:rPr lang="pt-BR" sz="1200" dirty="0">
                <a:latin typeface="Quicksand" pitchFamily="2" charset="77"/>
              </a:rPr>
              <a:t> Center responsável pelo envio de mensagens transacionais e relacionais.</a:t>
            </a: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b="1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 pitchFamily="2" charset="77"/>
              </a:rPr>
              <a:t>Integração com </a:t>
            </a:r>
            <a:r>
              <a:rPr lang="pt-BR" sz="1200" b="1" dirty="0">
                <a:latin typeface="Quicksand" pitchFamily="2" charset="77"/>
              </a:rPr>
              <a:t>Plataforma Google Maps</a:t>
            </a:r>
            <a:r>
              <a:rPr lang="pt-BR" sz="1200" dirty="0">
                <a:latin typeface="Quicksand" pitchFamily="2" charset="77"/>
              </a:rPr>
              <a:t> disponibilizado o recurso de adicionar marcadores utilizado para facilitar a trajetória para as redes credenciadas.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C40E2E71-FB5F-443A-9D97-9EC2E07DB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82648" y="755123"/>
            <a:ext cx="1590152" cy="1590152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3F257349-08E8-48D6-B761-1B57068862AF}"/>
              </a:ext>
            </a:extLst>
          </p:cNvPr>
          <p:cNvSpPr txBox="1"/>
          <p:nvPr/>
        </p:nvSpPr>
        <p:spPr>
          <a:xfrm>
            <a:off x="69575" y="3639332"/>
            <a:ext cx="6113206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b="1" dirty="0">
                <a:latin typeface="Quicksand"/>
              </a:rPr>
              <a:t>Integrações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864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1;g7b29a26fc5_0_12">
            <a:extLst>
              <a:ext uri="{FF2B5EF4-FFF2-40B4-BE49-F238E27FC236}">
                <a16:creationId xmlns:a16="http://schemas.microsoft.com/office/drawing/2014/main" id="{FC1F3AEC-061F-478F-95C6-1E4320EA0BE0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6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CENÁRIO ATUAL: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Arranjo arquitetural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1BA91E97-D3B6-4555-9D33-8C9123841B09}"/>
              </a:ext>
            </a:extLst>
          </p:cNvPr>
          <p:cNvSpPr txBox="1"/>
          <p:nvPr/>
        </p:nvSpPr>
        <p:spPr>
          <a:xfrm>
            <a:off x="40822" y="767013"/>
            <a:ext cx="3984170" cy="400110"/>
          </a:xfrm>
          <a:prstGeom prst="rect">
            <a:avLst/>
          </a:prstGeom>
          <a:solidFill>
            <a:srgbClr val="E4469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Quicksand" pitchFamily="2" charset="77"/>
              </a:rPr>
              <a:t>Arquitetura técnica (2/4)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8859B8E-77A0-4435-A4A6-C18B2C716502}"/>
              </a:ext>
            </a:extLst>
          </p:cNvPr>
          <p:cNvCxnSpPr>
            <a:cxnSpLocks/>
          </p:cNvCxnSpPr>
          <p:nvPr/>
        </p:nvCxnSpPr>
        <p:spPr>
          <a:xfrm>
            <a:off x="40821" y="1167123"/>
            <a:ext cx="8086779" cy="0"/>
          </a:xfrm>
          <a:prstGeom prst="line">
            <a:avLst/>
          </a:prstGeom>
          <a:ln>
            <a:solidFill>
              <a:srgbClr val="E4469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735A9E46-BAB4-46D7-86B4-BFFE794F2D67}"/>
              </a:ext>
            </a:extLst>
          </p:cNvPr>
          <p:cNvSpPr txBox="1"/>
          <p:nvPr/>
        </p:nvSpPr>
        <p:spPr>
          <a:xfrm>
            <a:off x="-17206" y="1288130"/>
            <a:ext cx="6113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800" b="1" dirty="0">
                <a:latin typeface="Quicksand" pitchFamily="2" charset="77"/>
              </a:rPr>
              <a:t> Emprego das Tecnologias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A3F9C98-9604-44C2-AFFC-B17FDD54E803}"/>
              </a:ext>
            </a:extLst>
          </p:cNvPr>
          <p:cNvSpPr txBox="1"/>
          <p:nvPr/>
        </p:nvSpPr>
        <p:spPr>
          <a:xfrm>
            <a:off x="-278279" y="1778468"/>
            <a:ext cx="761268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 pitchFamily="2" charset="77"/>
              </a:rPr>
              <a:t>Em termos tecnológicos o aplicativo mobile é desenvolvido utilizando-se de </a:t>
            </a:r>
            <a:r>
              <a:rPr lang="pt-BR" sz="1200" b="1" dirty="0" err="1">
                <a:latin typeface="Quicksand" pitchFamily="2" charset="77"/>
              </a:rPr>
              <a:t>Objective</a:t>
            </a:r>
            <a:r>
              <a:rPr lang="pt-BR" sz="1200" b="1" dirty="0">
                <a:latin typeface="Quicksand" pitchFamily="2" charset="77"/>
              </a:rPr>
              <a:t> C</a:t>
            </a:r>
            <a:r>
              <a:rPr lang="pt-BR" sz="1200" dirty="0">
                <a:latin typeface="Quicksand" pitchFamily="2" charset="77"/>
              </a:rPr>
              <a:t> e </a:t>
            </a:r>
            <a:r>
              <a:rPr lang="pt-BR" sz="1200" b="1" dirty="0">
                <a:latin typeface="Quicksand" pitchFamily="2" charset="77"/>
              </a:rPr>
              <a:t>Java</a:t>
            </a:r>
            <a:r>
              <a:rPr lang="pt-BR" sz="1200" dirty="0">
                <a:latin typeface="Quicksand" pitchFamily="2" charset="77"/>
              </a:rPr>
              <a:t> como linguagens principais. Contudo,  para a versão IOS, as novas funcionalidades já estão sendo desenvolvidas em </a:t>
            </a:r>
            <a:r>
              <a:rPr lang="pt-BR" sz="1200" b="1" dirty="0">
                <a:latin typeface="Quicksand" pitchFamily="2" charset="77"/>
              </a:rPr>
              <a:t>Swift</a:t>
            </a:r>
            <a:r>
              <a:rPr lang="pt-BR" sz="1200" dirty="0">
                <a:latin typeface="Quicksand" pitchFamily="2" charset="77"/>
              </a:rPr>
              <a:t>.</a:t>
            </a: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 pitchFamily="2" charset="77"/>
              </a:rPr>
              <a:t>O Aplicativo mobile não adota a estratégia de armazenamento em bancos de dados local, as poucas informações que são salvas no dispositivo,  utiliza-se  de um arquivo que é persistido em sessões (</a:t>
            </a:r>
            <a:r>
              <a:rPr lang="pt-BR" sz="1200" b="1" dirty="0">
                <a:latin typeface="Quicksand" pitchFamily="2" charset="77"/>
              </a:rPr>
              <a:t>Preferencies</a:t>
            </a:r>
            <a:r>
              <a:rPr lang="pt-BR" sz="1200" dirty="0">
                <a:latin typeface="Quicksand" pitchFamily="2" charset="77"/>
              </a:rPr>
              <a:t>), </a:t>
            </a: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 pitchFamily="2" charset="77"/>
              </a:rPr>
              <a:t>Os </a:t>
            </a:r>
            <a:r>
              <a:rPr lang="pt-BR" sz="1200" b="1" dirty="0">
                <a:latin typeface="Quicksand" pitchFamily="2" charset="77"/>
              </a:rPr>
              <a:t>Microservices </a:t>
            </a:r>
            <a:r>
              <a:rPr lang="pt-BR" sz="1200" dirty="0">
                <a:latin typeface="Quicksand" pitchFamily="2" charset="77"/>
              </a:rPr>
              <a:t>que são consumidos pelo APP são desenvolvidos na linguagem </a:t>
            </a:r>
            <a:r>
              <a:rPr lang="pt-BR" sz="1200" b="1" dirty="0">
                <a:latin typeface="Quicksand" pitchFamily="2" charset="77"/>
              </a:rPr>
              <a:t>Java</a:t>
            </a:r>
            <a:r>
              <a:rPr lang="pt-BR" sz="1200" dirty="0">
                <a:latin typeface="Quicksand" pitchFamily="2" charset="77"/>
              </a:rPr>
              <a:t> com </a:t>
            </a:r>
            <a:r>
              <a:rPr lang="pt-BR" sz="1200" dirty="0" err="1">
                <a:latin typeface="Quicksand" pitchFamily="2" charset="77"/>
              </a:rPr>
              <a:t>SpringBoot</a:t>
            </a:r>
            <a:r>
              <a:rPr lang="pt-BR" sz="1200" dirty="0">
                <a:latin typeface="Quicksand" pitchFamily="2" charset="77"/>
              </a:rPr>
              <a:t>.. Estas aplicações são empacotadas em containers para execução em cluster </a:t>
            </a:r>
            <a:r>
              <a:rPr lang="pt-BR" sz="1200" b="1" dirty="0" err="1">
                <a:latin typeface="Quicksand" pitchFamily="2" charset="77"/>
              </a:rPr>
              <a:t>Kurbenetes</a:t>
            </a:r>
            <a:r>
              <a:rPr lang="pt-BR" sz="1200" b="1" dirty="0">
                <a:latin typeface="Quicksand" pitchFamily="2" charset="77"/>
              </a:rPr>
              <a:t> </a:t>
            </a:r>
            <a:r>
              <a:rPr lang="pt-BR" sz="1200" dirty="0">
                <a:latin typeface="Quicksand" pitchFamily="2" charset="77"/>
              </a:rPr>
              <a:t> (gerido pelo </a:t>
            </a:r>
            <a:r>
              <a:rPr lang="pt-BR" sz="1200" dirty="0" err="1">
                <a:latin typeface="Quicksand" pitchFamily="2" charset="77"/>
              </a:rPr>
              <a:t>Red</a:t>
            </a:r>
            <a:r>
              <a:rPr lang="pt-BR" sz="1200" dirty="0">
                <a:latin typeface="Quicksand" pitchFamily="2" charset="77"/>
              </a:rPr>
              <a:t> </a:t>
            </a:r>
            <a:r>
              <a:rPr lang="pt-BR" sz="1200" dirty="0" err="1">
                <a:latin typeface="Quicksand" pitchFamily="2" charset="77"/>
              </a:rPr>
              <a:t>Hat</a:t>
            </a:r>
            <a:r>
              <a:rPr lang="pt-BR" sz="1200" dirty="0">
                <a:latin typeface="Quicksand" pitchFamily="2" charset="77"/>
              </a:rPr>
              <a:t> </a:t>
            </a:r>
            <a:r>
              <a:rPr lang="pt-BR" sz="1200" dirty="0" err="1">
                <a:latin typeface="Quicksand" pitchFamily="2" charset="77"/>
              </a:rPr>
              <a:t>OpenShift</a:t>
            </a:r>
            <a:r>
              <a:rPr lang="pt-BR" sz="1200" dirty="0">
                <a:latin typeface="Quicksand" pitchFamily="2" charset="77"/>
              </a:rPr>
              <a:t>)</a:t>
            </a: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b="1" dirty="0">
              <a:solidFill>
                <a:srgbClr val="FF0000"/>
              </a:solidFill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Os banco de dados para os serviços de gestão de identidade e login do usuário utilizados são </a:t>
            </a:r>
            <a:r>
              <a:rPr lang="pt-BR" sz="1200" b="1" dirty="0">
                <a:latin typeface="Quicksand"/>
              </a:rPr>
              <a:t>MYSQL e PostgreSQL </a:t>
            </a:r>
            <a:r>
              <a:rPr lang="pt-BR" sz="1200" dirty="0">
                <a:latin typeface="Quicksand"/>
              </a:rPr>
              <a:t>que são contratados via serviços (RDS) no ambiente AS.</a:t>
            </a:r>
            <a:endParaRPr lang="pt-BR" sz="1200" b="1" dirty="0">
              <a:solidFill>
                <a:srgbClr val="FF0000"/>
              </a:solidFill>
              <a:latin typeface="Quicksand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b="1" dirty="0">
              <a:solidFill>
                <a:srgbClr val="FF0000"/>
              </a:solidFill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 pitchFamily="2" charset="77"/>
              </a:rPr>
              <a:t>É utilizado o </a:t>
            </a:r>
            <a:r>
              <a:rPr lang="pt-BR" sz="1200" b="1" dirty="0" err="1">
                <a:latin typeface="Quicksand" pitchFamily="2" charset="77"/>
              </a:rPr>
              <a:t>ElasticSearch</a:t>
            </a:r>
            <a:r>
              <a:rPr lang="pt-BR" sz="1200" dirty="0">
                <a:latin typeface="Quicksand" pitchFamily="2" charset="77"/>
              </a:rPr>
              <a:t> alocado na AWS como plataforma para armazenamento das </a:t>
            </a:r>
            <a:r>
              <a:rPr lang="pt-BR" sz="1200" dirty="0" err="1">
                <a:latin typeface="Quicksand" pitchFamily="2" charset="77"/>
              </a:rPr>
              <a:t>push</a:t>
            </a:r>
            <a:r>
              <a:rPr lang="pt-BR" sz="1200" dirty="0">
                <a:latin typeface="Quicksand" pitchFamily="2" charset="77"/>
              </a:rPr>
              <a:t> </a:t>
            </a:r>
            <a:r>
              <a:rPr lang="pt-BR" sz="1200" dirty="0" err="1">
                <a:latin typeface="Quicksand" pitchFamily="2" charset="77"/>
              </a:rPr>
              <a:t>notifications</a:t>
            </a:r>
            <a:r>
              <a:rPr lang="pt-BR" sz="1200" dirty="0">
                <a:latin typeface="Quicksand" pitchFamily="2" charset="77"/>
              </a:rPr>
              <a:t> geradas pelo </a:t>
            </a:r>
            <a:r>
              <a:rPr lang="pt-BR" sz="1200" dirty="0" err="1">
                <a:latin typeface="Quicksand" pitchFamily="2" charset="77"/>
              </a:rPr>
              <a:t>Notification</a:t>
            </a:r>
            <a:r>
              <a:rPr lang="pt-BR" sz="1200" dirty="0">
                <a:latin typeface="Quicksand" pitchFamily="2" charset="77"/>
              </a:rPr>
              <a:t> Center.</a:t>
            </a:r>
            <a:endParaRPr lang="pt-BR" sz="1200" b="1" dirty="0">
              <a:solidFill>
                <a:srgbClr val="FF0000"/>
              </a:solidFill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b="1" dirty="0">
              <a:solidFill>
                <a:srgbClr val="FF0000"/>
              </a:solidFill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B06D9BAB-9C4A-4FAC-AC6C-ED5D40B018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82648" y="755123"/>
            <a:ext cx="1590152" cy="159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80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1;g7b29a26fc5_0_12">
            <a:extLst>
              <a:ext uri="{FF2B5EF4-FFF2-40B4-BE49-F238E27FC236}">
                <a16:creationId xmlns:a16="http://schemas.microsoft.com/office/drawing/2014/main" id="{FC1F3AEC-061F-478F-95C6-1E4320EA0BE0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6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CENÁRIO ATUAL: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Arranjo arquitetural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1BA91E97-D3B6-4555-9D33-8C9123841B09}"/>
              </a:ext>
            </a:extLst>
          </p:cNvPr>
          <p:cNvSpPr txBox="1"/>
          <p:nvPr/>
        </p:nvSpPr>
        <p:spPr>
          <a:xfrm>
            <a:off x="40822" y="767013"/>
            <a:ext cx="3984170" cy="400110"/>
          </a:xfrm>
          <a:prstGeom prst="rect">
            <a:avLst/>
          </a:prstGeom>
          <a:solidFill>
            <a:srgbClr val="E4469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Quicksand" pitchFamily="2" charset="77"/>
              </a:rPr>
              <a:t>Arquitetura técnica (3/4)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8859B8E-77A0-4435-A4A6-C18B2C716502}"/>
              </a:ext>
            </a:extLst>
          </p:cNvPr>
          <p:cNvCxnSpPr>
            <a:cxnSpLocks/>
          </p:cNvCxnSpPr>
          <p:nvPr/>
        </p:nvCxnSpPr>
        <p:spPr>
          <a:xfrm>
            <a:off x="40821" y="1167123"/>
            <a:ext cx="8086779" cy="0"/>
          </a:xfrm>
          <a:prstGeom prst="line">
            <a:avLst/>
          </a:prstGeom>
          <a:ln>
            <a:solidFill>
              <a:srgbClr val="E4469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D7EC09D-C50E-465C-9786-6C7429D01D07}"/>
              </a:ext>
            </a:extLst>
          </p:cNvPr>
          <p:cNvSpPr txBox="1"/>
          <p:nvPr/>
        </p:nvSpPr>
        <p:spPr>
          <a:xfrm>
            <a:off x="99459" y="1288130"/>
            <a:ext cx="6113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800" b="1" dirty="0">
                <a:latin typeface="Quicksand" pitchFamily="2" charset="77"/>
              </a:rPr>
              <a:t> Segurança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E525724-93B1-411B-AD00-0AB3F017FB12}"/>
              </a:ext>
            </a:extLst>
          </p:cNvPr>
          <p:cNvSpPr txBox="1"/>
          <p:nvPr/>
        </p:nvSpPr>
        <p:spPr>
          <a:xfrm>
            <a:off x="-345848" y="1872906"/>
            <a:ext cx="761268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 pitchFamily="2" charset="77"/>
              </a:rPr>
              <a:t>As informação de senha de acesso dos usuários são armazenadas de forma criptografada através de um </a:t>
            </a:r>
            <a:r>
              <a:rPr lang="pt-BR" sz="1200" b="1" dirty="0">
                <a:latin typeface="Quicksand" pitchFamily="2" charset="77"/>
              </a:rPr>
              <a:t>algoritmo simétrico</a:t>
            </a:r>
            <a:r>
              <a:rPr lang="pt-BR" sz="1200" dirty="0">
                <a:latin typeface="Quicksand" pitchFamily="2" charset="77"/>
              </a:rPr>
              <a:t>. 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 pitchFamily="2" charset="77"/>
              </a:rPr>
              <a:t>O Aplicativo não utiliza-se de </a:t>
            </a:r>
            <a:r>
              <a:rPr lang="pt-BR" sz="1200" b="1" dirty="0">
                <a:latin typeface="Quicksand" pitchFamily="2" charset="77"/>
              </a:rPr>
              <a:t>recursos de ofuscação </a:t>
            </a:r>
            <a:r>
              <a:rPr lang="pt-BR" sz="1200" dirty="0">
                <a:latin typeface="Quicksand" pitchFamily="2" charset="77"/>
              </a:rPr>
              <a:t>para proporcionar redução do tamanho do APP e ajudar contra ataques de engenharia reversa, principalmente na versão Android.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 pitchFamily="2" charset="77"/>
              </a:rPr>
              <a:t>As informações de autenticação são trafegadas para o barramento IBM via </a:t>
            </a:r>
            <a:r>
              <a:rPr lang="pt-BR" sz="1200" dirty="0" err="1">
                <a:latin typeface="Quicksand" pitchFamily="2" charset="77"/>
              </a:rPr>
              <a:t>Json</a:t>
            </a:r>
            <a:r>
              <a:rPr lang="pt-BR" sz="1200" dirty="0">
                <a:latin typeface="Quicksand" pitchFamily="2" charset="77"/>
              </a:rPr>
              <a:t> utilizando-se </a:t>
            </a:r>
            <a:r>
              <a:rPr lang="pt-BR" sz="1200" b="1" dirty="0">
                <a:latin typeface="Quicksand" pitchFamily="2" charset="77"/>
              </a:rPr>
              <a:t>protocolo https</a:t>
            </a:r>
            <a:r>
              <a:rPr lang="pt-BR" sz="1200" dirty="0">
                <a:latin typeface="Quicksand" pitchFamily="2" charset="77"/>
              </a:rPr>
              <a:t>,.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 pitchFamily="2" charset="77"/>
              </a:rPr>
              <a:t>Não existe atualmente um </a:t>
            </a:r>
            <a:r>
              <a:rPr lang="pt-BR" sz="1200" b="1" dirty="0">
                <a:latin typeface="Quicksand" pitchFamily="2" charset="77"/>
              </a:rPr>
              <a:t>mecanismo de positivação </a:t>
            </a:r>
            <a:r>
              <a:rPr lang="pt-BR" sz="1200" dirty="0">
                <a:latin typeface="Quicksand" pitchFamily="2" charset="77"/>
              </a:rPr>
              <a:t>via SMS ou checagem do CPF a partir de um birô de crédito.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 pitchFamily="2" charset="77"/>
              </a:rPr>
              <a:t>Como mecanismo de autenticação do APP é utilizada a solução da </a:t>
            </a:r>
            <a:r>
              <a:rPr lang="pt-BR" sz="1200" b="1" dirty="0" err="1">
                <a:latin typeface="Quicksand" pitchFamily="2" charset="77"/>
              </a:rPr>
              <a:t>Red</a:t>
            </a:r>
            <a:r>
              <a:rPr lang="pt-BR" sz="1200" b="1" dirty="0">
                <a:latin typeface="Quicksand" pitchFamily="2" charset="77"/>
              </a:rPr>
              <a:t> </a:t>
            </a:r>
            <a:r>
              <a:rPr lang="pt-BR" sz="1200" b="1" dirty="0" err="1">
                <a:latin typeface="Quicksand" pitchFamily="2" charset="77"/>
              </a:rPr>
              <a:t>Hat</a:t>
            </a:r>
            <a:r>
              <a:rPr lang="pt-BR" sz="1200" b="1" dirty="0">
                <a:latin typeface="Quicksand" pitchFamily="2" charset="77"/>
              </a:rPr>
              <a:t> Single </a:t>
            </a:r>
            <a:r>
              <a:rPr lang="pt-BR" sz="1200" b="1" dirty="0" err="1">
                <a:latin typeface="Quicksand" pitchFamily="2" charset="77"/>
              </a:rPr>
              <a:t>Sign-On</a:t>
            </a:r>
            <a:r>
              <a:rPr lang="pt-BR" sz="1200" b="1" dirty="0">
                <a:latin typeface="Quicksand" pitchFamily="2" charset="77"/>
              </a:rPr>
              <a:t> (RH-SSO)</a:t>
            </a:r>
            <a:r>
              <a:rPr lang="pt-BR" sz="1200" dirty="0">
                <a:latin typeface="Quicksand" pitchFamily="2" charset="77"/>
              </a:rPr>
              <a:t>, baseado em nos padrões </a:t>
            </a:r>
            <a:r>
              <a:rPr lang="pt-BR" sz="1200" dirty="0" err="1">
                <a:latin typeface="Quicksand" pitchFamily="2" charset="77"/>
              </a:rPr>
              <a:t>OAuth</a:t>
            </a:r>
            <a:r>
              <a:rPr lang="pt-BR" sz="1200" dirty="0">
                <a:latin typeface="Quicksand" pitchFamily="2" charset="77"/>
              </a:rPr>
              <a:t> 2.0, 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endParaRPr lang="pt-BR" sz="1200" b="1" dirty="0">
              <a:solidFill>
                <a:srgbClr val="FF0000"/>
              </a:solidFill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 pitchFamily="2" charset="77"/>
              </a:rPr>
              <a:t>A segurança da comunicação entre as redes Cloud AWS e TIVIT é garantida por uma </a:t>
            </a:r>
            <a:r>
              <a:rPr lang="pt-BR" sz="1200" b="1" i="1" dirty="0">
                <a:latin typeface="Quicksand" pitchFamily="2" charset="77"/>
              </a:rPr>
              <a:t>VPN site-</a:t>
            </a:r>
            <a:r>
              <a:rPr lang="pt-BR" sz="1200" b="1" i="1" dirty="0" err="1">
                <a:latin typeface="Quicksand" pitchFamily="2" charset="77"/>
              </a:rPr>
              <a:t>to</a:t>
            </a:r>
            <a:r>
              <a:rPr lang="pt-BR" sz="1200" b="1" i="1" dirty="0">
                <a:latin typeface="Quicksand" pitchFamily="2" charset="77"/>
              </a:rPr>
              <a:t>-site</a:t>
            </a:r>
            <a:r>
              <a:rPr lang="pt-BR" sz="1200" dirty="0">
                <a:latin typeface="Quicksand" pitchFamily="2" charset="77"/>
              </a:rPr>
              <a:t>, estabelecida entre os ambientes. Este mecanismo garante que as duas redes possam se comunicar internamente através de acesso irrestrito entre si.</a:t>
            </a: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lvl="1"/>
            <a:endParaRPr lang="pt-BR" sz="1200" b="1" dirty="0">
              <a:solidFill>
                <a:srgbClr val="FF0000"/>
              </a:solidFill>
              <a:latin typeface="Quicksand" pitchFamily="2" charset="77"/>
            </a:endParaRP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B06D9BAB-9C4A-4FAC-AC6C-ED5D40B018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82648" y="755123"/>
            <a:ext cx="1590152" cy="159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72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1;g7b29a26fc5_0_12">
            <a:extLst>
              <a:ext uri="{FF2B5EF4-FFF2-40B4-BE49-F238E27FC236}">
                <a16:creationId xmlns:a16="http://schemas.microsoft.com/office/drawing/2014/main" id="{FC1F3AEC-061F-478F-95C6-1E4320EA0BE0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6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CENÁRIO ATUAL: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Arranjo arquitetural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1BA91E97-D3B6-4555-9D33-8C9123841B09}"/>
              </a:ext>
            </a:extLst>
          </p:cNvPr>
          <p:cNvSpPr txBox="1"/>
          <p:nvPr/>
        </p:nvSpPr>
        <p:spPr>
          <a:xfrm>
            <a:off x="40822" y="767013"/>
            <a:ext cx="3984170" cy="400110"/>
          </a:xfrm>
          <a:prstGeom prst="rect">
            <a:avLst/>
          </a:prstGeom>
          <a:solidFill>
            <a:srgbClr val="E4469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Quicksand" pitchFamily="2" charset="77"/>
              </a:rPr>
              <a:t>Arquitetura técnica (4/4)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8859B8E-77A0-4435-A4A6-C18B2C716502}"/>
              </a:ext>
            </a:extLst>
          </p:cNvPr>
          <p:cNvCxnSpPr>
            <a:cxnSpLocks/>
          </p:cNvCxnSpPr>
          <p:nvPr/>
        </p:nvCxnSpPr>
        <p:spPr>
          <a:xfrm>
            <a:off x="40821" y="1167123"/>
            <a:ext cx="8086779" cy="0"/>
          </a:xfrm>
          <a:prstGeom prst="line">
            <a:avLst/>
          </a:prstGeom>
          <a:ln>
            <a:solidFill>
              <a:srgbClr val="E4469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F36752F2-897B-436E-9C32-4ABC46120A78}"/>
              </a:ext>
            </a:extLst>
          </p:cNvPr>
          <p:cNvSpPr txBox="1"/>
          <p:nvPr/>
        </p:nvSpPr>
        <p:spPr>
          <a:xfrm>
            <a:off x="80010" y="1215830"/>
            <a:ext cx="250245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b="1">
                <a:latin typeface="Quicksand"/>
              </a:rPr>
              <a:t>Blue Print</a:t>
            </a:r>
            <a:endParaRPr lang="pt-BR" dirty="0"/>
          </a:p>
        </p:txBody>
      </p:sp>
      <p:pic>
        <p:nvPicPr>
          <p:cNvPr id="9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037302A8-140C-494A-8A6D-649C1BA3A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626312"/>
            <a:ext cx="10151533" cy="507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39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E8585-2F31-496A-812C-5B65BC76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1F8A32-9783-4C2E-B810-3BD739C31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032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1;g7b29a26fc5_0_12">
            <a:extLst>
              <a:ext uri="{FF2B5EF4-FFF2-40B4-BE49-F238E27FC236}">
                <a16:creationId xmlns:a16="http://schemas.microsoft.com/office/drawing/2014/main" id="{799BE1C2-C751-4A5A-B0A3-728FE496903E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6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CENÁRIO ATUAL: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Implantação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6A8E5D2B-EF59-439C-BF86-44CBB619CE7D}"/>
              </a:ext>
            </a:extLst>
          </p:cNvPr>
          <p:cNvSpPr txBox="1"/>
          <p:nvPr/>
        </p:nvSpPr>
        <p:spPr>
          <a:xfrm>
            <a:off x="4514850" y="145868"/>
            <a:ext cx="708660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100" dirty="0">
                <a:latin typeface="Quicksand" pitchFamily="2" charset="77"/>
              </a:rPr>
              <a:t>Aqui observamos como a VR estrutura seu modelo de desenvolvimento para CI/CD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72DBD490-F63E-4C08-B24E-210AA7DBBB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A7354A6C-5860-46BB-8BED-9D6BA51362A6}"/>
              </a:ext>
            </a:extLst>
          </p:cNvPr>
          <p:cNvSpPr txBox="1"/>
          <p:nvPr/>
        </p:nvSpPr>
        <p:spPr>
          <a:xfrm>
            <a:off x="40822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Quicksand" pitchFamily="2" charset="77"/>
              </a:rPr>
              <a:t>Práticas</a:t>
            </a:r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 do </a:t>
            </a:r>
            <a:r>
              <a:rPr lang="en-US" sz="2000" dirty="0" err="1">
                <a:solidFill>
                  <a:schemeClr val="bg1"/>
                </a:solidFill>
                <a:latin typeface="Quicksand" pitchFamily="2" charset="77"/>
              </a:rPr>
              <a:t>desenvolvimento</a:t>
            </a:r>
            <a:endParaRPr lang="en-US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CFE3CDC-69DC-4E44-B5D0-A1807A85FA40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BBACF113-B1E8-48C6-88EA-B5F186CFF6D9}"/>
              </a:ext>
            </a:extLst>
          </p:cNvPr>
          <p:cNvSpPr txBox="1"/>
          <p:nvPr/>
        </p:nvSpPr>
        <p:spPr>
          <a:xfrm>
            <a:off x="135155" y="1189645"/>
            <a:ext cx="61120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 pitchFamily="2" charset="77"/>
              </a:rPr>
              <a:t> CI / CD / Build &amp; </a:t>
            </a:r>
            <a:r>
              <a:rPr lang="pt-BR" sz="1200" b="1" dirty="0" err="1">
                <a:latin typeface="Quicksand" pitchFamily="2" charset="77"/>
              </a:rPr>
              <a:t>Deploy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pt-BR" sz="1200" b="1" dirty="0">
              <a:latin typeface="Quicksand" pitchFamily="2" charset="77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065DDFD-791F-4192-9B71-93062F030DAE}"/>
              </a:ext>
            </a:extLst>
          </p:cNvPr>
          <p:cNvSpPr txBox="1"/>
          <p:nvPr/>
        </p:nvSpPr>
        <p:spPr>
          <a:xfrm rot="10800000" flipV="1">
            <a:off x="135155" y="1595997"/>
            <a:ext cx="6998898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 pitchFamily="2" charset="77"/>
              </a:rPr>
              <a:t>Há uma iniciativa em fase de testes de </a:t>
            </a:r>
            <a:r>
              <a:rPr lang="pt-BR" sz="1200" b="1" dirty="0">
                <a:latin typeface="Quicksand" pitchFamily="2" charset="77"/>
              </a:rPr>
              <a:t>pipeline CI/CD </a:t>
            </a:r>
            <a:r>
              <a:rPr lang="pt-BR" sz="1200" dirty="0">
                <a:latin typeface="Quicksand" pitchFamily="2" charset="77"/>
              </a:rPr>
              <a:t>tanto para iOS quanto Android utilizando ferramenta </a:t>
            </a:r>
            <a:r>
              <a:rPr lang="pt-BR" sz="1200" b="1" dirty="0">
                <a:latin typeface="Quicksand" pitchFamily="2" charset="77"/>
              </a:rPr>
              <a:t>SaaS (</a:t>
            </a:r>
            <a:r>
              <a:rPr lang="pt-BR" sz="1200" b="1" dirty="0" err="1">
                <a:latin typeface="Quicksand" pitchFamily="2" charset="77"/>
              </a:rPr>
              <a:t>Bitrise</a:t>
            </a:r>
            <a:r>
              <a:rPr lang="pt-BR" sz="1200" b="1" dirty="0">
                <a:latin typeface="Quicksand" pitchFamily="2" charset="77"/>
              </a:rPr>
              <a:t>) na nuvem.</a:t>
            </a:r>
          </a:p>
          <a:p>
            <a:pPr marL="342900" indent="-342900" algn="just">
              <a:buFont typeface="Wingdings"/>
              <a:buChar char="§"/>
            </a:pPr>
            <a:endParaRPr lang="pt-BR" sz="1200" dirty="0">
              <a:latin typeface="Quicksand"/>
              <a:ea typeface="+mn-lt"/>
              <a:cs typeface="+mn-lt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 pitchFamily="2" charset="77"/>
              </a:rPr>
              <a:t>Em paralelo, também está sendo analisada opção de criação de ambiente na própria empresa para a execução de pipeline CI/CD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 pitchFamily="2" charset="77"/>
              </a:rPr>
              <a:t>Apesar dessa iniciativa, atualmente, os processos relacionados a CI/CD dos aplicativos (tanto iOS quanto Android) estão sendo disparados manualmente nas próprias máquinas dos desenvolvedores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 pitchFamily="2" charset="77"/>
              </a:rPr>
              <a:t>Há consolidado um pipeline específico para </a:t>
            </a:r>
            <a:r>
              <a:rPr lang="pt-BR" sz="1200" b="1" dirty="0">
                <a:latin typeface="Quicksand" pitchFamily="2" charset="77"/>
              </a:rPr>
              <a:t>testes de integração</a:t>
            </a:r>
            <a:r>
              <a:rPr lang="pt-BR" sz="1200" dirty="0">
                <a:latin typeface="Quicksand" pitchFamily="2" charset="77"/>
              </a:rPr>
              <a:t>. Esse pipeline é executado diariamente em horário específico (ou também sob demanda) e executa uma suíte de testes de sanidade escrita em Ruby. </a:t>
            </a:r>
          </a:p>
          <a:p>
            <a:pPr marL="342900" indent="-342900" algn="just">
              <a:buFont typeface="Wingdings"/>
              <a:buChar char="§"/>
            </a:pPr>
            <a:endParaRPr lang="pt-BR" sz="1200" dirty="0">
              <a:latin typeface="Quicksand"/>
              <a:ea typeface="+mn-lt"/>
              <a:cs typeface="+mn-lt"/>
            </a:endParaRPr>
          </a:p>
          <a:p>
            <a:pPr marL="628650" lvl="2" indent="-171450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 pitchFamily="2" charset="77"/>
              </a:rPr>
              <a:t>Os </a:t>
            </a:r>
            <a:r>
              <a:rPr lang="pt-BR" sz="1200" b="1" dirty="0">
                <a:latin typeface="Quicksand" pitchFamily="2" charset="77"/>
              </a:rPr>
              <a:t>testes de regressão </a:t>
            </a:r>
            <a:r>
              <a:rPr lang="pt-BR" sz="1200" dirty="0">
                <a:latin typeface="Quicksand" pitchFamily="2" charset="77"/>
              </a:rPr>
              <a:t>não fazem parte dessa pipeline executada diariamente, mas podem vir a ser executados sob demanda</a:t>
            </a:r>
          </a:p>
          <a:p>
            <a:pPr marL="342900" indent="-342900" algn="just">
              <a:buFont typeface="Wingdings"/>
              <a:buChar char="§"/>
            </a:pPr>
            <a:endParaRPr lang="pt-BR" sz="1200" dirty="0">
              <a:latin typeface="Quicksand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6031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5">
            <a:extLst>
              <a:ext uri="{FF2B5EF4-FFF2-40B4-BE49-F238E27FC236}">
                <a16:creationId xmlns:a16="http://schemas.microsoft.com/office/drawing/2014/main" id="{C02D5384-784D-4A40-93B9-76653C5EF2CF}"/>
              </a:ext>
            </a:extLst>
          </p:cNvPr>
          <p:cNvSpPr txBox="1"/>
          <p:nvPr/>
        </p:nvSpPr>
        <p:spPr>
          <a:xfrm>
            <a:off x="40820" y="1168393"/>
            <a:ext cx="782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 pitchFamily="2" charset="77"/>
              </a:rPr>
              <a:t>Testes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AC1DD01E-1D54-4CC0-970C-53E467E63314}"/>
              </a:ext>
            </a:extLst>
          </p:cNvPr>
          <p:cNvSpPr txBox="1"/>
          <p:nvPr/>
        </p:nvSpPr>
        <p:spPr>
          <a:xfrm>
            <a:off x="40822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r>
              <a:rPr lang="en-US" sz="2000" err="1">
                <a:solidFill>
                  <a:schemeClr val="bg1"/>
                </a:solidFill>
                <a:latin typeface="Quicksand" pitchFamily="2" charset="77"/>
              </a:rPr>
              <a:t>Práticas</a:t>
            </a:r>
            <a:r>
              <a:rPr lang="en-US" sz="2000">
                <a:solidFill>
                  <a:schemeClr val="bg1"/>
                </a:solidFill>
                <a:latin typeface="Quicksand" pitchFamily="2" charset="77"/>
              </a:rPr>
              <a:t> do </a:t>
            </a:r>
            <a:r>
              <a:rPr lang="en-US" sz="2000" err="1">
                <a:solidFill>
                  <a:schemeClr val="bg1"/>
                </a:solidFill>
                <a:latin typeface="Quicksand" pitchFamily="2" charset="77"/>
              </a:rPr>
              <a:t>desenvolvimento</a:t>
            </a:r>
            <a:endParaRPr lang="en-US" sz="2000">
              <a:solidFill>
                <a:schemeClr val="bg1"/>
              </a:solidFill>
              <a:latin typeface="Quicksand" pitchFamily="2" charset="77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1C38C0BD-76B8-41A7-94C4-F86090B2BCBF}"/>
              </a:ext>
            </a:extLst>
          </p:cNvPr>
          <p:cNvSpPr txBox="1"/>
          <p:nvPr/>
        </p:nvSpPr>
        <p:spPr>
          <a:xfrm>
            <a:off x="4514850" y="61230"/>
            <a:ext cx="70866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100" dirty="0">
                <a:latin typeface="Quicksand" pitchFamily="2" charset="77"/>
              </a:rPr>
              <a:t>Aqui observamos como a VR seu modelo de desenvolvimento para alcançar seus os objetivos relacionados a qualidade do produto.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EAEFF8-6956-4DDB-8A67-F880842AA3B7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9" name="Google Shape;111;g7b29a26fc5_0_12">
            <a:extLst>
              <a:ext uri="{FF2B5EF4-FFF2-40B4-BE49-F238E27FC236}">
                <a16:creationId xmlns:a16="http://schemas.microsoft.com/office/drawing/2014/main" id="{365B23D9-BFBB-8042-97CE-BE2C2997E831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CENÁRIO ATUAL: Implementação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E6D0A31-82A5-4F45-B600-1FC86BA57A49}"/>
              </a:ext>
            </a:extLst>
          </p:cNvPr>
          <p:cNvSpPr txBox="1"/>
          <p:nvPr/>
        </p:nvSpPr>
        <p:spPr>
          <a:xfrm rot="10800000" flipV="1">
            <a:off x="40820" y="1454916"/>
            <a:ext cx="8277625" cy="58169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  <a:ea typeface="+mn-lt"/>
                <a:cs typeface="+mn-lt"/>
              </a:rPr>
              <a:t>A cobertura de </a:t>
            </a:r>
            <a:r>
              <a:rPr lang="pt-BR" sz="1200" b="1" dirty="0">
                <a:latin typeface="Quicksand"/>
                <a:ea typeface="+mn-lt"/>
                <a:cs typeface="+mn-lt"/>
              </a:rPr>
              <a:t>testes unitários </a:t>
            </a:r>
            <a:r>
              <a:rPr lang="pt-BR" sz="1200" dirty="0">
                <a:latin typeface="Quicksand"/>
                <a:ea typeface="+mn-lt"/>
                <a:cs typeface="+mn-lt"/>
              </a:rPr>
              <a:t>é ainda baixa para os apps (tanto iOS quanto Android)</a:t>
            </a:r>
          </a:p>
          <a:p>
            <a:endParaRPr lang="pt-BR" sz="1200" dirty="0">
              <a:latin typeface="Quicksand"/>
              <a:ea typeface="+mn-lt"/>
              <a:cs typeface="+mn-lt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  <a:ea typeface="+mn-lt"/>
                <a:cs typeface="+mn-lt"/>
              </a:rPr>
              <a:t>Para os </a:t>
            </a:r>
            <a:r>
              <a:rPr lang="pt-BR" sz="1200" b="1" dirty="0">
                <a:latin typeface="Quicksand"/>
                <a:ea typeface="+mn-lt"/>
                <a:cs typeface="+mn-lt"/>
              </a:rPr>
              <a:t>testes de integração</a:t>
            </a:r>
            <a:r>
              <a:rPr lang="pt-BR" sz="1200" dirty="0">
                <a:latin typeface="Quicksand"/>
                <a:ea typeface="+mn-lt"/>
                <a:cs typeface="+mn-lt"/>
              </a:rPr>
              <a:t>, já há um conjunto significativo de testes automatizados de integração, sendo executados diariamente. Os scripts desses testes são codificados em Ruby e estão em um repositório apartado do repositório do código fonte dos apps,</a:t>
            </a:r>
          </a:p>
          <a:p>
            <a:pPr marL="342900" indent="-342900">
              <a:buFont typeface="Wingdings"/>
              <a:buChar char="§"/>
            </a:pPr>
            <a:endParaRPr lang="pt-BR" sz="1200" dirty="0">
              <a:latin typeface="Quicksand"/>
              <a:ea typeface="+mn-lt"/>
              <a:cs typeface="+mn-lt"/>
            </a:endParaRPr>
          </a:p>
          <a:p>
            <a:pPr marL="342900" lvl="1" indent="-34290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  <a:ea typeface="+mn-lt"/>
                <a:cs typeface="+mn-lt"/>
              </a:rPr>
              <a:t>Em relação aos </a:t>
            </a:r>
            <a:r>
              <a:rPr lang="pt-BR" sz="1200" b="1" dirty="0">
                <a:latin typeface="Quicksand"/>
                <a:ea typeface="+mn-lt"/>
                <a:cs typeface="+mn-lt"/>
              </a:rPr>
              <a:t>testes sistêmicos</a:t>
            </a:r>
            <a:r>
              <a:rPr lang="pt-BR" sz="1200" dirty="0">
                <a:latin typeface="Quicksand"/>
                <a:ea typeface="+mn-lt"/>
                <a:cs typeface="+mn-lt"/>
              </a:rPr>
              <a:t>, os critérios de aceite das histórias são especificados em linguagem </a:t>
            </a:r>
            <a:r>
              <a:rPr lang="pt-BR" sz="1200" dirty="0" err="1">
                <a:latin typeface="Quicksand"/>
                <a:ea typeface="+mn-lt"/>
                <a:cs typeface="+mn-lt"/>
              </a:rPr>
              <a:t>Gherkin</a:t>
            </a:r>
            <a:r>
              <a:rPr lang="pt-BR" sz="1200" dirty="0">
                <a:latin typeface="Quicksand"/>
                <a:ea typeface="+mn-lt"/>
                <a:cs typeface="+mn-lt"/>
              </a:rPr>
              <a:t>. Em um exemplo visto, os termos utilizados estão mais voltados para a parte tecnológica do que em relação ao negócio em si. </a:t>
            </a:r>
          </a:p>
          <a:p>
            <a:pPr marL="800100" lvl="1" indent="-342900">
              <a:buFont typeface="Wingdings"/>
              <a:buChar char="§"/>
            </a:pPr>
            <a:endParaRPr lang="pt-BR" sz="1200" dirty="0">
              <a:latin typeface="Quicksand"/>
              <a:ea typeface="+mn-lt"/>
              <a:cs typeface="+mn-lt"/>
            </a:endParaRPr>
          </a:p>
          <a:p>
            <a:pPr marL="342900" lvl="1" indent="-34290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  <a:ea typeface="+mn-lt"/>
                <a:cs typeface="+mn-lt"/>
              </a:rPr>
              <a:t>Os </a:t>
            </a:r>
            <a:r>
              <a:rPr lang="pt-BR" sz="1200" b="1" dirty="0">
                <a:latin typeface="Quicksand"/>
                <a:ea typeface="+mn-lt"/>
                <a:cs typeface="+mn-lt"/>
              </a:rPr>
              <a:t>critérios de aceite </a:t>
            </a:r>
            <a:r>
              <a:rPr lang="pt-BR" sz="1200" dirty="0">
                <a:latin typeface="Quicksand"/>
                <a:ea typeface="+mn-lt"/>
                <a:cs typeface="+mn-lt"/>
              </a:rPr>
              <a:t>são a base para os testes funcionais de aceitação, porém a especificação dos cenários (com exemplos concretos de uso) só é feita quando há requisição do time de desenvolvimento</a:t>
            </a:r>
          </a:p>
          <a:p>
            <a:pPr marL="342900" lvl="1" indent="-34290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/>
              <a:ea typeface="+mn-lt"/>
              <a:cs typeface="+mn-lt"/>
            </a:endParaRPr>
          </a:p>
          <a:p>
            <a:pPr marL="342900" lvl="1" indent="-34290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  <a:ea typeface="+mn-lt"/>
                <a:cs typeface="+mn-lt"/>
              </a:rPr>
              <a:t>Observamos que há iniciativa de </a:t>
            </a:r>
            <a:r>
              <a:rPr lang="pt-BR" sz="1200" b="1" dirty="0">
                <a:latin typeface="Quicksand"/>
                <a:ea typeface="+mn-lt"/>
                <a:cs typeface="+mn-lt"/>
              </a:rPr>
              <a:t>automação de testes </a:t>
            </a:r>
            <a:r>
              <a:rPr lang="pt-BR" sz="1200" dirty="0">
                <a:latin typeface="Quicksand"/>
                <a:ea typeface="+mn-lt"/>
                <a:cs typeface="+mn-lt"/>
              </a:rPr>
              <a:t>sistêmicos funcionais com utilização de </a:t>
            </a:r>
            <a:r>
              <a:rPr lang="pt-BR" sz="1200" dirty="0" err="1">
                <a:latin typeface="Quicksand"/>
                <a:ea typeface="+mn-lt"/>
                <a:cs typeface="+mn-lt"/>
              </a:rPr>
              <a:t>stack</a:t>
            </a:r>
            <a:r>
              <a:rPr lang="pt-BR" sz="1200" dirty="0">
                <a:latin typeface="Quicksand"/>
                <a:ea typeface="+mn-lt"/>
                <a:cs typeface="+mn-lt"/>
              </a:rPr>
              <a:t> com </a:t>
            </a:r>
            <a:r>
              <a:rPr lang="pt-BR" sz="1200" dirty="0" err="1">
                <a:latin typeface="Quicksand"/>
                <a:ea typeface="+mn-lt"/>
                <a:cs typeface="+mn-lt"/>
              </a:rPr>
              <a:t>Appium</a:t>
            </a:r>
            <a:r>
              <a:rPr lang="pt-BR" sz="1200" dirty="0">
                <a:latin typeface="Quicksand"/>
                <a:ea typeface="+mn-lt"/>
                <a:cs typeface="+mn-lt"/>
              </a:rPr>
              <a:t> mas essa iniciativa está atualmente pausada</a:t>
            </a:r>
          </a:p>
          <a:p>
            <a:pPr marL="342900" lvl="1" indent="-34290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/>
              <a:ea typeface="+mn-lt"/>
              <a:cs typeface="+mn-lt"/>
            </a:endParaRPr>
          </a:p>
          <a:p>
            <a:pPr marL="342900" lvl="1" indent="-34290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  <a:ea typeface="+mn-lt"/>
                <a:cs typeface="+mn-lt"/>
              </a:rPr>
              <a:t>Atualmente os dispositivos onde são testados os apps se resumem aos dispositivos físicos do próprio time de </a:t>
            </a:r>
            <a:r>
              <a:rPr lang="pt-BR" sz="1200" dirty="0" err="1">
                <a:latin typeface="Quicksand"/>
                <a:ea typeface="+mn-lt"/>
                <a:cs typeface="+mn-lt"/>
              </a:rPr>
              <a:t>testers</a:t>
            </a:r>
            <a:r>
              <a:rPr lang="pt-BR" sz="1200" dirty="0">
                <a:latin typeface="Quicksand"/>
                <a:ea typeface="+mn-lt"/>
                <a:cs typeface="+mn-lt"/>
              </a:rPr>
              <a:t>. Há em curso um estudo de uso de </a:t>
            </a:r>
            <a:r>
              <a:rPr lang="pt-BR" sz="1200" b="1" dirty="0">
                <a:latin typeface="Quicksand"/>
                <a:ea typeface="+mn-lt"/>
                <a:cs typeface="+mn-lt"/>
              </a:rPr>
              <a:t>serviços de teste </a:t>
            </a:r>
            <a:r>
              <a:rPr lang="pt-BR" sz="1200" dirty="0">
                <a:latin typeface="Quicksand"/>
                <a:ea typeface="+mn-lt"/>
                <a:cs typeface="+mn-lt"/>
              </a:rPr>
              <a:t>com "device </a:t>
            </a:r>
            <a:r>
              <a:rPr lang="pt-BR" sz="1200" dirty="0" err="1">
                <a:latin typeface="Quicksand"/>
                <a:ea typeface="+mn-lt"/>
                <a:cs typeface="+mn-lt"/>
              </a:rPr>
              <a:t>farms</a:t>
            </a:r>
            <a:r>
              <a:rPr lang="pt-BR" sz="1200" dirty="0">
                <a:latin typeface="Quicksand"/>
                <a:ea typeface="+mn-lt"/>
                <a:cs typeface="+mn-lt"/>
              </a:rPr>
              <a:t>" utilizando </a:t>
            </a:r>
            <a:r>
              <a:rPr lang="pt-BR" sz="1200" dirty="0" err="1">
                <a:latin typeface="Quicksand"/>
                <a:ea typeface="+mn-lt"/>
                <a:cs typeface="+mn-lt"/>
              </a:rPr>
              <a:t>providers</a:t>
            </a:r>
            <a:r>
              <a:rPr lang="pt-BR" sz="1200" dirty="0">
                <a:latin typeface="Quicksand"/>
                <a:ea typeface="+mn-lt"/>
                <a:cs typeface="+mn-lt"/>
              </a:rPr>
              <a:t> como AWS e Google </a:t>
            </a:r>
            <a:r>
              <a:rPr lang="pt-BR" sz="1200" dirty="0" err="1">
                <a:latin typeface="Quicksand"/>
                <a:ea typeface="+mn-lt"/>
                <a:cs typeface="+mn-lt"/>
              </a:rPr>
              <a:t>Firebase</a:t>
            </a:r>
            <a:endParaRPr lang="pt-BR" sz="1200" dirty="0">
              <a:latin typeface="Quicksand"/>
              <a:ea typeface="+mn-lt"/>
              <a:cs typeface="+mn-lt"/>
            </a:endParaRPr>
          </a:p>
          <a:p>
            <a:pPr marL="342900" indent="-342900">
              <a:buFont typeface="Wingdings"/>
              <a:buChar char="§"/>
            </a:pPr>
            <a:endParaRPr lang="pt-BR" sz="1200" dirty="0">
              <a:latin typeface="Quicksand"/>
              <a:ea typeface="+mn-lt"/>
              <a:cs typeface="+mn-lt"/>
            </a:endParaRPr>
          </a:p>
          <a:p>
            <a:pPr marL="342900" lvl="1" indent="-34290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  <a:ea typeface="+mn-lt"/>
                <a:cs typeface="+mn-lt"/>
              </a:rPr>
              <a:t>É utilizado o plugin </a:t>
            </a:r>
            <a:r>
              <a:rPr lang="pt-BR" sz="1200" dirty="0" err="1">
                <a:latin typeface="Quicksand"/>
                <a:ea typeface="+mn-lt"/>
                <a:cs typeface="+mn-lt"/>
              </a:rPr>
              <a:t>Zephyr</a:t>
            </a:r>
            <a:r>
              <a:rPr lang="pt-BR" sz="1200" dirty="0">
                <a:latin typeface="Quicksand"/>
                <a:ea typeface="+mn-lt"/>
                <a:cs typeface="+mn-lt"/>
              </a:rPr>
              <a:t> </a:t>
            </a:r>
            <a:r>
              <a:rPr lang="pt-BR" sz="1200" dirty="0" err="1">
                <a:latin typeface="Quicksand"/>
                <a:ea typeface="+mn-lt"/>
                <a:cs typeface="+mn-lt"/>
              </a:rPr>
              <a:t>Scale</a:t>
            </a:r>
            <a:r>
              <a:rPr lang="pt-BR" sz="1200" dirty="0">
                <a:latin typeface="Quicksand"/>
                <a:ea typeface="+mn-lt"/>
                <a:cs typeface="+mn-lt"/>
              </a:rPr>
              <a:t> no JIRA que </a:t>
            </a:r>
            <a:r>
              <a:rPr lang="pt-BR" sz="1200" b="1" dirty="0">
                <a:latin typeface="Quicksand"/>
                <a:ea typeface="+mn-lt"/>
                <a:cs typeface="+mn-lt"/>
              </a:rPr>
              <a:t>gerencia os ciclos e suítes de testes </a:t>
            </a:r>
            <a:r>
              <a:rPr lang="pt-BR" sz="1200" dirty="0">
                <a:latin typeface="Quicksand"/>
                <a:ea typeface="+mn-lt"/>
                <a:cs typeface="+mn-lt"/>
              </a:rPr>
              <a:t>e, para testes automatizados (com execução via Jenkins), atualiza também status dos casos de testes definidos</a:t>
            </a:r>
          </a:p>
          <a:p>
            <a:pPr marL="342900" lvl="1" indent="-34290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/>
              <a:ea typeface="+mn-lt"/>
              <a:cs typeface="+mn-lt"/>
            </a:endParaRPr>
          </a:p>
          <a:p>
            <a:pPr marL="342900" lvl="1" indent="-342900" algn="just">
              <a:buFont typeface="Wingdings" panose="05000000000000000000" pitchFamily="2" charset="2"/>
              <a:buChar char="q"/>
            </a:pPr>
            <a:r>
              <a:rPr lang="pt-BR" sz="1200" b="1" dirty="0">
                <a:latin typeface="Quicksand"/>
                <a:ea typeface="+mn-lt"/>
                <a:cs typeface="+mn-lt"/>
              </a:rPr>
              <a:t>BDD (</a:t>
            </a:r>
            <a:r>
              <a:rPr lang="pt-BR" sz="1200" b="1" dirty="0" err="1">
                <a:latin typeface="Quicksand"/>
                <a:ea typeface="+mn-lt"/>
                <a:cs typeface="+mn-lt"/>
              </a:rPr>
              <a:t>Behaviour</a:t>
            </a:r>
            <a:r>
              <a:rPr lang="pt-BR" sz="1200" b="1" dirty="0">
                <a:latin typeface="Quicksand"/>
                <a:ea typeface="+mn-lt"/>
                <a:cs typeface="+mn-lt"/>
              </a:rPr>
              <a:t> </a:t>
            </a:r>
            <a:r>
              <a:rPr lang="pt-BR" sz="1200" b="1" dirty="0" err="1">
                <a:latin typeface="Quicksand"/>
                <a:ea typeface="+mn-lt"/>
                <a:cs typeface="+mn-lt"/>
              </a:rPr>
              <a:t>Driven</a:t>
            </a:r>
            <a:r>
              <a:rPr lang="pt-BR" sz="1200" b="1" dirty="0">
                <a:latin typeface="Quicksand"/>
                <a:ea typeface="+mn-lt"/>
                <a:cs typeface="+mn-lt"/>
              </a:rPr>
              <a:t> </a:t>
            </a:r>
            <a:r>
              <a:rPr lang="pt-BR" sz="1200" b="1" dirty="0" err="1">
                <a:latin typeface="Quicksand"/>
                <a:ea typeface="+mn-lt"/>
                <a:cs typeface="+mn-lt"/>
              </a:rPr>
              <a:t>Development</a:t>
            </a:r>
            <a:r>
              <a:rPr lang="pt-BR" sz="1200" b="1" dirty="0">
                <a:latin typeface="Quicksand"/>
                <a:ea typeface="+mn-lt"/>
                <a:cs typeface="+mn-lt"/>
              </a:rPr>
              <a:t>) </a:t>
            </a:r>
            <a:r>
              <a:rPr lang="pt-BR" sz="1200" dirty="0">
                <a:latin typeface="Quicksand"/>
                <a:ea typeface="+mn-lt"/>
                <a:cs typeface="+mn-lt"/>
              </a:rPr>
              <a:t>Apesar do uso de especificação dos critérios de aceite e testes de aceitação em </a:t>
            </a:r>
            <a:r>
              <a:rPr lang="pt-BR" sz="1200" dirty="0" err="1">
                <a:latin typeface="Quicksand"/>
                <a:ea typeface="+mn-lt"/>
                <a:cs typeface="+mn-lt"/>
              </a:rPr>
              <a:t>Gherkin</a:t>
            </a:r>
            <a:r>
              <a:rPr lang="pt-BR" sz="1200" dirty="0">
                <a:latin typeface="Quicksand"/>
                <a:ea typeface="+mn-lt"/>
                <a:cs typeface="+mn-lt"/>
              </a:rPr>
              <a:t>, as práticas e técnicas relacionadas ao BDD ainda estão sendo consideradas e não há consenso se devem ser adotadas na empresa</a:t>
            </a:r>
          </a:p>
          <a:p>
            <a:pPr marL="342900" indent="-342900">
              <a:buFont typeface="Wingdings"/>
              <a:buChar char="§"/>
            </a:pPr>
            <a:endParaRPr lang="pt-BR" sz="1200" dirty="0">
              <a:latin typeface="Quicksand"/>
              <a:ea typeface="+mn-lt"/>
              <a:cs typeface="+mn-lt"/>
            </a:endParaRPr>
          </a:p>
          <a:p>
            <a:pPr marL="342900" lvl="1" indent="-342900" algn="just">
              <a:buFont typeface="Wingdings" panose="05000000000000000000" pitchFamily="2" charset="2"/>
              <a:buChar char="q"/>
            </a:pPr>
            <a:r>
              <a:rPr lang="pt-BR" sz="1200" b="1" dirty="0">
                <a:latin typeface="Quicksand"/>
                <a:ea typeface="+mn-lt"/>
                <a:cs typeface="+mn-lt"/>
              </a:rPr>
              <a:t>Performance</a:t>
            </a:r>
            <a:r>
              <a:rPr lang="pt-BR" sz="1200" dirty="0">
                <a:latin typeface="Quicksand"/>
                <a:ea typeface="+mn-lt"/>
                <a:cs typeface="+mn-lt"/>
              </a:rPr>
              <a:t>, para casos específicos (sob demanda), é construída suíte de testes de performance utilizando </a:t>
            </a:r>
            <a:r>
              <a:rPr lang="pt-BR" sz="1200" dirty="0" err="1">
                <a:latin typeface="Quicksand"/>
                <a:ea typeface="+mn-lt"/>
                <a:cs typeface="+mn-lt"/>
              </a:rPr>
              <a:t>jMeter</a:t>
            </a:r>
            <a:r>
              <a:rPr lang="pt-BR" sz="1200" dirty="0">
                <a:latin typeface="Quicksand"/>
                <a:ea typeface="+mn-lt"/>
                <a:cs typeface="+mn-lt"/>
              </a:rPr>
              <a:t> executados em ambiente de desenvolvimento e homologação</a:t>
            </a:r>
          </a:p>
          <a:p>
            <a:pPr marL="342900" indent="-342900">
              <a:buFont typeface="Wingdings"/>
              <a:buChar char="§"/>
            </a:pPr>
            <a:endParaRPr lang="pt-BR" sz="1200" dirty="0">
              <a:latin typeface="Quicksand"/>
              <a:ea typeface="+mn-lt"/>
              <a:cs typeface="+mn-lt"/>
            </a:endParaRPr>
          </a:p>
          <a:p>
            <a:pPr marL="342900" indent="-342900">
              <a:buFont typeface="Wingdings"/>
              <a:buChar char="§"/>
            </a:pPr>
            <a:endParaRPr lang="pt-BR" sz="1200" dirty="0">
              <a:latin typeface="Quicksand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726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885F7-54F0-44D0-8B6D-004C730E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3888B5-4C23-4B5F-B77B-F8ED9CBAEC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76325" indent="-342900" algn="l">
              <a:buFont typeface="Arial" panose="020B0604020202020204" pitchFamily="34" charset="0"/>
              <a:buChar char="•"/>
            </a:pPr>
            <a:r>
              <a:rPr lang="pt-BR" dirty="0"/>
              <a:t>Tecnologia mobile </a:t>
            </a:r>
            <a:r>
              <a:rPr lang="pt-BR" dirty="0" err="1"/>
              <a:t>cross</a:t>
            </a:r>
            <a:r>
              <a:rPr lang="pt-BR" dirty="0"/>
              <a:t> plataforma</a:t>
            </a:r>
          </a:p>
          <a:p>
            <a:pPr marL="1076325" indent="-342900" algn="l">
              <a:buFont typeface="Arial" panose="020B0604020202020204" pitchFamily="34" charset="0"/>
              <a:buChar char="•"/>
            </a:pPr>
            <a:r>
              <a:rPr lang="pt-BR" dirty="0"/>
              <a:t>Arquitetura</a:t>
            </a:r>
          </a:p>
          <a:p>
            <a:pPr marL="1076325" indent="-342900" algn="l">
              <a:buFont typeface="Arial" panose="020B0604020202020204" pitchFamily="34" charset="0"/>
              <a:buChar char="•"/>
            </a:pPr>
            <a:r>
              <a:rPr lang="pt-BR" dirty="0"/>
              <a:t>Adequabilidade aos Drivers</a:t>
            </a:r>
          </a:p>
        </p:txBody>
      </p:sp>
    </p:spTree>
    <p:extLst>
      <p:ext uri="{BB962C8B-B14F-4D97-AF65-F5344CB8AC3E}">
        <p14:creationId xmlns:p14="http://schemas.microsoft.com/office/powerpoint/2010/main" val="2955591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3D0F5-78C2-4532-8C81-1FF968A1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Tecnologia mobile </a:t>
            </a:r>
            <a:r>
              <a:rPr lang="pt-BR" dirty="0" err="1"/>
              <a:t>cross</a:t>
            </a:r>
            <a:r>
              <a:rPr lang="pt-BR" dirty="0"/>
              <a:t> plataforma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07A9B0-EAB0-422E-B7A9-A37BAF68E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81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tângulo 2">
            <a:extLst>
              <a:ext uri="{FF2B5EF4-FFF2-40B4-BE49-F238E27FC236}">
                <a16:creationId xmlns:a16="http://schemas.microsoft.com/office/drawing/2014/main" id="{969B64F2-2CF7-5240-88AE-7984312B9C8C}"/>
              </a:ext>
            </a:extLst>
          </p:cNvPr>
          <p:cNvSpPr/>
          <p:nvPr/>
        </p:nvSpPr>
        <p:spPr>
          <a:xfrm>
            <a:off x="1731388" y="1161845"/>
            <a:ext cx="1749600" cy="5696344"/>
          </a:xfrm>
          <a:prstGeom prst="rect">
            <a:avLst/>
          </a:prstGeom>
          <a:solidFill>
            <a:srgbClr val="008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89" name="Retângulo 3">
            <a:extLst>
              <a:ext uri="{FF2B5EF4-FFF2-40B4-BE49-F238E27FC236}">
                <a16:creationId xmlns:a16="http://schemas.microsoft.com/office/drawing/2014/main" id="{FD6E9353-BB21-C14C-B7CB-7FDB2EB8ECBF}"/>
              </a:ext>
            </a:extLst>
          </p:cNvPr>
          <p:cNvSpPr/>
          <p:nvPr/>
        </p:nvSpPr>
        <p:spPr>
          <a:xfrm>
            <a:off x="3474807" y="1161845"/>
            <a:ext cx="1748121" cy="5696344"/>
          </a:xfrm>
          <a:prstGeom prst="rect">
            <a:avLst/>
          </a:prstGeom>
          <a:solidFill>
            <a:srgbClr val="008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8" name="TextBox 22">
            <a:extLst>
              <a:ext uri="{FF2B5EF4-FFF2-40B4-BE49-F238E27FC236}">
                <a16:creationId xmlns:a16="http://schemas.microsoft.com/office/drawing/2014/main" id="{E3189334-8AB0-BD4C-97A2-31721B0283BD}"/>
              </a:ext>
            </a:extLst>
          </p:cNvPr>
          <p:cNvSpPr txBox="1"/>
          <p:nvPr/>
        </p:nvSpPr>
        <p:spPr>
          <a:xfrm>
            <a:off x="1719461" y="3336671"/>
            <a:ext cx="174341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Quicksand" pitchFamily="2" charset="77"/>
              </a:rPr>
              <a:t>Visão VR</a:t>
            </a:r>
          </a:p>
          <a:p>
            <a:pPr algn="ctr"/>
            <a:r>
              <a:rPr lang="pt-BR" sz="1100" b="1" dirty="0">
                <a:solidFill>
                  <a:schemeClr val="bg1"/>
                </a:solidFill>
                <a:latin typeface="Quicksand" pitchFamily="2" charset="77"/>
              </a:rPr>
              <a:t>Ambições &amp; Expectativas</a:t>
            </a:r>
          </a:p>
        </p:txBody>
      </p:sp>
      <p:sp>
        <p:nvSpPr>
          <p:cNvPr id="87" name="Retângulo 1">
            <a:extLst>
              <a:ext uri="{FF2B5EF4-FFF2-40B4-BE49-F238E27FC236}">
                <a16:creationId xmlns:a16="http://schemas.microsoft.com/office/drawing/2014/main" id="{2252A5C9-9B37-1B41-87AA-AAF7D90B06AB}"/>
              </a:ext>
            </a:extLst>
          </p:cNvPr>
          <p:cNvSpPr/>
          <p:nvPr/>
        </p:nvSpPr>
        <p:spPr>
          <a:xfrm>
            <a:off x="-12031" y="1161845"/>
            <a:ext cx="1749600" cy="5696344"/>
          </a:xfrm>
          <a:prstGeom prst="rect">
            <a:avLst/>
          </a:prstGeom>
          <a:solidFill>
            <a:srgbClr val="0073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9" name="TextBox 45">
            <a:extLst>
              <a:ext uri="{FF2B5EF4-FFF2-40B4-BE49-F238E27FC236}">
                <a16:creationId xmlns:a16="http://schemas.microsoft.com/office/drawing/2014/main" id="{727B02B1-564F-9D46-B241-74BFB53D39DA}"/>
              </a:ext>
            </a:extLst>
          </p:cNvPr>
          <p:cNvSpPr txBox="1"/>
          <p:nvPr/>
        </p:nvSpPr>
        <p:spPr>
          <a:xfrm>
            <a:off x="-11016" y="3505945"/>
            <a:ext cx="17304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  <a:latin typeface="Quicksand" pitchFamily="2" charset="77"/>
              </a:rPr>
              <a:t>Método</a:t>
            </a:r>
          </a:p>
        </p:txBody>
      </p:sp>
      <p:sp>
        <p:nvSpPr>
          <p:cNvPr id="91" name="Retângulo 7">
            <a:extLst>
              <a:ext uri="{FF2B5EF4-FFF2-40B4-BE49-F238E27FC236}">
                <a16:creationId xmlns:a16="http://schemas.microsoft.com/office/drawing/2014/main" id="{32E38CA8-D211-AB4F-A7F4-CDA6B5A5016F}"/>
              </a:ext>
            </a:extLst>
          </p:cNvPr>
          <p:cNvSpPr/>
          <p:nvPr/>
        </p:nvSpPr>
        <p:spPr>
          <a:xfrm>
            <a:off x="10443550" y="1162019"/>
            <a:ext cx="1748449" cy="5696344"/>
          </a:xfrm>
          <a:prstGeom prst="rect">
            <a:avLst/>
          </a:prstGeom>
          <a:solidFill>
            <a:srgbClr val="00B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1" name="TextBox 34">
            <a:extLst>
              <a:ext uri="{FF2B5EF4-FFF2-40B4-BE49-F238E27FC236}">
                <a16:creationId xmlns:a16="http://schemas.microsoft.com/office/drawing/2014/main" id="{DB1EEFCE-D450-DA4F-A47F-DC6D258971AE}"/>
              </a:ext>
            </a:extLst>
          </p:cNvPr>
          <p:cNvSpPr txBox="1"/>
          <p:nvPr/>
        </p:nvSpPr>
        <p:spPr>
          <a:xfrm>
            <a:off x="10443550" y="3398224"/>
            <a:ext cx="17484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Quicksand" pitchFamily="2" charset="77"/>
              </a:rPr>
              <a:t>Síntese e recomendações</a:t>
            </a:r>
          </a:p>
        </p:txBody>
      </p:sp>
      <p:sp>
        <p:nvSpPr>
          <p:cNvPr id="90" name="Retângulo 4">
            <a:extLst>
              <a:ext uri="{FF2B5EF4-FFF2-40B4-BE49-F238E27FC236}">
                <a16:creationId xmlns:a16="http://schemas.microsoft.com/office/drawing/2014/main" id="{8FAE3868-67A1-764C-8959-0A4321858E5B}"/>
              </a:ext>
            </a:extLst>
          </p:cNvPr>
          <p:cNvSpPr/>
          <p:nvPr/>
        </p:nvSpPr>
        <p:spPr>
          <a:xfrm>
            <a:off x="5216747" y="1162050"/>
            <a:ext cx="1748448" cy="5695950"/>
          </a:xfrm>
          <a:prstGeom prst="rect">
            <a:avLst/>
          </a:prstGeom>
          <a:solidFill>
            <a:srgbClr val="0099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0" name="TextBox 25">
            <a:extLst>
              <a:ext uri="{FF2B5EF4-FFF2-40B4-BE49-F238E27FC236}">
                <a16:creationId xmlns:a16="http://schemas.microsoft.com/office/drawing/2014/main" id="{E70CB601-CA98-2F46-8D4F-05E6A9FFC252}"/>
              </a:ext>
            </a:extLst>
          </p:cNvPr>
          <p:cNvSpPr txBox="1"/>
          <p:nvPr/>
        </p:nvSpPr>
        <p:spPr>
          <a:xfrm>
            <a:off x="5264885" y="3505944"/>
            <a:ext cx="165217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Quicksand" pitchFamily="2" charset="77"/>
              </a:rPr>
              <a:t>Análises</a:t>
            </a:r>
          </a:p>
        </p:txBody>
      </p:sp>
      <p:sp>
        <p:nvSpPr>
          <p:cNvPr id="23" name="Retângulo 4">
            <a:extLst>
              <a:ext uri="{FF2B5EF4-FFF2-40B4-BE49-F238E27FC236}">
                <a16:creationId xmlns:a16="http://schemas.microsoft.com/office/drawing/2014/main" id="{050D8842-AF2A-4DD2-98A9-1E8D1AE63DDE}"/>
              </a:ext>
            </a:extLst>
          </p:cNvPr>
          <p:cNvSpPr/>
          <p:nvPr/>
        </p:nvSpPr>
        <p:spPr>
          <a:xfrm>
            <a:off x="6959014" y="1162050"/>
            <a:ext cx="1748448" cy="5695950"/>
          </a:xfrm>
          <a:prstGeom prst="rect">
            <a:avLst/>
          </a:prstGeom>
          <a:solidFill>
            <a:srgbClr val="00A6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" name="TextBox 25">
            <a:extLst>
              <a:ext uri="{FF2B5EF4-FFF2-40B4-BE49-F238E27FC236}">
                <a16:creationId xmlns:a16="http://schemas.microsoft.com/office/drawing/2014/main" id="{DE7CD02C-258A-49CC-B7FF-8B3FC9025D67}"/>
              </a:ext>
            </a:extLst>
          </p:cNvPr>
          <p:cNvSpPr txBox="1"/>
          <p:nvPr/>
        </p:nvSpPr>
        <p:spPr>
          <a:xfrm>
            <a:off x="7007152" y="3367446"/>
            <a:ext cx="16521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Quicksand" pitchFamily="2" charset="77"/>
              </a:rPr>
              <a:t>Pontos de atenção</a:t>
            </a:r>
          </a:p>
        </p:txBody>
      </p:sp>
      <p:sp>
        <p:nvSpPr>
          <p:cNvPr id="35" name="Retângulo 4">
            <a:extLst>
              <a:ext uri="{FF2B5EF4-FFF2-40B4-BE49-F238E27FC236}">
                <a16:creationId xmlns:a16="http://schemas.microsoft.com/office/drawing/2014/main" id="{3F97136B-F50D-47C6-B3ED-5204126AF8AB}"/>
              </a:ext>
            </a:extLst>
          </p:cNvPr>
          <p:cNvSpPr/>
          <p:nvPr/>
        </p:nvSpPr>
        <p:spPr>
          <a:xfrm>
            <a:off x="8701281" y="1162757"/>
            <a:ext cx="1748448" cy="5695950"/>
          </a:xfrm>
          <a:prstGeom prst="rect">
            <a:avLst/>
          </a:prstGeom>
          <a:solidFill>
            <a:srgbClr val="00B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6" name="TextBox 25">
            <a:extLst>
              <a:ext uri="{FF2B5EF4-FFF2-40B4-BE49-F238E27FC236}">
                <a16:creationId xmlns:a16="http://schemas.microsoft.com/office/drawing/2014/main" id="{BB38CCF0-D1AA-4841-A943-DD145C3D5778}"/>
              </a:ext>
            </a:extLst>
          </p:cNvPr>
          <p:cNvSpPr txBox="1"/>
          <p:nvPr/>
        </p:nvSpPr>
        <p:spPr>
          <a:xfrm>
            <a:off x="8749419" y="3367445"/>
            <a:ext cx="16521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Quicksand" pitchFamily="2" charset="77"/>
              </a:rPr>
              <a:t>Arquitetura sugerida</a:t>
            </a:r>
          </a:p>
        </p:txBody>
      </p:sp>
      <p:cxnSp>
        <p:nvCxnSpPr>
          <p:cNvPr id="102" name="Conector reto 41">
            <a:extLst>
              <a:ext uri="{FF2B5EF4-FFF2-40B4-BE49-F238E27FC236}">
                <a16:creationId xmlns:a16="http://schemas.microsoft.com/office/drawing/2014/main" id="{5304C22F-A5EF-BF42-9C90-2286C3D8AE27}"/>
              </a:ext>
            </a:extLst>
          </p:cNvPr>
          <p:cNvCxnSpPr>
            <a:cxnSpLocks/>
            <a:stCxn id="103" idx="1"/>
          </p:cNvCxnSpPr>
          <p:nvPr/>
        </p:nvCxnSpPr>
        <p:spPr>
          <a:xfrm flipV="1">
            <a:off x="-12032" y="6597348"/>
            <a:ext cx="12188467" cy="4189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hevron 36">
            <a:extLst>
              <a:ext uri="{FF2B5EF4-FFF2-40B4-BE49-F238E27FC236}">
                <a16:creationId xmlns:a16="http://schemas.microsoft.com/office/drawing/2014/main" id="{33C37692-0032-064F-949F-720249579628}"/>
              </a:ext>
            </a:extLst>
          </p:cNvPr>
          <p:cNvSpPr/>
          <p:nvPr/>
        </p:nvSpPr>
        <p:spPr>
          <a:xfrm>
            <a:off x="5948115" y="6453531"/>
            <a:ext cx="285712" cy="285713"/>
          </a:xfrm>
          <a:prstGeom prst="chevron">
            <a:avLst/>
          </a:prstGeom>
          <a:solidFill>
            <a:srgbClr val="004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05" name="Chevron 38">
            <a:extLst>
              <a:ext uri="{FF2B5EF4-FFF2-40B4-BE49-F238E27FC236}">
                <a16:creationId xmlns:a16="http://schemas.microsoft.com/office/drawing/2014/main" id="{F8253BAF-B065-B548-8B23-4D542862B58F}"/>
              </a:ext>
            </a:extLst>
          </p:cNvPr>
          <p:cNvSpPr/>
          <p:nvPr/>
        </p:nvSpPr>
        <p:spPr>
          <a:xfrm>
            <a:off x="4206011" y="6454441"/>
            <a:ext cx="285712" cy="285713"/>
          </a:xfrm>
          <a:prstGeom prst="chevron">
            <a:avLst/>
          </a:prstGeom>
          <a:solidFill>
            <a:srgbClr val="004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06" name="Rectangle 42">
            <a:extLst>
              <a:ext uri="{FF2B5EF4-FFF2-40B4-BE49-F238E27FC236}">
                <a16:creationId xmlns:a16="http://schemas.microsoft.com/office/drawing/2014/main" id="{C284A9C0-70A6-F54B-9829-A0FACDE37C63}"/>
              </a:ext>
            </a:extLst>
          </p:cNvPr>
          <p:cNvSpPr/>
          <p:nvPr/>
        </p:nvSpPr>
        <p:spPr>
          <a:xfrm>
            <a:off x="11222299" y="6492496"/>
            <a:ext cx="190953" cy="190953"/>
          </a:xfrm>
          <a:prstGeom prst="rect">
            <a:avLst/>
          </a:prstGeom>
          <a:solidFill>
            <a:srgbClr val="73FF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08" name="Chevron 47">
            <a:extLst>
              <a:ext uri="{FF2B5EF4-FFF2-40B4-BE49-F238E27FC236}">
                <a16:creationId xmlns:a16="http://schemas.microsoft.com/office/drawing/2014/main" id="{A5FF4A5A-7551-9740-82EA-BD7D1CB1C642}"/>
              </a:ext>
            </a:extLst>
          </p:cNvPr>
          <p:cNvSpPr/>
          <p:nvPr/>
        </p:nvSpPr>
        <p:spPr>
          <a:xfrm>
            <a:off x="719913" y="6453531"/>
            <a:ext cx="285712" cy="285713"/>
          </a:xfrm>
          <a:prstGeom prst="ellipse">
            <a:avLst/>
          </a:prstGeom>
          <a:solidFill>
            <a:srgbClr val="73FF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09" name="Chevron 3">
            <a:extLst>
              <a:ext uri="{FF2B5EF4-FFF2-40B4-BE49-F238E27FC236}">
                <a16:creationId xmlns:a16="http://schemas.microsoft.com/office/drawing/2014/main" id="{483E5435-08E2-C348-8CC8-FECA79F8B09F}"/>
              </a:ext>
            </a:extLst>
          </p:cNvPr>
          <p:cNvSpPr/>
          <p:nvPr/>
        </p:nvSpPr>
        <p:spPr>
          <a:xfrm>
            <a:off x="2463332" y="6453531"/>
            <a:ext cx="285712" cy="285713"/>
          </a:xfrm>
          <a:prstGeom prst="chevron">
            <a:avLst/>
          </a:prstGeom>
          <a:solidFill>
            <a:srgbClr val="004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5" name="Chevron 36">
            <a:extLst>
              <a:ext uri="{FF2B5EF4-FFF2-40B4-BE49-F238E27FC236}">
                <a16:creationId xmlns:a16="http://schemas.microsoft.com/office/drawing/2014/main" id="{AC15D10F-E5C8-4E56-91A6-2F065CF52174}"/>
              </a:ext>
            </a:extLst>
          </p:cNvPr>
          <p:cNvSpPr/>
          <p:nvPr/>
        </p:nvSpPr>
        <p:spPr>
          <a:xfrm>
            <a:off x="7690382" y="6453531"/>
            <a:ext cx="285712" cy="285713"/>
          </a:xfrm>
          <a:prstGeom prst="chevron">
            <a:avLst/>
          </a:prstGeom>
          <a:solidFill>
            <a:srgbClr val="004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9" name="Chevron 41">
            <a:extLst>
              <a:ext uri="{FF2B5EF4-FFF2-40B4-BE49-F238E27FC236}">
                <a16:creationId xmlns:a16="http://schemas.microsoft.com/office/drawing/2014/main" id="{8D0E06B6-F034-4435-B70E-E3180A154C1A}"/>
              </a:ext>
            </a:extLst>
          </p:cNvPr>
          <p:cNvSpPr/>
          <p:nvPr/>
        </p:nvSpPr>
        <p:spPr>
          <a:xfrm>
            <a:off x="9487945" y="6451155"/>
            <a:ext cx="273633" cy="288089"/>
          </a:xfrm>
          <a:prstGeom prst="chevron">
            <a:avLst/>
          </a:prstGeom>
          <a:solidFill>
            <a:srgbClr val="004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4E7DBE-3C45-42C5-8401-9F773D34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ÍNDICE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509573-B92E-4A82-8586-65A664D502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pt-BR"/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961D3906-FFF5-456F-BF93-6A5882054D52}"/>
              </a:ext>
            </a:extLst>
          </p:cNvPr>
          <p:cNvSpPr/>
          <p:nvPr/>
        </p:nvSpPr>
        <p:spPr>
          <a:xfrm rot="5400000" flipH="1">
            <a:off x="5537224" y="-4956598"/>
            <a:ext cx="1105511" cy="12204035"/>
          </a:xfrm>
          <a:custGeom>
            <a:avLst/>
            <a:gdLst>
              <a:gd name="connsiteX0" fmla="*/ 1179077 w 1179077"/>
              <a:gd name="connsiteY0" fmla="*/ 3 h 12204035"/>
              <a:gd name="connsiteX1" fmla="*/ 1179077 w 1179077"/>
              <a:gd name="connsiteY1" fmla="*/ 0 h 12204035"/>
              <a:gd name="connsiteX2" fmla="*/ 530099 w 1179077"/>
              <a:gd name="connsiteY2" fmla="*/ 0 h 12204035"/>
              <a:gd name="connsiteX3" fmla="*/ 528568 w 1179077"/>
              <a:gd name="connsiteY3" fmla="*/ 68372 h 12204035"/>
              <a:gd name="connsiteX4" fmla="*/ 249 w 1179077"/>
              <a:gd name="connsiteY4" fmla="*/ 6408526 h 12204035"/>
              <a:gd name="connsiteX5" fmla="*/ 326821 w 1179077"/>
              <a:gd name="connsiteY5" fmla="*/ 12171561 h 12204035"/>
              <a:gd name="connsiteX6" fmla="*/ 329765 w 1179077"/>
              <a:gd name="connsiteY6" fmla="*/ 12204035 h 12204035"/>
              <a:gd name="connsiteX7" fmla="*/ 909201 w 1179077"/>
              <a:gd name="connsiteY7" fmla="*/ 12204035 h 12204035"/>
              <a:gd name="connsiteX8" fmla="*/ 906257 w 1179077"/>
              <a:gd name="connsiteY8" fmla="*/ 12171562 h 12204035"/>
              <a:gd name="connsiteX9" fmla="*/ 579685 w 1179077"/>
              <a:gd name="connsiteY9" fmla="*/ 6408527 h 12204035"/>
              <a:gd name="connsiteX10" fmla="*/ 1108004 w 1179077"/>
              <a:gd name="connsiteY10" fmla="*/ 68373 h 12204035"/>
              <a:gd name="connsiteX11" fmla="*/ 1109535 w 1179077"/>
              <a:gd name="connsiteY11" fmla="*/ 3 h 12204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9077" h="12204035">
                <a:moveTo>
                  <a:pt x="1179077" y="3"/>
                </a:moveTo>
                <a:lnTo>
                  <a:pt x="1179077" y="0"/>
                </a:lnTo>
                <a:lnTo>
                  <a:pt x="530099" y="0"/>
                </a:lnTo>
                <a:lnTo>
                  <a:pt x="528568" y="68372"/>
                </a:lnTo>
                <a:cubicBezTo>
                  <a:pt x="484541" y="1440218"/>
                  <a:pt x="-12723" y="3961450"/>
                  <a:pt x="249" y="6408526"/>
                </a:cubicBezTo>
                <a:cubicBezTo>
                  <a:pt x="8357" y="7937948"/>
                  <a:pt x="162032" y="10294360"/>
                  <a:pt x="326821" y="12171561"/>
                </a:cubicBezTo>
                <a:lnTo>
                  <a:pt x="329765" y="12204035"/>
                </a:lnTo>
                <a:lnTo>
                  <a:pt x="909201" y="12204035"/>
                </a:lnTo>
                <a:lnTo>
                  <a:pt x="906257" y="12171562"/>
                </a:lnTo>
                <a:cubicBezTo>
                  <a:pt x="741468" y="10294361"/>
                  <a:pt x="587793" y="7937949"/>
                  <a:pt x="579685" y="6408527"/>
                </a:cubicBezTo>
                <a:cubicBezTo>
                  <a:pt x="566713" y="3961451"/>
                  <a:pt x="1063977" y="1440219"/>
                  <a:pt x="1108004" y="68373"/>
                </a:cubicBezTo>
                <a:lnTo>
                  <a:pt x="1109535" y="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0E00E393-4BF6-49A6-8B20-B9AD32C7D525}"/>
              </a:ext>
            </a:extLst>
          </p:cNvPr>
          <p:cNvSpPr/>
          <p:nvPr/>
        </p:nvSpPr>
        <p:spPr>
          <a:xfrm>
            <a:off x="-12032" y="6348249"/>
            <a:ext cx="12204030" cy="50657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TextBox 2">
            <a:extLst>
              <a:ext uri="{FF2B5EF4-FFF2-40B4-BE49-F238E27FC236}">
                <a16:creationId xmlns:a16="http://schemas.microsoft.com/office/drawing/2014/main" id="{7C816E72-E758-174C-AD03-006BC1628345}"/>
              </a:ext>
            </a:extLst>
          </p:cNvPr>
          <p:cNvSpPr txBox="1"/>
          <p:nvPr/>
        </p:nvSpPr>
        <p:spPr>
          <a:xfrm>
            <a:off x="3474478" y="3505945"/>
            <a:ext cx="17484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Quicksand" pitchFamily="2" charset="77"/>
              </a:rPr>
              <a:t>Cenário Atual</a:t>
            </a:r>
          </a:p>
        </p:txBody>
      </p:sp>
    </p:spTree>
    <p:extLst>
      <p:ext uri="{BB962C8B-B14F-4D97-AF65-F5344CB8AC3E}">
        <p14:creationId xmlns:p14="http://schemas.microsoft.com/office/powerpoint/2010/main" val="1395932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id="{AC1DD01E-1D54-4CC0-970C-53E467E63314}"/>
              </a:ext>
            </a:extLst>
          </p:cNvPr>
          <p:cNvSpPr txBox="1"/>
          <p:nvPr/>
        </p:nvSpPr>
        <p:spPr>
          <a:xfrm>
            <a:off x="40822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EAEFF8-6956-4DDB-8A67-F880842AA3B7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111;g7b29a26fc5_0_12">
            <a:extLst>
              <a:ext uri="{FF2B5EF4-FFF2-40B4-BE49-F238E27FC236}">
                <a16:creationId xmlns:a16="http://schemas.microsoft.com/office/drawing/2014/main" id="{365B23D9-BFBB-8042-97CE-BE2C2997E831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ANÁLISE: Plataforma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F5E23E-8200-4D4A-8C82-BF99C5B4011E}"/>
              </a:ext>
            </a:extLst>
          </p:cNvPr>
          <p:cNvSpPr txBox="1"/>
          <p:nvPr/>
        </p:nvSpPr>
        <p:spPr>
          <a:xfrm>
            <a:off x="0" y="2579652"/>
            <a:ext cx="768216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02ADA5-4A85-4FF3-BB30-77DC749FC00F}"/>
              </a:ext>
            </a:extLst>
          </p:cNvPr>
          <p:cNvSpPr txBox="1"/>
          <p:nvPr/>
        </p:nvSpPr>
        <p:spPr>
          <a:xfrm>
            <a:off x="2390543" y="2761033"/>
            <a:ext cx="5462914" cy="181588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algn="just"/>
            <a:r>
              <a:rPr lang="en-US" sz="1600" dirty="0" err="1">
                <a:latin typeface="Quicksand" pitchFamily="2" charset="0"/>
              </a:rPr>
              <a:t>Trazemos</a:t>
            </a:r>
            <a:r>
              <a:rPr lang="en-US" sz="1600" dirty="0">
                <a:latin typeface="Quicksand" pitchFamily="2" charset="0"/>
              </a:rPr>
              <a:t> a </a:t>
            </a:r>
            <a:r>
              <a:rPr lang="en-US" sz="1600" dirty="0" err="1">
                <a:latin typeface="Quicksand" pitchFamily="2" charset="0"/>
              </a:rPr>
              <a:t>seguir</a:t>
            </a:r>
            <a:r>
              <a:rPr lang="en-US" sz="1600" dirty="0">
                <a:latin typeface="Quicksand" pitchFamily="2" charset="0"/>
              </a:rPr>
              <a:t> </a:t>
            </a:r>
            <a:r>
              <a:rPr lang="en-US" sz="1600" dirty="0" err="1">
                <a:latin typeface="Quicksand" pitchFamily="2" charset="0"/>
              </a:rPr>
              <a:t>uma</a:t>
            </a:r>
            <a:r>
              <a:rPr lang="en-US" sz="1600" dirty="0">
                <a:latin typeface="Quicksand" pitchFamily="2" charset="0"/>
              </a:rPr>
              <a:t> </a:t>
            </a:r>
            <a:r>
              <a:rPr lang="en-US" sz="1600" dirty="0" err="1">
                <a:latin typeface="Quicksand" pitchFamily="2" charset="0"/>
              </a:rPr>
              <a:t>análise</a:t>
            </a:r>
            <a:r>
              <a:rPr lang="en-US" sz="1600" dirty="0">
                <a:latin typeface="Quicksand" pitchFamily="2" charset="0"/>
              </a:rPr>
              <a:t> das </a:t>
            </a:r>
            <a:r>
              <a:rPr lang="en-US" sz="1600" dirty="0" err="1">
                <a:latin typeface="Quicksand" pitchFamily="2" charset="0"/>
              </a:rPr>
              <a:t>plataformas</a:t>
            </a:r>
            <a:r>
              <a:rPr lang="en-US" sz="1600" dirty="0">
                <a:latin typeface="Quicksand" pitchFamily="2" charset="0"/>
              </a:rPr>
              <a:t> mobile </a:t>
            </a:r>
            <a:r>
              <a:rPr lang="en-US" sz="1600" dirty="0" err="1">
                <a:latin typeface="Quicksand" pitchFamily="2" charset="0"/>
              </a:rPr>
              <a:t>hibridas</a:t>
            </a:r>
            <a:r>
              <a:rPr lang="en-US" sz="1600" dirty="0">
                <a:latin typeface="Quicksand" pitchFamily="2" charset="0"/>
              </a:rPr>
              <a:t>, </a:t>
            </a:r>
            <a:r>
              <a:rPr lang="en-US" sz="1600" dirty="0" err="1">
                <a:latin typeface="Quicksand" pitchFamily="2" charset="0"/>
              </a:rPr>
              <a:t>conhecidas</a:t>
            </a:r>
            <a:r>
              <a:rPr lang="en-US" sz="1600" dirty="0">
                <a:latin typeface="Quicksand" pitchFamily="2" charset="0"/>
              </a:rPr>
              <a:t> </a:t>
            </a:r>
            <a:r>
              <a:rPr lang="en-US" sz="1600" dirty="0" err="1">
                <a:latin typeface="Quicksand" pitchFamily="2" charset="0"/>
              </a:rPr>
              <a:t>como</a:t>
            </a:r>
            <a:r>
              <a:rPr lang="en-US" sz="1600" dirty="0">
                <a:latin typeface="Quicksand" pitchFamily="2" charset="0"/>
              </a:rPr>
              <a:t> </a:t>
            </a:r>
            <a:r>
              <a:rPr lang="en-US" sz="1600" i="1" dirty="0">
                <a:latin typeface="Quicksand" pitchFamily="2" charset="0"/>
              </a:rPr>
              <a:t>cross-</a:t>
            </a:r>
            <a:r>
              <a:rPr lang="en-US" sz="1600" i="1" dirty="0" err="1">
                <a:latin typeface="Quicksand" pitchFamily="2" charset="0"/>
              </a:rPr>
              <a:t>plataform</a:t>
            </a:r>
            <a:r>
              <a:rPr lang="en-US" sz="1600" i="1" dirty="0">
                <a:latin typeface="Quicksand" pitchFamily="2" charset="0"/>
              </a:rPr>
              <a:t>. </a:t>
            </a:r>
            <a:r>
              <a:rPr lang="en-US" sz="1600" dirty="0" err="1">
                <a:latin typeface="Quicksand" pitchFamily="2" charset="0"/>
              </a:rPr>
              <a:t>Foram</a:t>
            </a:r>
            <a:r>
              <a:rPr lang="en-US" sz="1600" dirty="0">
                <a:latin typeface="Quicksand" pitchFamily="2" charset="0"/>
              </a:rPr>
              <a:t> </a:t>
            </a:r>
            <a:r>
              <a:rPr lang="en-US" sz="1600" dirty="0" err="1">
                <a:latin typeface="Quicksand" pitchFamily="2" charset="0"/>
              </a:rPr>
              <a:t>avaliadas</a:t>
            </a:r>
            <a:r>
              <a:rPr lang="en-US" sz="1600" dirty="0">
                <a:latin typeface="Quicksand" pitchFamily="2" charset="0"/>
              </a:rPr>
              <a:t> as </a:t>
            </a:r>
            <a:r>
              <a:rPr lang="en-US" sz="1600" dirty="0" err="1">
                <a:latin typeface="Quicksand" pitchFamily="2" charset="0"/>
              </a:rPr>
              <a:t>três</a:t>
            </a:r>
            <a:r>
              <a:rPr lang="en-US" sz="1600" dirty="0">
                <a:latin typeface="Quicksand" pitchFamily="2" charset="0"/>
              </a:rPr>
              <a:t> </a:t>
            </a:r>
            <a:r>
              <a:rPr lang="en-US" sz="1600" dirty="0" err="1">
                <a:latin typeface="Quicksand" pitchFamily="2" charset="0"/>
              </a:rPr>
              <a:t>principais</a:t>
            </a:r>
            <a:r>
              <a:rPr lang="en-US" sz="1600" dirty="0">
                <a:latin typeface="Quicksand" pitchFamily="2" charset="0"/>
              </a:rPr>
              <a:t> </a:t>
            </a:r>
            <a:r>
              <a:rPr lang="en-US" sz="1600" dirty="0" err="1">
                <a:latin typeface="Quicksand" pitchFamily="2" charset="0"/>
              </a:rPr>
              <a:t>plataformas</a:t>
            </a:r>
            <a:r>
              <a:rPr lang="en-US" sz="1600" dirty="0">
                <a:latin typeface="Quicksand" pitchFamily="2" charset="0"/>
              </a:rPr>
              <a:t> do mercado, Flutter, React Native e Kotlin Native. </a:t>
            </a:r>
          </a:p>
          <a:p>
            <a:pPr algn="just"/>
            <a:endParaRPr lang="en-US" sz="1600" dirty="0">
              <a:latin typeface="Quicksand" pitchFamily="2" charset="0"/>
            </a:endParaRPr>
          </a:p>
          <a:p>
            <a:pPr algn="just"/>
            <a:r>
              <a:rPr lang="en-US" sz="1600" dirty="0">
                <a:latin typeface="Quicksand" pitchFamily="2" charset="0"/>
              </a:rPr>
              <a:t>O </a:t>
            </a:r>
            <a:r>
              <a:rPr lang="en-US" sz="1600" dirty="0" err="1">
                <a:latin typeface="Quicksand" pitchFamily="2" charset="0"/>
              </a:rPr>
              <a:t>estudo</a:t>
            </a:r>
            <a:r>
              <a:rPr lang="en-US" sz="1600" dirty="0">
                <a:latin typeface="Quicksand" pitchFamily="2" charset="0"/>
              </a:rPr>
              <a:t> </a:t>
            </a:r>
            <a:r>
              <a:rPr lang="en-US" sz="1600" dirty="0" err="1">
                <a:latin typeface="Quicksand" pitchFamily="2" charset="0"/>
              </a:rPr>
              <a:t>foi</a:t>
            </a:r>
            <a:r>
              <a:rPr lang="en-US" sz="1600" dirty="0">
                <a:latin typeface="Quicksand" pitchFamily="2" charset="0"/>
              </a:rPr>
              <a:t> </a:t>
            </a:r>
            <a:r>
              <a:rPr lang="en-US" sz="1600" dirty="0" err="1">
                <a:latin typeface="Quicksand" pitchFamily="2" charset="0"/>
              </a:rPr>
              <a:t>baseado</a:t>
            </a:r>
            <a:r>
              <a:rPr lang="en-US" sz="1600" dirty="0">
                <a:latin typeface="Quicksand" pitchFamily="2" charset="0"/>
              </a:rPr>
              <a:t> </a:t>
            </a:r>
            <a:r>
              <a:rPr lang="en-US" sz="1600" dirty="0" err="1">
                <a:latin typeface="Quicksand" pitchFamily="2" charset="0"/>
              </a:rPr>
              <a:t>em</a:t>
            </a:r>
            <a:r>
              <a:rPr lang="en-US" sz="1600" dirty="0">
                <a:latin typeface="Quicksand" pitchFamily="2" charset="0"/>
              </a:rPr>
              <a:t> </a:t>
            </a:r>
            <a:r>
              <a:rPr lang="en-US" sz="1600" dirty="0" err="1">
                <a:latin typeface="Quicksand" pitchFamily="2" charset="0"/>
              </a:rPr>
              <a:t>critérions</a:t>
            </a:r>
            <a:r>
              <a:rPr lang="en-US" sz="1600" dirty="0">
                <a:latin typeface="Quicksand" pitchFamily="2" charset="0"/>
              </a:rPr>
              <a:t> de </a:t>
            </a:r>
            <a:r>
              <a:rPr lang="en-US" sz="1600" dirty="0" err="1">
                <a:latin typeface="Quicksand" pitchFamily="2" charset="0"/>
              </a:rPr>
              <a:t>avaliação</a:t>
            </a:r>
            <a:r>
              <a:rPr lang="en-US" sz="1600" dirty="0">
                <a:latin typeface="Quicksand" pitchFamily="2" charset="0"/>
              </a:rPr>
              <a:t> </a:t>
            </a:r>
            <a:r>
              <a:rPr lang="en-US" sz="1600" dirty="0" err="1">
                <a:latin typeface="Quicksand" pitchFamily="2" charset="0"/>
              </a:rPr>
              <a:t>considerados</a:t>
            </a:r>
            <a:r>
              <a:rPr lang="en-US" sz="1600" dirty="0">
                <a:latin typeface="Quicksand" pitchFamily="2" charset="0"/>
              </a:rPr>
              <a:t> </a:t>
            </a:r>
            <a:r>
              <a:rPr lang="en-US" sz="1600" dirty="0" err="1">
                <a:latin typeface="Quicksand" pitchFamily="2" charset="0"/>
              </a:rPr>
              <a:t>importantes</a:t>
            </a:r>
            <a:r>
              <a:rPr lang="en-US" sz="1600" dirty="0">
                <a:latin typeface="Quicksand" pitchFamily="2" charset="0"/>
              </a:rPr>
              <a:t> para o </a:t>
            </a:r>
            <a:r>
              <a:rPr lang="en-US" sz="1600" dirty="0" err="1">
                <a:latin typeface="Quicksand" pitchFamily="2" charset="0"/>
              </a:rPr>
              <a:t>cenário</a:t>
            </a:r>
            <a:r>
              <a:rPr lang="en-US" sz="1600" dirty="0">
                <a:latin typeface="Quicksand" pitchFamily="2" charset="0"/>
              </a:rPr>
              <a:t> da VR.  </a:t>
            </a:r>
            <a:endParaRPr lang="en-BR" sz="1400" dirty="0">
              <a:latin typeface="Quicksand" pitchFamily="2" charset="0"/>
            </a:endParaRPr>
          </a:p>
        </p:txBody>
      </p:sp>
      <p:sp>
        <p:nvSpPr>
          <p:cNvPr id="28" name="TextBox 26">
            <a:extLst>
              <a:ext uri="{FF2B5EF4-FFF2-40B4-BE49-F238E27FC236}">
                <a16:creationId xmlns:a16="http://schemas.microsoft.com/office/drawing/2014/main" id="{DE9E7E89-E830-458F-AEA7-6FAC75E6FD95}"/>
              </a:ext>
            </a:extLst>
          </p:cNvPr>
          <p:cNvSpPr txBox="1"/>
          <p:nvPr/>
        </p:nvSpPr>
        <p:spPr>
          <a:xfrm>
            <a:off x="2373199" y="4941379"/>
            <a:ext cx="5479111" cy="830997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algn="just"/>
            <a:r>
              <a:rPr lang="en-US" sz="1600" dirty="0" err="1">
                <a:latin typeface="Quicksand" pitchFamily="2" charset="0"/>
              </a:rPr>
              <a:t>Em</a:t>
            </a:r>
            <a:r>
              <a:rPr lang="en-US" sz="1600" dirty="0">
                <a:latin typeface="Quicksand" pitchFamily="2" charset="0"/>
              </a:rPr>
              <a:t> </a:t>
            </a:r>
            <a:r>
              <a:rPr lang="en-US" sz="1600" dirty="0" err="1">
                <a:latin typeface="Quicksand" pitchFamily="2" charset="0"/>
              </a:rPr>
              <a:t>seguida</a:t>
            </a:r>
            <a:r>
              <a:rPr lang="en-US" sz="1600" dirty="0">
                <a:latin typeface="Quicksand" pitchFamily="2" charset="0"/>
              </a:rPr>
              <a:t> </a:t>
            </a:r>
            <a:r>
              <a:rPr lang="en-US" sz="1600" dirty="0" err="1">
                <a:latin typeface="Quicksand" pitchFamily="2" charset="0"/>
              </a:rPr>
              <a:t>foi</a:t>
            </a:r>
            <a:r>
              <a:rPr lang="en-US" sz="1600" dirty="0">
                <a:latin typeface="Quicksand" pitchFamily="2" charset="0"/>
              </a:rPr>
              <a:t> </a:t>
            </a:r>
            <a:r>
              <a:rPr lang="en-US" sz="1600" dirty="0" err="1">
                <a:latin typeface="Quicksand" pitchFamily="2" charset="0"/>
              </a:rPr>
              <a:t>feito</a:t>
            </a:r>
            <a:r>
              <a:rPr lang="en-US" sz="1600" dirty="0">
                <a:latin typeface="Quicksand" pitchFamily="2" charset="0"/>
              </a:rPr>
              <a:t> um </a:t>
            </a:r>
            <a:r>
              <a:rPr lang="en-US" sz="1600" dirty="0" err="1">
                <a:latin typeface="Quicksand" pitchFamily="2" charset="0"/>
              </a:rPr>
              <a:t>comparativo</a:t>
            </a:r>
            <a:r>
              <a:rPr lang="en-US" sz="1600" dirty="0">
                <a:latin typeface="Quicksand" pitchFamily="2" charset="0"/>
              </a:rPr>
              <a:t>, entre a </a:t>
            </a:r>
            <a:r>
              <a:rPr lang="en-US" sz="1600" dirty="0" err="1">
                <a:latin typeface="Quicksand" pitchFamily="2" charset="0"/>
              </a:rPr>
              <a:t>plataforma</a:t>
            </a:r>
            <a:r>
              <a:rPr lang="en-US" sz="1600" dirty="0">
                <a:latin typeface="Quicksand" pitchFamily="2" charset="0"/>
              </a:rPr>
              <a:t> cross </a:t>
            </a:r>
            <a:r>
              <a:rPr lang="en-US" sz="1600" dirty="0" err="1">
                <a:latin typeface="Quicksand" pitchFamily="2" charset="0"/>
              </a:rPr>
              <a:t>melhor</a:t>
            </a:r>
            <a:r>
              <a:rPr lang="en-US" sz="1600" dirty="0">
                <a:latin typeface="Quicksand" pitchFamily="2" charset="0"/>
              </a:rPr>
              <a:t> </a:t>
            </a:r>
            <a:r>
              <a:rPr lang="en-US" sz="1600" dirty="0" err="1">
                <a:latin typeface="Quicksand" pitchFamily="2" charset="0"/>
              </a:rPr>
              <a:t>avaliada</a:t>
            </a:r>
            <a:r>
              <a:rPr lang="en-US" sz="1600" dirty="0">
                <a:latin typeface="Quicksand" pitchFamily="2" charset="0"/>
              </a:rPr>
              <a:t> com a </a:t>
            </a:r>
            <a:r>
              <a:rPr lang="en-US" sz="1600" dirty="0" err="1">
                <a:latin typeface="Quicksand" pitchFamily="2" charset="0"/>
              </a:rPr>
              <a:t>solução</a:t>
            </a:r>
            <a:r>
              <a:rPr lang="en-US" sz="1600" dirty="0">
                <a:latin typeface="Quicksand" pitchFamily="2" charset="0"/>
              </a:rPr>
              <a:t> </a:t>
            </a:r>
            <a:r>
              <a:rPr lang="en-US" sz="1600" dirty="0" err="1">
                <a:latin typeface="Quicksand" pitchFamily="2" charset="0"/>
              </a:rPr>
              <a:t>nativa</a:t>
            </a:r>
            <a:r>
              <a:rPr lang="en-US" sz="1600" dirty="0">
                <a:latin typeface="Quicksand" pitchFamily="2" charset="0"/>
              </a:rPr>
              <a:t> (IOS e Android).</a:t>
            </a:r>
            <a:endParaRPr lang="en-BR" sz="1400" dirty="0">
              <a:latin typeface="Quicksand" pitchFamily="2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A374634-CE04-4980-9BA3-1D643F441155}"/>
              </a:ext>
            </a:extLst>
          </p:cNvPr>
          <p:cNvSpPr txBox="1"/>
          <p:nvPr/>
        </p:nvSpPr>
        <p:spPr>
          <a:xfrm>
            <a:off x="-1224643" y="1264318"/>
            <a:ext cx="6515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solidFill>
                  <a:srgbClr val="0070C0"/>
                </a:solidFill>
                <a:latin typeface="Quicksand" pitchFamily="2" charset="0"/>
                <a:ea typeface="+mj-ea"/>
                <a:cs typeface="+mj-cs"/>
              </a:rPr>
              <a:t>Tecnologia Mobile</a:t>
            </a:r>
          </a:p>
        </p:txBody>
      </p:sp>
      <p:pic>
        <p:nvPicPr>
          <p:cNvPr id="3" name="Imagem 2" descr="Uma imagem contendo Forma&#10;&#10;Descrição gerada automaticamente">
            <a:extLst>
              <a:ext uri="{FF2B5EF4-FFF2-40B4-BE49-F238E27FC236}">
                <a16:creationId xmlns:a16="http://schemas.microsoft.com/office/drawing/2014/main" id="{1EB8E1F6-052D-4DF8-985A-F513DD3A04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04" y="3291371"/>
            <a:ext cx="1263477" cy="631739"/>
          </a:xfrm>
          <a:prstGeom prst="rect">
            <a:avLst/>
          </a:prstGeom>
        </p:spPr>
      </p:pic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259DB8E5-4200-4B86-B5CD-F1B250EC679A}"/>
              </a:ext>
            </a:extLst>
          </p:cNvPr>
          <p:cNvCxnSpPr>
            <a:cxnSpLocks/>
          </p:cNvCxnSpPr>
          <p:nvPr/>
        </p:nvCxnSpPr>
        <p:spPr>
          <a:xfrm>
            <a:off x="2044027" y="2221076"/>
            <a:ext cx="1" cy="4127451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 descr="Forma&#10;&#10;Descrição gerada automaticamente com confiança média">
            <a:extLst>
              <a:ext uri="{FF2B5EF4-FFF2-40B4-BE49-F238E27FC236}">
                <a16:creationId xmlns:a16="http://schemas.microsoft.com/office/drawing/2014/main" id="{00BC8BE6-33C6-46BF-8FB0-73C6DA17ED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04" y="4144428"/>
            <a:ext cx="1263478" cy="280745"/>
          </a:xfrm>
          <a:prstGeom prst="rect">
            <a:avLst/>
          </a:prstGeom>
        </p:spPr>
      </p:pic>
      <p:pic>
        <p:nvPicPr>
          <p:cNvPr id="34" name="Imagem 33" descr="Logotipo&#10;&#10;Descrição gerada automaticamente">
            <a:extLst>
              <a:ext uri="{FF2B5EF4-FFF2-40B4-BE49-F238E27FC236}">
                <a16:creationId xmlns:a16="http://schemas.microsoft.com/office/drawing/2014/main" id="{5190423C-46A0-46ED-88B4-2C92DFA37E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68" y="2433221"/>
            <a:ext cx="612633" cy="655624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F97C70E7-63B8-487C-8AC5-7B54D8E840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94" y="4562133"/>
            <a:ext cx="684507" cy="684507"/>
          </a:xfrm>
          <a:prstGeom prst="rect">
            <a:avLst/>
          </a:prstGeom>
        </p:spPr>
      </p:pic>
      <p:pic>
        <p:nvPicPr>
          <p:cNvPr id="40" name="Imagem 39" descr="Logotipo, nome da empresa&#10;&#10;Descrição gerada automaticamente">
            <a:extLst>
              <a:ext uri="{FF2B5EF4-FFF2-40B4-BE49-F238E27FC236}">
                <a16:creationId xmlns:a16="http://schemas.microsoft.com/office/drawing/2014/main" id="{EF53986A-2997-4697-BBB6-87C69CACD9E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78" y="5246640"/>
            <a:ext cx="946938" cy="94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9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id="{AC1DD01E-1D54-4CC0-970C-53E467E63314}"/>
              </a:ext>
            </a:extLst>
          </p:cNvPr>
          <p:cNvSpPr txBox="1"/>
          <p:nvPr/>
        </p:nvSpPr>
        <p:spPr>
          <a:xfrm>
            <a:off x="40822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EAEFF8-6956-4DDB-8A67-F880842AA3B7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9" name="Google Shape;111;g7b29a26fc5_0_12">
            <a:extLst>
              <a:ext uri="{FF2B5EF4-FFF2-40B4-BE49-F238E27FC236}">
                <a16:creationId xmlns:a16="http://schemas.microsoft.com/office/drawing/2014/main" id="{365B23D9-BFBB-8042-97CE-BE2C2997E831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ANÁLISE: Plataforma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F5E23E-8200-4D4A-8C82-BF99C5B4011E}"/>
              </a:ext>
            </a:extLst>
          </p:cNvPr>
          <p:cNvSpPr txBox="1"/>
          <p:nvPr/>
        </p:nvSpPr>
        <p:spPr>
          <a:xfrm>
            <a:off x="0" y="2579652"/>
            <a:ext cx="768216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022FFF83-0F66-40E0-9932-1942EFF6875C}"/>
              </a:ext>
            </a:extLst>
          </p:cNvPr>
          <p:cNvGrpSpPr/>
          <p:nvPr/>
        </p:nvGrpSpPr>
        <p:grpSpPr>
          <a:xfrm>
            <a:off x="783290" y="2578972"/>
            <a:ext cx="8929993" cy="2677656"/>
            <a:chOff x="1409413" y="1627051"/>
            <a:chExt cx="8929993" cy="2677656"/>
          </a:xfrm>
        </p:grpSpPr>
        <p:pic>
          <p:nvPicPr>
            <p:cNvPr id="11" name="Imagem 10" descr="Ícone&#10;&#10;Descrição gerada automaticamente">
              <a:extLst>
                <a:ext uri="{FF2B5EF4-FFF2-40B4-BE49-F238E27FC236}">
                  <a16:creationId xmlns:a16="http://schemas.microsoft.com/office/drawing/2014/main" id="{B7CBE71C-9ED4-44DA-9750-DF22D94A1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09413" y="1680604"/>
              <a:ext cx="360000" cy="360000"/>
            </a:xfrm>
            <a:prstGeom prst="rect">
              <a:avLst/>
            </a:prstGeom>
          </p:spPr>
        </p:pic>
        <p:pic>
          <p:nvPicPr>
            <p:cNvPr id="15" name="Imagem 14" descr="Ícone&#10;&#10;Descrição gerada automaticamente">
              <a:extLst>
                <a:ext uri="{FF2B5EF4-FFF2-40B4-BE49-F238E27FC236}">
                  <a16:creationId xmlns:a16="http://schemas.microsoft.com/office/drawing/2014/main" id="{4B138553-4339-48EA-9337-CDB978EB4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09413" y="2049029"/>
              <a:ext cx="360000" cy="360000"/>
            </a:xfrm>
            <a:prstGeom prst="rect">
              <a:avLst/>
            </a:prstGeom>
          </p:spPr>
        </p:pic>
        <p:pic>
          <p:nvPicPr>
            <p:cNvPr id="16" name="Imagem 15" descr="Ícone&#10;&#10;Descrição gerada automaticamente">
              <a:extLst>
                <a:ext uri="{FF2B5EF4-FFF2-40B4-BE49-F238E27FC236}">
                  <a16:creationId xmlns:a16="http://schemas.microsoft.com/office/drawing/2014/main" id="{57EFFCA3-9080-459B-A99B-BD917DA62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09413" y="2417454"/>
              <a:ext cx="360000" cy="360000"/>
            </a:xfrm>
            <a:prstGeom prst="rect">
              <a:avLst/>
            </a:prstGeom>
          </p:spPr>
        </p:pic>
        <p:pic>
          <p:nvPicPr>
            <p:cNvPr id="18" name="Imagem 17" descr="Ícone&#10;&#10;Descrição gerada automaticamente">
              <a:extLst>
                <a:ext uri="{FF2B5EF4-FFF2-40B4-BE49-F238E27FC236}">
                  <a16:creationId xmlns:a16="http://schemas.microsoft.com/office/drawing/2014/main" id="{EE6462C5-8413-4790-A3DA-C2B191E40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09413" y="2785879"/>
              <a:ext cx="360000" cy="360000"/>
            </a:xfrm>
            <a:prstGeom prst="rect">
              <a:avLst/>
            </a:prstGeom>
          </p:spPr>
        </p:pic>
        <p:pic>
          <p:nvPicPr>
            <p:cNvPr id="19" name="Imagem 18" descr="Ícone&#10;&#10;Descrição gerada automaticamente">
              <a:extLst>
                <a:ext uri="{FF2B5EF4-FFF2-40B4-BE49-F238E27FC236}">
                  <a16:creationId xmlns:a16="http://schemas.microsoft.com/office/drawing/2014/main" id="{28C1578E-8DC0-44B5-A62A-0A1CBE972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09413" y="3154304"/>
              <a:ext cx="360000" cy="360000"/>
            </a:xfrm>
            <a:prstGeom prst="rect">
              <a:avLst/>
            </a:prstGeom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BF0A082D-E615-40CF-BCF7-A2CF75E27402}"/>
                </a:ext>
              </a:extLst>
            </p:cNvPr>
            <p:cNvSpPr txBox="1"/>
            <p:nvPr/>
          </p:nvSpPr>
          <p:spPr>
            <a:xfrm>
              <a:off x="1694818" y="1627051"/>
              <a:ext cx="8644588" cy="2677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400" dirty="0">
                  <a:latin typeface="Quicksand" pitchFamily="2" charset="0"/>
                </a:rPr>
                <a:t>Experiência de Desenvolvimento;</a:t>
              </a:r>
            </a:p>
            <a:p>
              <a:r>
                <a:rPr lang="pt-BR" sz="2400" dirty="0">
                  <a:latin typeface="Quicksand" pitchFamily="2" charset="0"/>
                </a:rPr>
                <a:t>Viabilidade de Longo Prazo;</a:t>
              </a:r>
            </a:p>
            <a:p>
              <a:r>
                <a:rPr lang="pt-BR" sz="2400" dirty="0">
                  <a:latin typeface="Quicksand" pitchFamily="2" charset="0"/>
                </a:rPr>
                <a:t>Sem Necessidade de Especialista da Plataforma;</a:t>
              </a:r>
            </a:p>
            <a:p>
              <a:r>
                <a:rPr lang="pt-BR" sz="2400" dirty="0">
                  <a:latin typeface="Quicksand" pitchFamily="2" charset="0"/>
                </a:rPr>
                <a:t>Estabilidade da API/Ferramenta;</a:t>
              </a:r>
            </a:p>
            <a:p>
              <a:r>
                <a:rPr lang="pt-BR" sz="2400" dirty="0">
                  <a:latin typeface="Quicksand" pitchFamily="2" charset="0"/>
                </a:rPr>
                <a:t>Restrições da Loja;</a:t>
              </a:r>
            </a:p>
            <a:p>
              <a:r>
                <a:rPr lang="pt-BR" sz="2400" dirty="0">
                  <a:latin typeface="Quicksand" pitchFamily="2" charset="0"/>
                </a:rPr>
                <a:t>Mini Apps;</a:t>
              </a:r>
            </a:p>
            <a:p>
              <a:r>
                <a:rPr lang="pt-BR" sz="2400" dirty="0">
                  <a:latin typeface="Quicksand" pitchFamily="2" charset="0"/>
                </a:rPr>
                <a:t>Modularização;</a:t>
              </a:r>
            </a:p>
          </p:txBody>
        </p:sp>
      </p:grpSp>
      <p:pic>
        <p:nvPicPr>
          <p:cNvPr id="24" name="Imagem 23" descr="Ícone&#10;&#10;Descrição gerada automaticamente">
            <a:extLst>
              <a:ext uri="{FF2B5EF4-FFF2-40B4-BE49-F238E27FC236}">
                <a16:creationId xmlns:a16="http://schemas.microsoft.com/office/drawing/2014/main" id="{4C34A3D8-A7EB-4866-A8AF-83FB773F3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181" y="4492355"/>
            <a:ext cx="360000" cy="360000"/>
          </a:xfrm>
          <a:prstGeom prst="rect">
            <a:avLst/>
          </a:prstGeom>
        </p:spPr>
      </p:pic>
      <p:pic>
        <p:nvPicPr>
          <p:cNvPr id="25" name="Imagem 24" descr="Ícone&#10;&#10;Descrição gerada automaticamente">
            <a:extLst>
              <a:ext uri="{FF2B5EF4-FFF2-40B4-BE49-F238E27FC236}">
                <a16:creationId xmlns:a16="http://schemas.microsoft.com/office/drawing/2014/main" id="{1A55F1F9-136B-4879-BC1B-1BDE204FD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181" y="4835183"/>
            <a:ext cx="360000" cy="360000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CB123AE3-3A3C-4AD9-803E-7DCDCFFB59DA}"/>
              </a:ext>
            </a:extLst>
          </p:cNvPr>
          <p:cNvSpPr txBox="1"/>
          <p:nvPr/>
        </p:nvSpPr>
        <p:spPr>
          <a:xfrm>
            <a:off x="643305" y="1557177"/>
            <a:ext cx="39817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70C0"/>
                </a:solidFill>
                <a:latin typeface="Quicksand" pitchFamily="2" charset="0"/>
                <a:ea typeface="+mj-ea"/>
                <a:cs typeface="+mj-cs"/>
              </a:rPr>
              <a:t>Critérios de avaliação para as Plataformas Cross</a:t>
            </a:r>
          </a:p>
        </p:txBody>
      </p:sp>
    </p:spTree>
    <p:extLst>
      <p:ext uri="{BB962C8B-B14F-4D97-AF65-F5344CB8AC3E}">
        <p14:creationId xmlns:p14="http://schemas.microsoft.com/office/powerpoint/2010/main" val="2488922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id="{AC1DD01E-1D54-4CC0-970C-53E467E63314}"/>
              </a:ext>
            </a:extLst>
          </p:cNvPr>
          <p:cNvSpPr txBox="1"/>
          <p:nvPr/>
        </p:nvSpPr>
        <p:spPr>
          <a:xfrm>
            <a:off x="40822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EAEFF8-6956-4DDB-8A67-F880842AA3B7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9" name="Google Shape;111;g7b29a26fc5_0_12">
            <a:extLst>
              <a:ext uri="{FF2B5EF4-FFF2-40B4-BE49-F238E27FC236}">
                <a16:creationId xmlns:a16="http://schemas.microsoft.com/office/drawing/2014/main" id="{365B23D9-BFBB-8042-97CE-BE2C2997E831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ANÁLISE: Plataforma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8E1C2DCD-C689-4D8E-89E8-11F6D8202DD5}"/>
              </a:ext>
            </a:extLst>
          </p:cNvPr>
          <p:cNvSpPr txBox="1"/>
          <p:nvPr/>
        </p:nvSpPr>
        <p:spPr>
          <a:xfrm>
            <a:off x="0" y="1361888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 pitchFamily="2" charset="77"/>
              </a:rPr>
              <a:t>Critérios de Avaliação da Plataforma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F5E23E-8200-4D4A-8C82-BF99C5B4011E}"/>
              </a:ext>
            </a:extLst>
          </p:cNvPr>
          <p:cNvSpPr txBox="1"/>
          <p:nvPr/>
        </p:nvSpPr>
        <p:spPr>
          <a:xfrm>
            <a:off x="293036" y="2297453"/>
            <a:ext cx="768216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3C1392B-D7B6-48A9-82FD-0248EFB57B98}"/>
              </a:ext>
            </a:extLst>
          </p:cNvPr>
          <p:cNvSpPr txBox="1"/>
          <p:nvPr/>
        </p:nvSpPr>
        <p:spPr>
          <a:xfrm>
            <a:off x="40821" y="1779687"/>
            <a:ext cx="7682164" cy="470898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Para avaliação da plataforma de desenvolvimento da VR foram considerado os seguintes critérios de avaliação </a:t>
            </a:r>
          </a:p>
          <a:p>
            <a:pPr algn="just"/>
            <a:endParaRPr lang="pt-BR" sz="1200" dirty="0">
              <a:latin typeface="Quicksand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b="1" dirty="0">
                <a:latin typeface="Quicksand"/>
              </a:rPr>
              <a:t>Experiência de Desenvolvimento </a:t>
            </a:r>
            <a:r>
              <a:rPr lang="pt-BR" sz="1200" dirty="0">
                <a:latin typeface="Quicksand"/>
              </a:rPr>
              <a:t>- Fatores que contribuem para permitir que um desenvolvedor entregar e ser produtivo no aplicativo móvel.</a:t>
            </a: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/>
            </a:endParaRP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Hot </a:t>
            </a:r>
            <a:r>
              <a:rPr lang="pt-BR" sz="1200" dirty="0" err="1">
                <a:latin typeface="Quicksand"/>
              </a:rPr>
              <a:t>Reload</a:t>
            </a:r>
            <a:endParaRPr lang="pt-BR" sz="1200" dirty="0">
              <a:latin typeface="Quicksand"/>
            </a:endParaRP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Visibilidade do componente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Ferramentas de </a:t>
            </a:r>
            <a:r>
              <a:rPr lang="pt-BR" sz="1200" dirty="0" err="1">
                <a:latin typeface="Quicksand"/>
              </a:rPr>
              <a:t>Debugger</a:t>
            </a:r>
            <a:endParaRPr lang="pt-BR" sz="1200" dirty="0">
              <a:latin typeface="Quicksand"/>
            </a:endParaRP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Integração IDE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Ferramentas de teste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b="1" dirty="0">
                <a:latin typeface="Quicksand"/>
              </a:rPr>
              <a:t>Viabilidade de Longo Prazo </a:t>
            </a:r>
            <a:r>
              <a:rPr lang="pt-BR" sz="1200" dirty="0">
                <a:latin typeface="Quicksand"/>
              </a:rPr>
              <a:t>- Confiança que o mantenedor da plataforma manterá suporte a longo prazo (cinco anos) e a probabilidade de que a comunidade seja capaz de apoiar o projeto se o mantenedor decidir não continuar</a:t>
            </a:r>
          </a:p>
          <a:p>
            <a:pPr lvl="1" algn="just"/>
            <a:endParaRPr lang="pt-BR" sz="1200" dirty="0">
              <a:latin typeface="Quicksand"/>
            </a:endParaRP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Adoção por grandes empresas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Tamanho da comunidade (número de núcleos contribuidores, contribuidores externos, </a:t>
            </a:r>
            <a:r>
              <a:rPr lang="pt-BR" sz="1200" dirty="0" err="1">
                <a:latin typeface="Quicksand"/>
              </a:rPr>
              <a:t>etc</a:t>
            </a:r>
            <a:r>
              <a:rPr lang="pt-BR" sz="1200" dirty="0">
                <a:latin typeface="Quicksand"/>
              </a:rPr>
              <a:t> ...)</a:t>
            </a: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b="1" dirty="0">
                <a:latin typeface="Quicksand"/>
              </a:rPr>
              <a:t>Sem necessidade de especialista de plataforma </a:t>
            </a:r>
            <a:r>
              <a:rPr lang="pt-BR" sz="1200" dirty="0">
                <a:latin typeface="Quicksand"/>
              </a:rPr>
              <a:t>- Um engenheiro deve ser capaz de escrever código móvel para o produto sem diferenciar entre Android e iOS. O código deve ter a mesma aparência e se comportar no Android e iOS, com baixa ocorrência de falhas / problemas específicos do sistema operacional.</a:t>
            </a: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/>
            </a:endParaRPr>
          </a:p>
          <a:p>
            <a:pPr lvl="1" algn="just"/>
            <a:br>
              <a:rPr lang="pt-BR" sz="1200" dirty="0">
                <a:latin typeface="Quicksand"/>
              </a:rPr>
            </a:br>
            <a:r>
              <a:rPr lang="pt-BR" sz="1200" dirty="0">
                <a:latin typeface="Quicksand"/>
              </a:rPr>
              <a:t> 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b="1" dirty="0"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84019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id="{AC1DD01E-1D54-4CC0-970C-53E467E63314}"/>
              </a:ext>
            </a:extLst>
          </p:cNvPr>
          <p:cNvSpPr txBox="1"/>
          <p:nvPr/>
        </p:nvSpPr>
        <p:spPr>
          <a:xfrm>
            <a:off x="40822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EAEFF8-6956-4DDB-8A67-F880842AA3B7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9" name="Google Shape;111;g7b29a26fc5_0_12">
            <a:extLst>
              <a:ext uri="{FF2B5EF4-FFF2-40B4-BE49-F238E27FC236}">
                <a16:creationId xmlns:a16="http://schemas.microsoft.com/office/drawing/2014/main" id="{365B23D9-BFBB-8042-97CE-BE2C2997E831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ANÁLISE: Plataforma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8E1C2DCD-C689-4D8E-89E8-11F6D8202DD5}"/>
              </a:ext>
            </a:extLst>
          </p:cNvPr>
          <p:cNvSpPr txBox="1"/>
          <p:nvPr/>
        </p:nvSpPr>
        <p:spPr>
          <a:xfrm>
            <a:off x="0" y="1361888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 pitchFamily="2" charset="77"/>
              </a:rPr>
              <a:t>Critérios de Avaliação da Plataforma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F5E23E-8200-4D4A-8C82-BF99C5B4011E}"/>
              </a:ext>
            </a:extLst>
          </p:cNvPr>
          <p:cNvSpPr txBox="1"/>
          <p:nvPr/>
        </p:nvSpPr>
        <p:spPr>
          <a:xfrm>
            <a:off x="293036" y="2297453"/>
            <a:ext cx="768216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3C1392B-D7B6-48A9-82FD-0248EFB57B98}"/>
              </a:ext>
            </a:extLst>
          </p:cNvPr>
          <p:cNvSpPr txBox="1"/>
          <p:nvPr/>
        </p:nvSpPr>
        <p:spPr>
          <a:xfrm>
            <a:off x="40821" y="1638887"/>
            <a:ext cx="7682164" cy="507831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pt-BR" sz="1200" dirty="0">
              <a:latin typeface="Quicksand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b="1" dirty="0">
                <a:latin typeface="Quicksand"/>
              </a:rPr>
              <a:t>Estabilidade da API / Ferramenta - </a:t>
            </a:r>
            <a:r>
              <a:rPr lang="pt-BR" sz="1200" dirty="0">
                <a:latin typeface="Quicksand"/>
              </a:rPr>
              <a:t>plataforma </a:t>
            </a:r>
            <a:r>
              <a:rPr lang="pt-BR" sz="1200" dirty="0" err="1">
                <a:latin typeface="Quicksand"/>
              </a:rPr>
              <a:t>api</a:t>
            </a:r>
            <a:r>
              <a:rPr lang="pt-BR" sz="1200" dirty="0">
                <a:latin typeface="Quicksand"/>
              </a:rPr>
              <a:t> ou mudanças de ferramentas que exigem a alteração do código interno.</a:t>
            </a:r>
          </a:p>
          <a:p>
            <a:pPr lvl="1" algn="just"/>
            <a:endParaRPr lang="pt-BR" sz="1200" dirty="0">
              <a:latin typeface="Quicksand"/>
            </a:endParaRP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Mudanças nas APIs bases ou mudanças de dependência que o tornam incompatível com versões anteriores. 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/>
            </a:endParaRP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Mudanças nos componentes nativos (OS) que quebrar o comportamento interno de uma solução </a:t>
            </a:r>
            <a:r>
              <a:rPr lang="pt-BR" sz="1200" dirty="0" err="1">
                <a:latin typeface="Quicksand"/>
              </a:rPr>
              <a:t>cross</a:t>
            </a:r>
            <a:r>
              <a:rPr lang="pt-BR" sz="1200" dirty="0">
                <a:latin typeface="Quicksand"/>
              </a:rPr>
              <a:t>-plataforma.</a:t>
            </a: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b="1" dirty="0">
                <a:latin typeface="Quicksand"/>
              </a:rPr>
              <a:t>Restrições das Lojas </a:t>
            </a:r>
            <a:r>
              <a:rPr lang="pt-BR" sz="1200" dirty="0">
                <a:latin typeface="Quicksand"/>
              </a:rPr>
              <a:t>-</a:t>
            </a:r>
            <a:r>
              <a:rPr lang="pt-BR" sz="1200" b="1" dirty="0">
                <a:latin typeface="Quicksand"/>
              </a:rPr>
              <a:t> </a:t>
            </a:r>
            <a:r>
              <a:rPr lang="pt-BR" sz="1200" dirty="0">
                <a:latin typeface="Quicksand"/>
              </a:rPr>
              <a:t>Risco de Apple ou Google restringir o aplicativo em de qualquer forma por causa do uso de uma plataforma subjacente.</a:t>
            </a: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/>
            </a:endParaRP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dirty="0" err="1">
                <a:latin typeface="Quicksand"/>
              </a:rPr>
              <a:t>Flutter</a:t>
            </a:r>
            <a:r>
              <a:rPr lang="pt-BR" sz="1200" dirty="0">
                <a:latin typeface="Quicksand"/>
              </a:rPr>
              <a:t> UX não corresponde ao HIG da Apple (Diretrizes de Interface Humana).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/>
            </a:endParaRP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A possibilidade de atualizações Over The Air em </a:t>
            </a:r>
            <a:r>
              <a:rPr lang="pt-BR" sz="1200" dirty="0" err="1">
                <a:latin typeface="Quicksand"/>
              </a:rPr>
              <a:t>React</a:t>
            </a:r>
            <a:r>
              <a:rPr lang="pt-BR" sz="1200" dirty="0">
                <a:latin typeface="Quicksand"/>
              </a:rPr>
              <a:t> </a:t>
            </a:r>
            <a:r>
              <a:rPr lang="pt-BR" sz="1200" dirty="0" err="1">
                <a:latin typeface="Quicksand"/>
              </a:rPr>
              <a:t>Native</a:t>
            </a:r>
            <a:r>
              <a:rPr lang="pt-BR" sz="1200" dirty="0">
                <a:latin typeface="Quicksand"/>
              </a:rPr>
              <a:t> / </a:t>
            </a:r>
            <a:r>
              <a:rPr lang="pt-BR" sz="1200" dirty="0" err="1">
                <a:latin typeface="Quicksand"/>
              </a:rPr>
              <a:t>Flutter</a:t>
            </a:r>
            <a:r>
              <a:rPr lang="pt-BR" sz="1200" dirty="0">
                <a:latin typeface="Quicksand"/>
              </a:rPr>
              <a:t> tornando-se um bloqueador para a Apple.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b="1" dirty="0">
                <a:latin typeface="Quicksand"/>
              </a:rPr>
              <a:t>MINI APPS </a:t>
            </a:r>
            <a:r>
              <a:rPr lang="pt-BR" sz="1200" dirty="0">
                <a:latin typeface="Quicksand"/>
              </a:rPr>
              <a:t>– Capacidade de incorporar mini apps, através de </a:t>
            </a:r>
            <a:r>
              <a:rPr lang="pt-BR" sz="1200" dirty="0" err="1">
                <a:latin typeface="Quicksand"/>
              </a:rPr>
              <a:t>webview</a:t>
            </a:r>
            <a:r>
              <a:rPr lang="pt-BR" sz="1200" dirty="0">
                <a:latin typeface="Quicksand"/>
              </a:rPr>
              <a:t> garantindo segurança, performance e usabilidade. Como pré-requisito a limitação do controle de navegação e funções nativas do aparelho.</a:t>
            </a: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b="1" dirty="0">
                <a:latin typeface="Quicksand"/>
              </a:rPr>
              <a:t>Modularização </a:t>
            </a:r>
            <a:r>
              <a:rPr lang="pt-BR" sz="1200" dirty="0">
                <a:latin typeface="Quicksand"/>
              </a:rPr>
              <a:t>–</a:t>
            </a:r>
            <a:r>
              <a:rPr lang="pt-BR" sz="1200" b="1" dirty="0">
                <a:latin typeface="Quicksand"/>
              </a:rPr>
              <a:t> </a:t>
            </a:r>
            <a:r>
              <a:rPr lang="pt-BR" sz="1200" dirty="0">
                <a:latin typeface="Quicksand"/>
              </a:rPr>
              <a:t>Capacidade de modularizar o desenvolvimento da plataforma para que seja possível escalar os times de desenvolvimento e facilitar o acoplamento de novas funcionalidades.</a:t>
            </a:r>
          </a:p>
          <a:p>
            <a:pPr lvl="1" algn="just"/>
            <a:endParaRPr lang="pt-BR" sz="1200" dirty="0">
              <a:latin typeface="Quicksand"/>
            </a:endParaRP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b="1" dirty="0"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38592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id="{AC1DD01E-1D54-4CC0-970C-53E467E63314}"/>
              </a:ext>
            </a:extLst>
          </p:cNvPr>
          <p:cNvSpPr txBox="1"/>
          <p:nvPr/>
        </p:nvSpPr>
        <p:spPr>
          <a:xfrm>
            <a:off x="40822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EAEFF8-6956-4DDB-8A67-F880842AA3B7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9" name="Google Shape;111;g7b29a26fc5_0_12">
            <a:extLst>
              <a:ext uri="{FF2B5EF4-FFF2-40B4-BE49-F238E27FC236}">
                <a16:creationId xmlns:a16="http://schemas.microsoft.com/office/drawing/2014/main" id="{365B23D9-BFBB-8042-97CE-BE2C2997E831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ANÁLISE: Plataforma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8E1C2DCD-C689-4D8E-89E8-11F6D8202DD5}"/>
              </a:ext>
            </a:extLst>
          </p:cNvPr>
          <p:cNvSpPr txBox="1"/>
          <p:nvPr/>
        </p:nvSpPr>
        <p:spPr>
          <a:xfrm>
            <a:off x="0" y="1361888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 pitchFamily="2" charset="77"/>
              </a:rPr>
              <a:t>Critérios de Avaliação da Plataforma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F5E23E-8200-4D4A-8C82-BF99C5B4011E}"/>
              </a:ext>
            </a:extLst>
          </p:cNvPr>
          <p:cNvSpPr txBox="1"/>
          <p:nvPr/>
        </p:nvSpPr>
        <p:spPr>
          <a:xfrm>
            <a:off x="293036" y="2297453"/>
            <a:ext cx="768216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3C1392B-D7B6-48A9-82FD-0248EFB57B98}"/>
              </a:ext>
            </a:extLst>
          </p:cNvPr>
          <p:cNvSpPr txBox="1"/>
          <p:nvPr/>
        </p:nvSpPr>
        <p:spPr>
          <a:xfrm>
            <a:off x="0" y="1541730"/>
            <a:ext cx="7682164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pt-BR" sz="1200" dirty="0">
              <a:latin typeface="Quicksand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b="1" dirty="0">
                <a:latin typeface="Quicksand"/>
              </a:rPr>
              <a:t>Experiência de Desenvolvimento</a:t>
            </a: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b="1" dirty="0">
              <a:latin typeface="Quicksand"/>
            </a:endParaRP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Hot </a:t>
            </a:r>
            <a:r>
              <a:rPr lang="pt-BR" sz="1200" dirty="0" err="1">
                <a:latin typeface="Quicksand"/>
              </a:rPr>
              <a:t>Reload</a:t>
            </a:r>
            <a:r>
              <a:rPr lang="pt-BR" sz="1200" dirty="0">
                <a:latin typeface="Quicksand"/>
              </a:rPr>
              <a:t>, IDE e Testes</a:t>
            </a:r>
            <a:endParaRPr lang="pt-BR" sz="1200" b="1" dirty="0">
              <a:latin typeface="Quicksand" pitchFamily="2" charset="77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BD08301-C23E-465F-9589-8E9DF596C21C}"/>
              </a:ext>
            </a:extLst>
          </p:cNvPr>
          <p:cNvSpPr txBox="1"/>
          <p:nvPr/>
        </p:nvSpPr>
        <p:spPr>
          <a:xfrm>
            <a:off x="1254005" y="2240364"/>
            <a:ext cx="68735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1200" dirty="0">
              <a:latin typeface="Quicksand" pitchFamily="2" charset="0"/>
            </a:endParaRPr>
          </a:p>
          <a:p>
            <a:pPr algn="just"/>
            <a:r>
              <a:rPr lang="pt-BR" sz="1200" dirty="0">
                <a:latin typeface="Quicksand" pitchFamily="2" charset="0"/>
              </a:rPr>
              <a:t>O </a:t>
            </a:r>
            <a:r>
              <a:rPr lang="pt-BR" sz="1200" dirty="0" err="1">
                <a:latin typeface="Quicksand" pitchFamily="2" charset="0"/>
              </a:rPr>
              <a:t>Flutter</a:t>
            </a:r>
            <a:r>
              <a:rPr lang="pt-BR" sz="1200" dirty="0">
                <a:latin typeface="Quicksand" pitchFamily="2" charset="0"/>
              </a:rPr>
              <a:t> tem melhor escalabilidade, pois possui hot </a:t>
            </a:r>
            <a:r>
              <a:rPr lang="pt-BR" sz="1200" dirty="0" err="1">
                <a:latin typeface="Quicksand" pitchFamily="2" charset="0"/>
              </a:rPr>
              <a:t>reload</a:t>
            </a:r>
            <a:r>
              <a:rPr lang="pt-BR" sz="1200" dirty="0">
                <a:latin typeface="Quicksand" pitchFamily="2" charset="0"/>
              </a:rPr>
              <a:t> integrado que se adapta bem à base de código e é mais robusto do que o </a:t>
            </a:r>
            <a:r>
              <a:rPr lang="pt-BR" sz="1200" dirty="0" err="1">
                <a:latin typeface="Quicksand" pitchFamily="2" charset="0"/>
              </a:rPr>
              <a:t>Kotlin</a:t>
            </a:r>
            <a:r>
              <a:rPr lang="pt-BR" sz="1200" dirty="0">
                <a:latin typeface="Quicksand" pitchFamily="2" charset="0"/>
              </a:rPr>
              <a:t> </a:t>
            </a:r>
            <a:r>
              <a:rPr lang="pt-BR" sz="1200" dirty="0" err="1">
                <a:latin typeface="Quicksand" pitchFamily="2" charset="0"/>
              </a:rPr>
              <a:t>Native</a:t>
            </a:r>
            <a:r>
              <a:rPr lang="pt-BR" sz="1200" dirty="0">
                <a:latin typeface="Quicksand" pitchFamily="2" charset="0"/>
              </a:rPr>
              <a:t>. </a:t>
            </a:r>
            <a:r>
              <a:rPr lang="pt-BR" sz="1200" dirty="0" err="1">
                <a:latin typeface="Quicksand" pitchFamily="2" charset="0"/>
              </a:rPr>
              <a:t>Flutter</a:t>
            </a:r>
            <a:r>
              <a:rPr lang="pt-BR" sz="1200" dirty="0">
                <a:latin typeface="Quicksand" pitchFamily="2" charset="0"/>
              </a:rPr>
              <a:t> também apresenta ferramentas de depuração de código e IU que funcionam prontamente em ambas as plataformas, integradas ao IDE. Em contraste, o </a:t>
            </a:r>
            <a:r>
              <a:rPr lang="pt-BR" sz="1200" dirty="0" err="1">
                <a:latin typeface="Quicksand" pitchFamily="2" charset="0"/>
              </a:rPr>
              <a:t>React</a:t>
            </a:r>
            <a:r>
              <a:rPr lang="pt-BR" sz="1200" dirty="0">
                <a:latin typeface="Quicksand" pitchFamily="2" charset="0"/>
              </a:rPr>
              <a:t> </a:t>
            </a:r>
            <a:r>
              <a:rPr lang="pt-BR" sz="1200" dirty="0" err="1">
                <a:latin typeface="Quicksand" pitchFamily="2" charset="0"/>
              </a:rPr>
              <a:t>Native</a:t>
            </a:r>
            <a:r>
              <a:rPr lang="pt-BR" sz="1200" dirty="0">
                <a:latin typeface="Quicksand" pitchFamily="2" charset="0"/>
              </a:rPr>
              <a:t> requer ferramentas e configurações adicionais (como o uso de um navegador) para fazer a depuração funcionar, e o </a:t>
            </a:r>
            <a:r>
              <a:rPr lang="pt-BR" sz="1200" dirty="0" err="1">
                <a:latin typeface="Quicksand" pitchFamily="2" charset="0"/>
              </a:rPr>
              <a:t>Kotlin</a:t>
            </a:r>
            <a:r>
              <a:rPr lang="pt-BR" sz="1200" dirty="0">
                <a:latin typeface="Quicksand" pitchFamily="2" charset="0"/>
              </a:rPr>
              <a:t> </a:t>
            </a:r>
            <a:r>
              <a:rPr lang="pt-BR" sz="1200" dirty="0" err="1">
                <a:latin typeface="Quicksand" pitchFamily="2" charset="0"/>
              </a:rPr>
              <a:t>Native</a:t>
            </a:r>
            <a:r>
              <a:rPr lang="pt-BR" sz="1200" dirty="0">
                <a:latin typeface="Quicksand" pitchFamily="2" charset="0"/>
              </a:rPr>
              <a:t> requer as ferramentas da plataforma subjacente.</a:t>
            </a:r>
          </a:p>
          <a:p>
            <a:pPr algn="just"/>
            <a:endParaRPr lang="pt-BR" sz="1200" dirty="0">
              <a:latin typeface="Quicksand" pitchFamily="2" charset="0"/>
            </a:endParaRPr>
          </a:p>
          <a:p>
            <a:pPr algn="just"/>
            <a:r>
              <a:rPr lang="pt-BR" sz="1200" dirty="0" err="1">
                <a:latin typeface="Quicksand" pitchFamily="2" charset="0"/>
              </a:rPr>
              <a:t>Flutter</a:t>
            </a:r>
            <a:r>
              <a:rPr lang="pt-BR" sz="1200" dirty="0">
                <a:latin typeface="Quicksand" pitchFamily="2" charset="0"/>
              </a:rPr>
              <a:t> possui uma infraestrutura de teste integrada para testes de unidade, integração e ponta a ponta. Isso inclui a capacidade de exercitar telas e fluxos sem a necessidade de renderizar na tela e também um automatizador de teste que simula a entrada de um usuário. </a:t>
            </a:r>
          </a:p>
          <a:p>
            <a:pPr algn="l"/>
            <a:endParaRPr lang="pt-BR" sz="1200" dirty="0">
              <a:latin typeface="Quicksand" pitchFamily="2" charset="0"/>
            </a:endParaRPr>
          </a:p>
          <a:p>
            <a:pPr algn="just"/>
            <a:r>
              <a:rPr lang="pt-BR" sz="1200" dirty="0">
                <a:latin typeface="Quicksand" pitchFamily="2" charset="0"/>
              </a:rPr>
              <a:t>Por outro lado, o </a:t>
            </a:r>
            <a:r>
              <a:rPr lang="pt-BR" sz="1200" dirty="0" err="1">
                <a:latin typeface="Quicksand" pitchFamily="2" charset="0"/>
              </a:rPr>
              <a:t>React</a:t>
            </a:r>
            <a:r>
              <a:rPr lang="pt-BR" sz="1200" dirty="0">
                <a:latin typeface="Quicksand" pitchFamily="2" charset="0"/>
              </a:rPr>
              <a:t> </a:t>
            </a:r>
            <a:r>
              <a:rPr lang="pt-BR" sz="1200" dirty="0" err="1">
                <a:latin typeface="Quicksand" pitchFamily="2" charset="0"/>
              </a:rPr>
              <a:t>Native</a:t>
            </a:r>
            <a:r>
              <a:rPr lang="pt-BR" sz="1200" dirty="0">
                <a:latin typeface="Quicksand" pitchFamily="2" charset="0"/>
              </a:rPr>
              <a:t> requer dependências de terceiros para que os testes de  integração e ponta a ponta funcionem, já o </a:t>
            </a:r>
            <a:r>
              <a:rPr lang="pt-BR" sz="1200" dirty="0" err="1">
                <a:latin typeface="Quicksand" pitchFamily="2" charset="0"/>
              </a:rPr>
              <a:t>Kotlin</a:t>
            </a:r>
            <a:r>
              <a:rPr lang="pt-BR" sz="1200" dirty="0">
                <a:latin typeface="Quicksand" pitchFamily="2" charset="0"/>
              </a:rPr>
              <a:t> </a:t>
            </a:r>
            <a:r>
              <a:rPr lang="pt-BR" sz="1200" dirty="0" err="1">
                <a:latin typeface="Quicksand" pitchFamily="2" charset="0"/>
              </a:rPr>
              <a:t>Native</a:t>
            </a:r>
            <a:r>
              <a:rPr lang="pt-BR" sz="1200" dirty="0">
                <a:latin typeface="Quicksand" pitchFamily="2" charset="0"/>
              </a:rPr>
              <a:t> tem suporte de teste de unidade muito limitado, o que exigiria que escrevêssemos um código personalizado para essas funcionalidades.</a:t>
            </a:r>
          </a:p>
        </p:txBody>
      </p: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C4C38F11-E588-4557-8509-509ADAE3AF28}"/>
              </a:ext>
            </a:extLst>
          </p:cNvPr>
          <p:cNvGrpSpPr/>
          <p:nvPr/>
        </p:nvGrpSpPr>
        <p:grpSpPr>
          <a:xfrm>
            <a:off x="460503" y="5312937"/>
            <a:ext cx="7780194" cy="1483833"/>
            <a:chOff x="376902" y="4773207"/>
            <a:chExt cx="7780194" cy="1483833"/>
          </a:xfrm>
        </p:grpSpPr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59ACA79F-7CC7-4345-A5E3-D65748629B4B}"/>
                </a:ext>
              </a:extLst>
            </p:cNvPr>
            <p:cNvSpPr txBox="1"/>
            <p:nvPr/>
          </p:nvSpPr>
          <p:spPr>
            <a:xfrm>
              <a:off x="3405518" y="5569530"/>
              <a:ext cx="4160977" cy="276999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lvl="2"/>
              <a:endParaRPr lang="pt-BR" sz="1200" b="1" dirty="0">
                <a:latin typeface="Quicksand" pitchFamily="2" charset="77"/>
              </a:endParaRPr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25BE579D-14DB-4E53-B9D7-DCF479D2CAB0}"/>
                </a:ext>
              </a:extLst>
            </p:cNvPr>
            <p:cNvGrpSpPr/>
            <p:nvPr/>
          </p:nvGrpSpPr>
          <p:grpSpPr>
            <a:xfrm>
              <a:off x="376902" y="4773207"/>
              <a:ext cx="7780194" cy="1483833"/>
              <a:chOff x="4645448" y="3716552"/>
              <a:chExt cx="3551188" cy="1483833"/>
            </a:xfrm>
          </p:grpSpPr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847B41A-B030-4C5A-9DA7-E7BC71C0BB48}"/>
                  </a:ext>
                </a:extLst>
              </p:cNvPr>
              <p:cNvSpPr txBox="1"/>
              <p:nvPr/>
            </p:nvSpPr>
            <p:spPr>
              <a:xfrm>
                <a:off x="4645448" y="4162424"/>
                <a:ext cx="166487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pt-BR" sz="1200" b="1" dirty="0" err="1">
                    <a:latin typeface="Quicksand" pitchFamily="2" charset="0"/>
                  </a:rPr>
                  <a:t>flutter</a:t>
                </a:r>
                <a:endParaRPr lang="pt-BR" sz="1200" b="1" dirty="0">
                  <a:latin typeface="Quicksand" pitchFamily="2" charset="0"/>
                </a:endParaRPr>
              </a:p>
              <a:p>
                <a:pPr algn="l"/>
                <a:br>
                  <a:rPr lang="pt-BR" sz="1200" dirty="0">
                    <a:latin typeface="Quicksand" pitchFamily="2" charset="0"/>
                  </a:rPr>
                </a:br>
                <a:r>
                  <a:rPr lang="pt-BR" sz="1200" b="1" dirty="0" err="1">
                    <a:latin typeface="Quicksand" pitchFamily="2" charset="0"/>
                  </a:rPr>
                  <a:t>reactive</a:t>
                </a:r>
                <a:r>
                  <a:rPr lang="pt-BR" sz="1200" b="1" dirty="0">
                    <a:latin typeface="Quicksand" pitchFamily="2" charset="0"/>
                  </a:rPr>
                  <a:t> </a:t>
                </a:r>
                <a:r>
                  <a:rPr lang="pt-BR" sz="1200" b="1" dirty="0" err="1">
                    <a:latin typeface="Quicksand" pitchFamily="2" charset="0"/>
                  </a:rPr>
                  <a:t>native</a:t>
                </a:r>
                <a:endParaRPr lang="pt-BR" sz="1200" b="1" dirty="0">
                  <a:latin typeface="Quicksand" pitchFamily="2" charset="0"/>
                </a:endParaRPr>
              </a:p>
              <a:p>
                <a:pPr algn="l"/>
                <a:endParaRPr lang="pt-BR" sz="1200" dirty="0">
                  <a:latin typeface="Quicksand" pitchFamily="2" charset="0"/>
                </a:endParaRPr>
              </a:p>
              <a:p>
                <a:pPr algn="l"/>
                <a:r>
                  <a:rPr lang="pt-BR" sz="1200" b="1" dirty="0" err="1">
                    <a:latin typeface="Quicksand" pitchFamily="2" charset="0"/>
                  </a:rPr>
                  <a:t>kotlin</a:t>
                </a:r>
                <a:r>
                  <a:rPr lang="pt-BR" sz="1200" b="1" dirty="0">
                    <a:latin typeface="Quicksand" pitchFamily="2" charset="0"/>
                  </a:rPr>
                  <a:t> </a:t>
                </a:r>
                <a:r>
                  <a:rPr lang="pt-BR" sz="1200" b="1" dirty="0" err="1">
                    <a:latin typeface="Quicksand" pitchFamily="2" charset="0"/>
                  </a:rPr>
                  <a:t>native</a:t>
                </a:r>
                <a:endParaRPr lang="pt-BR" sz="1200" b="1" dirty="0">
                  <a:latin typeface="Quicksand" pitchFamily="2" charset="0"/>
                </a:endParaRPr>
              </a:p>
            </p:txBody>
          </p:sp>
          <p:cxnSp>
            <p:nvCxnSpPr>
              <p:cNvPr id="15" name="Conector reto 14">
                <a:extLst>
                  <a:ext uri="{FF2B5EF4-FFF2-40B4-BE49-F238E27FC236}">
                    <a16:creationId xmlns:a16="http://schemas.microsoft.com/office/drawing/2014/main" id="{7013C864-5B1D-4B94-B576-D23686F32B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1533" y="4495207"/>
                <a:ext cx="57494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54D06EC4-1519-47C2-98CE-A3952D6739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1533" y="4894282"/>
                <a:ext cx="57494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721620E1-1A91-455E-9FBC-49FBBAECE2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70592" y="5177639"/>
                <a:ext cx="3526044" cy="227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D4D91FD5-CC5F-490F-93C1-249ACD4AD9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81533" y="4141249"/>
                <a:ext cx="3515103" cy="211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C182C64B-2FFC-4BBA-98D8-2890BC5F51B1}"/>
                  </a:ext>
                </a:extLst>
              </p:cNvPr>
              <p:cNvSpPr txBox="1"/>
              <p:nvPr/>
            </p:nvSpPr>
            <p:spPr>
              <a:xfrm>
                <a:off x="4681533" y="3716552"/>
                <a:ext cx="9701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pt-BR" sz="1200" dirty="0">
                    <a:solidFill>
                      <a:srgbClr val="7030A0"/>
                    </a:solidFill>
                    <a:latin typeface="Quicksand" pitchFamily="2" charset="0"/>
                  </a:rPr>
                  <a:t>Plataforma</a:t>
                </a:r>
              </a:p>
            </p:txBody>
          </p: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697B7C1F-92FB-4E49-AB4F-79891E2DAD82}"/>
                  </a:ext>
                </a:extLst>
              </p:cNvPr>
              <p:cNvSpPr txBox="1"/>
              <p:nvPr/>
            </p:nvSpPr>
            <p:spPr>
              <a:xfrm>
                <a:off x="5397552" y="3759971"/>
                <a:ext cx="6885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pt-BR" sz="1200" dirty="0" err="1">
                    <a:solidFill>
                      <a:srgbClr val="7030A0"/>
                    </a:solidFill>
                    <a:latin typeface="Quicksand" pitchFamily="2" charset="0"/>
                  </a:rPr>
                  <a:t>Reload</a:t>
                </a:r>
                <a:r>
                  <a:rPr lang="pt-BR" sz="1200" dirty="0">
                    <a:solidFill>
                      <a:srgbClr val="7030A0"/>
                    </a:solidFill>
                    <a:latin typeface="Quicksand" pitchFamily="2" charset="0"/>
                  </a:rPr>
                  <a:t> </a:t>
                </a:r>
                <a:r>
                  <a:rPr lang="pt-BR" sz="1200" dirty="0" err="1">
                    <a:solidFill>
                      <a:srgbClr val="7030A0"/>
                    </a:solidFill>
                    <a:latin typeface="Quicksand" pitchFamily="2" charset="0"/>
                  </a:rPr>
                  <a:t>at</a:t>
                </a:r>
                <a:r>
                  <a:rPr lang="pt-BR" sz="1200" dirty="0">
                    <a:solidFill>
                      <a:srgbClr val="7030A0"/>
                    </a:solidFill>
                    <a:latin typeface="Quicksand" pitchFamily="2" charset="0"/>
                  </a:rPr>
                  <a:t> </a:t>
                </a:r>
                <a:r>
                  <a:rPr lang="pt-BR" sz="1200" dirty="0" err="1">
                    <a:solidFill>
                      <a:srgbClr val="7030A0"/>
                    </a:solidFill>
                    <a:latin typeface="Quicksand" pitchFamily="2" charset="0"/>
                  </a:rPr>
                  <a:t>scala</a:t>
                </a:r>
                <a:endParaRPr lang="pt-BR" sz="1200" dirty="0">
                  <a:solidFill>
                    <a:srgbClr val="7030A0"/>
                  </a:solidFill>
                  <a:latin typeface="Quicksand" pitchFamily="2" charset="0"/>
                </a:endParaRPr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996413B0-5724-4A7F-8625-865E3449ADDD}"/>
                  </a:ext>
                </a:extLst>
              </p:cNvPr>
              <p:cNvSpPr txBox="1"/>
              <p:nvPr/>
            </p:nvSpPr>
            <p:spPr>
              <a:xfrm>
                <a:off x="5833451" y="4188009"/>
                <a:ext cx="125846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pt-BR" sz="1200" dirty="0">
                  <a:latin typeface="Quicksand" pitchFamily="2" charset="77"/>
                </a:endParaRPr>
              </a:p>
            </p:txBody>
          </p:sp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6266F9A3-CA28-4454-A7E0-F8EC8B16E50D}"/>
                  </a:ext>
                </a:extLst>
              </p:cNvPr>
              <p:cNvSpPr txBox="1"/>
              <p:nvPr/>
            </p:nvSpPr>
            <p:spPr>
              <a:xfrm>
                <a:off x="5887818" y="4551448"/>
                <a:ext cx="114973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pt-BR" sz="1200" dirty="0">
                  <a:latin typeface="Quicksand" pitchFamily="2" charset="77"/>
                </a:endParaRPr>
              </a:p>
            </p:txBody>
          </p:sp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29FE99A3-8E5A-4CFF-BF46-B49221F56793}"/>
                  </a:ext>
                </a:extLst>
              </p:cNvPr>
              <p:cNvSpPr txBox="1"/>
              <p:nvPr/>
            </p:nvSpPr>
            <p:spPr>
              <a:xfrm>
                <a:off x="5958683" y="4914887"/>
                <a:ext cx="109536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pt-BR" sz="1200" dirty="0">
                  <a:latin typeface="Quicksand" pitchFamily="2" charset="77"/>
                </a:endParaRPr>
              </a:p>
            </p:txBody>
          </p: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7EC4C735-7EFB-409A-BF4A-76DDB4E07C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03900" y="4445950"/>
                <a:ext cx="48391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2474BE80-EC41-4028-999A-34235EF47E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03900" y="4860010"/>
                <a:ext cx="48391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2B0BDBEA-B83C-4F3F-89C2-A200F199D4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4135" y="4441606"/>
                <a:ext cx="60919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BC4B58A3-8B1B-48AE-B00A-FC38E62735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72360" y="4852455"/>
                <a:ext cx="65727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FF747A40-8463-4544-A8AF-82BB7EBD31A7}"/>
                  </a:ext>
                </a:extLst>
              </p:cNvPr>
              <p:cNvSpPr txBox="1"/>
              <p:nvPr/>
            </p:nvSpPr>
            <p:spPr>
              <a:xfrm>
                <a:off x="7355982" y="4168951"/>
                <a:ext cx="62384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pt-BR" sz="1200" dirty="0">
                  <a:latin typeface="Quicksand" pitchFamily="2" charset="77"/>
                </a:endParaRPr>
              </a:p>
            </p:txBody>
          </p:sp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742F3075-886B-4BE0-800F-6AF5BDAD890F}"/>
                  </a:ext>
                </a:extLst>
              </p:cNvPr>
              <p:cNvSpPr txBox="1"/>
              <p:nvPr/>
            </p:nvSpPr>
            <p:spPr>
              <a:xfrm>
                <a:off x="7299033" y="4520477"/>
                <a:ext cx="73168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pt-BR" sz="1200" dirty="0">
                  <a:latin typeface="Quicksand" pitchFamily="2" charset="77"/>
                </a:endParaRPr>
              </a:p>
            </p:txBody>
          </p:sp>
        </p:grp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662653CA-426B-4ADC-9554-C6CFC2790F37}"/>
                </a:ext>
              </a:extLst>
            </p:cNvPr>
            <p:cNvSpPr txBox="1"/>
            <p:nvPr/>
          </p:nvSpPr>
          <p:spPr>
            <a:xfrm>
              <a:off x="3319321" y="4825826"/>
              <a:ext cx="14437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200" dirty="0">
                  <a:solidFill>
                    <a:srgbClr val="7030A0"/>
                  </a:solidFill>
                  <a:latin typeface="Quicksand" pitchFamily="2" charset="0"/>
                </a:rPr>
                <a:t>Estabilidade Teste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1E444345-E739-4AC3-B278-4A95913AB15A}"/>
                </a:ext>
              </a:extLst>
            </p:cNvPr>
            <p:cNvSpPr txBox="1"/>
            <p:nvPr/>
          </p:nvSpPr>
          <p:spPr>
            <a:xfrm>
              <a:off x="4910473" y="4802089"/>
              <a:ext cx="9246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200" dirty="0" err="1">
                  <a:solidFill>
                    <a:srgbClr val="7030A0"/>
                  </a:solidFill>
                  <a:latin typeface="Quicksand" pitchFamily="2" charset="0"/>
                </a:rPr>
                <a:t>Testability</a:t>
              </a:r>
              <a:endParaRPr lang="pt-BR" sz="1200" dirty="0">
                <a:solidFill>
                  <a:srgbClr val="7030A0"/>
                </a:solidFill>
                <a:latin typeface="Quicksand" pitchFamily="2" charset="0"/>
              </a:endParaRP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32D27B07-1A7B-481B-9DBD-A84AA5284D7E}"/>
                </a:ext>
              </a:extLst>
            </p:cNvPr>
            <p:cNvSpPr txBox="1"/>
            <p:nvPr/>
          </p:nvSpPr>
          <p:spPr>
            <a:xfrm>
              <a:off x="6944797" y="4773917"/>
              <a:ext cx="846813" cy="281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200" dirty="0">
                  <a:solidFill>
                    <a:srgbClr val="7030A0"/>
                  </a:solidFill>
                  <a:latin typeface="Quicksand" pitchFamily="2" charset="0"/>
                </a:rPr>
                <a:t>Score</a:t>
              </a:r>
            </a:p>
          </p:txBody>
        </p: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DBEB1D13-8EAC-45E3-9660-1BE789885C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7345" y="5489493"/>
              <a:ext cx="144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315286E1-DCAC-4E7E-B515-341A624F2C02}"/>
                </a:ext>
              </a:extLst>
            </p:cNvPr>
            <p:cNvCxnSpPr>
              <a:cxnSpLocks/>
            </p:cNvCxnSpPr>
            <p:nvPr/>
          </p:nvCxnSpPr>
          <p:spPr>
            <a:xfrm>
              <a:off x="6677888" y="5508861"/>
              <a:ext cx="1479208" cy="128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8EB74654-5953-45F0-BC4D-66BFA230663C}"/>
                </a:ext>
              </a:extLst>
            </p:cNvPr>
            <p:cNvSpPr txBox="1"/>
            <p:nvPr/>
          </p:nvSpPr>
          <p:spPr>
            <a:xfrm>
              <a:off x="2177182" y="5220017"/>
              <a:ext cx="8024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Quicksand" pitchFamily="2" charset="77"/>
                </a:rPr>
                <a:t>Médio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7DD49021-6994-479B-A6B6-11CECDDAA5F6}"/>
                </a:ext>
              </a:extLst>
            </p:cNvPr>
            <p:cNvSpPr txBox="1"/>
            <p:nvPr/>
          </p:nvSpPr>
          <p:spPr>
            <a:xfrm>
              <a:off x="2179588" y="5577132"/>
              <a:ext cx="8024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Quicksand" pitchFamily="2" charset="77"/>
                </a:rPr>
                <a:t>Baixo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A8A494CA-2C84-4FD4-B553-AC433AB6EB90}"/>
                </a:ext>
              </a:extLst>
            </p:cNvPr>
            <p:cNvSpPr txBox="1"/>
            <p:nvPr/>
          </p:nvSpPr>
          <p:spPr>
            <a:xfrm>
              <a:off x="2185027" y="5961008"/>
              <a:ext cx="8024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Quicksand" pitchFamily="2" charset="77"/>
                </a:rPr>
                <a:t>Médio</a:t>
              </a:r>
            </a:p>
          </p:txBody>
        </p: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F59AFA60-F46F-4C23-899C-232F5259321A}"/>
                </a:ext>
              </a:extLst>
            </p:cNvPr>
            <p:cNvCxnSpPr>
              <a:cxnSpLocks/>
            </p:cNvCxnSpPr>
            <p:nvPr/>
          </p:nvCxnSpPr>
          <p:spPr>
            <a:xfrm>
              <a:off x="3254030" y="5909110"/>
              <a:ext cx="13346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435B2B70-5BA5-4DB3-97C2-258ADA3C5913}"/>
                </a:ext>
              </a:extLst>
            </p:cNvPr>
            <p:cNvSpPr txBox="1"/>
            <p:nvPr/>
          </p:nvSpPr>
          <p:spPr>
            <a:xfrm>
              <a:off x="3439841" y="5194389"/>
              <a:ext cx="101963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Quicksand" pitchFamily="2" charset="77"/>
                </a:rPr>
                <a:t>Médio - Alto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9D609328-0BAA-4016-AEF4-F351AF6DFDE3}"/>
                </a:ext>
              </a:extLst>
            </p:cNvPr>
            <p:cNvSpPr txBox="1"/>
            <p:nvPr/>
          </p:nvSpPr>
          <p:spPr>
            <a:xfrm>
              <a:off x="3428245" y="5551862"/>
              <a:ext cx="101963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Quicksand" pitchFamily="2" charset="77"/>
                </a:rPr>
                <a:t>Médio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36E1D31D-C337-4D8A-A01A-BF62DB3411E5}"/>
                </a:ext>
              </a:extLst>
            </p:cNvPr>
            <p:cNvSpPr txBox="1"/>
            <p:nvPr/>
          </p:nvSpPr>
          <p:spPr>
            <a:xfrm>
              <a:off x="3467328" y="5965114"/>
              <a:ext cx="101963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Quicksand" pitchFamily="2" charset="77"/>
                </a:rPr>
                <a:t>Baixo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33EAE523-A510-4199-BCFC-145C51E1DD75}"/>
                </a:ext>
              </a:extLst>
            </p:cNvPr>
            <p:cNvSpPr txBox="1"/>
            <p:nvPr/>
          </p:nvSpPr>
          <p:spPr>
            <a:xfrm>
              <a:off x="4961573" y="5211518"/>
              <a:ext cx="53756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Quicksand" pitchFamily="2" charset="77"/>
                </a:rPr>
                <a:t>Alto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9D2CC312-56E0-47ED-9AAE-6CD3E551B099}"/>
                </a:ext>
              </a:extLst>
            </p:cNvPr>
            <p:cNvSpPr txBox="1"/>
            <p:nvPr/>
          </p:nvSpPr>
          <p:spPr>
            <a:xfrm>
              <a:off x="4961574" y="5552074"/>
              <a:ext cx="53756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Quicksand" pitchFamily="2" charset="77"/>
                </a:rPr>
                <a:t>Alto</a:t>
              </a: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6A9D55E0-AFC9-4B2D-B994-80CEEF05B240}"/>
                </a:ext>
              </a:extLst>
            </p:cNvPr>
            <p:cNvSpPr txBox="1"/>
            <p:nvPr/>
          </p:nvSpPr>
          <p:spPr>
            <a:xfrm>
              <a:off x="4961573" y="5928279"/>
              <a:ext cx="77281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Quicksand" pitchFamily="2" charset="77"/>
                </a:rPr>
                <a:t>Baixo</a:t>
              </a:r>
            </a:p>
          </p:txBody>
        </p: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F782612F-3B06-436D-93BB-69A560FCF54B}"/>
                </a:ext>
              </a:extLst>
            </p:cNvPr>
            <p:cNvCxnSpPr>
              <a:cxnSpLocks/>
            </p:cNvCxnSpPr>
            <p:nvPr/>
          </p:nvCxnSpPr>
          <p:spPr>
            <a:xfrm>
              <a:off x="6677888" y="5909110"/>
              <a:ext cx="14792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5F053FF7-D2E7-4DE5-89E5-AF3860067667}"/>
                </a:ext>
              </a:extLst>
            </p:cNvPr>
            <p:cNvSpPr txBox="1"/>
            <p:nvPr/>
          </p:nvSpPr>
          <p:spPr>
            <a:xfrm>
              <a:off x="6803166" y="5196966"/>
              <a:ext cx="101963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Quicksand" pitchFamily="2" charset="77"/>
                </a:rPr>
                <a:t>Médio - Alto</a:t>
              </a: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8B15810B-DFB5-49A0-92E8-FF32291650C3}"/>
                </a:ext>
              </a:extLst>
            </p:cNvPr>
            <p:cNvSpPr txBox="1"/>
            <p:nvPr/>
          </p:nvSpPr>
          <p:spPr>
            <a:xfrm>
              <a:off x="6820531" y="5581632"/>
              <a:ext cx="101963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Quicksand" pitchFamily="2" charset="77"/>
                </a:rPr>
                <a:t>Médio</a:t>
              </a:r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3857230E-0F0B-44B4-BD3B-1F3924BDFD9C}"/>
                </a:ext>
              </a:extLst>
            </p:cNvPr>
            <p:cNvSpPr txBox="1"/>
            <p:nvPr/>
          </p:nvSpPr>
          <p:spPr>
            <a:xfrm>
              <a:off x="6820531" y="5964579"/>
              <a:ext cx="122980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Quicksand" pitchFamily="2" charset="77"/>
                </a:rPr>
                <a:t>Médio - Baixo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9234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id="{AC1DD01E-1D54-4CC0-970C-53E467E63314}"/>
              </a:ext>
            </a:extLst>
          </p:cNvPr>
          <p:cNvSpPr txBox="1"/>
          <p:nvPr/>
        </p:nvSpPr>
        <p:spPr>
          <a:xfrm>
            <a:off x="40822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EAEFF8-6956-4DDB-8A67-F880842AA3B7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9" name="Google Shape;111;g7b29a26fc5_0_12">
            <a:extLst>
              <a:ext uri="{FF2B5EF4-FFF2-40B4-BE49-F238E27FC236}">
                <a16:creationId xmlns:a16="http://schemas.microsoft.com/office/drawing/2014/main" id="{365B23D9-BFBB-8042-97CE-BE2C2997E831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ANÁLISE: Plataforma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8E1C2DCD-C689-4D8E-89E8-11F6D8202DD5}"/>
              </a:ext>
            </a:extLst>
          </p:cNvPr>
          <p:cNvSpPr txBox="1"/>
          <p:nvPr/>
        </p:nvSpPr>
        <p:spPr>
          <a:xfrm>
            <a:off x="0" y="1361888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 pitchFamily="2" charset="77"/>
              </a:rPr>
              <a:t>Critérios de Avaliação da Plataforma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F5E23E-8200-4D4A-8C82-BF99C5B4011E}"/>
              </a:ext>
            </a:extLst>
          </p:cNvPr>
          <p:cNvSpPr txBox="1"/>
          <p:nvPr/>
        </p:nvSpPr>
        <p:spPr>
          <a:xfrm>
            <a:off x="293036" y="2297453"/>
            <a:ext cx="768216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3C1392B-D7B6-48A9-82FD-0248EFB57B98}"/>
              </a:ext>
            </a:extLst>
          </p:cNvPr>
          <p:cNvSpPr txBox="1"/>
          <p:nvPr/>
        </p:nvSpPr>
        <p:spPr>
          <a:xfrm>
            <a:off x="0" y="1541730"/>
            <a:ext cx="7682164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pt-BR" sz="1200" dirty="0">
              <a:latin typeface="Quicksand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b="1" dirty="0">
                <a:latin typeface="Quicksand" pitchFamily="2" charset="77"/>
              </a:rPr>
              <a:t>Viabilidade a longo prazo (Framework Cross </a:t>
            </a:r>
            <a:r>
              <a:rPr lang="pt-BR" sz="1200" b="1" dirty="0" err="1">
                <a:latin typeface="Quicksand" pitchFamily="2" charset="77"/>
              </a:rPr>
              <a:t>Plataform</a:t>
            </a:r>
            <a:r>
              <a:rPr lang="pt-BR" sz="1200" b="1" dirty="0">
                <a:latin typeface="Quicksand" pitchFamily="2" charset="77"/>
              </a:rPr>
              <a:t>)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lvl="2" algn="just"/>
            <a:r>
              <a:rPr lang="pt-BR" sz="1200" dirty="0">
                <a:latin typeface="Quicksand" pitchFamily="2" charset="77"/>
              </a:rPr>
              <a:t>A expectativa de vida do framework, e se isso se encaixa em uma visão de longo prazo. Para essa abordagem, estamos considerando 5 anos como longo prazo. Nós estamos também considerando a probabilidade de a comunidade absorver a manutenção custos no caso de o mantenedor original interromper o suporte para o framework.</a:t>
            </a:r>
            <a:endParaRPr lang="pt-BR" sz="1200" b="1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b="1" dirty="0">
              <a:latin typeface="Quicksand" pitchFamily="2" charset="77"/>
            </a:endParaRPr>
          </a:p>
        </p:txBody>
      </p: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D649E59F-8911-4949-AE7F-27F53998439E}"/>
              </a:ext>
            </a:extLst>
          </p:cNvPr>
          <p:cNvGrpSpPr/>
          <p:nvPr/>
        </p:nvGrpSpPr>
        <p:grpSpPr>
          <a:xfrm>
            <a:off x="34469" y="3027872"/>
            <a:ext cx="4160977" cy="2622273"/>
            <a:chOff x="293036" y="3314737"/>
            <a:chExt cx="4160977" cy="2622273"/>
          </a:xfrm>
        </p:grpSpPr>
        <p:pic>
          <p:nvPicPr>
            <p:cNvPr id="3" name="Imagem 2" descr="Gráfico, Gráfico de linhas&#10;&#10;Descrição gerada automaticamente">
              <a:extLst>
                <a:ext uri="{FF2B5EF4-FFF2-40B4-BE49-F238E27FC236}">
                  <a16:creationId xmlns:a16="http://schemas.microsoft.com/office/drawing/2014/main" id="{09EDA848-E8BF-4DA8-AB95-B935A00E7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036" y="3592406"/>
              <a:ext cx="4160977" cy="2344604"/>
            </a:xfrm>
            <a:prstGeom prst="rect">
              <a:avLst/>
            </a:prstGeom>
          </p:spPr>
        </p:pic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82501F94-0D34-4B85-A32C-B60B85320928}"/>
                </a:ext>
              </a:extLst>
            </p:cNvPr>
            <p:cNvCxnSpPr>
              <a:cxnSpLocks/>
            </p:cNvCxnSpPr>
            <p:nvPr/>
          </p:nvCxnSpPr>
          <p:spPr>
            <a:xfrm>
              <a:off x="665748" y="3591736"/>
              <a:ext cx="3359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A263F12E-52BF-49A2-A7EA-7EEFD8409BC9}"/>
                </a:ext>
              </a:extLst>
            </p:cNvPr>
            <p:cNvSpPr txBox="1"/>
            <p:nvPr/>
          </p:nvSpPr>
          <p:spPr>
            <a:xfrm>
              <a:off x="634667" y="3314737"/>
              <a:ext cx="287153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2"/>
              <a:r>
                <a:rPr lang="pt-BR" sz="1200" dirty="0">
                  <a:solidFill>
                    <a:srgbClr val="7030A0"/>
                  </a:solidFill>
                  <a:latin typeface="Quicksand" pitchFamily="2" charset="0"/>
                </a:rPr>
                <a:t>Popularidade de busca da plataforma</a:t>
              </a:r>
            </a:p>
          </p:txBody>
        </p:sp>
      </p:grp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C0A32F3-3F86-4D0E-983B-81115105D3DF}"/>
              </a:ext>
            </a:extLst>
          </p:cNvPr>
          <p:cNvSpPr txBox="1"/>
          <p:nvPr/>
        </p:nvSpPr>
        <p:spPr>
          <a:xfrm>
            <a:off x="7091120" y="3435538"/>
            <a:ext cx="1466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dirty="0" err="1">
                <a:solidFill>
                  <a:srgbClr val="7030A0"/>
                </a:solidFill>
                <a:latin typeface="Quicksand" pitchFamily="2" charset="0"/>
              </a:rPr>
              <a:t>StackOverflow</a:t>
            </a:r>
            <a:r>
              <a:rPr lang="pt-BR" sz="1200" dirty="0">
                <a:solidFill>
                  <a:srgbClr val="7030A0"/>
                </a:solidFill>
                <a:latin typeface="Quicksand" pitchFamily="2" charset="0"/>
              </a:rPr>
              <a:t> </a:t>
            </a:r>
            <a:r>
              <a:rPr lang="pt-BR" sz="1200" dirty="0" err="1">
                <a:solidFill>
                  <a:srgbClr val="7030A0"/>
                </a:solidFill>
                <a:latin typeface="Quicksand" pitchFamily="2" charset="0"/>
              </a:rPr>
              <a:t>questions</a:t>
            </a:r>
            <a:endParaRPr lang="pt-BR" sz="1200" dirty="0">
              <a:solidFill>
                <a:srgbClr val="7030A0"/>
              </a:solidFill>
              <a:latin typeface="Quicksand" pitchFamily="2" charset="0"/>
            </a:endParaRPr>
          </a:p>
        </p:txBody>
      </p: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5DAC419A-09F9-43BC-98FE-1E8B0AEAFE48}"/>
              </a:ext>
            </a:extLst>
          </p:cNvPr>
          <p:cNvGrpSpPr/>
          <p:nvPr/>
        </p:nvGrpSpPr>
        <p:grpSpPr>
          <a:xfrm>
            <a:off x="4604881" y="3111390"/>
            <a:ext cx="3551188" cy="1879294"/>
            <a:chOff x="4645448" y="3319968"/>
            <a:chExt cx="3551188" cy="1879294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6D5FCA71-A8C6-4EB4-91F5-08936F4A1982}"/>
                </a:ext>
              </a:extLst>
            </p:cNvPr>
            <p:cNvSpPr txBox="1"/>
            <p:nvPr/>
          </p:nvSpPr>
          <p:spPr>
            <a:xfrm>
              <a:off x="4645448" y="4162424"/>
              <a:ext cx="16648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200" b="1" dirty="0" err="1">
                  <a:latin typeface="Quicksand" pitchFamily="2" charset="0"/>
                </a:rPr>
                <a:t>flutter</a:t>
              </a:r>
              <a:endParaRPr lang="pt-BR" sz="1200" b="1" dirty="0">
                <a:latin typeface="Quicksand" pitchFamily="2" charset="0"/>
              </a:endParaRPr>
            </a:p>
            <a:p>
              <a:pPr algn="l"/>
              <a:br>
                <a:rPr lang="pt-BR" sz="1200" dirty="0">
                  <a:latin typeface="Quicksand" pitchFamily="2" charset="0"/>
                </a:rPr>
              </a:br>
              <a:r>
                <a:rPr lang="pt-BR" sz="1200" b="1" dirty="0" err="1">
                  <a:latin typeface="Quicksand" pitchFamily="2" charset="0"/>
                </a:rPr>
                <a:t>react</a:t>
              </a:r>
              <a:r>
                <a:rPr lang="pt-BR" sz="1200" b="1" dirty="0">
                  <a:latin typeface="Quicksand" pitchFamily="2" charset="0"/>
                </a:rPr>
                <a:t> </a:t>
              </a:r>
              <a:r>
                <a:rPr lang="pt-BR" sz="1200" b="1" dirty="0" err="1">
                  <a:latin typeface="Quicksand" pitchFamily="2" charset="0"/>
                </a:rPr>
                <a:t>native</a:t>
              </a:r>
              <a:endParaRPr lang="pt-BR" sz="1200" b="1" dirty="0">
                <a:latin typeface="Quicksand" pitchFamily="2" charset="0"/>
              </a:endParaRPr>
            </a:p>
            <a:p>
              <a:pPr algn="l"/>
              <a:endParaRPr lang="pt-BR" sz="1200" dirty="0">
                <a:latin typeface="Quicksand" pitchFamily="2" charset="0"/>
              </a:endParaRPr>
            </a:p>
            <a:p>
              <a:pPr algn="l"/>
              <a:r>
                <a:rPr lang="pt-BR" sz="1200" b="1" dirty="0" err="1">
                  <a:latin typeface="Quicksand" pitchFamily="2" charset="0"/>
                </a:rPr>
                <a:t>kotlin</a:t>
              </a:r>
              <a:r>
                <a:rPr lang="pt-BR" sz="1200" b="1" dirty="0">
                  <a:latin typeface="Quicksand" pitchFamily="2" charset="0"/>
                </a:rPr>
                <a:t> </a:t>
              </a:r>
              <a:r>
                <a:rPr lang="pt-BR" sz="1200" b="1" dirty="0" err="1">
                  <a:latin typeface="Quicksand" pitchFamily="2" charset="0"/>
                </a:rPr>
                <a:t>native</a:t>
              </a:r>
              <a:endParaRPr lang="pt-BR" sz="1200" b="1" dirty="0">
                <a:latin typeface="Quicksand" pitchFamily="2" charset="0"/>
              </a:endParaRPr>
            </a:p>
          </p:txBody>
        </p: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3AEF4A0A-F7AE-472B-87C0-5B7F241B5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2474" y="4498347"/>
              <a:ext cx="100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CE05D504-06C5-4A47-8B71-C83336C70B13}"/>
                </a:ext>
              </a:extLst>
            </p:cNvPr>
            <p:cNvCxnSpPr>
              <a:cxnSpLocks/>
            </p:cNvCxnSpPr>
            <p:nvPr/>
          </p:nvCxnSpPr>
          <p:spPr>
            <a:xfrm>
              <a:off x="4752474" y="4875504"/>
              <a:ext cx="100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E4A2B8E5-A34A-485E-AB54-855CEBEEBF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5448" y="5184566"/>
              <a:ext cx="3551188" cy="146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299E021B-D300-439E-A73C-7E8C9A4955D3}"/>
                </a:ext>
              </a:extLst>
            </p:cNvPr>
            <p:cNvCxnSpPr>
              <a:cxnSpLocks/>
            </p:cNvCxnSpPr>
            <p:nvPr/>
          </p:nvCxnSpPr>
          <p:spPr>
            <a:xfrm>
              <a:off x="4752474" y="4141249"/>
              <a:ext cx="34441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B9091453-F3CF-404A-8C18-37F54CE5B60D}"/>
                </a:ext>
              </a:extLst>
            </p:cNvPr>
            <p:cNvCxnSpPr>
              <a:cxnSpLocks/>
            </p:cNvCxnSpPr>
            <p:nvPr/>
          </p:nvCxnSpPr>
          <p:spPr>
            <a:xfrm>
              <a:off x="5975238" y="3591736"/>
              <a:ext cx="22213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9C06DDEA-99C4-41C7-936D-17FB9A9D8BCC}"/>
                </a:ext>
              </a:extLst>
            </p:cNvPr>
            <p:cNvSpPr txBox="1"/>
            <p:nvPr/>
          </p:nvSpPr>
          <p:spPr>
            <a:xfrm>
              <a:off x="4681533" y="3716552"/>
              <a:ext cx="970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200" dirty="0">
                  <a:solidFill>
                    <a:srgbClr val="7030A0"/>
                  </a:solidFill>
                  <a:latin typeface="Quicksand" pitchFamily="2" charset="0"/>
                </a:rPr>
                <a:t>Plataforma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4F1DCB8C-D9B5-4CC1-AF7B-BCEA9FB99F3B}"/>
                </a:ext>
              </a:extLst>
            </p:cNvPr>
            <p:cNvSpPr txBox="1"/>
            <p:nvPr/>
          </p:nvSpPr>
          <p:spPr>
            <a:xfrm>
              <a:off x="5983257" y="3319968"/>
              <a:ext cx="1999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200" dirty="0">
                  <a:solidFill>
                    <a:srgbClr val="7030A0"/>
                  </a:solidFill>
                  <a:latin typeface="Quicksand" pitchFamily="2" charset="0"/>
                </a:rPr>
                <a:t>Tamanho da comunidade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EBDCD3D4-7502-4A29-8BC6-373047BECFDE}"/>
                </a:ext>
              </a:extLst>
            </p:cNvPr>
            <p:cNvSpPr txBox="1"/>
            <p:nvPr/>
          </p:nvSpPr>
          <p:spPr>
            <a:xfrm>
              <a:off x="5772348" y="3716553"/>
              <a:ext cx="11367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200" dirty="0">
                  <a:solidFill>
                    <a:srgbClr val="7030A0"/>
                  </a:solidFill>
                  <a:latin typeface="Quicksand" pitchFamily="2" charset="0"/>
                </a:rPr>
                <a:t># Stars/Forks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A4FB0B59-C8A7-4E1E-B031-939359ADF17B}"/>
                </a:ext>
              </a:extLst>
            </p:cNvPr>
            <p:cNvSpPr txBox="1"/>
            <p:nvPr/>
          </p:nvSpPr>
          <p:spPr>
            <a:xfrm>
              <a:off x="5833451" y="4188009"/>
              <a:ext cx="125846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Quicksand" pitchFamily="2" charset="77"/>
                </a:rPr>
                <a:t>126.000/18.300 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A44E422C-A180-4B48-89BB-0134A169C3EB}"/>
                </a:ext>
              </a:extLst>
            </p:cNvPr>
            <p:cNvSpPr txBox="1"/>
            <p:nvPr/>
          </p:nvSpPr>
          <p:spPr>
            <a:xfrm>
              <a:off x="5887818" y="4551448"/>
              <a:ext cx="114973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Quicksand" pitchFamily="2" charset="77"/>
                </a:rPr>
                <a:t>97.300/21.200 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B164BDC6-BF7D-4F9C-AF09-38978163AE72}"/>
                </a:ext>
              </a:extLst>
            </p:cNvPr>
            <p:cNvSpPr txBox="1"/>
            <p:nvPr/>
          </p:nvSpPr>
          <p:spPr>
            <a:xfrm>
              <a:off x="5958683" y="4914887"/>
              <a:ext cx="109536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Quicksand" pitchFamily="2" charset="77"/>
                </a:rPr>
                <a:t>38.400/4.700 </a:t>
              </a:r>
            </a:p>
          </p:txBody>
        </p: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2A9E51A1-902E-43CA-9611-0C4557A9DA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2186" y="4495207"/>
              <a:ext cx="100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C650A986-3F0E-46E8-B2C5-60DBA2E2D0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8683" y="4858717"/>
              <a:ext cx="100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C8D7B338-4BF7-422E-B4F6-9319083065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8636" y="4495207"/>
              <a:ext cx="100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E610D5E6-15F0-4C8C-BF9B-3D1731339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8636" y="4858717"/>
              <a:ext cx="100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23D3CE9D-4339-4D54-8035-DD64D552D74A}"/>
                </a:ext>
              </a:extLst>
            </p:cNvPr>
            <p:cNvSpPr txBox="1"/>
            <p:nvPr/>
          </p:nvSpPr>
          <p:spPr>
            <a:xfrm>
              <a:off x="7355982" y="4168951"/>
              <a:ext cx="62384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Quicksand" pitchFamily="2" charset="77"/>
                </a:rPr>
                <a:t>97.696</a:t>
              </a: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353067C1-9700-4916-BD8F-69A8E27A484A}"/>
                </a:ext>
              </a:extLst>
            </p:cNvPr>
            <p:cNvSpPr txBox="1"/>
            <p:nvPr/>
          </p:nvSpPr>
          <p:spPr>
            <a:xfrm>
              <a:off x="7299033" y="4520477"/>
              <a:ext cx="73168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Quicksand" pitchFamily="2" charset="77"/>
                </a:rPr>
                <a:t>104.070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FBAC95D4-C75C-40E2-9476-67816BCE2BA7}"/>
                </a:ext>
              </a:extLst>
            </p:cNvPr>
            <p:cNvSpPr txBox="1"/>
            <p:nvPr/>
          </p:nvSpPr>
          <p:spPr>
            <a:xfrm>
              <a:off x="7393802" y="4894282"/>
              <a:ext cx="61710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Quicksand" pitchFamily="2" charset="77"/>
                </a:rPr>
                <a:t>61.325</a:t>
              </a:r>
            </a:p>
          </p:txBody>
        </p:sp>
      </p:grp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59ACA79F-7CC7-4345-A5E3-D65748629B4B}"/>
              </a:ext>
            </a:extLst>
          </p:cNvPr>
          <p:cNvSpPr txBox="1"/>
          <p:nvPr/>
        </p:nvSpPr>
        <p:spPr>
          <a:xfrm>
            <a:off x="3405518" y="5569530"/>
            <a:ext cx="4160977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2"/>
            <a:endParaRPr lang="pt-BR" sz="1200" b="1" dirty="0">
              <a:latin typeface="Quicksand" pitchFamily="2" charset="77"/>
            </a:endParaRPr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7FCEBE66-2014-49A9-B7B1-392F62081C78}"/>
              </a:ext>
            </a:extLst>
          </p:cNvPr>
          <p:cNvGrpSpPr/>
          <p:nvPr/>
        </p:nvGrpSpPr>
        <p:grpSpPr>
          <a:xfrm>
            <a:off x="4568231" y="5587280"/>
            <a:ext cx="3593408" cy="1311665"/>
            <a:chOff x="4506922" y="5219113"/>
            <a:chExt cx="3593408" cy="1311665"/>
          </a:xfrm>
        </p:grpSpPr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A2842CDC-1108-406E-8BDB-A7C58AFC0BD1}"/>
                </a:ext>
              </a:extLst>
            </p:cNvPr>
            <p:cNvSpPr txBox="1"/>
            <p:nvPr/>
          </p:nvSpPr>
          <p:spPr>
            <a:xfrm>
              <a:off x="4506922" y="5219113"/>
              <a:ext cx="287153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2"/>
              <a:r>
                <a:rPr lang="pt-BR" sz="1200" dirty="0">
                  <a:solidFill>
                    <a:srgbClr val="7030A0"/>
                  </a:solidFill>
                  <a:latin typeface="Quicksand" pitchFamily="2" charset="0"/>
                </a:rPr>
                <a:t>Adoção de grandes empresas</a:t>
              </a:r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8DA29D7C-5AAA-4737-8A00-302647254229}"/>
                </a:ext>
              </a:extLst>
            </p:cNvPr>
            <p:cNvCxnSpPr>
              <a:cxnSpLocks/>
            </p:cNvCxnSpPr>
            <p:nvPr/>
          </p:nvCxnSpPr>
          <p:spPr>
            <a:xfrm>
              <a:off x="4550730" y="5496112"/>
              <a:ext cx="354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BC242BAA-C501-4390-896F-0630D50CB1E0}"/>
                </a:ext>
              </a:extLst>
            </p:cNvPr>
            <p:cNvSpPr txBox="1"/>
            <p:nvPr/>
          </p:nvSpPr>
          <p:spPr>
            <a:xfrm>
              <a:off x="4506922" y="5607448"/>
              <a:ext cx="35878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b="1" dirty="0">
                  <a:latin typeface="Quicksand" pitchFamily="2" charset="0"/>
                </a:rPr>
                <a:t>flutter</a:t>
              </a:r>
              <a:r>
                <a:rPr lang="en-US" sz="1200" dirty="0">
                  <a:latin typeface="Quicksand" pitchFamily="2" charset="0"/>
                </a:rPr>
                <a:t> – </a:t>
              </a:r>
              <a:r>
                <a:rPr lang="en-US" sz="1200" dirty="0" err="1">
                  <a:latin typeface="Quicksand" pitchFamily="2" charset="0"/>
                </a:rPr>
                <a:t>NuBank</a:t>
              </a:r>
              <a:r>
                <a:rPr lang="en-US" sz="1200" dirty="0">
                  <a:latin typeface="Quicksand" pitchFamily="2" charset="0"/>
                </a:rPr>
                <a:t>, </a:t>
              </a:r>
              <a:r>
                <a:rPr lang="en-US" sz="1200" dirty="0" err="1">
                  <a:latin typeface="Quicksand" pitchFamily="2" charset="0"/>
                </a:rPr>
                <a:t>Ifood</a:t>
              </a:r>
              <a:r>
                <a:rPr lang="en-US" sz="1200" dirty="0">
                  <a:latin typeface="Quicksand" pitchFamily="2" charset="0"/>
                </a:rPr>
                <a:t>, Banco Bs2, Globo</a:t>
              </a:r>
              <a:br>
                <a:rPr lang="en-US" sz="1200" dirty="0">
                  <a:latin typeface="Quicksand" pitchFamily="2" charset="0"/>
                </a:rPr>
              </a:br>
              <a:r>
                <a:rPr lang="en-US" sz="1200" b="1" dirty="0">
                  <a:latin typeface="Quicksand" pitchFamily="2" charset="0"/>
                </a:rPr>
                <a:t>react native </a:t>
              </a:r>
              <a:r>
                <a:rPr lang="en-US" sz="1200" dirty="0">
                  <a:latin typeface="Quicksand" pitchFamily="2" charset="0"/>
                </a:rPr>
                <a:t>– Walmart, Airbnb, </a:t>
              </a:r>
              <a:r>
                <a:rPr lang="en-US" sz="1200" dirty="0" err="1">
                  <a:latin typeface="Quicksand" pitchFamily="2" charset="0"/>
                </a:rPr>
                <a:t>UbearEats</a:t>
              </a:r>
              <a:endParaRPr lang="en-US" sz="1200" dirty="0">
                <a:latin typeface="Quicksand" pitchFamily="2" charset="0"/>
              </a:endParaRPr>
            </a:p>
            <a:p>
              <a:pPr algn="l"/>
              <a:r>
                <a:rPr lang="en-US" sz="1200" b="1" dirty="0" err="1">
                  <a:latin typeface="Quicksand" pitchFamily="2" charset="0"/>
                </a:rPr>
                <a:t>kotlin</a:t>
              </a:r>
              <a:r>
                <a:rPr lang="en-US" sz="1200" b="1" dirty="0">
                  <a:latin typeface="Quicksand" pitchFamily="2" charset="0"/>
                </a:rPr>
                <a:t> native </a:t>
              </a:r>
              <a:r>
                <a:rPr lang="en-US" sz="1200" dirty="0">
                  <a:latin typeface="Quicksand" pitchFamily="2" charset="0"/>
                </a:rPr>
                <a:t>– Netflix (</a:t>
              </a:r>
              <a:r>
                <a:rPr lang="pt-BR" sz="1200" dirty="0" err="1">
                  <a:latin typeface="Quicksand" pitchFamily="2" charset="0"/>
                </a:rPr>
                <a:t>Prodicle</a:t>
              </a:r>
              <a:r>
                <a:rPr lang="pt-BR" sz="1200" b="0" i="0" dirty="0">
                  <a:solidFill>
                    <a:srgbClr val="292929"/>
                  </a:solidFill>
                  <a:effectLst/>
                  <a:latin typeface="charter"/>
                </a:rPr>
                <a:t> ), </a:t>
              </a:r>
              <a:r>
                <a:rPr lang="pt-BR" sz="1200" dirty="0">
                  <a:latin typeface="Quicksand" pitchFamily="2" charset="0"/>
                </a:rPr>
                <a:t>Leroy Merlin</a:t>
              </a:r>
              <a:endParaRPr lang="en-US" sz="1200" dirty="0">
                <a:latin typeface="Quicksand" pitchFamily="2" charset="0"/>
              </a:endParaRPr>
            </a:p>
            <a:p>
              <a:pPr algn="l"/>
              <a:endParaRPr lang="pt-BR" dirty="0" err="1">
                <a:latin typeface="Quicksan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9769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id="{AC1DD01E-1D54-4CC0-970C-53E467E63314}"/>
              </a:ext>
            </a:extLst>
          </p:cNvPr>
          <p:cNvSpPr txBox="1"/>
          <p:nvPr/>
        </p:nvSpPr>
        <p:spPr>
          <a:xfrm>
            <a:off x="40822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EAEFF8-6956-4DDB-8A67-F880842AA3B7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9" name="Google Shape;111;g7b29a26fc5_0_12">
            <a:extLst>
              <a:ext uri="{FF2B5EF4-FFF2-40B4-BE49-F238E27FC236}">
                <a16:creationId xmlns:a16="http://schemas.microsoft.com/office/drawing/2014/main" id="{365B23D9-BFBB-8042-97CE-BE2C2997E831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ANÁLISE: Plataforma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8E1C2DCD-C689-4D8E-89E8-11F6D8202DD5}"/>
              </a:ext>
            </a:extLst>
          </p:cNvPr>
          <p:cNvSpPr txBox="1"/>
          <p:nvPr/>
        </p:nvSpPr>
        <p:spPr>
          <a:xfrm>
            <a:off x="0" y="1361888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 pitchFamily="2" charset="77"/>
              </a:rPr>
              <a:t>Critérios de Avaliação da Plataforma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F5E23E-8200-4D4A-8C82-BF99C5B4011E}"/>
              </a:ext>
            </a:extLst>
          </p:cNvPr>
          <p:cNvSpPr txBox="1"/>
          <p:nvPr/>
        </p:nvSpPr>
        <p:spPr>
          <a:xfrm>
            <a:off x="293036" y="2297453"/>
            <a:ext cx="768216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3C1392B-D7B6-48A9-82FD-0248EFB57B98}"/>
              </a:ext>
            </a:extLst>
          </p:cNvPr>
          <p:cNvSpPr txBox="1"/>
          <p:nvPr/>
        </p:nvSpPr>
        <p:spPr>
          <a:xfrm>
            <a:off x="0" y="1541730"/>
            <a:ext cx="7682164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pt-BR" sz="1200" dirty="0">
              <a:latin typeface="Quicksand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b="1" dirty="0">
                <a:latin typeface="Quicksand" pitchFamily="2" charset="77"/>
              </a:rPr>
              <a:t>Viabilidade a longo prazo (Framework Cross </a:t>
            </a:r>
            <a:r>
              <a:rPr lang="pt-BR" sz="1200" b="1" dirty="0" err="1">
                <a:latin typeface="Quicksand" pitchFamily="2" charset="77"/>
              </a:rPr>
              <a:t>Plataform</a:t>
            </a:r>
            <a:r>
              <a:rPr lang="pt-BR" sz="1200" b="1" dirty="0">
                <a:latin typeface="Quicksand" pitchFamily="2" charset="77"/>
              </a:rPr>
              <a:t>)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b="1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b="1" dirty="0">
              <a:latin typeface="Quicksand" pitchFamily="2" charset="77"/>
            </a:endParaRPr>
          </a:p>
        </p:txBody>
      </p:sp>
      <p:pic>
        <p:nvPicPr>
          <p:cNvPr id="5" name="Imagem 4" descr="Gráfico, Gráfico de barras&#10;&#10;Descrição gerada automaticamente">
            <a:extLst>
              <a:ext uri="{FF2B5EF4-FFF2-40B4-BE49-F238E27FC236}">
                <a16:creationId xmlns:a16="http://schemas.microsoft.com/office/drawing/2014/main" id="{EA66E209-354A-4492-BF6F-D9146E69F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768" y="2851451"/>
            <a:ext cx="5854447" cy="345653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4C6D8C7-A9A4-456F-B82A-3DA9C0BF595B}"/>
              </a:ext>
            </a:extLst>
          </p:cNvPr>
          <p:cNvSpPr txBox="1"/>
          <p:nvPr/>
        </p:nvSpPr>
        <p:spPr>
          <a:xfrm>
            <a:off x="5488141" y="6152772"/>
            <a:ext cx="14302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900" b="0" i="0" dirty="0" err="1">
                <a:solidFill>
                  <a:srgbClr val="455F7C"/>
                </a:solidFill>
                <a:effectLst/>
                <a:latin typeface="Open Sans" panose="020B0606030504020204" pitchFamily="34" charset="0"/>
              </a:rPr>
              <a:t>Source</a:t>
            </a:r>
            <a:r>
              <a:rPr lang="pt-BR" sz="900" b="0" i="0" dirty="0">
                <a:solidFill>
                  <a:srgbClr val="455F7C"/>
                </a:solidFill>
                <a:effectLst/>
                <a:latin typeface="Open Sans" panose="020B0606030504020204" pitchFamily="34" charset="0"/>
              </a:rPr>
              <a:t>: © </a:t>
            </a:r>
            <a:r>
              <a:rPr lang="pt-BR" sz="900" b="0" i="0" dirty="0" err="1">
                <a:solidFill>
                  <a:srgbClr val="455F7C"/>
                </a:solidFill>
                <a:effectLst/>
                <a:latin typeface="Open Sans" panose="020B0606030504020204" pitchFamily="34" charset="0"/>
              </a:rPr>
              <a:t>Statista</a:t>
            </a:r>
            <a:r>
              <a:rPr lang="pt-BR" sz="900" b="0" i="0" dirty="0">
                <a:solidFill>
                  <a:srgbClr val="455F7C"/>
                </a:solidFill>
                <a:effectLst/>
                <a:latin typeface="Open Sans" panose="020B0606030504020204" pitchFamily="34" charset="0"/>
              </a:rPr>
              <a:t> 2021</a:t>
            </a:r>
            <a:endParaRPr lang="pt-BR" sz="900" dirty="0">
              <a:latin typeface="Quicksand" pitchFamily="2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C9CCE6-ED8A-478F-8543-ECCC757ADB59}"/>
              </a:ext>
            </a:extLst>
          </p:cNvPr>
          <p:cNvSpPr txBox="1"/>
          <p:nvPr/>
        </p:nvSpPr>
        <p:spPr>
          <a:xfrm>
            <a:off x="40821" y="2104889"/>
            <a:ext cx="8273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 err="1">
                <a:latin typeface="Quicksand" pitchFamily="2" charset="0"/>
              </a:rPr>
              <a:t>Flutter</a:t>
            </a:r>
            <a:r>
              <a:rPr lang="pt-BR" sz="1200" dirty="0">
                <a:latin typeface="Quicksand" pitchFamily="2" charset="0"/>
              </a:rPr>
              <a:t> é a estrutura móvel multiplataforma mais popular usada por  desenvolvedores globais, de acordo com uma pesquisa de  desenvolvedores de 2021 pela </a:t>
            </a:r>
            <a:r>
              <a:rPr lang="pt-BR" sz="1200" dirty="0" err="1">
                <a:latin typeface="Quicksand" pitchFamily="2" charset="0"/>
              </a:rPr>
              <a:t>Satista</a:t>
            </a:r>
            <a:r>
              <a:rPr lang="pt-BR" sz="1200" dirty="0">
                <a:latin typeface="Quicksand" pitchFamily="2" charset="0"/>
              </a:rPr>
              <a:t>. De acordo com a pesquisa, 42% dos desenvolvedores de software  usaram o </a:t>
            </a:r>
            <a:r>
              <a:rPr lang="pt-BR" sz="1200" dirty="0" err="1">
                <a:latin typeface="Quicksand" pitchFamily="2" charset="0"/>
              </a:rPr>
              <a:t>Flutter</a:t>
            </a:r>
            <a:r>
              <a:rPr lang="pt-BR" sz="1200" dirty="0">
                <a:latin typeface="Quicksand" pitchFamily="2" charset="0"/>
              </a:rPr>
              <a:t>.  A segunda estrutura móvel de plataforma cruzada mais popular entre os desenvolvedores foi </a:t>
            </a:r>
            <a:r>
              <a:rPr lang="pt-BR" sz="1200" dirty="0" err="1">
                <a:latin typeface="Quicksand" pitchFamily="2" charset="0"/>
              </a:rPr>
              <a:t>React</a:t>
            </a:r>
            <a:r>
              <a:rPr lang="pt-BR" sz="1200" dirty="0">
                <a:latin typeface="Quicksand" pitchFamily="2" charset="0"/>
              </a:rPr>
              <a:t> </a:t>
            </a:r>
            <a:r>
              <a:rPr lang="pt-BR" sz="1200" dirty="0" err="1">
                <a:latin typeface="Quicksand" pitchFamily="2" charset="0"/>
              </a:rPr>
              <a:t>Native</a:t>
            </a:r>
            <a:r>
              <a:rPr lang="pt-BR" sz="1200" dirty="0">
                <a:latin typeface="Quicksand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4198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id="{AC1DD01E-1D54-4CC0-970C-53E467E63314}"/>
              </a:ext>
            </a:extLst>
          </p:cNvPr>
          <p:cNvSpPr txBox="1"/>
          <p:nvPr/>
        </p:nvSpPr>
        <p:spPr>
          <a:xfrm>
            <a:off x="40822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EAEFF8-6956-4DDB-8A67-F880842AA3B7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9" name="Google Shape;111;g7b29a26fc5_0_12">
            <a:extLst>
              <a:ext uri="{FF2B5EF4-FFF2-40B4-BE49-F238E27FC236}">
                <a16:creationId xmlns:a16="http://schemas.microsoft.com/office/drawing/2014/main" id="{365B23D9-BFBB-8042-97CE-BE2C2997E831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ANÁLISE: Plataforma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8E1C2DCD-C689-4D8E-89E8-11F6D8202DD5}"/>
              </a:ext>
            </a:extLst>
          </p:cNvPr>
          <p:cNvSpPr txBox="1"/>
          <p:nvPr/>
        </p:nvSpPr>
        <p:spPr>
          <a:xfrm>
            <a:off x="0" y="1361888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 pitchFamily="2" charset="77"/>
              </a:rPr>
              <a:t>Critérios de Avaliação da Plataforma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F5E23E-8200-4D4A-8C82-BF99C5B4011E}"/>
              </a:ext>
            </a:extLst>
          </p:cNvPr>
          <p:cNvSpPr txBox="1"/>
          <p:nvPr/>
        </p:nvSpPr>
        <p:spPr>
          <a:xfrm>
            <a:off x="293036" y="2297453"/>
            <a:ext cx="768216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3C1392B-D7B6-48A9-82FD-0248EFB57B98}"/>
              </a:ext>
            </a:extLst>
          </p:cNvPr>
          <p:cNvSpPr txBox="1"/>
          <p:nvPr/>
        </p:nvSpPr>
        <p:spPr>
          <a:xfrm>
            <a:off x="0" y="1541730"/>
            <a:ext cx="7682164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pt-BR" sz="1200" dirty="0">
              <a:latin typeface="Quicksand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b="1" dirty="0">
                <a:latin typeface="Quicksand" pitchFamily="2" charset="77"/>
              </a:rPr>
              <a:t>Viabilidade a longo prazo (Framework Cross </a:t>
            </a:r>
            <a:r>
              <a:rPr lang="pt-BR" sz="1200" b="1" dirty="0" err="1">
                <a:latin typeface="Quicksand" pitchFamily="2" charset="77"/>
              </a:rPr>
              <a:t>Plataform</a:t>
            </a:r>
            <a:r>
              <a:rPr lang="pt-BR" sz="1200" b="1" dirty="0">
                <a:latin typeface="Quicksand" pitchFamily="2" charset="77"/>
              </a:rPr>
              <a:t>)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b="1" dirty="0">
              <a:latin typeface="Quicksand" pitchFamily="2" charset="77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C9CCE6-ED8A-478F-8543-ECCC757ADB59}"/>
              </a:ext>
            </a:extLst>
          </p:cNvPr>
          <p:cNvSpPr txBox="1"/>
          <p:nvPr/>
        </p:nvSpPr>
        <p:spPr>
          <a:xfrm>
            <a:off x="764111" y="2098558"/>
            <a:ext cx="8273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err="1">
                <a:latin typeface="Quicksand" pitchFamily="2" charset="0"/>
              </a:rPr>
              <a:t>Stackoverflow</a:t>
            </a:r>
            <a:r>
              <a:rPr lang="pt-BR" sz="1200" b="1" dirty="0">
                <a:latin typeface="Quicksand" pitchFamily="2" charset="0"/>
              </a:rPr>
              <a:t> 2020 </a:t>
            </a:r>
            <a:r>
              <a:rPr lang="pt-BR" sz="1200" b="1" dirty="0" err="1">
                <a:latin typeface="Quicksand" pitchFamily="2" charset="0"/>
              </a:rPr>
              <a:t>Survey</a:t>
            </a:r>
            <a:r>
              <a:rPr lang="pt-BR" sz="1200" b="1" dirty="0">
                <a:latin typeface="Quicksand" pitchFamily="2" charset="0"/>
              </a:rPr>
              <a:t> </a:t>
            </a:r>
            <a:r>
              <a:rPr lang="pt-BR" sz="1200" dirty="0">
                <a:latin typeface="Quicksand" pitchFamily="2" charset="0"/>
              </a:rPr>
              <a:t>-</a:t>
            </a:r>
            <a:r>
              <a:rPr lang="pt-BR" sz="1200" b="1" dirty="0">
                <a:latin typeface="Quicksand" pitchFamily="2" charset="0"/>
              </a:rPr>
              <a:t> </a:t>
            </a:r>
            <a:r>
              <a:rPr lang="pt-BR" sz="1200" dirty="0">
                <a:latin typeface="Quicksand" pitchFamily="2" charset="0"/>
              </a:rPr>
              <a:t>Categoria: Frameworks, </a:t>
            </a:r>
            <a:r>
              <a:rPr lang="pt-BR" sz="1200" dirty="0" err="1">
                <a:latin typeface="Quicksand" pitchFamily="2" charset="0"/>
              </a:rPr>
              <a:t>Libraries</a:t>
            </a:r>
            <a:r>
              <a:rPr lang="pt-BR" sz="1200" dirty="0">
                <a:latin typeface="Quicksand" pitchFamily="2" charset="0"/>
              </a:rPr>
              <a:t>, </a:t>
            </a:r>
            <a:r>
              <a:rPr lang="pt-BR" sz="1200" dirty="0" err="1">
                <a:latin typeface="Quicksand" pitchFamily="2" charset="0"/>
              </a:rPr>
              <a:t>and</a:t>
            </a:r>
            <a:r>
              <a:rPr lang="pt-BR" sz="1200" dirty="0">
                <a:latin typeface="Quicksand" pitchFamily="2" charset="0"/>
              </a:rPr>
              <a:t> Tools</a:t>
            </a:r>
          </a:p>
          <a:p>
            <a:pPr algn="just"/>
            <a:endParaRPr lang="pt-BR" sz="1200" dirty="0">
              <a:latin typeface="Quicksand" pitchFamily="2" charset="0"/>
            </a:endParaRPr>
          </a:p>
          <a:p>
            <a:pPr algn="just"/>
            <a:r>
              <a:rPr lang="pt-BR" sz="1200" dirty="0">
                <a:latin typeface="Quicksand" pitchFamily="2" charset="0"/>
              </a:rPr>
              <a:t>Em fevereiro de 2020, quase 65.000 desenvolvedores nos contaram como aprendem e sobem de nível,</a:t>
            </a:r>
          </a:p>
          <a:p>
            <a:pPr algn="just"/>
            <a:r>
              <a:rPr lang="pt-BR" sz="1200" dirty="0">
                <a:latin typeface="Quicksand" pitchFamily="2" charset="0"/>
              </a:rPr>
              <a:t> quais  ferramentas estão usando e o que desejam.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41908A8-E6FA-4D57-B73E-2CB850A6B5C3}"/>
              </a:ext>
            </a:extLst>
          </p:cNvPr>
          <p:cNvGrpSpPr/>
          <p:nvPr/>
        </p:nvGrpSpPr>
        <p:grpSpPr>
          <a:xfrm>
            <a:off x="1584067" y="2943784"/>
            <a:ext cx="5686887" cy="3852986"/>
            <a:chOff x="1585116" y="2322349"/>
            <a:chExt cx="4511932" cy="3376783"/>
          </a:xfrm>
        </p:grpSpPr>
        <p:pic>
          <p:nvPicPr>
            <p:cNvPr id="3" name="Imagem 2" descr="Padrão do plano de fundo&#10;&#10;Descrição gerada automaticamente">
              <a:extLst>
                <a:ext uri="{FF2B5EF4-FFF2-40B4-BE49-F238E27FC236}">
                  <a16:creationId xmlns:a16="http://schemas.microsoft.com/office/drawing/2014/main" id="{FF0BAEEB-ECB5-4B6D-B069-0548A88B8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85116" y="2322349"/>
              <a:ext cx="4511932" cy="3091401"/>
            </a:xfrm>
            <a:prstGeom prst="rect">
              <a:avLst/>
            </a:prstGeom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52A40839-02A8-4E8E-A19C-D5F069661A6C}"/>
                </a:ext>
              </a:extLst>
            </p:cNvPr>
            <p:cNvSpPr txBox="1"/>
            <p:nvPr/>
          </p:nvSpPr>
          <p:spPr>
            <a:xfrm>
              <a:off x="5008831" y="5492677"/>
              <a:ext cx="1088217" cy="206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900" b="0" i="0" dirty="0" err="1">
                  <a:solidFill>
                    <a:srgbClr val="455F7C"/>
                  </a:solidFill>
                  <a:effectLst/>
                  <a:latin typeface="Open Sans" panose="020B0606030504020204" pitchFamily="34" charset="0"/>
                </a:rPr>
                <a:t>Source</a:t>
              </a:r>
              <a:r>
                <a:rPr lang="pt-BR" sz="900" b="0" i="0" dirty="0">
                  <a:solidFill>
                    <a:srgbClr val="455F7C"/>
                  </a:solidFill>
                  <a:effectLst/>
                  <a:latin typeface="Open Sans" panose="020B0606030504020204" pitchFamily="34" charset="0"/>
                </a:rPr>
                <a:t>: </a:t>
              </a:r>
              <a:r>
                <a:rPr lang="pt-BR" sz="900" b="0" i="0" dirty="0" err="1">
                  <a:solidFill>
                    <a:srgbClr val="455F7C"/>
                  </a:solidFill>
                  <a:effectLst/>
                  <a:latin typeface="Open Sans" panose="020B0606030504020204" pitchFamily="34" charset="0"/>
                </a:rPr>
                <a:t>Stackoverflow</a:t>
              </a:r>
              <a:endParaRPr lang="pt-BR" sz="900" dirty="0">
                <a:latin typeface="Quicksan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5608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id="{AC1DD01E-1D54-4CC0-970C-53E467E63314}"/>
              </a:ext>
            </a:extLst>
          </p:cNvPr>
          <p:cNvSpPr txBox="1"/>
          <p:nvPr/>
        </p:nvSpPr>
        <p:spPr>
          <a:xfrm>
            <a:off x="40822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EAEFF8-6956-4DDB-8A67-F880842AA3B7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9" name="Google Shape;111;g7b29a26fc5_0_12">
            <a:extLst>
              <a:ext uri="{FF2B5EF4-FFF2-40B4-BE49-F238E27FC236}">
                <a16:creationId xmlns:a16="http://schemas.microsoft.com/office/drawing/2014/main" id="{365B23D9-BFBB-8042-97CE-BE2C2997E831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ANÁLISE: Plataforma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8E1C2DCD-C689-4D8E-89E8-11F6D8202DD5}"/>
              </a:ext>
            </a:extLst>
          </p:cNvPr>
          <p:cNvSpPr txBox="1"/>
          <p:nvPr/>
        </p:nvSpPr>
        <p:spPr>
          <a:xfrm>
            <a:off x="0" y="1361888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 pitchFamily="2" charset="77"/>
              </a:rPr>
              <a:t>Critérios de Avaliação da Plataforma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F5E23E-8200-4D4A-8C82-BF99C5B4011E}"/>
              </a:ext>
            </a:extLst>
          </p:cNvPr>
          <p:cNvSpPr txBox="1"/>
          <p:nvPr/>
        </p:nvSpPr>
        <p:spPr>
          <a:xfrm>
            <a:off x="293036" y="2297453"/>
            <a:ext cx="768216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3C1392B-D7B6-48A9-82FD-0248EFB57B98}"/>
              </a:ext>
            </a:extLst>
          </p:cNvPr>
          <p:cNvSpPr txBox="1"/>
          <p:nvPr/>
        </p:nvSpPr>
        <p:spPr>
          <a:xfrm>
            <a:off x="0" y="1541730"/>
            <a:ext cx="7682164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pt-BR" sz="1200" dirty="0">
              <a:latin typeface="Quicksand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b="1" dirty="0">
                <a:latin typeface="Quicksand" pitchFamily="2" charset="77"/>
              </a:rPr>
              <a:t>Viabilidade a longo prazo (Framework Cross </a:t>
            </a:r>
            <a:r>
              <a:rPr lang="pt-BR" sz="1200" b="1" dirty="0" err="1">
                <a:latin typeface="Quicksand" pitchFamily="2" charset="77"/>
              </a:rPr>
              <a:t>Plataform</a:t>
            </a:r>
            <a:r>
              <a:rPr lang="pt-BR" sz="1200" b="1" dirty="0">
                <a:latin typeface="Quicksand" pitchFamily="2" charset="77"/>
              </a:rPr>
              <a:t>)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b="1" dirty="0">
              <a:latin typeface="Quicksand" pitchFamily="2" charset="77"/>
            </a:endParaRP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 pitchFamily="2" charset="77"/>
              </a:rPr>
              <a:t>Conclusão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b="1" dirty="0">
              <a:latin typeface="Quicksand" pitchFamily="2" charset="77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6649F98-FCF8-4CE8-BA56-3CBD2A7CC0E2}"/>
              </a:ext>
            </a:extLst>
          </p:cNvPr>
          <p:cNvSpPr txBox="1"/>
          <p:nvPr/>
        </p:nvSpPr>
        <p:spPr>
          <a:xfrm>
            <a:off x="1263316" y="2478505"/>
            <a:ext cx="671188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>
                <a:latin typeface="Quicksand" pitchFamily="2" charset="0"/>
              </a:rPr>
              <a:t>A comunidade em torno do </a:t>
            </a:r>
            <a:r>
              <a:rPr lang="pt-BR" sz="1200" dirty="0" err="1">
                <a:latin typeface="Quicksand" pitchFamily="2" charset="0"/>
              </a:rPr>
              <a:t>React</a:t>
            </a:r>
            <a:r>
              <a:rPr lang="pt-BR" sz="1200" dirty="0">
                <a:latin typeface="Quicksand" pitchFamily="2" charset="0"/>
              </a:rPr>
              <a:t> </a:t>
            </a:r>
            <a:r>
              <a:rPr lang="pt-BR" sz="1200" dirty="0" err="1">
                <a:latin typeface="Quicksand" pitchFamily="2" charset="0"/>
              </a:rPr>
              <a:t>Native</a:t>
            </a:r>
            <a:r>
              <a:rPr lang="pt-BR" sz="1200" dirty="0">
                <a:latin typeface="Quicksand" pitchFamily="2" charset="0"/>
              </a:rPr>
              <a:t> é grande, madura e existe há mais tempo do que todas as outras alternativas. Embora o </a:t>
            </a:r>
            <a:r>
              <a:rPr lang="pt-BR" sz="1200" dirty="0" err="1">
                <a:latin typeface="Quicksand" pitchFamily="2" charset="0"/>
              </a:rPr>
              <a:t>Flutter</a:t>
            </a:r>
            <a:r>
              <a:rPr lang="pt-BR" sz="1200" dirty="0">
                <a:latin typeface="Quicksand" pitchFamily="2" charset="0"/>
              </a:rPr>
              <a:t> seja uma tecnologia mais recente, tem melhor documentação oficial e suporte do mantenedor do que o </a:t>
            </a:r>
            <a:r>
              <a:rPr lang="pt-BR" sz="1200" dirty="0" err="1">
                <a:latin typeface="Quicksand" pitchFamily="2" charset="0"/>
              </a:rPr>
              <a:t>React</a:t>
            </a:r>
            <a:r>
              <a:rPr lang="pt-BR" sz="1200" dirty="0">
                <a:latin typeface="Quicksand" pitchFamily="2" charset="0"/>
              </a:rPr>
              <a:t> </a:t>
            </a:r>
            <a:r>
              <a:rPr lang="pt-BR" sz="1200" dirty="0" err="1">
                <a:latin typeface="Quicksand" pitchFamily="2" charset="0"/>
              </a:rPr>
              <a:t>Native</a:t>
            </a:r>
            <a:r>
              <a:rPr lang="pt-BR" sz="1200" dirty="0">
                <a:latin typeface="Quicksand" pitchFamily="2" charset="0"/>
              </a:rPr>
              <a:t> e está crescendo em um ritmo acelerado. </a:t>
            </a:r>
          </a:p>
          <a:p>
            <a:pPr algn="just"/>
            <a:endParaRPr lang="pt-BR" sz="1200" dirty="0">
              <a:latin typeface="Quicksand" pitchFamily="2" charset="0"/>
            </a:endParaRPr>
          </a:p>
          <a:p>
            <a:pPr algn="just"/>
            <a:r>
              <a:rPr lang="pt-BR" sz="1200" dirty="0">
                <a:latin typeface="Quicksand" pitchFamily="2" charset="0"/>
              </a:rPr>
              <a:t>Além disso, a comunidade no </a:t>
            </a:r>
            <a:r>
              <a:rPr lang="pt-BR" sz="1200" dirty="0" err="1">
                <a:latin typeface="Quicksand" pitchFamily="2" charset="0"/>
              </a:rPr>
              <a:t>React</a:t>
            </a:r>
            <a:r>
              <a:rPr lang="pt-BR" sz="1200" dirty="0">
                <a:latin typeface="Quicksand" pitchFamily="2" charset="0"/>
              </a:rPr>
              <a:t> </a:t>
            </a:r>
            <a:r>
              <a:rPr lang="pt-BR" sz="1200" dirty="0" err="1">
                <a:latin typeface="Quicksand" pitchFamily="2" charset="0"/>
              </a:rPr>
              <a:t>Native</a:t>
            </a:r>
            <a:r>
              <a:rPr lang="pt-BR" sz="1200" dirty="0">
                <a:latin typeface="Quicksand" pitchFamily="2" charset="0"/>
              </a:rPr>
              <a:t> está mais envolvida e mais propensa a continuar o desenvolvimento se o Facebook decidir retirar o suporte oficial. Com relação ao compromisso do mantenedor, vemos o </a:t>
            </a:r>
            <a:r>
              <a:rPr lang="pt-BR" sz="1200" dirty="0" err="1">
                <a:latin typeface="Quicksand" pitchFamily="2" charset="0"/>
              </a:rPr>
              <a:t>Flutter</a:t>
            </a:r>
            <a:r>
              <a:rPr lang="pt-BR" sz="1200" dirty="0">
                <a:latin typeface="Quicksand" pitchFamily="2" charset="0"/>
              </a:rPr>
              <a:t> e o </a:t>
            </a:r>
            <a:r>
              <a:rPr lang="pt-BR" sz="1200" dirty="0" err="1">
                <a:latin typeface="Quicksand" pitchFamily="2" charset="0"/>
              </a:rPr>
              <a:t>React</a:t>
            </a:r>
            <a:r>
              <a:rPr lang="pt-BR" sz="1200" dirty="0">
                <a:latin typeface="Quicksand" pitchFamily="2" charset="0"/>
              </a:rPr>
              <a:t> </a:t>
            </a:r>
            <a:r>
              <a:rPr lang="pt-BR" sz="1200" dirty="0" err="1">
                <a:latin typeface="Quicksand" pitchFamily="2" charset="0"/>
              </a:rPr>
              <a:t>Native</a:t>
            </a:r>
            <a:r>
              <a:rPr lang="pt-BR" sz="1200" dirty="0">
                <a:latin typeface="Quicksand" pitchFamily="2" charset="0"/>
              </a:rPr>
              <a:t> como tendo a mesma probabilidade de ter suporte contínuo. </a:t>
            </a:r>
          </a:p>
          <a:p>
            <a:pPr algn="just"/>
            <a:endParaRPr lang="pt-BR" sz="1200" dirty="0">
              <a:latin typeface="Quicksand" pitchFamily="2" charset="0"/>
            </a:endParaRPr>
          </a:p>
          <a:p>
            <a:pPr algn="just"/>
            <a:r>
              <a:rPr lang="pt-BR" sz="1200" dirty="0">
                <a:latin typeface="Quicksand" pitchFamily="2" charset="0"/>
              </a:rPr>
              <a:t>O </a:t>
            </a:r>
            <a:r>
              <a:rPr lang="pt-BR" sz="1200" dirty="0" err="1">
                <a:latin typeface="Quicksand" pitchFamily="2" charset="0"/>
              </a:rPr>
              <a:t>Flutter</a:t>
            </a:r>
            <a:r>
              <a:rPr lang="pt-BR" sz="1200" dirty="0">
                <a:latin typeface="Quicksand" pitchFamily="2" charset="0"/>
              </a:rPr>
              <a:t> foi um projeto de vários anos dentro da Google antes do lançamento público inicial e que está sendo usado atualmente em mais de 10 projetos no Google, muitos dos que serão público e se estenderá por milhões e dezenas de milhões de usuários.</a:t>
            </a:r>
          </a:p>
          <a:p>
            <a:pPr algn="just"/>
            <a:endParaRPr lang="pt-BR" sz="1200" dirty="0">
              <a:latin typeface="Quicksand" pitchFamily="2" charset="0"/>
            </a:endParaRPr>
          </a:p>
          <a:p>
            <a:pPr algn="just"/>
            <a:r>
              <a:rPr lang="pt-BR" sz="1200" dirty="0">
                <a:latin typeface="Quicksand" pitchFamily="2" charset="0"/>
              </a:rPr>
              <a:t>Em 2021 nota-se um crescimento ainda maior do </a:t>
            </a:r>
            <a:r>
              <a:rPr lang="pt-BR" sz="1200" dirty="0" err="1">
                <a:latin typeface="Quicksand" pitchFamily="2" charset="0"/>
              </a:rPr>
              <a:t>Flutter</a:t>
            </a:r>
            <a:r>
              <a:rPr lang="pt-BR" sz="1200" dirty="0">
                <a:latin typeface="Quicksand" pitchFamily="2" charset="0"/>
              </a:rPr>
              <a:t> pela comunidade.  O SDK </a:t>
            </a:r>
            <a:r>
              <a:rPr lang="pt-BR" sz="1200" dirty="0" err="1">
                <a:latin typeface="Quicksand" pitchFamily="2" charset="0"/>
              </a:rPr>
              <a:t>Flutter</a:t>
            </a:r>
            <a:r>
              <a:rPr lang="pt-BR" sz="1200" dirty="0">
                <a:latin typeface="Quicksand" pitchFamily="2" charset="0"/>
              </a:rPr>
              <a:t> se posiciona como um das mais desejada pelos desenvolvedores para construção de aplicativos mobile </a:t>
            </a:r>
            <a:r>
              <a:rPr lang="pt-BR" sz="1200" dirty="0" err="1">
                <a:latin typeface="Quicksand" pitchFamily="2" charset="0"/>
              </a:rPr>
              <a:t>cross</a:t>
            </a:r>
            <a:r>
              <a:rPr lang="pt-BR" sz="1200" dirty="0">
                <a:latin typeface="Quicksand" pitchFamily="2" charset="0"/>
              </a:rPr>
              <a:t> plataforma. </a:t>
            </a:r>
          </a:p>
        </p:txBody>
      </p:sp>
    </p:spTree>
    <p:extLst>
      <p:ext uri="{BB962C8B-B14F-4D97-AF65-F5344CB8AC3E}">
        <p14:creationId xmlns:p14="http://schemas.microsoft.com/office/powerpoint/2010/main" val="1016469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id="{AC1DD01E-1D54-4CC0-970C-53E467E63314}"/>
              </a:ext>
            </a:extLst>
          </p:cNvPr>
          <p:cNvSpPr txBox="1"/>
          <p:nvPr/>
        </p:nvSpPr>
        <p:spPr>
          <a:xfrm>
            <a:off x="40822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EAEFF8-6956-4DDB-8A67-F880842AA3B7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9" name="Google Shape;111;g7b29a26fc5_0_12">
            <a:extLst>
              <a:ext uri="{FF2B5EF4-FFF2-40B4-BE49-F238E27FC236}">
                <a16:creationId xmlns:a16="http://schemas.microsoft.com/office/drawing/2014/main" id="{365B23D9-BFBB-8042-97CE-BE2C2997E831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ANÁLISE: Plataforma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8E1C2DCD-C689-4D8E-89E8-11F6D8202DD5}"/>
              </a:ext>
            </a:extLst>
          </p:cNvPr>
          <p:cNvSpPr txBox="1"/>
          <p:nvPr/>
        </p:nvSpPr>
        <p:spPr>
          <a:xfrm>
            <a:off x="0" y="1361888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 pitchFamily="2" charset="77"/>
              </a:rPr>
              <a:t>Critérios de Avaliação da Plataforma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F5E23E-8200-4D4A-8C82-BF99C5B4011E}"/>
              </a:ext>
            </a:extLst>
          </p:cNvPr>
          <p:cNvSpPr txBox="1"/>
          <p:nvPr/>
        </p:nvSpPr>
        <p:spPr>
          <a:xfrm>
            <a:off x="217973" y="2284497"/>
            <a:ext cx="7682164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2" algn="just"/>
            <a:r>
              <a:rPr lang="pt-BR" sz="1200" dirty="0">
                <a:latin typeface="Quicksand" pitchFamily="2" charset="77"/>
              </a:rPr>
              <a:t>O risco de exigir um código específico da plataforma é proporcional à proximidade da plataforma do sistema operacional subjacente. Quanto mais longe, maior a abstração e menos provável que o código de plataforma </a:t>
            </a:r>
            <a:r>
              <a:rPr lang="pt-BR" sz="1200" dirty="0" err="1">
                <a:latin typeface="Quicksand" pitchFamily="2" charset="77"/>
              </a:rPr>
              <a:t>cross</a:t>
            </a:r>
            <a:r>
              <a:rPr lang="pt-BR" sz="1200" dirty="0">
                <a:latin typeface="Quicksand" pitchFamily="2" charset="77"/>
              </a:rPr>
              <a:t>.</a:t>
            </a:r>
          </a:p>
          <a:p>
            <a:pPr lvl="2" algn="just"/>
            <a:endParaRPr lang="pt-BR" sz="1200" dirty="0">
              <a:latin typeface="Quicksand" pitchFamily="2" charset="77"/>
            </a:endParaRPr>
          </a:p>
          <a:p>
            <a:pPr lvl="2" algn="just"/>
            <a:r>
              <a:rPr lang="pt-BR" sz="1200" dirty="0">
                <a:latin typeface="Quicksand" pitchFamily="2" charset="77"/>
              </a:rPr>
              <a:t>O </a:t>
            </a:r>
            <a:r>
              <a:rPr lang="pt-BR" sz="1200" dirty="0" err="1">
                <a:latin typeface="Quicksand" pitchFamily="2" charset="77"/>
              </a:rPr>
              <a:t>Flutter</a:t>
            </a:r>
            <a:r>
              <a:rPr lang="pt-BR" sz="1200" dirty="0">
                <a:latin typeface="Quicksand" pitchFamily="2" charset="77"/>
              </a:rPr>
              <a:t> oferece abstrações mais integradas (como navegação) que, de outra forma, exigiriam dependências externas para serem atendidas. No </a:t>
            </a:r>
            <a:r>
              <a:rPr lang="pt-BR" sz="1200" dirty="0" err="1">
                <a:latin typeface="Quicksand" pitchFamily="2" charset="77"/>
              </a:rPr>
              <a:t>Kotlin</a:t>
            </a:r>
            <a:r>
              <a:rPr lang="pt-BR" sz="1200" dirty="0">
                <a:latin typeface="Quicksand" pitchFamily="2" charset="77"/>
              </a:rPr>
              <a:t> </a:t>
            </a:r>
            <a:r>
              <a:rPr lang="pt-BR" sz="1200" dirty="0" err="1">
                <a:latin typeface="Quicksand" pitchFamily="2" charset="77"/>
              </a:rPr>
              <a:t>Native</a:t>
            </a:r>
            <a:r>
              <a:rPr lang="pt-BR" sz="1200" dirty="0">
                <a:latin typeface="Quicksand" pitchFamily="2" charset="77"/>
              </a:rPr>
              <a:t>, não há abstração de IU fornecida e, como tal, teríamos que escrever nossa própria. Isso aumenta a probabilidade de vazar o funcionamento interno das plataformas nativas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3C1392B-D7B6-48A9-82FD-0248EFB57B98}"/>
              </a:ext>
            </a:extLst>
          </p:cNvPr>
          <p:cNvSpPr txBox="1"/>
          <p:nvPr/>
        </p:nvSpPr>
        <p:spPr>
          <a:xfrm>
            <a:off x="0" y="1541730"/>
            <a:ext cx="7682164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pt-BR" sz="1200" dirty="0">
              <a:latin typeface="Quicksand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b="1" dirty="0">
                <a:latin typeface="Quicksand" pitchFamily="2" charset="77"/>
              </a:rPr>
              <a:t>Sem Necessidade de Especialista na Plataforma</a:t>
            </a:r>
          </a:p>
          <a:p>
            <a:pPr lvl="2" algn="just"/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b="1" dirty="0">
              <a:latin typeface="Quicksand" pitchFamily="2" charset="77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D0FC0DEB-E7FC-41F2-A522-076BB0E704C8}"/>
              </a:ext>
            </a:extLst>
          </p:cNvPr>
          <p:cNvGrpSpPr/>
          <p:nvPr/>
        </p:nvGrpSpPr>
        <p:grpSpPr>
          <a:xfrm>
            <a:off x="4574449" y="4016551"/>
            <a:ext cx="3747920" cy="1479561"/>
            <a:chOff x="511539" y="4363804"/>
            <a:chExt cx="5376888" cy="1479561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C6C3FAE-A1D6-4C87-BB46-66922BFA5ED5}"/>
                </a:ext>
              </a:extLst>
            </p:cNvPr>
            <p:cNvSpPr txBox="1"/>
            <p:nvPr/>
          </p:nvSpPr>
          <p:spPr>
            <a:xfrm>
              <a:off x="2444523" y="4363804"/>
              <a:ext cx="3443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200" dirty="0">
                  <a:solidFill>
                    <a:srgbClr val="7030A0"/>
                  </a:solidFill>
                  <a:latin typeface="Quicksand" pitchFamily="2" charset="0"/>
                </a:rPr>
                <a:t>Risco de ter uma única plataforma de código</a:t>
              </a:r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9B59CCE4-8229-4233-88F9-007D51CE9D45}"/>
                </a:ext>
              </a:extLst>
            </p:cNvPr>
            <p:cNvGrpSpPr/>
            <p:nvPr/>
          </p:nvGrpSpPr>
          <p:grpSpPr>
            <a:xfrm>
              <a:off x="511539" y="4527661"/>
              <a:ext cx="5034821" cy="1315704"/>
              <a:chOff x="511539" y="4527661"/>
              <a:chExt cx="5034821" cy="1315704"/>
            </a:xfrm>
          </p:grpSpPr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B47B97B1-4445-4555-BC30-8D6631662E70}"/>
                  </a:ext>
                </a:extLst>
              </p:cNvPr>
              <p:cNvSpPr txBox="1"/>
              <p:nvPr/>
            </p:nvSpPr>
            <p:spPr>
              <a:xfrm>
                <a:off x="511539" y="4817114"/>
                <a:ext cx="304273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pt-BR" sz="1200" b="1" dirty="0" err="1">
                    <a:latin typeface="Quicksand" pitchFamily="2" charset="0"/>
                  </a:rPr>
                  <a:t>flutter</a:t>
                </a:r>
                <a:endParaRPr lang="pt-BR" sz="1200" b="1" dirty="0">
                  <a:latin typeface="Quicksand" pitchFamily="2" charset="0"/>
                </a:endParaRPr>
              </a:p>
              <a:p>
                <a:pPr algn="l"/>
                <a:br>
                  <a:rPr lang="pt-BR" sz="1200" dirty="0">
                    <a:latin typeface="Quicksand" pitchFamily="2" charset="0"/>
                  </a:rPr>
                </a:br>
                <a:r>
                  <a:rPr lang="pt-BR" sz="1200" b="1" dirty="0" err="1">
                    <a:latin typeface="Quicksand" pitchFamily="2" charset="0"/>
                  </a:rPr>
                  <a:t>reactive</a:t>
                </a:r>
                <a:r>
                  <a:rPr lang="pt-BR" sz="1200" b="1" dirty="0">
                    <a:latin typeface="Quicksand" pitchFamily="2" charset="0"/>
                  </a:rPr>
                  <a:t> </a:t>
                </a:r>
                <a:r>
                  <a:rPr lang="pt-BR" sz="1200" b="1" dirty="0" err="1">
                    <a:latin typeface="Quicksand" pitchFamily="2" charset="0"/>
                  </a:rPr>
                  <a:t>native</a:t>
                </a:r>
                <a:endParaRPr lang="pt-BR" sz="1200" b="1" dirty="0">
                  <a:latin typeface="Quicksand" pitchFamily="2" charset="0"/>
                </a:endParaRPr>
              </a:p>
              <a:p>
                <a:pPr algn="l"/>
                <a:endParaRPr lang="pt-BR" sz="1200" dirty="0">
                  <a:latin typeface="Quicksand" pitchFamily="2" charset="0"/>
                </a:endParaRPr>
              </a:p>
              <a:p>
                <a:pPr algn="l"/>
                <a:r>
                  <a:rPr lang="pt-BR" sz="1200" b="1" dirty="0" err="1">
                    <a:latin typeface="Quicksand" pitchFamily="2" charset="0"/>
                  </a:rPr>
                  <a:t>kotlin</a:t>
                </a:r>
                <a:r>
                  <a:rPr lang="pt-BR" sz="1200" b="1" dirty="0">
                    <a:latin typeface="Quicksand" pitchFamily="2" charset="0"/>
                  </a:rPr>
                  <a:t> </a:t>
                </a:r>
                <a:r>
                  <a:rPr lang="pt-BR" sz="1200" b="1" dirty="0" err="1">
                    <a:latin typeface="Quicksand" pitchFamily="2" charset="0"/>
                  </a:rPr>
                  <a:t>native</a:t>
                </a:r>
                <a:endParaRPr lang="pt-BR" sz="1200" b="1" dirty="0">
                  <a:latin typeface="Quicksand" pitchFamily="2" charset="0"/>
                </a:endParaRPr>
              </a:p>
            </p:txBody>
          </p: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94A537CB-D4D8-43AF-9E3F-1D6260D7D6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561" y="5136248"/>
                <a:ext cx="125962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7B72E578-B998-4C42-9C99-BFAF033178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9562" y="4817114"/>
                <a:ext cx="464541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5DB61ECA-EA77-4799-8643-E1DB436380E1}"/>
                  </a:ext>
                </a:extLst>
              </p:cNvPr>
              <p:cNvSpPr txBox="1"/>
              <p:nvPr/>
            </p:nvSpPr>
            <p:spPr>
              <a:xfrm>
                <a:off x="511539" y="4527661"/>
                <a:ext cx="21254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pt-BR" sz="1200" dirty="0">
                    <a:solidFill>
                      <a:srgbClr val="7030A0"/>
                    </a:solidFill>
                    <a:latin typeface="Quicksand" pitchFamily="2" charset="0"/>
                  </a:rPr>
                  <a:t>Plataforma</a:t>
                </a:r>
              </a:p>
            </p:txBody>
          </p:sp>
          <p:cxnSp>
            <p:nvCxnSpPr>
              <p:cNvPr id="22" name="Conector reto 21">
                <a:extLst>
                  <a:ext uri="{FF2B5EF4-FFF2-40B4-BE49-F238E27FC236}">
                    <a16:creationId xmlns:a16="http://schemas.microsoft.com/office/drawing/2014/main" id="{3690B383-FB2B-443D-B6B7-1BBB0DB61C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561" y="5540000"/>
                <a:ext cx="125962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to 22">
                <a:extLst>
                  <a:ext uri="{FF2B5EF4-FFF2-40B4-BE49-F238E27FC236}">
                    <a16:creationId xmlns:a16="http://schemas.microsoft.com/office/drawing/2014/main" id="{1378B903-C374-4853-9811-DC3CDCBACF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9552" y="5843364"/>
                <a:ext cx="464542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0D55E43C-8F94-4C25-B4C7-F2BA797B0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429" y="5130085"/>
                <a:ext cx="2594549" cy="61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C5BF237B-AE15-4A58-B9BE-BD445B05B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429" y="5496112"/>
                <a:ext cx="25813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DBC51E30-91E0-4101-B71B-D575992B9C39}"/>
                  </a:ext>
                </a:extLst>
              </p:cNvPr>
              <p:cNvSpPr txBox="1"/>
              <p:nvPr/>
            </p:nvSpPr>
            <p:spPr>
              <a:xfrm>
                <a:off x="2503624" y="4817113"/>
                <a:ext cx="304273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pt-BR" sz="1200" dirty="0">
                    <a:latin typeface="Quicksand" pitchFamily="2" charset="0"/>
                  </a:rPr>
                  <a:t>              baixo</a:t>
                </a:r>
              </a:p>
              <a:p>
                <a:pPr algn="l"/>
                <a:br>
                  <a:rPr lang="pt-BR" sz="1200" dirty="0">
                    <a:latin typeface="Quicksand" pitchFamily="2" charset="0"/>
                  </a:rPr>
                </a:br>
                <a:r>
                  <a:rPr lang="pt-BR" sz="1200" dirty="0">
                    <a:latin typeface="Quicksand" pitchFamily="2" charset="0"/>
                  </a:rPr>
                  <a:t>              médio</a:t>
                </a:r>
              </a:p>
              <a:p>
                <a:pPr algn="l"/>
                <a:endParaRPr lang="pt-BR" sz="1200" dirty="0">
                  <a:latin typeface="Quicksand" pitchFamily="2" charset="0"/>
                </a:endParaRPr>
              </a:p>
              <a:p>
                <a:pPr algn="l"/>
                <a:r>
                  <a:rPr lang="pt-BR" sz="1200" dirty="0">
                    <a:latin typeface="Quicksand" pitchFamily="2" charset="0"/>
                  </a:rPr>
                  <a:t>               alto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291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721EC-82A4-43D7-A5F0-812320C4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de trabalho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CFCF4EF-92FB-4853-A5F9-9035CCD81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1435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ixaDeTexto 38">
            <a:extLst>
              <a:ext uri="{FF2B5EF4-FFF2-40B4-BE49-F238E27FC236}">
                <a16:creationId xmlns:a16="http://schemas.microsoft.com/office/drawing/2014/main" id="{6C05741B-4CE4-45D9-88FE-BA54D2AED23E}"/>
              </a:ext>
            </a:extLst>
          </p:cNvPr>
          <p:cNvSpPr txBox="1"/>
          <p:nvPr/>
        </p:nvSpPr>
        <p:spPr>
          <a:xfrm>
            <a:off x="4852421" y="4625135"/>
            <a:ext cx="2083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dirty="0">
                <a:latin typeface="Quicksand" pitchFamily="2" charset="0"/>
              </a:rPr>
              <a:t>muito poucas dependências, pois é mais completo em seu core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C6C3FAE-A1D6-4C87-BB46-66922BFA5ED5}"/>
              </a:ext>
            </a:extLst>
          </p:cNvPr>
          <p:cNvSpPr txBox="1"/>
          <p:nvPr/>
        </p:nvSpPr>
        <p:spPr>
          <a:xfrm>
            <a:off x="2976604" y="4229531"/>
            <a:ext cx="1833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dirty="0">
                <a:solidFill>
                  <a:srgbClr val="7030A0"/>
                </a:solidFill>
                <a:latin typeface="Quicksand" pitchFamily="2" charset="0"/>
              </a:rPr>
              <a:t>Histórico de mudanças significativas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47B97B1-4445-4555-BC30-8D6631662E70}"/>
              </a:ext>
            </a:extLst>
          </p:cNvPr>
          <p:cNvSpPr txBox="1"/>
          <p:nvPr/>
        </p:nvSpPr>
        <p:spPr>
          <a:xfrm>
            <a:off x="1681896" y="4798678"/>
            <a:ext cx="636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latin typeface="Quicksand" pitchFamily="2" charset="0"/>
              </a:rPr>
              <a:t>flutter</a:t>
            </a:r>
            <a:endParaRPr lang="pt-BR" sz="1200" b="1" dirty="0">
              <a:latin typeface="Quicksand" pitchFamily="2" charset="0"/>
            </a:endParaRP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94A537CB-D4D8-43AF-9E3F-1D6260D7D69E}"/>
              </a:ext>
            </a:extLst>
          </p:cNvPr>
          <p:cNvCxnSpPr>
            <a:cxnSpLocks/>
          </p:cNvCxnSpPr>
          <p:nvPr/>
        </p:nvCxnSpPr>
        <p:spPr>
          <a:xfrm>
            <a:off x="1681896" y="5322006"/>
            <a:ext cx="878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B72E578-B998-4C42-9C99-BFAF03317882}"/>
              </a:ext>
            </a:extLst>
          </p:cNvPr>
          <p:cNvCxnSpPr>
            <a:cxnSpLocks/>
          </p:cNvCxnSpPr>
          <p:nvPr/>
        </p:nvCxnSpPr>
        <p:spPr>
          <a:xfrm>
            <a:off x="1684421" y="4687324"/>
            <a:ext cx="63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DB61ECA-EA77-4799-8643-E1DB436380E1}"/>
              </a:ext>
            </a:extLst>
          </p:cNvPr>
          <p:cNvSpPr txBox="1"/>
          <p:nvPr/>
        </p:nvSpPr>
        <p:spPr>
          <a:xfrm>
            <a:off x="1681896" y="4301648"/>
            <a:ext cx="99634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dirty="0">
                <a:solidFill>
                  <a:srgbClr val="7030A0"/>
                </a:solidFill>
                <a:latin typeface="Quicksand" pitchFamily="2" charset="0"/>
              </a:rPr>
              <a:t>Plataforma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3690B383-FB2B-443D-B6B7-1BBB0DB61C30}"/>
              </a:ext>
            </a:extLst>
          </p:cNvPr>
          <p:cNvCxnSpPr>
            <a:cxnSpLocks/>
          </p:cNvCxnSpPr>
          <p:nvPr/>
        </p:nvCxnSpPr>
        <p:spPr>
          <a:xfrm>
            <a:off x="1701313" y="5914014"/>
            <a:ext cx="878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1378B903-C374-4853-9811-DC3CDCBACFA4}"/>
              </a:ext>
            </a:extLst>
          </p:cNvPr>
          <p:cNvCxnSpPr>
            <a:cxnSpLocks/>
          </p:cNvCxnSpPr>
          <p:nvPr/>
        </p:nvCxnSpPr>
        <p:spPr>
          <a:xfrm flipV="1">
            <a:off x="1726210" y="6430942"/>
            <a:ext cx="6360197" cy="47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0D55E43C-8F94-4C25-B4C7-F2BA797B0821}"/>
              </a:ext>
            </a:extLst>
          </p:cNvPr>
          <p:cNvCxnSpPr>
            <a:cxnSpLocks/>
          </p:cNvCxnSpPr>
          <p:nvPr/>
        </p:nvCxnSpPr>
        <p:spPr>
          <a:xfrm>
            <a:off x="2856390" y="5261020"/>
            <a:ext cx="1889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C5BF237B-AE15-4A58-B9BE-BD445B05BD8C}"/>
              </a:ext>
            </a:extLst>
          </p:cNvPr>
          <p:cNvCxnSpPr>
            <a:cxnSpLocks/>
          </p:cNvCxnSpPr>
          <p:nvPr/>
        </p:nvCxnSpPr>
        <p:spPr>
          <a:xfrm>
            <a:off x="2856390" y="5898568"/>
            <a:ext cx="1953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5">
            <a:extLst>
              <a:ext uri="{FF2B5EF4-FFF2-40B4-BE49-F238E27FC236}">
                <a16:creationId xmlns:a16="http://schemas.microsoft.com/office/drawing/2014/main" id="{AC1DD01E-1D54-4CC0-970C-53E467E63314}"/>
              </a:ext>
            </a:extLst>
          </p:cNvPr>
          <p:cNvSpPr txBox="1"/>
          <p:nvPr/>
        </p:nvSpPr>
        <p:spPr>
          <a:xfrm>
            <a:off x="40822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EAEFF8-6956-4DDB-8A67-F880842AA3B7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9" name="Google Shape;111;g7b29a26fc5_0_12">
            <a:extLst>
              <a:ext uri="{FF2B5EF4-FFF2-40B4-BE49-F238E27FC236}">
                <a16:creationId xmlns:a16="http://schemas.microsoft.com/office/drawing/2014/main" id="{365B23D9-BFBB-8042-97CE-BE2C2997E831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ANÁLISE: Plataforma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8E1C2DCD-C689-4D8E-89E8-11F6D8202DD5}"/>
              </a:ext>
            </a:extLst>
          </p:cNvPr>
          <p:cNvSpPr txBox="1"/>
          <p:nvPr/>
        </p:nvSpPr>
        <p:spPr>
          <a:xfrm>
            <a:off x="0" y="1361888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 pitchFamily="2" charset="77"/>
              </a:rPr>
              <a:t>Critérios de Avaliação da Plataforma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F5E23E-8200-4D4A-8C82-BF99C5B4011E}"/>
              </a:ext>
            </a:extLst>
          </p:cNvPr>
          <p:cNvSpPr txBox="1"/>
          <p:nvPr/>
        </p:nvSpPr>
        <p:spPr>
          <a:xfrm>
            <a:off x="217973" y="2284497"/>
            <a:ext cx="7682164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2" algn="just"/>
            <a:r>
              <a:rPr lang="pt-BR" sz="1200" dirty="0">
                <a:latin typeface="Quicksand" pitchFamily="2" charset="77"/>
              </a:rPr>
              <a:t>Baseado no histórico de grandes mudanças na plataforma, levando em consideração a API, as ferramentas disponíveis e o ambiente de desenvolvimento. Também consideramos as mudanças significativas na principal dependência exigida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3C1392B-D7B6-48A9-82FD-0248EFB57B98}"/>
              </a:ext>
            </a:extLst>
          </p:cNvPr>
          <p:cNvSpPr txBox="1"/>
          <p:nvPr/>
        </p:nvSpPr>
        <p:spPr>
          <a:xfrm>
            <a:off x="0" y="1541730"/>
            <a:ext cx="7682164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pt-BR" sz="1200" dirty="0">
              <a:latin typeface="Quicksand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b="1" dirty="0">
                <a:latin typeface="Quicksand" pitchFamily="2" charset="77"/>
              </a:rPr>
              <a:t>Estabilidade da API / Plataforma</a:t>
            </a: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b="1" dirty="0">
              <a:latin typeface="Quicksand" pitchFamily="2" charset="77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8B4CAC9-E4CA-4813-B9DD-CF6A2C7CB944}"/>
              </a:ext>
            </a:extLst>
          </p:cNvPr>
          <p:cNvSpPr txBox="1"/>
          <p:nvPr/>
        </p:nvSpPr>
        <p:spPr>
          <a:xfrm>
            <a:off x="1888626" y="3842641"/>
            <a:ext cx="60937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pt-BR" sz="1200" dirty="0">
                <a:latin typeface="Quicksand" pitchFamily="2" charset="77"/>
              </a:rPr>
              <a:t>Nota: a pontuação final foi traduzida para uma escala em que quanto maior, melhor. 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53ACA38-4781-4604-B9DD-61A3E8DB383A}"/>
              </a:ext>
            </a:extLst>
          </p:cNvPr>
          <p:cNvSpPr txBox="1"/>
          <p:nvPr/>
        </p:nvSpPr>
        <p:spPr>
          <a:xfrm>
            <a:off x="7354014" y="4382811"/>
            <a:ext cx="741872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dirty="0">
                <a:solidFill>
                  <a:srgbClr val="7030A0"/>
                </a:solidFill>
                <a:latin typeface="Quicksand" pitchFamily="2" charset="0"/>
              </a:rPr>
              <a:t>Score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112453C-54C7-45FA-A50C-C3BFE59CFDEB}"/>
              </a:ext>
            </a:extLst>
          </p:cNvPr>
          <p:cNvSpPr txBox="1"/>
          <p:nvPr/>
        </p:nvSpPr>
        <p:spPr>
          <a:xfrm>
            <a:off x="1649008" y="6079555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1200" b="1" dirty="0" err="1">
                <a:latin typeface="Quicksand" pitchFamily="2" charset="0"/>
              </a:rPr>
              <a:t>kotlin</a:t>
            </a:r>
            <a:r>
              <a:rPr lang="pt-BR" sz="1200" b="1" dirty="0">
                <a:latin typeface="Quicksand" pitchFamily="2" charset="0"/>
              </a:rPr>
              <a:t> </a:t>
            </a:r>
            <a:r>
              <a:rPr lang="pt-BR" sz="1200" b="1" dirty="0" err="1">
                <a:latin typeface="Quicksand" pitchFamily="2" charset="0"/>
              </a:rPr>
              <a:t>native</a:t>
            </a:r>
            <a:endParaRPr lang="pt-BR" sz="1200" b="1" dirty="0">
              <a:latin typeface="Quicksand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C220288-D2A1-4851-B56C-C1B5B0ACAB24}"/>
              </a:ext>
            </a:extLst>
          </p:cNvPr>
          <p:cNvSpPr txBox="1"/>
          <p:nvPr/>
        </p:nvSpPr>
        <p:spPr>
          <a:xfrm>
            <a:off x="1649008" y="5420634"/>
            <a:ext cx="1298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1200" b="1" dirty="0" err="1">
                <a:latin typeface="Quicksand" pitchFamily="2" charset="0"/>
              </a:rPr>
              <a:t>reactive</a:t>
            </a:r>
            <a:r>
              <a:rPr lang="pt-BR" sz="1200" b="1" dirty="0">
                <a:latin typeface="Quicksand" pitchFamily="2" charset="0"/>
              </a:rPr>
              <a:t> </a:t>
            </a:r>
            <a:r>
              <a:rPr lang="pt-BR" sz="1200" b="1" dirty="0" err="1">
                <a:latin typeface="Quicksand" pitchFamily="2" charset="0"/>
              </a:rPr>
              <a:t>native</a:t>
            </a:r>
            <a:endParaRPr lang="pt-BR" sz="1200" dirty="0">
              <a:latin typeface="Quicksand" pitchFamily="2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34AA73B-F0A4-4381-8703-B691C9B39E8B}"/>
              </a:ext>
            </a:extLst>
          </p:cNvPr>
          <p:cNvSpPr txBox="1"/>
          <p:nvPr/>
        </p:nvSpPr>
        <p:spPr>
          <a:xfrm>
            <a:off x="243128" y="2942075"/>
            <a:ext cx="7682164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2" algn="just"/>
            <a:r>
              <a:rPr lang="pt-BR" sz="1200" dirty="0">
                <a:latin typeface="Quicksand" pitchFamily="2" charset="77"/>
              </a:rPr>
              <a:t>O </a:t>
            </a:r>
            <a:r>
              <a:rPr lang="pt-BR" sz="1200" dirty="0" err="1">
                <a:latin typeface="Quicksand" pitchFamily="2" charset="77"/>
              </a:rPr>
              <a:t>React</a:t>
            </a:r>
            <a:r>
              <a:rPr lang="pt-BR" sz="1200" dirty="0">
                <a:latin typeface="Quicksand" pitchFamily="2" charset="77"/>
              </a:rPr>
              <a:t> </a:t>
            </a:r>
            <a:r>
              <a:rPr lang="pt-BR" sz="1200" dirty="0" err="1">
                <a:latin typeface="Quicksand" pitchFamily="2" charset="77"/>
              </a:rPr>
              <a:t>Native</a:t>
            </a:r>
            <a:r>
              <a:rPr lang="pt-BR" sz="1200" dirty="0">
                <a:latin typeface="Quicksand" pitchFamily="2" charset="77"/>
              </a:rPr>
              <a:t> tem dependências em ordem de magnitude a mais do que as outras alternativas e, como tal, é muito mais vulnerável a mudanças significativas nessas áreas. Tanto o </a:t>
            </a:r>
            <a:r>
              <a:rPr lang="pt-BR" sz="1200" dirty="0" err="1">
                <a:latin typeface="Quicksand" pitchFamily="2" charset="77"/>
              </a:rPr>
              <a:t>Kotlin</a:t>
            </a:r>
            <a:r>
              <a:rPr lang="pt-BR" sz="1200" dirty="0">
                <a:latin typeface="Quicksand" pitchFamily="2" charset="77"/>
              </a:rPr>
              <a:t> </a:t>
            </a:r>
            <a:r>
              <a:rPr lang="pt-BR" sz="1200" dirty="0" err="1">
                <a:latin typeface="Quicksand" pitchFamily="2" charset="77"/>
              </a:rPr>
              <a:t>Native</a:t>
            </a:r>
            <a:r>
              <a:rPr lang="pt-BR" sz="1200" dirty="0">
                <a:latin typeface="Quicksand" pitchFamily="2" charset="77"/>
              </a:rPr>
              <a:t> quanto o </a:t>
            </a:r>
            <a:r>
              <a:rPr lang="pt-BR" sz="1200" dirty="0" err="1">
                <a:latin typeface="Quicksand" pitchFamily="2" charset="77"/>
              </a:rPr>
              <a:t>Flutter</a:t>
            </a:r>
            <a:r>
              <a:rPr lang="pt-BR" sz="1200" dirty="0">
                <a:latin typeface="Quicksand" pitchFamily="2" charset="77"/>
              </a:rPr>
              <a:t> têm APIs estáveis, enquanto o </a:t>
            </a:r>
            <a:r>
              <a:rPr lang="pt-BR" sz="1200" dirty="0" err="1">
                <a:latin typeface="Quicksand" pitchFamily="2" charset="77"/>
              </a:rPr>
              <a:t>Kotlin</a:t>
            </a:r>
            <a:r>
              <a:rPr lang="pt-BR" sz="1200" dirty="0">
                <a:latin typeface="Quicksand" pitchFamily="2" charset="77"/>
              </a:rPr>
              <a:t> </a:t>
            </a:r>
            <a:r>
              <a:rPr lang="pt-BR" sz="1200" dirty="0" err="1">
                <a:latin typeface="Quicksand" pitchFamily="2" charset="77"/>
              </a:rPr>
              <a:t>Native</a:t>
            </a:r>
            <a:r>
              <a:rPr lang="pt-BR" sz="1200" dirty="0">
                <a:latin typeface="Quicksand" pitchFamily="2" charset="77"/>
              </a:rPr>
              <a:t> tem uma área de superfície muito menor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B2AF091F-DCC8-4669-983F-46CFA24FBD94}"/>
              </a:ext>
            </a:extLst>
          </p:cNvPr>
          <p:cNvCxnSpPr>
            <a:cxnSpLocks/>
          </p:cNvCxnSpPr>
          <p:nvPr/>
        </p:nvCxnSpPr>
        <p:spPr>
          <a:xfrm>
            <a:off x="7012546" y="5228823"/>
            <a:ext cx="1073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997104E-554E-4038-B3E0-81F68FFB3F61}"/>
              </a:ext>
            </a:extLst>
          </p:cNvPr>
          <p:cNvCxnSpPr>
            <a:cxnSpLocks/>
          </p:cNvCxnSpPr>
          <p:nvPr/>
        </p:nvCxnSpPr>
        <p:spPr>
          <a:xfrm>
            <a:off x="7012546" y="5898568"/>
            <a:ext cx="1083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62D1233-C32C-42DC-ACE0-54910041D68F}"/>
              </a:ext>
            </a:extLst>
          </p:cNvPr>
          <p:cNvSpPr txBox="1"/>
          <p:nvPr/>
        </p:nvSpPr>
        <p:spPr>
          <a:xfrm>
            <a:off x="4826398" y="4225659"/>
            <a:ext cx="1833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dirty="0">
                <a:solidFill>
                  <a:srgbClr val="7030A0"/>
                </a:solidFill>
                <a:latin typeface="Quicksand" pitchFamily="2" charset="0"/>
              </a:rPr>
              <a:t>Quebra com mudanças de dependências </a:t>
            </a: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CB7BEFE2-3D3D-4BD1-93B8-4D30E6CBAF90}"/>
              </a:ext>
            </a:extLst>
          </p:cNvPr>
          <p:cNvCxnSpPr>
            <a:cxnSpLocks/>
          </p:cNvCxnSpPr>
          <p:nvPr/>
        </p:nvCxnSpPr>
        <p:spPr>
          <a:xfrm>
            <a:off x="5001137" y="5898568"/>
            <a:ext cx="1889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823F4B56-DCF5-4EE2-B745-F1D65BA4BB10}"/>
              </a:ext>
            </a:extLst>
          </p:cNvPr>
          <p:cNvCxnSpPr>
            <a:cxnSpLocks/>
          </p:cNvCxnSpPr>
          <p:nvPr/>
        </p:nvCxnSpPr>
        <p:spPr>
          <a:xfrm flipV="1">
            <a:off x="4935488" y="5228823"/>
            <a:ext cx="1954709" cy="17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660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id="{AC1DD01E-1D54-4CC0-970C-53E467E63314}"/>
              </a:ext>
            </a:extLst>
          </p:cNvPr>
          <p:cNvSpPr txBox="1"/>
          <p:nvPr/>
        </p:nvSpPr>
        <p:spPr>
          <a:xfrm>
            <a:off x="40822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EAEFF8-6956-4DDB-8A67-F880842AA3B7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9" name="Google Shape;111;g7b29a26fc5_0_12">
            <a:extLst>
              <a:ext uri="{FF2B5EF4-FFF2-40B4-BE49-F238E27FC236}">
                <a16:creationId xmlns:a16="http://schemas.microsoft.com/office/drawing/2014/main" id="{365B23D9-BFBB-8042-97CE-BE2C2997E831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ANÁLISE: Plataforma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8E1C2DCD-C689-4D8E-89E8-11F6D8202DD5}"/>
              </a:ext>
            </a:extLst>
          </p:cNvPr>
          <p:cNvSpPr txBox="1"/>
          <p:nvPr/>
        </p:nvSpPr>
        <p:spPr>
          <a:xfrm>
            <a:off x="0" y="1361888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 pitchFamily="2" charset="77"/>
              </a:rPr>
              <a:t>Critérios de Avaliação da Plataforma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F5E23E-8200-4D4A-8C82-BF99C5B4011E}"/>
              </a:ext>
            </a:extLst>
          </p:cNvPr>
          <p:cNvSpPr txBox="1"/>
          <p:nvPr/>
        </p:nvSpPr>
        <p:spPr>
          <a:xfrm>
            <a:off x="293036" y="2297453"/>
            <a:ext cx="768216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3C1392B-D7B6-48A9-82FD-0248EFB57B98}"/>
              </a:ext>
            </a:extLst>
          </p:cNvPr>
          <p:cNvSpPr txBox="1"/>
          <p:nvPr/>
        </p:nvSpPr>
        <p:spPr>
          <a:xfrm>
            <a:off x="0" y="1456286"/>
            <a:ext cx="7682164" cy="193899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pt-BR" sz="1200" dirty="0">
              <a:latin typeface="Quicksand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b="1" dirty="0">
                <a:latin typeface="Quicksand" pitchFamily="2" charset="77"/>
              </a:rPr>
              <a:t>Restrições da lojas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lvl="2" algn="just"/>
            <a:r>
              <a:rPr lang="pt-BR" sz="1200" dirty="0">
                <a:latin typeface="Quicksand" pitchFamily="2" charset="77"/>
              </a:rPr>
              <a:t>Medir a estabilidade da plataforma em relação à distribuição da loja e possíveis restrições que podem se aplicar ao aplicativo se uma determinada plataforma for escolhida. Consideramos a presença de atualizações Over </a:t>
            </a:r>
            <a:r>
              <a:rPr lang="pt-BR" sz="1200" dirty="0" err="1">
                <a:latin typeface="Quicksand" pitchFamily="2" charset="77"/>
              </a:rPr>
              <a:t>the</a:t>
            </a:r>
            <a:r>
              <a:rPr lang="pt-BR" sz="1200" dirty="0">
                <a:latin typeface="Quicksand" pitchFamily="2" charset="77"/>
              </a:rPr>
              <a:t> Air (wireless update) um risco potencial, uma vez que a Apple restringiu esse comportamento. Outro fator que levamos em consideração foi o possibilidade de rejeição devido à estrutura de interface do usuário multiplataforma não estar em conformidade com as diretrizes integradas da plataforma. É mais provável que isso aconteça no </a:t>
            </a:r>
            <a:r>
              <a:rPr lang="pt-BR" sz="1200" dirty="0" err="1">
                <a:latin typeface="Quicksand" pitchFamily="2" charset="77"/>
              </a:rPr>
              <a:t>Flutter</a:t>
            </a:r>
            <a:r>
              <a:rPr lang="pt-BR" sz="1200" dirty="0">
                <a:latin typeface="Quicksand" pitchFamily="2" charset="77"/>
              </a:rPr>
              <a:t>, pois não usa os componentes integrados do sistema.</a:t>
            </a:r>
            <a:endParaRPr lang="pt-BR" sz="1200" b="1" dirty="0">
              <a:latin typeface="Quicksand" pitchFamily="2" charset="77"/>
            </a:endParaRP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59ACA79F-7CC7-4345-A5E3-D65748629B4B}"/>
              </a:ext>
            </a:extLst>
          </p:cNvPr>
          <p:cNvSpPr txBox="1"/>
          <p:nvPr/>
        </p:nvSpPr>
        <p:spPr>
          <a:xfrm>
            <a:off x="3405518" y="5569530"/>
            <a:ext cx="4160977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2"/>
            <a:endParaRPr lang="pt-BR" sz="1200" b="1" dirty="0">
              <a:latin typeface="Quicksand" pitchFamily="2" charset="77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385F306-EEDD-41B9-AB3E-77143F4F38BA}"/>
              </a:ext>
            </a:extLst>
          </p:cNvPr>
          <p:cNvGrpSpPr/>
          <p:nvPr/>
        </p:nvGrpSpPr>
        <p:grpSpPr>
          <a:xfrm>
            <a:off x="953201" y="3488716"/>
            <a:ext cx="7468348" cy="1469286"/>
            <a:chOff x="889033" y="3835108"/>
            <a:chExt cx="7468348" cy="1469286"/>
          </a:xfrm>
        </p:grpSpPr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7FBA0F97-ED13-415F-A327-145F79BD3D94}"/>
                </a:ext>
              </a:extLst>
            </p:cNvPr>
            <p:cNvSpPr txBox="1"/>
            <p:nvPr/>
          </p:nvSpPr>
          <p:spPr>
            <a:xfrm>
              <a:off x="889033" y="4280980"/>
              <a:ext cx="30427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200" b="1" dirty="0" err="1">
                  <a:latin typeface="Quicksand" pitchFamily="2" charset="0"/>
                </a:rPr>
                <a:t>flutter</a:t>
              </a:r>
              <a:endParaRPr lang="pt-BR" sz="1200" b="1" dirty="0">
                <a:latin typeface="Quicksand" pitchFamily="2" charset="0"/>
              </a:endParaRPr>
            </a:p>
            <a:p>
              <a:pPr algn="l"/>
              <a:br>
                <a:rPr lang="pt-BR" sz="1200" dirty="0">
                  <a:latin typeface="Quicksand" pitchFamily="2" charset="0"/>
                </a:rPr>
              </a:br>
              <a:r>
                <a:rPr lang="pt-BR" sz="1200" b="1" dirty="0" err="1">
                  <a:latin typeface="Quicksand" pitchFamily="2" charset="0"/>
                </a:rPr>
                <a:t>reactive</a:t>
              </a:r>
              <a:r>
                <a:rPr lang="pt-BR" sz="1200" b="1" dirty="0">
                  <a:latin typeface="Quicksand" pitchFamily="2" charset="0"/>
                </a:rPr>
                <a:t> </a:t>
              </a:r>
              <a:r>
                <a:rPr lang="pt-BR" sz="1200" b="1" dirty="0" err="1">
                  <a:latin typeface="Quicksand" pitchFamily="2" charset="0"/>
                </a:rPr>
                <a:t>native</a:t>
              </a:r>
              <a:endParaRPr lang="pt-BR" sz="1200" b="1" dirty="0">
                <a:latin typeface="Quicksand" pitchFamily="2" charset="0"/>
              </a:endParaRPr>
            </a:p>
            <a:p>
              <a:pPr algn="l"/>
              <a:endParaRPr lang="pt-BR" sz="1200" dirty="0">
                <a:latin typeface="Quicksand" pitchFamily="2" charset="0"/>
              </a:endParaRPr>
            </a:p>
            <a:p>
              <a:pPr algn="l"/>
              <a:r>
                <a:rPr lang="pt-BR" sz="1200" b="1" dirty="0" err="1">
                  <a:latin typeface="Quicksand" pitchFamily="2" charset="0"/>
                </a:rPr>
                <a:t>kotlin</a:t>
              </a:r>
              <a:r>
                <a:rPr lang="pt-BR" sz="1200" b="1" dirty="0">
                  <a:latin typeface="Quicksand" pitchFamily="2" charset="0"/>
                </a:rPr>
                <a:t> </a:t>
              </a:r>
              <a:r>
                <a:rPr lang="pt-BR" sz="1200" b="1" dirty="0" err="1">
                  <a:latin typeface="Quicksand" pitchFamily="2" charset="0"/>
                </a:rPr>
                <a:t>native</a:t>
              </a:r>
              <a:endParaRPr lang="pt-BR" sz="1200" b="1" dirty="0">
                <a:latin typeface="Quicksand" pitchFamily="2" charset="0"/>
              </a:endParaRPr>
            </a:p>
          </p:txBody>
        </p: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1B1FA5C3-4CBB-41B0-81BD-51F9F0C69976}"/>
                </a:ext>
              </a:extLst>
            </p:cNvPr>
            <p:cNvCxnSpPr>
              <a:cxnSpLocks/>
            </p:cNvCxnSpPr>
            <p:nvPr/>
          </p:nvCxnSpPr>
          <p:spPr>
            <a:xfrm>
              <a:off x="954982" y="4583564"/>
              <a:ext cx="14554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DE376F0C-0BF6-4BD6-85D4-5DB4CECA2D99}"/>
                </a:ext>
              </a:extLst>
            </p:cNvPr>
            <p:cNvCxnSpPr>
              <a:cxnSpLocks/>
            </p:cNvCxnSpPr>
            <p:nvPr/>
          </p:nvCxnSpPr>
          <p:spPr>
            <a:xfrm>
              <a:off x="954982" y="4994060"/>
              <a:ext cx="145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93F15192-B028-4E8C-8B72-5CBE752D08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982" y="5303122"/>
              <a:ext cx="7236000" cy="1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34CBBCB7-B9B4-4DD3-A8C7-2E24E2B77AED}"/>
                </a:ext>
              </a:extLst>
            </p:cNvPr>
            <p:cNvCxnSpPr>
              <a:cxnSpLocks/>
            </p:cNvCxnSpPr>
            <p:nvPr/>
          </p:nvCxnSpPr>
          <p:spPr>
            <a:xfrm>
              <a:off x="954982" y="4259805"/>
              <a:ext cx="7236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1F0DDD0A-4317-4717-88A4-B5B8A9BFE1CF}"/>
                </a:ext>
              </a:extLst>
            </p:cNvPr>
            <p:cNvSpPr txBox="1"/>
            <p:nvPr/>
          </p:nvSpPr>
          <p:spPr>
            <a:xfrm>
              <a:off x="954982" y="3835108"/>
              <a:ext cx="17730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200" dirty="0">
                  <a:solidFill>
                    <a:srgbClr val="7030A0"/>
                  </a:solidFill>
                  <a:latin typeface="Quicksand" pitchFamily="2" charset="0"/>
                </a:rPr>
                <a:t>Plataforma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75BA3D35-B32E-43DF-BBA0-8E9BBD50AADE}"/>
                </a:ext>
              </a:extLst>
            </p:cNvPr>
            <p:cNvSpPr txBox="1"/>
            <p:nvPr/>
          </p:nvSpPr>
          <p:spPr>
            <a:xfrm>
              <a:off x="2948561" y="3835109"/>
              <a:ext cx="2077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200" dirty="0">
                  <a:solidFill>
                    <a:srgbClr val="7030A0"/>
                  </a:solidFill>
                  <a:latin typeface="Quicksand" pitchFamily="2" charset="0"/>
                </a:rPr>
                <a:t>Risco da Tecnologia</a:t>
              </a: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50B09A16-3E99-499F-9A41-7EAC0A9733D4}"/>
                </a:ext>
              </a:extLst>
            </p:cNvPr>
            <p:cNvSpPr txBox="1"/>
            <p:nvPr/>
          </p:nvSpPr>
          <p:spPr>
            <a:xfrm>
              <a:off x="3060232" y="4287507"/>
              <a:ext cx="229997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>
                  <a:latin typeface="Quicksand" pitchFamily="2" charset="77"/>
                </a:rPr>
                <a:t>Baixo (Apple pode julgar alguns restrições de UX)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0D856D49-B5A1-47FF-9C18-0F1ECCAE7FA3}"/>
                </a:ext>
              </a:extLst>
            </p:cNvPr>
            <p:cNvSpPr txBox="1"/>
            <p:nvPr/>
          </p:nvSpPr>
          <p:spPr>
            <a:xfrm>
              <a:off x="3083492" y="4670412"/>
              <a:ext cx="210125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>
                  <a:latin typeface="Quicksand" pitchFamily="2" charset="77"/>
                </a:rPr>
                <a:t>Muito Baixo (possibilidade OTA)</a:t>
              </a: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89C9136A-05B4-4810-A29A-A75092446A26}"/>
                </a:ext>
              </a:extLst>
            </p:cNvPr>
            <p:cNvSpPr txBox="1"/>
            <p:nvPr/>
          </p:nvSpPr>
          <p:spPr>
            <a:xfrm>
              <a:off x="3103973" y="5008917"/>
              <a:ext cx="2001889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>
                  <a:latin typeface="Quicksand" pitchFamily="2" charset="77"/>
                </a:rPr>
                <a:t>Mínimo</a:t>
              </a:r>
            </a:p>
          </p:txBody>
        </p: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9EE86EAA-1644-4AA3-ABB3-4708945FA7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805" y="4642206"/>
              <a:ext cx="18422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>
              <a:extLst>
                <a:ext uri="{FF2B5EF4-FFF2-40B4-BE49-F238E27FC236}">
                  <a16:creationId xmlns:a16="http://schemas.microsoft.com/office/drawing/2014/main" id="{62B316AA-9EED-439A-BA5C-598E6B51E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805" y="4994060"/>
              <a:ext cx="18422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D62FE0F6-1A60-42EF-8134-48F16DD5E7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4744" y="4638383"/>
              <a:ext cx="306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>
              <a:extLst>
                <a:ext uri="{FF2B5EF4-FFF2-40B4-BE49-F238E27FC236}">
                  <a16:creationId xmlns:a16="http://schemas.microsoft.com/office/drawing/2014/main" id="{66B82057-DD3E-4528-9C2A-38B141CF62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3836" y="4989758"/>
              <a:ext cx="306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947E7A61-8E86-4B7D-8B5D-4739F0826F39}"/>
                </a:ext>
              </a:extLst>
            </p:cNvPr>
            <p:cNvSpPr txBox="1"/>
            <p:nvPr/>
          </p:nvSpPr>
          <p:spPr>
            <a:xfrm>
              <a:off x="5143835" y="4316593"/>
              <a:ext cx="217751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>
                  <a:latin typeface="Quicksand" pitchFamily="2" charset="77"/>
                </a:rPr>
                <a:t>Médio (Google ADS, </a:t>
              </a:r>
              <a:r>
                <a:rPr lang="pt-BR" sz="900" dirty="0" err="1">
                  <a:latin typeface="Quicksand" pitchFamily="2" charset="77"/>
                </a:rPr>
                <a:t>Alibaba</a:t>
              </a:r>
              <a:r>
                <a:rPr lang="pt-BR" sz="900" dirty="0">
                  <a:latin typeface="Quicksand" pitchFamily="2" charset="77"/>
                </a:rPr>
                <a:t>, </a:t>
              </a:r>
              <a:r>
                <a:rPr lang="pt-BR" sz="900" dirty="0" err="1">
                  <a:latin typeface="Quicksand" pitchFamily="2" charset="77"/>
                </a:rPr>
                <a:t>Nubank</a:t>
              </a:r>
              <a:r>
                <a:rPr lang="pt-BR" sz="900" dirty="0">
                  <a:latin typeface="Quicksand" pitchFamily="2" charset="77"/>
                </a:rPr>
                <a:t>)</a:t>
              </a:r>
            </a:p>
          </p:txBody>
        </p: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F805075A-E73C-40F1-A8C9-F05EDF4D1321}"/>
                </a:ext>
              </a:extLst>
            </p:cNvPr>
            <p:cNvSpPr txBox="1"/>
            <p:nvPr/>
          </p:nvSpPr>
          <p:spPr>
            <a:xfrm>
              <a:off x="5184744" y="4697145"/>
              <a:ext cx="2001889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>
                  <a:latin typeface="Quicksand" pitchFamily="2" charset="77"/>
                </a:rPr>
                <a:t>Alto (Facebook. Instagram, Uber)</a:t>
              </a:r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EB8E16D3-D23C-459D-A4E5-B13531DEBAAF}"/>
                </a:ext>
              </a:extLst>
            </p:cNvPr>
            <p:cNvSpPr txBox="1"/>
            <p:nvPr/>
          </p:nvSpPr>
          <p:spPr>
            <a:xfrm>
              <a:off x="5184744" y="5016491"/>
              <a:ext cx="1127819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>
                  <a:latin typeface="Quicksand" pitchFamily="2" charset="77"/>
                </a:rPr>
                <a:t>Mínimo </a:t>
              </a: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EC0EB510-A952-46BA-9C16-B5D104CF41F5}"/>
                </a:ext>
              </a:extLst>
            </p:cNvPr>
            <p:cNvSpPr txBox="1"/>
            <p:nvPr/>
          </p:nvSpPr>
          <p:spPr>
            <a:xfrm>
              <a:off x="5105862" y="3892723"/>
              <a:ext cx="17730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200" dirty="0">
                  <a:solidFill>
                    <a:srgbClr val="7030A0"/>
                  </a:solidFill>
                  <a:latin typeface="Quicksand" pitchFamily="2" charset="0"/>
                </a:rPr>
                <a:t>Adoção do Mercado</a:t>
              </a: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2054AFE6-3B3A-43B7-BB2C-5F3F7A75CC7F}"/>
                </a:ext>
              </a:extLst>
            </p:cNvPr>
            <p:cNvSpPr txBox="1"/>
            <p:nvPr/>
          </p:nvSpPr>
          <p:spPr>
            <a:xfrm>
              <a:off x="7321351" y="3860740"/>
              <a:ext cx="10028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200" dirty="0">
                  <a:solidFill>
                    <a:srgbClr val="7030A0"/>
                  </a:solidFill>
                  <a:latin typeface="Quicksand" pitchFamily="2" charset="0"/>
                </a:rPr>
                <a:t>Pontuação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666DD1F-18EA-46D4-81AD-5C38DED607AB}"/>
                </a:ext>
              </a:extLst>
            </p:cNvPr>
            <p:cNvSpPr txBox="1"/>
            <p:nvPr/>
          </p:nvSpPr>
          <p:spPr>
            <a:xfrm>
              <a:off x="7321350" y="4299660"/>
              <a:ext cx="1036031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>
                  <a:latin typeface="Quicksand" pitchFamily="2" charset="77"/>
                </a:rPr>
                <a:t>Médio-Alto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B9EFB640-A376-481E-BF8D-F77DDD7560CB}"/>
                </a:ext>
              </a:extLst>
            </p:cNvPr>
            <p:cNvSpPr txBox="1"/>
            <p:nvPr/>
          </p:nvSpPr>
          <p:spPr>
            <a:xfrm>
              <a:off x="7321349" y="4710417"/>
              <a:ext cx="1036031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>
                  <a:latin typeface="Quicksand" pitchFamily="2" charset="77"/>
                </a:rPr>
                <a:t>Alto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E3CBDA5A-FF2A-49F1-9DE0-D6B6E2DC49C1}"/>
                </a:ext>
              </a:extLst>
            </p:cNvPr>
            <p:cNvSpPr txBox="1"/>
            <p:nvPr/>
          </p:nvSpPr>
          <p:spPr>
            <a:xfrm>
              <a:off x="7321349" y="5013282"/>
              <a:ext cx="1036031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900" dirty="0">
                  <a:latin typeface="Quicksand" pitchFamily="2" charset="77"/>
                </a:rPr>
                <a:t>Muito-Alto</a:t>
              </a: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9FEBF5E0-C70F-46CA-84FF-DBB9E5ADD4AC}"/>
              </a:ext>
            </a:extLst>
          </p:cNvPr>
          <p:cNvSpPr txBox="1"/>
          <p:nvPr/>
        </p:nvSpPr>
        <p:spPr>
          <a:xfrm>
            <a:off x="1905663" y="5087980"/>
            <a:ext cx="6154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1200" b="1" dirty="0">
                <a:latin typeface="Quicksand" pitchFamily="2" charset="0"/>
              </a:rPr>
              <a:t>Nota:</a:t>
            </a:r>
            <a:r>
              <a:rPr lang="pt-BR" sz="1200" dirty="0">
                <a:latin typeface="Quicksand" pitchFamily="2" charset="0"/>
              </a:rPr>
              <a:t> a pontuação final foi traduzida para uma escala em que quanto maior, melhor. </a:t>
            </a:r>
          </a:p>
          <a:p>
            <a:pPr algn="l"/>
            <a:r>
              <a:rPr lang="pt-BR" sz="1200" dirty="0">
                <a:latin typeface="Quicksand" pitchFamily="2" charset="0"/>
              </a:rPr>
              <a:t>Para as colunas intermediárias, quanto menor é melhor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EB2421F-4718-4D54-9C87-1D9D01408944}"/>
              </a:ext>
            </a:extLst>
          </p:cNvPr>
          <p:cNvSpPr txBox="1"/>
          <p:nvPr/>
        </p:nvSpPr>
        <p:spPr>
          <a:xfrm>
            <a:off x="1019149" y="5750757"/>
            <a:ext cx="7018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>
                <a:latin typeface="Quicksand" pitchFamily="2" charset="0"/>
              </a:rPr>
              <a:t>Com relação à possibilidade de ser restrito pelas diretrizes da loja, </a:t>
            </a:r>
            <a:r>
              <a:rPr lang="pt-BR" sz="1200" dirty="0" err="1">
                <a:latin typeface="Quicksand" pitchFamily="2" charset="0"/>
              </a:rPr>
              <a:t>Kotlin</a:t>
            </a:r>
            <a:r>
              <a:rPr lang="pt-BR" sz="1200" dirty="0">
                <a:latin typeface="Quicksand" pitchFamily="2" charset="0"/>
              </a:rPr>
              <a:t> </a:t>
            </a:r>
            <a:r>
              <a:rPr lang="pt-BR" sz="1200" dirty="0" err="1">
                <a:latin typeface="Quicksand" pitchFamily="2" charset="0"/>
              </a:rPr>
              <a:t>Native</a:t>
            </a:r>
            <a:r>
              <a:rPr lang="pt-BR" sz="1200" dirty="0">
                <a:latin typeface="Quicksand" pitchFamily="2" charset="0"/>
              </a:rPr>
              <a:t> é a opção mais segura, pois não tem a possibilidade integrada de executar código que ainda não foi empacotado com o aplicativo e requer a criação de nossa própria IU abstrações usando componentes do sistema.</a:t>
            </a:r>
          </a:p>
        </p:txBody>
      </p:sp>
    </p:spTree>
    <p:extLst>
      <p:ext uri="{BB962C8B-B14F-4D97-AF65-F5344CB8AC3E}">
        <p14:creationId xmlns:p14="http://schemas.microsoft.com/office/powerpoint/2010/main" val="3178446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id="{AC1DD01E-1D54-4CC0-970C-53E467E63314}"/>
              </a:ext>
            </a:extLst>
          </p:cNvPr>
          <p:cNvSpPr txBox="1"/>
          <p:nvPr/>
        </p:nvSpPr>
        <p:spPr>
          <a:xfrm>
            <a:off x="40822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EAEFF8-6956-4DDB-8A67-F880842AA3B7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9" name="Google Shape;111;g7b29a26fc5_0_12">
            <a:extLst>
              <a:ext uri="{FF2B5EF4-FFF2-40B4-BE49-F238E27FC236}">
                <a16:creationId xmlns:a16="http://schemas.microsoft.com/office/drawing/2014/main" id="{365B23D9-BFBB-8042-97CE-BE2C2997E831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ANÁLISE: Plataforma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8E1C2DCD-C689-4D8E-89E8-11F6D8202DD5}"/>
              </a:ext>
            </a:extLst>
          </p:cNvPr>
          <p:cNvSpPr txBox="1"/>
          <p:nvPr/>
        </p:nvSpPr>
        <p:spPr>
          <a:xfrm>
            <a:off x="0" y="1361888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 pitchFamily="2" charset="77"/>
              </a:rPr>
              <a:t>Critérios de Avaliação da Plataforma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F5E23E-8200-4D4A-8C82-BF99C5B4011E}"/>
              </a:ext>
            </a:extLst>
          </p:cNvPr>
          <p:cNvSpPr txBox="1"/>
          <p:nvPr/>
        </p:nvSpPr>
        <p:spPr>
          <a:xfrm>
            <a:off x="508818" y="2297453"/>
            <a:ext cx="7466381" cy="193899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lvl="1" algn="just"/>
            <a:r>
              <a:rPr lang="pt-BR" sz="1200" dirty="0">
                <a:latin typeface="Quicksand" pitchFamily="2" charset="77"/>
              </a:rPr>
              <a:t>Em relação às limitações da plataforma, </a:t>
            </a:r>
            <a:r>
              <a:rPr lang="pt-BR" sz="1200" dirty="0" err="1">
                <a:latin typeface="Quicksand" pitchFamily="2" charset="77"/>
              </a:rPr>
              <a:t>Kotlin</a:t>
            </a:r>
            <a:r>
              <a:rPr lang="pt-BR" sz="1200" dirty="0">
                <a:latin typeface="Quicksand" pitchFamily="2" charset="77"/>
              </a:rPr>
              <a:t> </a:t>
            </a:r>
            <a:r>
              <a:rPr lang="pt-BR" sz="1200" dirty="0" err="1">
                <a:latin typeface="Quicksand" pitchFamily="2" charset="77"/>
              </a:rPr>
              <a:t>Native</a:t>
            </a:r>
            <a:r>
              <a:rPr lang="pt-BR" sz="1200" dirty="0">
                <a:latin typeface="Quicksand" pitchFamily="2" charset="77"/>
              </a:rPr>
              <a:t> é a abordagem mais flexível. Ele permite o compartilhamento de código em todos os contextos e não impõe limites aos recursos da plataforma / dispositivo. </a:t>
            </a:r>
          </a:p>
          <a:p>
            <a:pPr lvl="1" algn="just"/>
            <a:endParaRPr lang="pt-BR" sz="1200" dirty="0">
              <a:latin typeface="Quicksand" pitchFamily="2" charset="77"/>
            </a:endParaRPr>
          </a:p>
          <a:p>
            <a:pPr lvl="1" algn="just"/>
            <a:r>
              <a:rPr lang="pt-BR" sz="1200" dirty="0" err="1">
                <a:latin typeface="Quicksand" pitchFamily="2" charset="77"/>
              </a:rPr>
              <a:t>Flutter</a:t>
            </a:r>
            <a:r>
              <a:rPr lang="pt-BR" sz="1200" dirty="0">
                <a:latin typeface="Quicksand" pitchFamily="2" charset="77"/>
              </a:rPr>
              <a:t> e </a:t>
            </a:r>
            <a:r>
              <a:rPr lang="pt-BR" sz="1200" dirty="0" err="1">
                <a:latin typeface="Quicksand" pitchFamily="2" charset="77"/>
              </a:rPr>
              <a:t>React</a:t>
            </a:r>
            <a:r>
              <a:rPr lang="pt-BR" sz="1200" dirty="0">
                <a:latin typeface="Quicksand" pitchFamily="2" charset="77"/>
              </a:rPr>
              <a:t> </a:t>
            </a:r>
            <a:r>
              <a:rPr lang="pt-BR" sz="1200" dirty="0" err="1">
                <a:latin typeface="Quicksand" pitchFamily="2" charset="77"/>
              </a:rPr>
              <a:t>Native</a:t>
            </a:r>
            <a:r>
              <a:rPr lang="pt-BR" sz="1200" dirty="0">
                <a:latin typeface="Quicksand" pitchFamily="2" charset="77"/>
              </a:rPr>
              <a:t> têm limitações semelhantes principalmente devido à sua abordagem de memória e não podem ser usados fora do processo principal do aplicativo. Essa limitação pode mudar com o tempo, mas consideramos que não é um bloqueador para uso, pois geralmente não dependemos muito do uso do processo auxiliar e ainda é possível escrever código nativo para atender a esses requisitos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3C1392B-D7B6-48A9-82FD-0248EFB57B98}"/>
              </a:ext>
            </a:extLst>
          </p:cNvPr>
          <p:cNvSpPr txBox="1"/>
          <p:nvPr/>
        </p:nvSpPr>
        <p:spPr>
          <a:xfrm>
            <a:off x="0" y="1456286"/>
            <a:ext cx="7682164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pt-BR" sz="1200" dirty="0">
              <a:latin typeface="Quicksand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b="1" dirty="0">
                <a:latin typeface="Quicksand" pitchFamily="2" charset="77"/>
              </a:rPr>
              <a:t>Restrições da lojas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b="1" dirty="0">
              <a:latin typeface="Quicksand" pitchFamily="2" charset="77"/>
            </a:endParaRP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 pitchFamily="2" charset="77"/>
              </a:rPr>
              <a:t>Conclusão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43380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16559-2A4D-4913-9E4C-4309CEE1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832669-E6FA-4F47-A894-E3A2E3DC46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2663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id="{AC1DD01E-1D54-4CC0-970C-53E467E63314}"/>
              </a:ext>
            </a:extLst>
          </p:cNvPr>
          <p:cNvSpPr txBox="1"/>
          <p:nvPr/>
        </p:nvSpPr>
        <p:spPr>
          <a:xfrm>
            <a:off x="40822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EAEFF8-6956-4DDB-8A67-F880842AA3B7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16" name="Google Shape;748;p50">
            <a:extLst>
              <a:ext uri="{FF2B5EF4-FFF2-40B4-BE49-F238E27FC236}">
                <a16:creationId xmlns:a16="http://schemas.microsoft.com/office/drawing/2014/main" id="{26E17BD6-71B9-4111-B250-A4C3C7E6078C}"/>
              </a:ext>
            </a:extLst>
          </p:cNvPr>
          <p:cNvSpPr/>
          <p:nvPr/>
        </p:nvSpPr>
        <p:spPr>
          <a:xfrm>
            <a:off x="8025373" y="2133934"/>
            <a:ext cx="308467" cy="29527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1;g7b29a26fc5_0_12">
            <a:extLst>
              <a:ext uri="{FF2B5EF4-FFF2-40B4-BE49-F238E27FC236}">
                <a16:creationId xmlns:a16="http://schemas.microsoft.com/office/drawing/2014/main" id="{365B23D9-BFBB-8042-97CE-BE2C2997E831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ANÁLISE: Arquitetura</a:t>
            </a:r>
          </a:p>
        </p:txBody>
      </p:sp>
      <p:pic>
        <p:nvPicPr>
          <p:cNvPr id="10" name="Imagem 9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EF637D9E-3DCE-4F6B-9B58-0049D6F6B2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8589" y="15652"/>
            <a:ext cx="2542034" cy="253886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F5E23E-8200-4D4A-8C82-BF99C5B4011E}"/>
              </a:ext>
            </a:extLst>
          </p:cNvPr>
          <p:cNvSpPr txBox="1"/>
          <p:nvPr/>
        </p:nvSpPr>
        <p:spPr>
          <a:xfrm>
            <a:off x="293036" y="2297453"/>
            <a:ext cx="768216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14885039-6070-44B6-B7B7-C65506C8360D}"/>
              </a:ext>
            </a:extLst>
          </p:cNvPr>
          <p:cNvSpPr txBox="1"/>
          <p:nvPr/>
        </p:nvSpPr>
        <p:spPr>
          <a:xfrm>
            <a:off x="40821" y="1352410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 pitchFamily="2" charset="77"/>
              </a:rPr>
              <a:t> Visão Geral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03320C-7AF7-4FCB-9BC2-F36292A5D4C5}"/>
              </a:ext>
            </a:extLst>
          </p:cNvPr>
          <p:cNvSpPr txBox="1"/>
          <p:nvPr/>
        </p:nvSpPr>
        <p:spPr>
          <a:xfrm>
            <a:off x="-9352" y="1697288"/>
            <a:ext cx="7682164" cy="17543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Com uma expectativa futura de trazer novos negócios para o ecossistema da VR, tendo como canal principal com o usuário final o aplicativo mobile VR e VC,  algumas pontos foram observados para suportar o novo Super App.</a:t>
            </a:r>
          </a:p>
          <a:p>
            <a:pPr lvl="1" algn="just"/>
            <a:br>
              <a:rPr lang="pt-BR" sz="1200" dirty="0">
                <a:latin typeface="Quicksand"/>
              </a:rPr>
            </a:br>
            <a:r>
              <a:rPr lang="pt-BR" sz="1200" dirty="0">
                <a:latin typeface="Quicksand"/>
              </a:rPr>
              <a:t> 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Maior tempo de build, devido a adição de novas funcionalidades no aplicativo.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 pitchFamily="2" charset="77"/>
              </a:rPr>
              <a:t>Mais complexidade para testes independentes das novas funcionalidades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 pitchFamily="2" charset="77"/>
              </a:rPr>
              <a:t>Interferência e dependências ao escalar equipes de desenvolvimento.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b="1" dirty="0">
              <a:latin typeface="Quicksand" pitchFamily="2" charset="77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22A2B42-6C3D-4B49-AF9E-E72716AAACDD}"/>
              </a:ext>
            </a:extLst>
          </p:cNvPr>
          <p:cNvSpPr txBox="1"/>
          <p:nvPr/>
        </p:nvSpPr>
        <p:spPr>
          <a:xfrm>
            <a:off x="-429921" y="3567794"/>
            <a:ext cx="8523302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Para mitigar esses problemas, sugerimos a adoção de estratégias de modularização do APP (</a:t>
            </a:r>
            <a:r>
              <a:rPr lang="pt-BR" sz="1200" dirty="0" err="1">
                <a:latin typeface="Quicksand"/>
              </a:rPr>
              <a:t>Multi-Module</a:t>
            </a:r>
            <a:r>
              <a:rPr lang="pt-BR" sz="1200" dirty="0">
                <a:latin typeface="Quicksand"/>
              </a:rPr>
              <a:t> </a:t>
            </a:r>
            <a:r>
              <a:rPr lang="pt-BR" sz="1200" dirty="0" err="1">
                <a:latin typeface="Quicksand"/>
              </a:rPr>
              <a:t>Architecture</a:t>
            </a:r>
            <a:r>
              <a:rPr lang="pt-BR" sz="1200" dirty="0">
                <a:latin typeface="Quicksand"/>
              </a:rPr>
              <a:t>), nesse modelo a orquestração dos módulos será de responsabilidade da aplicação core (</a:t>
            </a:r>
            <a:r>
              <a:rPr lang="pt-BR" sz="1200" dirty="0" err="1">
                <a:latin typeface="Quicksand"/>
              </a:rPr>
              <a:t>engine</a:t>
            </a:r>
            <a:r>
              <a:rPr lang="pt-BR" sz="1200" dirty="0">
                <a:latin typeface="Quicksand"/>
              </a:rPr>
              <a:t>) responsável por carregar os módulos a partir de mecanismos de configurações e prover toda infraestrutura para acoplamentos desses módulos.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/>
            </a:endParaRPr>
          </a:p>
          <a:p>
            <a:pPr marL="1543050" lvl="3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Nesse tipo de abordagem os módulos não precisam conhecer ou ter dependências de outro módulos, o conceito de módulo é de ser baseado em </a:t>
            </a:r>
            <a:r>
              <a:rPr lang="pt-BR" sz="1200" dirty="0" err="1">
                <a:latin typeface="Quicksand"/>
              </a:rPr>
              <a:t>feature</a:t>
            </a:r>
            <a:r>
              <a:rPr lang="pt-BR" sz="1200" dirty="0">
                <a:latin typeface="Quicksand"/>
              </a:rPr>
              <a:t> module (ex.: mini app). Os módulos precisam se conectar a </a:t>
            </a:r>
            <a:r>
              <a:rPr lang="pt-BR" sz="1200" dirty="0" err="1">
                <a:latin typeface="Quicksand"/>
              </a:rPr>
              <a:t>engine</a:t>
            </a:r>
            <a:r>
              <a:rPr lang="pt-BR" sz="1200" dirty="0">
                <a:latin typeface="Quicksand"/>
              </a:rPr>
              <a:t> através de um contrato, ou seja, dessa forma, a </a:t>
            </a:r>
            <a:r>
              <a:rPr lang="pt-BR" sz="1200" dirty="0" err="1">
                <a:latin typeface="Quicksand"/>
              </a:rPr>
              <a:t>engine</a:t>
            </a:r>
            <a:r>
              <a:rPr lang="pt-BR" sz="1200" dirty="0">
                <a:latin typeface="Quicksand"/>
              </a:rPr>
              <a:t> poderá garantir que métodos como </a:t>
            </a:r>
            <a:r>
              <a:rPr lang="pt-BR" sz="1200" dirty="0" err="1">
                <a:latin typeface="Quicksand"/>
              </a:rPr>
              <a:t>ini</a:t>
            </a:r>
            <a:r>
              <a:rPr lang="pt-BR" sz="1200" dirty="0">
                <a:latin typeface="Quicksand"/>
              </a:rPr>
              <a:t>, por exemplo, existem nos módulos acoplados e serão sempre executados. As dependências necessárias pelos módulos deverá ter sua gestão pela aplicação core e a comunicação entre mini app e aplicação core via </a:t>
            </a:r>
            <a:r>
              <a:rPr lang="pt-BR" sz="1200" dirty="0" err="1">
                <a:latin typeface="Quicksand"/>
              </a:rPr>
              <a:t>message</a:t>
            </a:r>
            <a:r>
              <a:rPr lang="pt-BR" sz="1200" dirty="0">
                <a:latin typeface="Quicksand"/>
              </a:rPr>
              <a:t> bridge.</a:t>
            </a:r>
          </a:p>
          <a:p>
            <a:pPr marL="1543050" lvl="3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/>
            </a:endParaRPr>
          </a:p>
          <a:p>
            <a:pPr marL="1543050" lvl="3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No processo de desenvolvimento, a equipe responsável pelo módulo, precisa apenas ter o aplicativo core para conectar o seu módulo e poder realizar o Building, </a:t>
            </a:r>
            <a:r>
              <a:rPr lang="pt-BR" sz="1200" dirty="0" err="1">
                <a:latin typeface="Quicksand"/>
              </a:rPr>
              <a:t>Testing</a:t>
            </a:r>
            <a:r>
              <a:rPr lang="pt-BR" sz="1200" dirty="0">
                <a:latin typeface="Quicksand"/>
              </a:rPr>
              <a:t>, </a:t>
            </a:r>
            <a:r>
              <a:rPr lang="pt-BR" sz="1200" dirty="0" err="1">
                <a:latin typeface="Quicksand"/>
              </a:rPr>
              <a:t>Publication</a:t>
            </a:r>
            <a:r>
              <a:rPr lang="pt-BR" sz="1200" dirty="0">
                <a:latin typeface="Quicksand"/>
              </a:rPr>
              <a:t> independente de outros módulos.</a:t>
            </a:r>
          </a:p>
          <a:p>
            <a:pPr marL="1543050" lvl="3" indent="-171450" algn="just">
              <a:buFont typeface="Wingdings" panose="05000000000000000000" pitchFamily="2" charset="2"/>
              <a:buChar char="q"/>
            </a:pPr>
            <a:endParaRPr lang="pt-BR" sz="1200" b="1" dirty="0">
              <a:solidFill>
                <a:srgbClr val="FF0000"/>
              </a:solidFill>
              <a:latin typeface="Quicksand"/>
            </a:endParaRPr>
          </a:p>
          <a:p>
            <a:pPr marL="1543050" lvl="3" indent="-171450" algn="just">
              <a:buFont typeface="Wingdings" panose="05000000000000000000" pitchFamily="2" charset="2"/>
              <a:buChar char="q"/>
            </a:pPr>
            <a:r>
              <a:rPr lang="pt-BR" sz="1200" b="1" dirty="0">
                <a:solidFill>
                  <a:srgbClr val="FF0000"/>
                </a:solidFill>
                <a:latin typeface="Quicksand"/>
              </a:rPr>
              <a:t>Referência: https://www.w3.org/TR/mini-app-white-paper/</a:t>
            </a:r>
          </a:p>
        </p:txBody>
      </p:sp>
    </p:spTree>
    <p:extLst>
      <p:ext uri="{BB962C8B-B14F-4D97-AF65-F5344CB8AC3E}">
        <p14:creationId xmlns:p14="http://schemas.microsoft.com/office/powerpoint/2010/main" val="1775319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id="{AC1DD01E-1D54-4CC0-970C-53E467E63314}"/>
              </a:ext>
            </a:extLst>
          </p:cNvPr>
          <p:cNvSpPr txBox="1"/>
          <p:nvPr/>
        </p:nvSpPr>
        <p:spPr>
          <a:xfrm>
            <a:off x="40822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EAEFF8-6956-4DDB-8A67-F880842AA3B7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16" name="Google Shape;748;p50">
            <a:extLst>
              <a:ext uri="{FF2B5EF4-FFF2-40B4-BE49-F238E27FC236}">
                <a16:creationId xmlns:a16="http://schemas.microsoft.com/office/drawing/2014/main" id="{26E17BD6-71B9-4111-B250-A4C3C7E6078C}"/>
              </a:ext>
            </a:extLst>
          </p:cNvPr>
          <p:cNvSpPr/>
          <p:nvPr/>
        </p:nvSpPr>
        <p:spPr>
          <a:xfrm>
            <a:off x="8025373" y="2133934"/>
            <a:ext cx="308467" cy="29527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1;g7b29a26fc5_0_12">
            <a:extLst>
              <a:ext uri="{FF2B5EF4-FFF2-40B4-BE49-F238E27FC236}">
                <a16:creationId xmlns:a16="http://schemas.microsoft.com/office/drawing/2014/main" id="{365B23D9-BFBB-8042-97CE-BE2C2997E831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ANÁLISE: Arquitetura</a:t>
            </a:r>
          </a:p>
        </p:txBody>
      </p:sp>
      <p:pic>
        <p:nvPicPr>
          <p:cNvPr id="10" name="Imagem 9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EF637D9E-3DCE-4F6B-9B58-0049D6F6B2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8589" y="15652"/>
            <a:ext cx="2542034" cy="2538860"/>
          </a:xfrm>
          <a:prstGeom prst="rect">
            <a:avLst/>
          </a:prstGeom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8E1C2DCD-C689-4D8E-89E8-11F6D8202DD5}"/>
              </a:ext>
            </a:extLst>
          </p:cNvPr>
          <p:cNvSpPr txBox="1"/>
          <p:nvPr/>
        </p:nvSpPr>
        <p:spPr>
          <a:xfrm>
            <a:off x="0" y="1361888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 pitchFamily="2" charset="77"/>
              </a:rPr>
              <a:t> Solução Nativa ou Hibrido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F5E23E-8200-4D4A-8C82-BF99C5B4011E}"/>
              </a:ext>
            </a:extLst>
          </p:cNvPr>
          <p:cNvSpPr txBox="1"/>
          <p:nvPr/>
        </p:nvSpPr>
        <p:spPr>
          <a:xfrm>
            <a:off x="293036" y="2297453"/>
            <a:ext cx="768216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14885039-6070-44B6-B7B7-C65506C8360D}"/>
              </a:ext>
            </a:extLst>
          </p:cNvPr>
          <p:cNvSpPr txBox="1"/>
          <p:nvPr/>
        </p:nvSpPr>
        <p:spPr>
          <a:xfrm>
            <a:off x="0" y="1809508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 pitchFamily="2" charset="77"/>
              </a:rPr>
              <a:t> Padrão Sugerido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8DF0E93-F045-4EDC-9261-44C73FF26AAD}"/>
              </a:ext>
            </a:extLst>
          </p:cNvPr>
          <p:cNvSpPr txBox="1"/>
          <p:nvPr/>
        </p:nvSpPr>
        <p:spPr>
          <a:xfrm>
            <a:off x="0" y="2207885"/>
            <a:ext cx="7682164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 A proposta de abordagem é utilização do MVVM </a:t>
            </a:r>
            <a:r>
              <a:rPr lang="pt-BR" sz="1200" dirty="0" err="1">
                <a:latin typeface="Quicksand"/>
              </a:rPr>
              <a:t>pattern</a:t>
            </a:r>
            <a:r>
              <a:rPr lang="pt-BR" sz="1200" dirty="0">
                <a:latin typeface="Quicksand"/>
              </a:rPr>
              <a:t> e Clean </a:t>
            </a:r>
            <a:r>
              <a:rPr lang="pt-BR" sz="1200" dirty="0" err="1">
                <a:latin typeface="Quicksand"/>
              </a:rPr>
              <a:t>Architecture</a:t>
            </a:r>
            <a:r>
              <a:rPr lang="pt-BR" sz="1200" dirty="0">
                <a:latin typeface="Quicksand"/>
              </a:rPr>
              <a:t> para os módulos (mini apps) e aplicativo core. </a:t>
            </a:r>
            <a:endParaRPr lang="pt-BR" sz="1200" b="1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9309DC3E-5438-4248-94BE-8FE0E65C01F9}"/>
              </a:ext>
            </a:extLst>
          </p:cNvPr>
          <p:cNvSpPr txBox="1"/>
          <p:nvPr/>
        </p:nvSpPr>
        <p:spPr>
          <a:xfrm>
            <a:off x="511040" y="2779277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 pitchFamily="2" charset="77"/>
              </a:rPr>
              <a:t> Camada de Dados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952DA81-2080-41CC-8CD9-B26DA0149AC6}"/>
              </a:ext>
            </a:extLst>
          </p:cNvPr>
          <p:cNvSpPr txBox="1"/>
          <p:nvPr/>
        </p:nvSpPr>
        <p:spPr>
          <a:xfrm>
            <a:off x="374664" y="3177316"/>
            <a:ext cx="7682164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 O acesso a fonte de dados e serviços(http) será baseado no padrão de projeto </a:t>
            </a:r>
            <a:r>
              <a:rPr lang="pt-BR" sz="1200" b="1" dirty="0" err="1">
                <a:latin typeface="Quicksand"/>
              </a:rPr>
              <a:t>repository</a:t>
            </a:r>
            <a:r>
              <a:rPr lang="pt-BR" sz="1200" b="1" dirty="0">
                <a:latin typeface="Quicksand"/>
              </a:rPr>
              <a:t> </a:t>
            </a:r>
            <a:r>
              <a:rPr lang="pt-BR" sz="1200" b="1" dirty="0" err="1">
                <a:latin typeface="Quicksand"/>
              </a:rPr>
              <a:t>pattner</a:t>
            </a:r>
            <a:r>
              <a:rPr lang="pt-BR" sz="1200" b="1" dirty="0">
                <a:latin typeface="Quicksand"/>
              </a:rPr>
              <a:t>,</a:t>
            </a:r>
            <a:r>
              <a:rPr lang="pt-BR" sz="1200" dirty="0">
                <a:latin typeface="Quicksand"/>
              </a:rPr>
              <a:t> com a criação de uma classe e interface para cada modelo, e aproveitando o principio de </a:t>
            </a:r>
            <a:r>
              <a:rPr lang="pt-BR" sz="1200" b="1" dirty="0">
                <a:latin typeface="Quicksand"/>
              </a:rPr>
              <a:t>inversão de dependência </a:t>
            </a:r>
            <a:r>
              <a:rPr lang="pt-BR" sz="1200" dirty="0">
                <a:latin typeface="Quicksand"/>
              </a:rPr>
              <a:t>para abstrair a fonte de dados.</a:t>
            </a: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5981D22C-140F-4C60-9EFE-E4346CAD7A10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4250875" y="4284055"/>
            <a:ext cx="1077769" cy="20369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19A7B547-BEF0-4633-BDEE-044ADFF308DD}"/>
              </a:ext>
            </a:extLst>
          </p:cNvPr>
          <p:cNvGrpSpPr/>
          <p:nvPr/>
        </p:nvGrpSpPr>
        <p:grpSpPr>
          <a:xfrm>
            <a:off x="4250875" y="3910439"/>
            <a:ext cx="1121385" cy="2786729"/>
            <a:chOff x="2770099" y="4162424"/>
            <a:chExt cx="1307316" cy="2164634"/>
          </a:xfrm>
        </p:grpSpPr>
        <p:cxnSp>
          <p:nvCxnSpPr>
            <p:cNvPr id="4" name="Conector reto 3">
              <a:extLst>
                <a:ext uri="{FF2B5EF4-FFF2-40B4-BE49-F238E27FC236}">
                  <a16:creationId xmlns:a16="http://schemas.microsoft.com/office/drawing/2014/main" id="{6F1C79E6-1040-4450-9C94-BDC1246A3D91}"/>
                </a:ext>
              </a:extLst>
            </p:cNvPr>
            <p:cNvCxnSpPr/>
            <p:nvPr/>
          </p:nvCxnSpPr>
          <p:spPr>
            <a:xfrm>
              <a:off x="3465870" y="4162424"/>
              <a:ext cx="0" cy="216463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FCEEECBF-02EC-41C3-AD39-51EBE979AA94}"/>
                </a:ext>
              </a:extLst>
            </p:cNvPr>
            <p:cNvCxnSpPr>
              <a:cxnSpLocks/>
              <a:stCxn id="48" idx="1"/>
              <a:endCxn id="54" idx="3"/>
            </p:cNvCxnSpPr>
            <p:nvPr/>
          </p:nvCxnSpPr>
          <p:spPr>
            <a:xfrm flipH="1">
              <a:off x="2770099" y="5231857"/>
              <a:ext cx="1307316" cy="143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22F5F8AB-E72D-4073-BEA6-492A4E4F9A14}"/>
              </a:ext>
            </a:extLst>
          </p:cNvPr>
          <p:cNvCxnSpPr>
            <a:cxnSpLocks/>
          </p:cNvCxnSpPr>
          <p:nvPr/>
        </p:nvCxnSpPr>
        <p:spPr>
          <a:xfrm flipH="1" flipV="1">
            <a:off x="6262937" y="4272250"/>
            <a:ext cx="523673" cy="118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3EF6D0C-B48B-40D9-8838-C2051A631474}"/>
              </a:ext>
            </a:extLst>
          </p:cNvPr>
          <p:cNvCxnSpPr>
            <a:cxnSpLocks/>
          </p:cNvCxnSpPr>
          <p:nvPr/>
        </p:nvCxnSpPr>
        <p:spPr>
          <a:xfrm flipH="1">
            <a:off x="6270835" y="4456713"/>
            <a:ext cx="5221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265ACD6-9D15-49D4-AC28-D4E427D956F4}"/>
              </a:ext>
            </a:extLst>
          </p:cNvPr>
          <p:cNvSpPr txBox="1"/>
          <p:nvPr/>
        </p:nvSpPr>
        <p:spPr>
          <a:xfrm>
            <a:off x="6817011" y="4111201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1200" dirty="0">
                <a:latin typeface="Quicksand" pitchFamily="2" charset="0"/>
              </a:rPr>
              <a:t>uses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A354452-84E7-4129-B4DE-DAC39C1E7184}"/>
              </a:ext>
            </a:extLst>
          </p:cNvPr>
          <p:cNvSpPr txBox="1"/>
          <p:nvPr/>
        </p:nvSpPr>
        <p:spPr>
          <a:xfrm>
            <a:off x="6786610" y="4335493"/>
            <a:ext cx="728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1200" dirty="0" err="1">
                <a:latin typeface="Quicksand" pitchFamily="2" charset="0"/>
              </a:rPr>
              <a:t>extends</a:t>
            </a:r>
            <a:endParaRPr lang="pt-BR" sz="1200" dirty="0">
              <a:latin typeface="Quicksand" pitchFamily="2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D3B485AA-CC5E-450D-A92D-F1B7BF6B3FDA}"/>
              </a:ext>
            </a:extLst>
          </p:cNvPr>
          <p:cNvSpPr txBox="1"/>
          <p:nvPr/>
        </p:nvSpPr>
        <p:spPr>
          <a:xfrm>
            <a:off x="378969" y="5652020"/>
            <a:ext cx="3462113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 </a:t>
            </a:r>
            <a:r>
              <a:rPr lang="pt-BR" sz="1200" b="1" dirty="0" err="1">
                <a:latin typeface="Quicksand"/>
              </a:rPr>
              <a:t>DataSource</a:t>
            </a:r>
            <a:r>
              <a:rPr lang="pt-BR" sz="1200" dirty="0">
                <a:latin typeface="Quicksand"/>
              </a:rPr>
              <a:t>: A interface que o framework precisa implementar</a:t>
            </a:r>
            <a:endParaRPr lang="pt-BR" sz="1200" dirty="0">
              <a:latin typeface="Quicksand" pitchFamily="2" charset="77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C7B2022-7FEB-4F23-9D1C-31AF227CB7A3}"/>
              </a:ext>
            </a:extLst>
          </p:cNvPr>
          <p:cNvSpPr txBox="1"/>
          <p:nvPr/>
        </p:nvSpPr>
        <p:spPr>
          <a:xfrm>
            <a:off x="388127" y="6113685"/>
            <a:ext cx="3462113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 </a:t>
            </a:r>
            <a:r>
              <a:rPr lang="pt-BR" sz="1200" b="1" dirty="0" err="1">
                <a:latin typeface="Quicksand"/>
              </a:rPr>
              <a:t>Repository</a:t>
            </a:r>
            <a:r>
              <a:rPr lang="pt-BR" sz="1200" b="1" dirty="0">
                <a:latin typeface="Quicksand"/>
              </a:rPr>
              <a:t>:</a:t>
            </a:r>
            <a:r>
              <a:rPr lang="pt-BR" sz="1200" dirty="0">
                <a:latin typeface="Quicksand"/>
              </a:rPr>
              <a:t>: Prover os métodos de acesso aos dados delegados pelo </a:t>
            </a:r>
            <a:r>
              <a:rPr lang="pt-BR" sz="1200" dirty="0" err="1">
                <a:latin typeface="Quicksand"/>
              </a:rPr>
              <a:t>DataSource</a:t>
            </a:r>
            <a:r>
              <a:rPr lang="pt-BR" sz="1200" dirty="0">
                <a:latin typeface="Quicksand"/>
              </a:rPr>
              <a:t>.</a:t>
            </a:r>
            <a:endParaRPr lang="pt-BR" sz="1200" dirty="0">
              <a:latin typeface="Quicksand" pitchFamily="2" charset="77"/>
            </a:endParaRPr>
          </a:p>
        </p:txBody>
      </p:sp>
      <p:sp>
        <p:nvSpPr>
          <p:cNvPr id="43" name="Fluxograma: Processo Alternativo 42">
            <a:extLst>
              <a:ext uri="{FF2B5EF4-FFF2-40B4-BE49-F238E27FC236}">
                <a16:creationId xmlns:a16="http://schemas.microsoft.com/office/drawing/2014/main" id="{FC3328F4-57A9-4A3A-BB1E-1DCE4CED972D}"/>
              </a:ext>
            </a:extLst>
          </p:cNvPr>
          <p:cNvSpPr/>
          <p:nvPr/>
        </p:nvSpPr>
        <p:spPr>
          <a:xfrm>
            <a:off x="2074328" y="3977975"/>
            <a:ext cx="2160000" cy="540000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>
                <a:latin typeface="Quicksand" pitchFamily="2" charset="0"/>
              </a:rPr>
              <a:t>Repository</a:t>
            </a:r>
            <a:endParaRPr lang="pt-BR" sz="1600" dirty="0">
              <a:latin typeface="Quicksand" pitchFamily="2" charset="0"/>
            </a:endParaRPr>
          </a:p>
        </p:txBody>
      </p:sp>
      <p:sp>
        <p:nvSpPr>
          <p:cNvPr id="46" name="Fluxograma: Processo Alternativo 45">
            <a:extLst>
              <a:ext uri="{FF2B5EF4-FFF2-40B4-BE49-F238E27FC236}">
                <a16:creationId xmlns:a16="http://schemas.microsoft.com/office/drawing/2014/main" id="{BCE22695-B9CC-4B39-ADDE-83B5955ECCF3}"/>
              </a:ext>
            </a:extLst>
          </p:cNvPr>
          <p:cNvSpPr/>
          <p:nvPr/>
        </p:nvSpPr>
        <p:spPr>
          <a:xfrm>
            <a:off x="5328644" y="5944794"/>
            <a:ext cx="2850962" cy="752375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pt-BR" sz="1600" dirty="0">
                <a:latin typeface="Quicksand" pitchFamily="2" charset="0"/>
              </a:rPr>
            </a:br>
            <a:r>
              <a:rPr lang="pt-BR" sz="1600" dirty="0">
                <a:latin typeface="Quicksand" pitchFamily="2" charset="0"/>
              </a:rPr>
              <a:t>Framework </a:t>
            </a:r>
            <a:r>
              <a:rPr lang="pt-BR" sz="1600" dirty="0" err="1">
                <a:latin typeface="Quicksand" pitchFamily="2" charset="0"/>
              </a:rPr>
              <a:t>Class</a:t>
            </a:r>
            <a:r>
              <a:rPr lang="pt-BR" sz="1600" dirty="0">
                <a:latin typeface="Quicksand" pitchFamily="2" charset="0"/>
              </a:rPr>
              <a:t> </a:t>
            </a:r>
            <a:r>
              <a:rPr lang="pt-BR" sz="1600" dirty="0" err="1">
                <a:latin typeface="Quicksand" pitchFamily="2" charset="0"/>
              </a:rPr>
              <a:t>that</a:t>
            </a:r>
            <a:r>
              <a:rPr lang="pt-BR" sz="1600" dirty="0">
                <a:latin typeface="Quicksand" pitchFamily="2" charset="0"/>
              </a:rPr>
              <a:t> </a:t>
            </a:r>
            <a:r>
              <a:rPr lang="pt-BR" sz="1600" dirty="0" err="1">
                <a:latin typeface="Quicksand" pitchFamily="2" charset="0"/>
              </a:rPr>
              <a:t>initializes</a:t>
            </a:r>
            <a:r>
              <a:rPr lang="pt-BR" sz="1600" dirty="0">
                <a:latin typeface="Quicksand" pitchFamily="2" charset="0"/>
              </a:rPr>
              <a:t> </a:t>
            </a:r>
            <a:r>
              <a:rPr lang="pt-BR" sz="1600" dirty="0" err="1">
                <a:latin typeface="Quicksand" pitchFamily="2" charset="0"/>
              </a:rPr>
              <a:t>Repository</a:t>
            </a:r>
            <a:r>
              <a:rPr lang="pt-BR" sz="1600" dirty="0">
                <a:latin typeface="Quicksand" pitchFamily="2" charset="0"/>
              </a:rPr>
              <a:t> </a:t>
            </a:r>
          </a:p>
          <a:p>
            <a:pPr algn="ctr"/>
            <a:endParaRPr lang="pt-BR" dirty="0">
              <a:latin typeface="Quicksand" pitchFamily="2" charset="0"/>
            </a:endParaRPr>
          </a:p>
        </p:txBody>
      </p:sp>
      <p:sp>
        <p:nvSpPr>
          <p:cNvPr id="48" name="Fluxograma: Processo Alternativo 47">
            <a:extLst>
              <a:ext uri="{FF2B5EF4-FFF2-40B4-BE49-F238E27FC236}">
                <a16:creationId xmlns:a16="http://schemas.microsoft.com/office/drawing/2014/main" id="{2A80DAAF-144E-440B-9E37-E3F35F3CC920}"/>
              </a:ext>
            </a:extLst>
          </p:cNvPr>
          <p:cNvSpPr/>
          <p:nvPr/>
        </p:nvSpPr>
        <p:spPr>
          <a:xfrm>
            <a:off x="5372260" y="5017217"/>
            <a:ext cx="2160000" cy="540000"/>
          </a:xfrm>
          <a:prstGeom prst="flowChartAlternateProces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pt-BR" sz="1600" dirty="0">
                <a:latin typeface="Quicksand" pitchFamily="2" charset="0"/>
              </a:rPr>
            </a:br>
            <a:br>
              <a:rPr lang="pt-BR" sz="1600" dirty="0">
                <a:latin typeface="Quicksand" pitchFamily="2" charset="0"/>
              </a:rPr>
            </a:br>
            <a:r>
              <a:rPr lang="pt-BR" sz="1600" dirty="0" err="1">
                <a:latin typeface="Quicksand" pitchFamily="2" charset="0"/>
              </a:rPr>
              <a:t>DataSource</a:t>
            </a:r>
            <a:r>
              <a:rPr lang="pt-BR" sz="1600" dirty="0">
                <a:latin typeface="Quicksand" pitchFamily="2" charset="0"/>
              </a:rPr>
              <a:t> </a:t>
            </a:r>
            <a:r>
              <a:rPr lang="pt-BR" sz="1600" dirty="0" err="1">
                <a:latin typeface="Quicksand" pitchFamily="2" charset="0"/>
              </a:rPr>
              <a:t>lmpementation</a:t>
            </a:r>
            <a:endParaRPr lang="pt-BR" sz="1600" dirty="0">
              <a:latin typeface="Quicksand" pitchFamily="2" charset="0"/>
            </a:endParaRPr>
          </a:p>
          <a:p>
            <a:pPr algn="ctr"/>
            <a:endParaRPr lang="pt-BR" sz="1600" dirty="0">
              <a:latin typeface="Quicksand" pitchFamily="2" charset="0"/>
            </a:endParaRPr>
          </a:p>
          <a:p>
            <a:pPr algn="ctr"/>
            <a:endParaRPr lang="pt-BR" dirty="0">
              <a:latin typeface="Quicksand" pitchFamily="2" charset="0"/>
            </a:endParaRPr>
          </a:p>
        </p:txBody>
      </p:sp>
      <p:sp>
        <p:nvSpPr>
          <p:cNvPr id="54" name="Fluxograma: Processo Alternativo 53">
            <a:extLst>
              <a:ext uri="{FF2B5EF4-FFF2-40B4-BE49-F238E27FC236}">
                <a16:creationId xmlns:a16="http://schemas.microsoft.com/office/drawing/2014/main" id="{6CF4B599-535D-4444-BCFB-68776AD73B0A}"/>
              </a:ext>
            </a:extLst>
          </p:cNvPr>
          <p:cNvSpPr/>
          <p:nvPr/>
        </p:nvSpPr>
        <p:spPr>
          <a:xfrm>
            <a:off x="2090875" y="5035663"/>
            <a:ext cx="2160000" cy="540000"/>
          </a:xfrm>
          <a:prstGeom prst="flowChartAlternateProces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>
                <a:latin typeface="Quicksand" pitchFamily="2" charset="0"/>
              </a:rPr>
              <a:t>DataSource</a:t>
            </a:r>
            <a:endParaRPr lang="pt-BR" sz="1600" dirty="0">
              <a:latin typeface="Quicks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470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id="{AC1DD01E-1D54-4CC0-970C-53E467E63314}"/>
              </a:ext>
            </a:extLst>
          </p:cNvPr>
          <p:cNvSpPr txBox="1"/>
          <p:nvPr/>
        </p:nvSpPr>
        <p:spPr>
          <a:xfrm>
            <a:off x="40822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EAEFF8-6956-4DDB-8A67-F880842AA3B7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16" name="Google Shape;748;p50">
            <a:extLst>
              <a:ext uri="{FF2B5EF4-FFF2-40B4-BE49-F238E27FC236}">
                <a16:creationId xmlns:a16="http://schemas.microsoft.com/office/drawing/2014/main" id="{26E17BD6-71B9-4111-B250-A4C3C7E6078C}"/>
              </a:ext>
            </a:extLst>
          </p:cNvPr>
          <p:cNvSpPr/>
          <p:nvPr/>
        </p:nvSpPr>
        <p:spPr>
          <a:xfrm>
            <a:off x="8025373" y="2133934"/>
            <a:ext cx="308467" cy="29527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1;g7b29a26fc5_0_12">
            <a:extLst>
              <a:ext uri="{FF2B5EF4-FFF2-40B4-BE49-F238E27FC236}">
                <a16:creationId xmlns:a16="http://schemas.microsoft.com/office/drawing/2014/main" id="{365B23D9-BFBB-8042-97CE-BE2C2997E831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ANÁLISE: Arquitetura</a:t>
            </a:r>
          </a:p>
        </p:txBody>
      </p:sp>
      <p:pic>
        <p:nvPicPr>
          <p:cNvPr id="10" name="Imagem 9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EF637D9E-3DCE-4F6B-9B58-0049D6F6B2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8589" y="15652"/>
            <a:ext cx="2542034" cy="2538860"/>
          </a:xfrm>
          <a:prstGeom prst="rect">
            <a:avLst/>
          </a:prstGeom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8E1C2DCD-C689-4D8E-89E8-11F6D8202DD5}"/>
              </a:ext>
            </a:extLst>
          </p:cNvPr>
          <p:cNvSpPr txBox="1"/>
          <p:nvPr/>
        </p:nvSpPr>
        <p:spPr>
          <a:xfrm>
            <a:off x="356806" y="1558978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 pitchFamily="2" charset="77"/>
              </a:rPr>
              <a:t> Camada Framework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F5E23E-8200-4D4A-8C82-BF99C5B4011E}"/>
              </a:ext>
            </a:extLst>
          </p:cNvPr>
          <p:cNvSpPr txBox="1"/>
          <p:nvPr/>
        </p:nvSpPr>
        <p:spPr>
          <a:xfrm>
            <a:off x="293036" y="2297453"/>
            <a:ext cx="768216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</p:txBody>
      </p:sp>
      <p:sp>
        <p:nvSpPr>
          <p:cNvPr id="29" name="TextBox 5">
            <a:extLst>
              <a:ext uri="{FF2B5EF4-FFF2-40B4-BE49-F238E27FC236}">
                <a16:creationId xmlns:a16="http://schemas.microsoft.com/office/drawing/2014/main" id="{18E9E7E3-E25A-4F05-B8E4-B03CBF745BF0}"/>
              </a:ext>
            </a:extLst>
          </p:cNvPr>
          <p:cNvSpPr txBox="1"/>
          <p:nvPr/>
        </p:nvSpPr>
        <p:spPr>
          <a:xfrm>
            <a:off x="0" y="1243411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 pitchFamily="2" charset="77"/>
              </a:rPr>
              <a:t> Padrão Sugerido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E1259FB-7269-47BE-BAD8-6D464501590B}"/>
              </a:ext>
            </a:extLst>
          </p:cNvPr>
          <p:cNvSpPr txBox="1"/>
          <p:nvPr/>
        </p:nvSpPr>
        <p:spPr>
          <a:xfrm>
            <a:off x="242863" y="1935911"/>
            <a:ext cx="768216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A camada de framework contém as implementações de interfaces definidas na camada de dados,  </a:t>
            </a:r>
            <a:endParaRPr lang="pt-BR" sz="1200" dirty="0">
              <a:latin typeface="Quicksand" pitchFamily="2" charset="77"/>
            </a:endParaRPr>
          </a:p>
        </p:txBody>
      </p:sp>
      <p:sp>
        <p:nvSpPr>
          <p:cNvPr id="31" name="TextBox 5">
            <a:extLst>
              <a:ext uri="{FF2B5EF4-FFF2-40B4-BE49-F238E27FC236}">
                <a16:creationId xmlns:a16="http://schemas.microsoft.com/office/drawing/2014/main" id="{F4519206-0DDC-4235-A86C-4484BA576E56}"/>
              </a:ext>
            </a:extLst>
          </p:cNvPr>
          <p:cNvSpPr txBox="1"/>
          <p:nvPr/>
        </p:nvSpPr>
        <p:spPr>
          <a:xfrm>
            <a:off x="359883" y="2436884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 pitchFamily="2" charset="77"/>
              </a:rPr>
              <a:t> Camada de Apresentação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DF6E295-816A-472F-9B4D-3E7E7EAD0B08}"/>
              </a:ext>
            </a:extLst>
          </p:cNvPr>
          <p:cNvSpPr txBox="1"/>
          <p:nvPr/>
        </p:nvSpPr>
        <p:spPr>
          <a:xfrm>
            <a:off x="356806" y="2693084"/>
            <a:ext cx="7682164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A campada de apresentação contém todo código relacionado a interface com o usuário. Esta camada está no mesmo nível da camada de framework. Para versão Android o padrão utilizado nessa camada será o MVVM suportado pelo Android </a:t>
            </a:r>
            <a:r>
              <a:rPr lang="pt-BR" sz="1200" dirty="0" err="1">
                <a:latin typeface="Quicksand"/>
              </a:rPr>
              <a:t>JetPack</a:t>
            </a:r>
            <a:r>
              <a:rPr lang="pt-BR" sz="1200" dirty="0">
                <a:latin typeface="Quicksand"/>
              </a:rPr>
              <a:t>.</a:t>
            </a:r>
            <a:endParaRPr lang="pt-BR" sz="1200" dirty="0">
              <a:latin typeface="Quicksand" pitchFamily="2" charset="77"/>
            </a:endParaRP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67521D42-11A9-44E8-8103-40AFB83C1A71}"/>
              </a:ext>
            </a:extLst>
          </p:cNvPr>
          <p:cNvCxnSpPr>
            <a:cxnSpLocks/>
          </p:cNvCxnSpPr>
          <p:nvPr/>
        </p:nvCxnSpPr>
        <p:spPr>
          <a:xfrm flipH="1">
            <a:off x="2300913" y="4393147"/>
            <a:ext cx="104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F2A8F8C2-186A-4CC9-9045-FBD83D32D081}"/>
              </a:ext>
            </a:extLst>
          </p:cNvPr>
          <p:cNvCxnSpPr>
            <a:cxnSpLocks/>
          </p:cNvCxnSpPr>
          <p:nvPr/>
        </p:nvCxnSpPr>
        <p:spPr>
          <a:xfrm>
            <a:off x="5251056" y="4212295"/>
            <a:ext cx="104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8E96B92E-35E0-43C6-8753-469F107DA463}"/>
              </a:ext>
            </a:extLst>
          </p:cNvPr>
          <p:cNvCxnSpPr>
            <a:cxnSpLocks/>
          </p:cNvCxnSpPr>
          <p:nvPr/>
        </p:nvCxnSpPr>
        <p:spPr>
          <a:xfrm>
            <a:off x="2300913" y="3876467"/>
            <a:ext cx="104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C9FFAF06-B975-454E-AFBB-84EA77399BBE}"/>
              </a:ext>
            </a:extLst>
          </p:cNvPr>
          <p:cNvGrpSpPr/>
          <p:nvPr/>
        </p:nvGrpSpPr>
        <p:grpSpPr>
          <a:xfrm>
            <a:off x="445310" y="3564413"/>
            <a:ext cx="7682290" cy="1080000"/>
            <a:chOff x="356806" y="3786114"/>
            <a:chExt cx="7682290" cy="1261230"/>
          </a:xfrm>
        </p:grpSpPr>
        <p:sp>
          <p:nvSpPr>
            <p:cNvPr id="34" name="Fluxograma: Processo Alternativo 33">
              <a:extLst>
                <a:ext uri="{FF2B5EF4-FFF2-40B4-BE49-F238E27FC236}">
                  <a16:creationId xmlns:a16="http://schemas.microsoft.com/office/drawing/2014/main" id="{4F678452-0F14-4B2C-939A-8A52CFCC60BC}"/>
                </a:ext>
              </a:extLst>
            </p:cNvPr>
            <p:cNvSpPr/>
            <p:nvPr/>
          </p:nvSpPr>
          <p:spPr>
            <a:xfrm>
              <a:off x="356806" y="3786114"/>
              <a:ext cx="1774800" cy="1260000"/>
            </a:xfrm>
            <a:prstGeom prst="flowChartAlternateProcess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Quicksand" pitchFamily="2" charset="0"/>
                </a:rPr>
                <a:t>View</a:t>
              </a:r>
            </a:p>
          </p:txBody>
        </p:sp>
        <p:sp>
          <p:nvSpPr>
            <p:cNvPr id="36" name="Fluxograma: Processo Alternativo 35">
              <a:extLst>
                <a:ext uri="{FF2B5EF4-FFF2-40B4-BE49-F238E27FC236}">
                  <a16:creationId xmlns:a16="http://schemas.microsoft.com/office/drawing/2014/main" id="{5D710788-37D2-454F-8F46-A9B26C3D6F4B}"/>
                </a:ext>
              </a:extLst>
            </p:cNvPr>
            <p:cNvSpPr/>
            <p:nvPr/>
          </p:nvSpPr>
          <p:spPr>
            <a:xfrm>
              <a:off x="3310488" y="3786114"/>
              <a:ext cx="1774800" cy="1260000"/>
            </a:xfrm>
            <a:prstGeom prst="flowChartAlternateProcess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Quicksand" pitchFamily="2" charset="0"/>
                </a:rPr>
                <a:t>ViewModel</a:t>
              </a:r>
            </a:p>
          </p:txBody>
        </p:sp>
        <p:sp>
          <p:nvSpPr>
            <p:cNvPr id="42" name="Fluxograma: Processo Alternativo 41">
              <a:extLst>
                <a:ext uri="{FF2B5EF4-FFF2-40B4-BE49-F238E27FC236}">
                  <a16:creationId xmlns:a16="http://schemas.microsoft.com/office/drawing/2014/main" id="{1F7F58F9-F62F-4CC9-A01E-D2C9CB39C877}"/>
                </a:ext>
              </a:extLst>
            </p:cNvPr>
            <p:cNvSpPr/>
            <p:nvPr/>
          </p:nvSpPr>
          <p:spPr>
            <a:xfrm>
              <a:off x="6264170" y="3787344"/>
              <a:ext cx="1774926" cy="1260000"/>
            </a:xfrm>
            <a:prstGeom prst="flowChartAlternateProcess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Quicksand" pitchFamily="2" charset="0"/>
                </a:rPr>
                <a:t>Model</a:t>
              </a:r>
            </a:p>
          </p:txBody>
        </p: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2CF7C7ED-0A0D-42C5-B047-2D4EB81400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44280" y="4416114"/>
              <a:ext cx="1044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122372DA-AA56-4066-8533-A140934C2D8A}"/>
                </a:ext>
              </a:extLst>
            </p:cNvPr>
            <p:cNvSpPr txBox="1"/>
            <p:nvPr/>
          </p:nvSpPr>
          <p:spPr>
            <a:xfrm>
              <a:off x="2375921" y="3873534"/>
              <a:ext cx="7443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 err="1">
                  <a:latin typeface="Quicksand"/>
                </a:rPr>
                <a:t>actions</a:t>
              </a:r>
              <a:endParaRPr lang="pt-BR" sz="1200" dirty="0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2EF974EB-A4FA-4F1E-AFAC-593DC7F6229F}"/>
                </a:ext>
              </a:extLst>
            </p:cNvPr>
            <p:cNvSpPr txBox="1"/>
            <p:nvPr/>
          </p:nvSpPr>
          <p:spPr>
            <a:xfrm>
              <a:off x="2185685" y="4428543"/>
              <a:ext cx="126127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 err="1">
                  <a:latin typeface="Quicksand"/>
                </a:rPr>
                <a:t>async</a:t>
              </a:r>
              <a:r>
                <a:rPr lang="pt-BR" sz="1200" dirty="0">
                  <a:latin typeface="Quicksand"/>
                </a:rPr>
                <a:t> </a:t>
              </a:r>
              <a:r>
                <a:rPr lang="pt-BR" sz="1200" dirty="0" err="1">
                  <a:latin typeface="Quicksand"/>
                </a:rPr>
                <a:t>actions</a:t>
              </a:r>
              <a:endParaRPr lang="pt-BR" sz="1200" dirty="0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4E812189-0356-48CC-B157-BB717744BE61}"/>
                </a:ext>
              </a:extLst>
            </p:cNvPr>
            <p:cNvSpPr txBox="1"/>
            <p:nvPr/>
          </p:nvSpPr>
          <p:spPr>
            <a:xfrm>
              <a:off x="5162552" y="3860880"/>
              <a:ext cx="136925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 err="1">
                  <a:latin typeface="Quicksand"/>
                </a:rPr>
                <a:t>read</a:t>
              </a:r>
              <a:r>
                <a:rPr lang="pt-BR" sz="1200" dirty="0">
                  <a:latin typeface="Quicksand"/>
                </a:rPr>
                <a:t> </a:t>
              </a:r>
              <a:r>
                <a:rPr lang="pt-BR" sz="1200" dirty="0" err="1">
                  <a:latin typeface="Quicksand"/>
                </a:rPr>
                <a:t>and</a:t>
              </a:r>
              <a:r>
                <a:rPr lang="pt-BR" sz="1200" dirty="0">
                  <a:latin typeface="Quicksand"/>
                </a:rPr>
                <a:t> </a:t>
              </a:r>
            </a:p>
            <a:p>
              <a:r>
                <a:rPr lang="pt-BR" sz="1200" dirty="0" err="1">
                  <a:latin typeface="Quicksand"/>
                </a:rPr>
                <a:t>modify</a:t>
              </a:r>
              <a:r>
                <a:rPr lang="pt-BR" sz="1200" dirty="0">
                  <a:latin typeface="Quicksand"/>
                </a:rPr>
                <a:t> data</a:t>
              </a:r>
              <a:endParaRPr lang="pt-BR" sz="1200" dirty="0"/>
            </a:p>
          </p:txBody>
        </p:sp>
      </p:grpSp>
      <p:sp>
        <p:nvSpPr>
          <p:cNvPr id="53" name="Fluxograma: Processo Alternativo 52">
            <a:extLst>
              <a:ext uri="{FF2B5EF4-FFF2-40B4-BE49-F238E27FC236}">
                <a16:creationId xmlns:a16="http://schemas.microsoft.com/office/drawing/2014/main" id="{C49CD8B0-C911-4347-B45A-119B77E5256A}"/>
              </a:ext>
            </a:extLst>
          </p:cNvPr>
          <p:cNvSpPr/>
          <p:nvPr/>
        </p:nvSpPr>
        <p:spPr>
          <a:xfrm>
            <a:off x="427061" y="5239417"/>
            <a:ext cx="1774800" cy="1080000"/>
          </a:xfrm>
          <a:prstGeom prst="flowChartAlternateProcess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>
                <a:solidFill>
                  <a:schemeClr val="tx1"/>
                </a:solidFill>
                <a:latin typeface="Quicksand" pitchFamily="2" charset="0"/>
              </a:rPr>
              <a:t>Activivity</a:t>
            </a:r>
            <a:r>
              <a:rPr lang="pt-BR" sz="1600" dirty="0">
                <a:solidFill>
                  <a:schemeClr val="tx1"/>
                </a:solidFill>
                <a:latin typeface="Quicksand" pitchFamily="2" charset="0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Quicksand" pitchFamily="2" charset="0"/>
              </a:rPr>
              <a:t>or</a:t>
            </a:r>
            <a:r>
              <a:rPr lang="pt-BR" sz="1600" dirty="0">
                <a:solidFill>
                  <a:schemeClr val="tx1"/>
                </a:solidFill>
                <a:latin typeface="Quicksand" pitchFamily="2" charset="0"/>
              </a:rPr>
              <a:t> fragmente (View)</a:t>
            </a:r>
          </a:p>
        </p:txBody>
      </p:sp>
      <p:sp>
        <p:nvSpPr>
          <p:cNvPr id="55" name="Fluxograma: Processo Alternativo 54">
            <a:extLst>
              <a:ext uri="{FF2B5EF4-FFF2-40B4-BE49-F238E27FC236}">
                <a16:creationId xmlns:a16="http://schemas.microsoft.com/office/drawing/2014/main" id="{3E3E8FBA-251C-4AE0-B55E-4705C1F8CE68}"/>
              </a:ext>
            </a:extLst>
          </p:cNvPr>
          <p:cNvSpPr/>
          <p:nvPr/>
        </p:nvSpPr>
        <p:spPr>
          <a:xfrm>
            <a:off x="3447538" y="5276330"/>
            <a:ext cx="1774800" cy="1080000"/>
          </a:xfrm>
          <a:prstGeom prst="flowChartAlternateProcess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Quicksand" pitchFamily="2" charset="0"/>
              </a:rPr>
              <a:t>ViewModel</a:t>
            </a:r>
          </a:p>
        </p:txBody>
      </p:sp>
      <p:sp>
        <p:nvSpPr>
          <p:cNvPr id="56" name="Fluxograma: Processo Alternativo 55">
            <a:extLst>
              <a:ext uri="{FF2B5EF4-FFF2-40B4-BE49-F238E27FC236}">
                <a16:creationId xmlns:a16="http://schemas.microsoft.com/office/drawing/2014/main" id="{1CB35140-0406-4AE8-A9A0-0F71626B2C8E}"/>
              </a:ext>
            </a:extLst>
          </p:cNvPr>
          <p:cNvSpPr/>
          <p:nvPr/>
        </p:nvSpPr>
        <p:spPr>
          <a:xfrm>
            <a:off x="6646284" y="4953157"/>
            <a:ext cx="1175222" cy="648000"/>
          </a:xfrm>
          <a:prstGeom prst="flowChartAlternateProcess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>
                <a:solidFill>
                  <a:schemeClr val="tx1"/>
                </a:solidFill>
                <a:latin typeface="Quicksand" pitchFamily="2" charset="0"/>
              </a:rPr>
              <a:t>InterectorModel</a:t>
            </a:r>
            <a:endParaRPr lang="pt-BR" sz="1600" dirty="0">
              <a:solidFill>
                <a:schemeClr val="tx1"/>
              </a:solidFill>
              <a:latin typeface="Quicksand" pitchFamily="2" charset="0"/>
            </a:endParaRPr>
          </a:p>
        </p:txBody>
      </p:sp>
      <p:sp>
        <p:nvSpPr>
          <p:cNvPr id="57" name="Fluxograma: Processo Alternativo 56">
            <a:extLst>
              <a:ext uri="{FF2B5EF4-FFF2-40B4-BE49-F238E27FC236}">
                <a16:creationId xmlns:a16="http://schemas.microsoft.com/office/drawing/2014/main" id="{46077C11-7C00-45EA-9BFA-70B1C32870E6}"/>
              </a:ext>
            </a:extLst>
          </p:cNvPr>
          <p:cNvSpPr/>
          <p:nvPr/>
        </p:nvSpPr>
        <p:spPr>
          <a:xfrm>
            <a:off x="6646284" y="6086767"/>
            <a:ext cx="1175222" cy="648000"/>
          </a:xfrm>
          <a:prstGeom prst="flowChartAlternateProcess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>
                <a:solidFill>
                  <a:schemeClr val="tx1"/>
                </a:solidFill>
                <a:latin typeface="Quicksand" pitchFamily="2" charset="0"/>
              </a:rPr>
              <a:t>InterectorModel</a:t>
            </a:r>
            <a:endParaRPr lang="pt-BR" sz="1600" dirty="0">
              <a:solidFill>
                <a:schemeClr val="tx1"/>
              </a:solidFill>
              <a:latin typeface="Quicksand" pitchFamily="2" charset="0"/>
            </a:endParaRPr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09449A49-5DF7-4CBD-8C16-94ED26D0BDD3}"/>
              </a:ext>
            </a:extLst>
          </p:cNvPr>
          <p:cNvCxnSpPr>
            <a:cxnSpLocks/>
          </p:cNvCxnSpPr>
          <p:nvPr/>
        </p:nvCxnSpPr>
        <p:spPr>
          <a:xfrm>
            <a:off x="2324389" y="5506324"/>
            <a:ext cx="104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2FF90C13-4B36-496B-A6F9-453F5EAD85AE}"/>
              </a:ext>
            </a:extLst>
          </p:cNvPr>
          <p:cNvCxnSpPr>
            <a:cxnSpLocks/>
          </p:cNvCxnSpPr>
          <p:nvPr/>
        </p:nvCxnSpPr>
        <p:spPr>
          <a:xfrm flipH="1">
            <a:off x="2264353" y="6200193"/>
            <a:ext cx="104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0EE8508F-E183-4DE8-8999-B8F471503568}"/>
              </a:ext>
            </a:extLst>
          </p:cNvPr>
          <p:cNvCxnSpPr>
            <a:cxnSpLocks/>
          </p:cNvCxnSpPr>
          <p:nvPr/>
        </p:nvCxnSpPr>
        <p:spPr>
          <a:xfrm flipV="1">
            <a:off x="5337741" y="5268617"/>
            <a:ext cx="1159341" cy="390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7B6C1F30-CF1D-4AFA-9757-56E2289C91C6}"/>
              </a:ext>
            </a:extLst>
          </p:cNvPr>
          <p:cNvCxnSpPr>
            <a:cxnSpLocks/>
          </p:cNvCxnSpPr>
          <p:nvPr/>
        </p:nvCxnSpPr>
        <p:spPr>
          <a:xfrm>
            <a:off x="5315128" y="6370807"/>
            <a:ext cx="1106493" cy="319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8308B888-CCE4-4291-93F8-D097ED7AABF9}"/>
              </a:ext>
            </a:extLst>
          </p:cNvPr>
          <p:cNvCxnSpPr>
            <a:cxnSpLocks/>
          </p:cNvCxnSpPr>
          <p:nvPr/>
        </p:nvCxnSpPr>
        <p:spPr>
          <a:xfrm flipH="1">
            <a:off x="5400606" y="5380362"/>
            <a:ext cx="1067409" cy="404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68BC7B90-3624-4FB2-9006-79E44D59018B}"/>
              </a:ext>
            </a:extLst>
          </p:cNvPr>
          <p:cNvCxnSpPr>
            <a:cxnSpLocks/>
          </p:cNvCxnSpPr>
          <p:nvPr/>
        </p:nvCxnSpPr>
        <p:spPr>
          <a:xfrm flipH="1" flipV="1">
            <a:off x="5315128" y="6244988"/>
            <a:ext cx="1060099" cy="315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5ABBCD56-AE5E-423F-8B95-F611F8EAB769}"/>
              </a:ext>
            </a:extLst>
          </p:cNvPr>
          <p:cNvSpPr txBox="1"/>
          <p:nvPr/>
        </p:nvSpPr>
        <p:spPr>
          <a:xfrm>
            <a:off x="2450749" y="5236337"/>
            <a:ext cx="7443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 err="1">
                <a:latin typeface="Quicksand"/>
              </a:rPr>
              <a:t>actions</a:t>
            </a:r>
            <a:endParaRPr lang="pt-BR" sz="1200" dirty="0"/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9B813DFF-13D6-47B7-BCB6-43C171A36B84}"/>
              </a:ext>
            </a:extLst>
          </p:cNvPr>
          <p:cNvSpPr txBox="1"/>
          <p:nvPr/>
        </p:nvSpPr>
        <p:spPr>
          <a:xfrm>
            <a:off x="2450749" y="5783323"/>
            <a:ext cx="9104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 err="1">
                <a:latin typeface="Quicksand"/>
              </a:rPr>
              <a:t>liveData</a:t>
            </a:r>
            <a:r>
              <a:rPr lang="pt-BR" sz="1200" dirty="0">
                <a:latin typeface="Quicksand"/>
              </a:rPr>
              <a:t> </a:t>
            </a:r>
            <a:r>
              <a:rPr lang="pt-BR" sz="1200" dirty="0" err="1">
                <a:latin typeface="Quicksand"/>
              </a:rPr>
              <a:t>callback</a:t>
            </a:r>
            <a:endParaRPr lang="pt-BR" sz="1200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77CB6BA3-A5EA-4444-968F-90CAEF9D25BA}"/>
              </a:ext>
            </a:extLst>
          </p:cNvPr>
          <p:cNvSpPr txBox="1"/>
          <p:nvPr/>
        </p:nvSpPr>
        <p:spPr>
          <a:xfrm rot="20557712">
            <a:off x="5288314" y="5169453"/>
            <a:ext cx="13207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 err="1">
                <a:latin typeface="Quicksand"/>
              </a:rPr>
              <a:t>call</a:t>
            </a:r>
            <a:r>
              <a:rPr lang="pt-BR" sz="1200" dirty="0">
                <a:latin typeface="Quicksand"/>
              </a:rPr>
              <a:t> a use case</a:t>
            </a:r>
            <a:endParaRPr lang="pt-BR" sz="1200" dirty="0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CF0FF0B4-40EB-44F2-8842-B780D6CA9E58}"/>
              </a:ext>
            </a:extLst>
          </p:cNvPr>
          <p:cNvSpPr txBox="1"/>
          <p:nvPr/>
        </p:nvSpPr>
        <p:spPr>
          <a:xfrm rot="1099479">
            <a:off x="5334573" y="6150138"/>
            <a:ext cx="13207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 err="1">
                <a:latin typeface="Quicksand"/>
              </a:rPr>
              <a:t>call</a:t>
            </a:r>
            <a:r>
              <a:rPr lang="pt-BR" sz="1200" dirty="0">
                <a:latin typeface="Quicksand"/>
              </a:rPr>
              <a:t> a use case</a:t>
            </a:r>
            <a:endParaRPr lang="pt-BR" sz="1200" dirty="0"/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64E47AA8-6838-4A2F-A0D4-E38CD5FBE485}"/>
              </a:ext>
            </a:extLst>
          </p:cNvPr>
          <p:cNvSpPr txBox="1"/>
          <p:nvPr/>
        </p:nvSpPr>
        <p:spPr>
          <a:xfrm rot="20557712">
            <a:off x="5458102" y="5484465"/>
            <a:ext cx="13207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 err="1">
                <a:latin typeface="Quicksand"/>
              </a:rPr>
              <a:t>wait</a:t>
            </a:r>
            <a:r>
              <a:rPr lang="pt-BR" sz="1200" dirty="0">
                <a:latin typeface="Quicksand"/>
              </a:rPr>
              <a:t> for </a:t>
            </a:r>
            <a:r>
              <a:rPr lang="pt-BR" sz="1200" dirty="0" err="1">
                <a:latin typeface="Quicksand"/>
              </a:rPr>
              <a:t>result</a:t>
            </a:r>
            <a:endParaRPr lang="pt-BR" sz="1200" dirty="0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352B92B4-01AF-4C97-81B2-1387A7C44DBF}"/>
              </a:ext>
            </a:extLst>
          </p:cNvPr>
          <p:cNvSpPr txBox="1"/>
          <p:nvPr/>
        </p:nvSpPr>
        <p:spPr>
          <a:xfrm rot="887976">
            <a:off x="5189467" y="6507406"/>
            <a:ext cx="13207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 err="1">
                <a:latin typeface="Quicksand"/>
              </a:rPr>
              <a:t>wait</a:t>
            </a:r>
            <a:r>
              <a:rPr lang="pt-BR" sz="1200" dirty="0">
                <a:latin typeface="Quicksand"/>
              </a:rPr>
              <a:t> for </a:t>
            </a:r>
            <a:r>
              <a:rPr lang="pt-BR" sz="1200" dirty="0" err="1">
                <a:latin typeface="Quicksand"/>
              </a:rPr>
              <a:t>result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635590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id="{AC1DD01E-1D54-4CC0-970C-53E467E63314}"/>
              </a:ext>
            </a:extLst>
          </p:cNvPr>
          <p:cNvSpPr txBox="1"/>
          <p:nvPr/>
        </p:nvSpPr>
        <p:spPr>
          <a:xfrm>
            <a:off x="40822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EAEFF8-6956-4DDB-8A67-F880842AA3B7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16" name="Google Shape;748;p50">
            <a:extLst>
              <a:ext uri="{FF2B5EF4-FFF2-40B4-BE49-F238E27FC236}">
                <a16:creationId xmlns:a16="http://schemas.microsoft.com/office/drawing/2014/main" id="{26E17BD6-71B9-4111-B250-A4C3C7E6078C}"/>
              </a:ext>
            </a:extLst>
          </p:cNvPr>
          <p:cNvSpPr/>
          <p:nvPr/>
        </p:nvSpPr>
        <p:spPr>
          <a:xfrm>
            <a:off x="8025373" y="2133934"/>
            <a:ext cx="308467" cy="29527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1;g7b29a26fc5_0_12">
            <a:extLst>
              <a:ext uri="{FF2B5EF4-FFF2-40B4-BE49-F238E27FC236}">
                <a16:creationId xmlns:a16="http://schemas.microsoft.com/office/drawing/2014/main" id="{365B23D9-BFBB-8042-97CE-BE2C2997E831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ANÁLISE: Arquitetura</a:t>
            </a:r>
          </a:p>
        </p:txBody>
      </p:sp>
      <p:pic>
        <p:nvPicPr>
          <p:cNvPr id="10" name="Imagem 9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EF637D9E-3DCE-4F6B-9B58-0049D6F6B2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8589" y="15652"/>
            <a:ext cx="2542034" cy="2538860"/>
          </a:xfrm>
          <a:prstGeom prst="rect">
            <a:avLst/>
          </a:prstGeom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8E1C2DCD-C689-4D8E-89E8-11F6D8202DD5}"/>
              </a:ext>
            </a:extLst>
          </p:cNvPr>
          <p:cNvSpPr txBox="1"/>
          <p:nvPr/>
        </p:nvSpPr>
        <p:spPr>
          <a:xfrm>
            <a:off x="0" y="1361888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 pitchFamily="2" charset="77"/>
              </a:rPr>
              <a:t> Solução Nativa ou Hibrido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F5E23E-8200-4D4A-8C82-BF99C5B4011E}"/>
              </a:ext>
            </a:extLst>
          </p:cNvPr>
          <p:cNvSpPr txBox="1"/>
          <p:nvPr/>
        </p:nvSpPr>
        <p:spPr>
          <a:xfrm>
            <a:off x="293036" y="2297453"/>
            <a:ext cx="768216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14885039-6070-44B6-B7B7-C65506C8360D}"/>
              </a:ext>
            </a:extLst>
          </p:cNvPr>
          <p:cNvSpPr txBox="1"/>
          <p:nvPr/>
        </p:nvSpPr>
        <p:spPr>
          <a:xfrm>
            <a:off x="0" y="1809508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 pitchFamily="2" charset="77"/>
              </a:rPr>
              <a:t> Padrão Adotado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8DF0E93-F045-4EDC-9261-44C73FF26AAD}"/>
              </a:ext>
            </a:extLst>
          </p:cNvPr>
          <p:cNvSpPr txBox="1"/>
          <p:nvPr/>
        </p:nvSpPr>
        <p:spPr>
          <a:xfrm>
            <a:off x="0" y="2207885"/>
            <a:ext cx="7682164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 A proposta de abordagem é utilização do </a:t>
            </a:r>
            <a:r>
              <a:rPr lang="pt-BR" sz="1200" b="1" dirty="0">
                <a:latin typeface="Quicksand"/>
              </a:rPr>
              <a:t>MVVM </a:t>
            </a:r>
            <a:r>
              <a:rPr lang="pt-BR" sz="1200" b="1" dirty="0" err="1">
                <a:latin typeface="Quicksand"/>
              </a:rPr>
              <a:t>pattern</a:t>
            </a:r>
            <a:r>
              <a:rPr lang="pt-BR" sz="1200" b="1" dirty="0">
                <a:latin typeface="Quicksand"/>
              </a:rPr>
              <a:t> </a:t>
            </a:r>
            <a:r>
              <a:rPr lang="pt-BR" sz="1200" dirty="0">
                <a:latin typeface="Quicksand"/>
              </a:rPr>
              <a:t>e </a:t>
            </a:r>
            <a:r>
              <a:rPr lang="pt-BR" sz="1200" b="1" dirty="0">
                <a:latin typeface="Quicksand"/>
              </a:rPr>
              <a:t>Clean </a:t>
            </a:r>
            <a:r>
              <a:rPr lang="pt-BR" sz="1200" b="1" dirty="0" err="1">
                <a:latin typeface="Quicksand"/>
              </a:rPr>
              <a:t>Architecture</a:t>
            </a:r>
            <a:r>
              <a:rPr lang="pt-BR" sz="1200" dirty="0">
                <a:latin typeface="Quicksand"/>
              </a:rPr>
              <a:t> para os módulos (mini apps) e aplicativo core. </a:t>
            </a:r>
            <a:endParaRPr lang="pt-BR" sz="1200" b="1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9309DC3E-5438-4248-94BE-8FE0E65C01F9}"/>
              </a:ext>
            </a:extLst>
          </p:cNvPr>
          <p:cNvSpPr txBox="1"/>
          <p:nvPr/>
        </p:nvSpPr>
        <p:spPr>
          <a:xfrm>
            <a:off x="511040" y="2779277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 pitchFamily="2" charset="77"/>
              </a:rPr>
              <a:t> Camada de Dados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952DA81-2080-41CC-8CD9-B26DA0149AC6}"/>
              </a:ext>
            </a:extLst>
          </p:cNvPr>
          <p:cNvSpPr txBox="1"/>
          <p:nvPr/>
        </p:nvSpPr>
        <p:spPr>
          <a:xfrm>
            <a:off x="374664" y="3177316"/>
            <a:ext cx="7682164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 O acesso a fonte de dados e serviços(http via </a:t>
            </a:r>
            <a:r>
              <a:rPr lang="pt-BR" sz="1200" b="1" dirty="0" err="1">
                <a:latin typeface="Quicksand"/>
              </a:rPr>
              <a:t>retrofit</a:t>
            </a:r>
            <a:r>
              <a:rPr lang="pt-BR" sz="1200" b="1" dirty="0">
                <a:latin typeface="Quicksand"/>
              </a:rPr>
              <a:t>)</a:t>
            </a:r>
            <a:r>
              <a:rPr lang="pt-BR" sz="1200" dirty="0">
                <a:latin typeface="Quicksand"/>
              </a:rPr>
              <a:t> será baseado no padrão de projeto </a:t>
            </a:r>
            <a:r>
              <a:rPr lang="pt-BR" sz="1200" b="1" dirty="0" err="1">
                <a:latin typeface="Quicksand"/>
              </a:rPr>
              <a:t>repository</a:t>
            </a:r>
            <a:r>
              <a:rPr lang="pt-BR" sz="1200" b="1" dirty="0">
                <a:latin typeface="Quicksand"/>
              </a:rPr>
              <a:t> </a:t>
            </a:r>
            <a:r>
              <a:rPr lang="pt-BR" sz="1200" b="1" dirty="0" err="1">
                <a:latin typeface="Quicksand"/>
              </a:rPr>
              <a:t>pattner</a:t>
            </a:r>
            <a:r>
              <a:rPr lang="pt-BR" sz="1200" b="1" dirty="0">
                <a:latin typeface="Quicksand"/>
              </a:rPr>
              <a:t>,</a:t>
            </a:r>
            <a:r>
              <a:rPr lang="pt-BR" sz="1200" dirty="0">
                <a:latin typeface="Quicksand"/>
              </a:rPr>
              <a:t> com a criação de uma classe e interface para cada modelo, e aproveitando o principio de </a:t>
            </a:r>
            <a:r>
              <a:rPr lang="pt-BR" sz="1200" b="1" dirty="0">
                <a:latin typeface="Quicksand"/>
              </a:rPr>
              <a:t>inversão de dependência </a:t>
            </a:r>
            <a:r>
              <a:rPr lang="pt-BR" sz="1200" dirty="0">
                <a:latin typeface="Quicksand"/>
              </a:rPr>
              <a:t>para abstrair as fontes de dados.</a:t>
            </a: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5981D22C-140F-4C60-9EFE-E4346CAD7A10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4250875" y="4284055"/>
            <a:ext cx="1077769" cy="20369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19A7B547-BEF0-4633-BDEE-044ADFF308DD}"/>
              </a:ext>
            </a:extLst>
          </p:cNvPr>
          <p:cNvGrpSpPr/>
          <p:nvPr/>
        </p:nvGrpSpPr>
        <p:grpSpPr>
          <a:xfrm>
            <a:off x="4250875" y="3910439"/>
            <a:ext cx="1121385" cy="2786729"/>
            <a:chOff x="2770099" y="4162424"/>
            <a:chExt cx="1307316" cy="2164634"/>
          </a:xfrm>
        </p:grpSpPr>
        <p:cxnSp>
          <p:nvCxnSpPr>
            <p:cNvPr id="4" name="Conector reto 3">
              <a:extLst>
                <a:ext uri="{FF2B5EF4-FFF2-40B4-BE49-F238E27FC236}">
                  <a16:creationId xmlns:a16="http://schemas.microsoft.com/office/drawing/2014/main" id="{6F1C79E6-1040-4450-9C94-BDC1246A3D91}"/>
                </a:ext>
              </a:extLst>
            </p:cNvPr>
            <p:cNvCxnSpPr/>
            <p:nvPr/>
          </p:nvCxnSpPr>
          <p:spPr>
            <a:xfrm>
              <a:off x="3465870" y="4162424"/>
              <a:ext cx="0" cy="216463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FCEEECBF-02EC-41C3-AD39-51EBE979AA94}"/>
                </a:ext>
              </a:extLst>
            </p:cNvPr>
            <p:cNvCxnSpPr>
              <a:cxnSpLocks/>
              <a:stCxn id="48" idx="1"/>
              <a:endCxn id="54" idx="3"/>
            </p:cNvCxnSpPr>
            <p:nvPr/>
          </p:nvCxnSpPr>
          <p:spPr>
            <a:xfrm flipH="1">
              <a:off x="2770099" y="5231857"/>
              <a:ext cx="1307316" cy="143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22F5F8AB-E72D-4073-BEA6-492A4E4F9A14}"/>
              </a:ext>
            </a:extLst>
          </p:cNvPr>
          <p:cNvCxnSpPr>
            <a:cxnSpLocks/>
          </p:cNvCxnSpPr>
          <p:nvPr/>
        </p:nvCxnSpPr>
        <p:spPr>
          <a:xfrm flipH="1" flipV="1">
            <a:off x="6262937" y="4272250"/>
            <a:ext cx="523673" cy="118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3EF6D0C-B48B-40D9-8838-C2051A631474}"/>
              </a:ext>
            </a:extLst>
          </p:cNvPr>
          <p:cNvCxnSpPr>
            <a:cxnSpLocks/>
          </p:cNvCxnSpPr>
          <p:nvPr/>
        </p:nvCxnSpPr>
        <p:spPr>
          <a:xfrm flipH="1">
            <a:off x="6270835" y="4456713"/>
            <a:ext cx="5221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265ACD6-9D15-49D4-AC28-D4E427D956F4}"/>
              </a:ext>
            </a:extLst>
          </p:cNvPr>
          <p:cNvSpPr txBox="1"/>
          <p:nvPr/>
        </p:nvSpPr>
        <p:spPr>
          <a:xfrm>
            <a:off x="6817011" y="4111201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1200" dirty="0">
                <a:latin typeface="Quicksand" pitchFamily="2" charset="0"/>
              </a:rPr>
              <a:t>uses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A354452-84E7-4129-B4DE-DAC39C1E7184}"/>
              </a:ext>
            </a:extLst>
          </p:cNvPr>
          <p:cNvSpPr txBox="1"/>
          <p:nvPr/>
        </p:nvSpPr>
        <p:spPr>
          <a:xfrm>
            <a:off x="6786610" y="4335493"/>
            <a:ext cx="728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1200" dirty="0" err="1">
                <a:latin typeface="Quicksand" pitchFamily="2" charset="0"/>
              </a:rPr>
              <a:t>extends</a:t>
            </a:r>
            <a:endParaRPr lang="pt-BR" sz="1200" dirty="0">
              <a:latin typeface="Quicksand" pitchFamily="2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D3B485AA-CC5E-450D-A92D-F1B7BF6B3FDA}"/>
              </a:ext>
            </a:extLst>
          </p:cNvPr>
          <p:cNvSpPr txBox="1"/>
          <p:nvPr/>
        </p:nvSpPr>
        <p:spPr>
          <a:xfrm>
            <a:off x="378969" y="5652020"/>
            <a:ext cx="3462113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 </a:t>
            </a:r>
            <a:r>
              <a:rPr lang="pt-BR" sz="1200" b="1" dirty="0" err="1">
                <a:latin typeface="Quicksand"/>
              </a:rPr>
              <a:t>DataSource</a:t>
            </a:r>
            <a:r>
              <a:rPr lang="pt-BR" sz="1200" dirty="0">
                <a:latin typeface="Quicksand"/>
              </a:rPr>
              <a:t>: A interface que o framework precisa implementar</a:t>
            </a:r>
            <a:endParaRPr lang="pt-BR" sz="1200" dirty="0">
              <a:latin typeface="Quicksand" pitchFamily="2" charset="77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C7B2022-7FEB-4F23-9D1C-31AF227CB7A3}"/>
              </a:ext>
            </a:extLst>
          </p:cNvPr>
          <p:cNvSpPr txBox="1"/>
          <p:nvPr/>
        </p:nvSpPr>
        <p:spPr>
          <a:xfrm>
            <a:off x="388127" y="6113685"/>
            <a:ext cx="3462113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 </a:t>
            </a:r>
            <a:r>
              <a:rPr lang="pt-BR" sz="1200" b="1" dirty="0" err="1">
                <a:latin typeface="Quicksand"/>
              </a:rPr>
              <a:t>Repository</a:t>
            </a:r>
            <a:r>
              <a:rPr lang="pt-BR" sz="1200" b="1" dirty="0">
                <a:latin typeface="Quicksand"/>
              </a:rPr>
              <a:t>:</a:t>
            </a:r>
            <a:r>
              <a:rPr lang="pt-BR" sz="1200" dirty="0">
                <a:latin typeface="Quicksand"/>
              </a:rPr>
              <a:t>: Prover os métodos de acesso aos dados delegados pelo </a:t>
            </a:r>
            <a:r>
              <a:rPr lang="pt-BR" sz="1200" dirty="0" err="1">
                <a:latin typeface="Quicksand"/>
              </a:rPr>
              <a:t>DataSource</a:t>
            </a:r>
            <a:r>
              <a:rPr lang="pt-BR" sz="1200" dirty="0">
                <a:latin typeface="Quicksand"/>
              </a:rPr>
              <a:t>.</a:t>
            </a:r>
            <a:endParaRPr lang="pt-BR" sz="1200" dirty="0">
              <a:latin typeface="Quicksand" pitchFamily="2" charset="77"/>
            </a:endParaRPr>
          </a:p>
        </p:txBody>
      </p:sp>
      <p:sp>
        <p:nvSpPr>
          <p:cNvPr id="43" name="Fluxograma: Processo Alternativo 42">
            <a:extLst>
              <a:ext uri="{FF2B5EF4-FFF2-40B4-BE49-F238E27FC236}">
                <a16:creationId xmlns:a16="http://schemas.microsoft.com/office/drawing/2014/main" id="{FC3328F4-57A9-4A3A-BB1E-1DCE4CED972D}"/>
              </a:ext>
            </a:extLst>
          </p:cNvPr>
          <p:cNvSpPr/>
          <p:nvPr/>
        </p:nvSpPr>
        <p:spPr>
          <a:xfrm>
            <a:off x="2074328" y="3977975"/>
            <a:ext cx="2160000" cy="540000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>
                <a:latin typeface="Quicksand" pitchFamily="2" charset="0"/>
              </a:rPr>
              <a:t>Repository</a:t>
            </a:r>
            <a:endParaRPr lang="pt-BR" sz="1600" dirty="0">
              <a:latin typeface="Quicksand" pitchFamily="2" charset="0"/>
            </a:endParaRPr>
          </a:p>
        </p:txBody>
      </p:sp>
      <p:sp>
        <p:nvSpPr>
          <p:cNvPr id="46" name="Fluxograma: Processo Alternativo 45">
            <a:extLst>
              <a:ext uri="{FF2B5EF4-FFF2-40B4-BE49-F238E27FC236}">
                <a16:creationId xmlns:a16="http://schemas.microsoft.com/office/drawing/2014/main" id="{BCE22695-B9CC-4B39-ADDE-83B5955ECCF3}"/>
              </a:ext>
            </a:extLst>
          </p:cNvPr>
          <p:cNvSpPr/>
          <p:nvPr/>
        </p:nvSpPr>
        <p:spPr>
          <a:xfrm>
            <a:off x="5328644" y="5944794"/>
            <a:ext cx="2850962" cy="752375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pt-BR" sz="1600" dirty="0">
                <a:latin typeface="Quicksand" pitchFamily="2" charset="0"/>
              </a:rPr>
            </a:br>
            <a:r>
              <a:rPr lang="pt-BR" sz="1600" dirty="0">
                <a:latin typeface="Quicksand" pitchFamily="2" charset="0"/>
              </a:rPr>
              <a:t>Framework </a:t>
            </a:r>
            <a:r>
              <a:rPr lang="pt-BR" sz="1600" dirty="0" err="1">
                <a:latin typeface="Quicksand" pitchFamily="2" charset="0"/>
              </a:rPr>
              <a:t>Class</a:t>
            </a:r>
            <a:r>
              <a:rPr lang="pt-BR" sz="1600" dirty="0">
                <a:latin typeface="Quicksand" pitchFamily="2" charset="0"/>
              </a:rPr>
              <a:t> </a:t>
            </a:r>
            <a:r>
              <a:rPr lang="pt-BR" sz="1600" dirty="0" err="1">
                <a:latin typeface="Quicksand" pitchFamily="2" charset="0"/>
              </a:rPr>
              <a:t>that</a:t>
            </a:r>
            <a:r>
              <a:rPr lang="pt-BR" sz="1600" dirty="0">
                <a:latin typeface="Quicksand" pitchFamily="2" charset="0"/>
              </a:rPr>
              <a:t> </a:t>
            </a:r>
            <a:r>
              <a:rPr lang="pt-BR" sz="1600" dirty="0" err="1">
                <a:latin typeface="Quicksand" pitchFamily="2" charset="0"/>
              </a:rPr>
              <a:t>initializes</a:t>
            </a:r>
            <a:r>
              <a:rPr lang="pt-BR" sz="1600" dirty="0">
                <a:latin typeface="Quicksand" pitchFamily="2" charset="0"/>
              </a:rPr>
              <a:t> </a:t>
            </a:r>
            <a:r>
              <a:rPr lang="pt-BR" sz="1600" dirty="0" err="1">
                <a:latin typeface="Quicksand" pitchFamily="2" charset="0"/>
              </a:rPr>
              <a:t>Repository</a:t>
            </a:r>
            <a:r>
              <a:rPr lang="pt-BR" sz="1600" dirty="0">
                <a:latin typeface="Quicksand" pitchFamily="2" charset="0"/>
              </a:rPr>
              <a:t> </a:t>
            </a:r>
          </a:p>
          <a:p>
            <a:pPr algn="ctr"/>
            <a:endParaRPr lang="pt-BR" dirty="0">
              <a:latin typeface="Quicksand" pitchFamily="2" charset="0"/>
            </a:endParaRPr>
          </a:p>
        </p:txBody>
      </p:sp>
      <p:sp>
        <p:nvSpPr>
          <p:cNvPr id="48" name="Fluxograma: Processo Alternativo 47">
            <a:extLst>
              <a:ext uri="{FF2B5EF4-FFF2-40B4-BE49-F238E27FC236}">
                <a16:creationId xmlns:a16="http://schemas.microsoft.com/office/drawing/2014/main" id="{2A80DAAF-144E-440B-9E37-E3F35F3CC920}"/>
              </a:ext>
            </a:extLst>
          </p:cNvPr>
          <p:cNvSpPr/>
          <p:nvPr/>
        </p:nvSpPr>
        <p:spPr>
          <a:xfrm>
            <a:off x="5372260" y="5017217"/>
            <a:ext cx="2160000" cy="540000"/>
          </a:xfrm>
          <a:prstGeom prst="flowChartAlternateProces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pt-BR" sz="1600" dirty="0">
                <a:latin typeface="Quicksand" pitchFamily="2" charset="0"/>
              </a:rPr>
            </a:br>
            <a:br>
              <a:rPr lang="pt-BR" sz="1600" dirty="0">
                <a:latin typeface="Quicksand" pitchFamily="2" charset="0"/>
              </a:rPr>
            </a:br>
            <a:r>
              <a:rPr lang="pt-BR" sz="1600" dirty="0" err="1">
                <a:latin typeface="Quicksand" pitchFamily="2" charset="0"/>
              </a:rPr>
              <a:t>DataSource</a:t>
            </a:r>
            <a:r>
              <a:rPr lang="pt-BR" sz="1600" dirty="0">
                <a:latin typeface="Quicksand" pitchFamily="2" charset="0"/>
              </a:rPr>
              <a:t> </a:t>
            </a:r>
            <a:r>
              <a:rPr lang="pt-BR" sz="1600" dirty="0" err="1">
                <a:latin typeface="Quicksand" pitchFamily="2" charset="0"/>
              </a:rPr>
              <a:t>lmpementation</a:t>
            </a:r>
            <a:endParaRPr lang="pt-BR" sz="1600" dirty="0">
              <a:latin typeface="Quicksand" pitchFamily="2" charset="0"/>
            </a:endParaRPr>
          </a:p>
          <a:p>
            <a:pPr algn="ctr"/>
            <a:endParaRPr lang="pt-BR" sz="1600" dirty="0">
              <a:latin typeface="Quicksand" pitchFamily="2" charset="0"/>
            </a:endParaRPr>
          </a:p>
          <a:p>
            <a:pPr algn="ctr"/>
            <a:endParaRPr lang="pt-BR" dirty="0">
              <a:latin typeface="Quicksand" pitchFamily="2" charset="0"/>
            </a:endParaRPr>
          </a:p>
        </p:txBody>
      </p:sp>
      <p:sp>
        <p:nvSpPr>
          <p:cNvPr id="54" name="Fluxograma: Processo Alternativo 53">
            <a:extLst>
              <a:ext uri="{FF2B5EF4-FFF2-40B4-BE49-F238E27FC236}">
                <a16:creationId xmlns:a16="http://schemas.microsoft.com/office/drawing/2014/main" id="{6CF4B599-535D-4444-BCFB-68776AD73B0A}"/>
              </a:ext>
            </a:extLst>
          </p:cNvPr>
          <p:cNvSpPr/>
          <p:nvPr/>
        </p:nvSpPr>
        <p:spPr>
          <a:xfrm>
            <a:off x="2090875" y="5035663"/>
            <a:ext cx="2160000" cy="540000"/>
          </a:xfrm>
          <a:prstGeom prst="flowChartAlternateProces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>
                <a:latin typeface="Quicksand" pitchFamily="2" charset="0"/>
              </a:rPr>
              <a:t>DataSource</a:t>
            </a:r>
            <a:endParaRPr lang="pt-BR" sz="1600" dirty="0">
              <a:latin typeface="Quicks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226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5">
            <a:extLst>
              <a:ext uri="{FF2B5EF4-FFF2-40B4-BE49-F238E27FC236}">
                <a16:creationId xmlns:a16="http://schemas.microsoft.com/office/drawing/2014/main" id="{C02D5384-784D-4A40-93B9-76653C5EF2CF}"/>
              </a:ext>
            </a:extLst>
          </p:cNvPr>
          <p:cNvSpPr txBox="1"/>
          <p:nvPr/>
        </p:nvSpPr>
        <p:spPr>
          <a:xfrm>
            <a:off x="172810" y="1457497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/>
              </a:rPr>
              <a:t>BRAINSTORM</a:t>
            </a:r>
            <a:endParaRPr lang="pt-BR" sz="1200" b="1" dirty="0">
              <a:latin typeface="Quicksand" pitchFamily="2" charset="77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AC1DD01E-1D54-4CC0-970C-53E467E63314}"/>
              </a:ext>
            </a:extLst>
          </p:cNvPr>
          <p:cNvSpPr txBox="1"/>
          <p:nvPr/>
        </p:nvSpPr>
        <p:spPr>
          <a:xfrm>
            <a:off x="40822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EAEFF8-6956-4DDB-8A67-F880842AA3B7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16" name="Google Shape;748;p50">
            <a:extLst>
              <a:ext uri="{FF2B5EF4-FFF2-40B4-BE49-F238E27FC236}">
                <a16:creationId xmlns:a16="http://schemas.microsoft.com/office/drawing/2014/main" id="{26E17BD6-71B9-4111-B250-A4C3C7E6078C}"/>
              </a:ext>
            </a:extLst>
          </p:cNvPr>
          <p:cNvSpPr/>
          <p:nvPr/>
        </p:nvSpPr>
        <p:spPr>
          <a:xfrm>
            <a:off x="8025373" y="2133934"/>
            <a:ext cx="308467" cy="29527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1;g7b29a26fc5_0_12">
            <a:extLst>
              <a:ext uri="{FF2B5EF4-FFF2-40B4-BE49-F238E27FC236}">
                <a16:creationId xmlns:a16="http://schemas.microsoft.com/office/drawing/2014/main" id="{365B23D9-BFBB-8042-97CE-BE2C2997E831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ANÁLISE: Autenticação</a:t>
            </a:r>
          </a:p>
        </p:txBody>
      </p:sp>
      <p:pic>
        <p:nvPicPr>
          <p:cNvPr id="10" name="Imagem 9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EF637D9E-3DCE-4F6B-9B58-0049D6F6B2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8589" y="15652"/>
            <a:ext cx="2542034" cy="253886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FC96D6C-B3AA-4E32-87CF-11CF70BD2850}"/>
              </a:ext>
            </a:extLst>
          </p:cNvPr>
          <p:cNvSpPr txBox="1"/>
          <p:nvPr/>
        </p:nvSpPr>
        <p:spPr>
          <a:xfrm>
            <a:off x="40821" y="1856957"/>
            <a:ext cx="7682164" cy="17543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Quicksand"/>
              </a:rPr>
              <a:t>FaceID</a:t>
            </a:r>
            <a:r>
              <a:rPr lang="pt-BR" sz="1200" dirty="0">
                <a:solidFill>
                  <a:srgbClr val="FF0000"/>
                </a:solidFill>
                <a:latin typeface="Quicksand"/>
              </a:rPr>
              <a:t> será uma positivação a mais 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solidFill>
                  <a:srgbClr val="FF0000"/>
                </a:solidFill>
                <a:latin typeface="Quicksand"/>
              </a:rPr>
              <a:t>soluções para jornada de </a:t>
            </a:r>
            <a:r>
              <a:rPr lang="pt-BR" sz="1200" dirty="0" err="1">
                <a:solidFill>
                  <a:srgbClr val="FF0000"/>
                </a:solidFill>
                <a:latin typeface="Quicksand"/>
              </a:rPr>
              <a:t>onboardig</a:t>
            </a:r>
            <a:r>
              <a:rPr lang="pt-BR" sz="1200" dirty="0">
                <a:solidFill>
                  <a:srgbClr val="FF0000"/>
                </a:solidFill>
                <a:latin typeface="Quicksand"/>
              </a:rPr>
              <a:t> e </a:t>
            </a:r>
            <a:r>
              <a:rPr lang="pt-BR" sz="1200" dirty="0" err="1">
                <a:solidFill>
                  <a:srgbClr val="FF0000"/>
                </a:solidFill>
                <a:latin typeface="Quicksand"/>
              </a:rPr>
              <a:t>transactions</a:t>
            </a:r>
            <a:r>
              <a:rPr lang="pt-BR" sz="1200" dirty="0">
                <a:solidFill>
                  <a:srgbClr val="FF0000"/>
                </a:solidFill>
                <a:latin typeface="Quicksand"/>
              </a:rPr>
              <a:t>  (PREVENÇÃO DE FRAUDES), avaliação dos serviços</a:t>
            </a:r>
          </a:p>
          <a:p>
            <a:pPr marL="1543050" lvl="3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solidFill>
                  <a:srgbClr val="FF0000"/>
                </a:solidFill>
                <a:latin typeface="Quicksand"/>
              </a:rPr>
              <a:t>Único</a:t>
            </a:r>
          </a:p>
          <a:p>
            <a:pPr marL="1543050" lvl="3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solidFill>
                  <a:srgbClr val="FF0000"/>
                </a:solidFill>
                <a:latin typeface="Quicksand"/>
              </a:rPr>
              <a:t>IDWALL  </a:t>
            </a:r>
          </a:p>
          <a:p>
            <a:pPr marL="1543050" lvl="3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solidFill>
                  <a:srgbClr val="FF0000"/>
                </a:solidFill>
                <a:latin typeface="Quicksand"/>
              </a:rPr>
              <a:t>ZAIG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b="1" dirty="0">
              <a:solidFill>
                <a:srgbClr val="FF0000"/>
              </a:solidFill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380977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id="{AC1DD01E-1D54-4CC0-970C-53E467E63314}"/>
              </a:ext>
            </a:extLst>
          </p:cNvPr>
          <p:cNvSpPr txBox="1"/>
          <p:nvPr/>
        </p:nvSpPr>
        <p:spPr>
          <a:xfrm>
            <a:off x="40822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EAEFF8-6956-4DDB-8A67-F880842AA3B7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16" name="Google Shape;748;p50">
            <a:extLst>
              <a:ext uri="{FF2B5EF4-FFF2-40B4-BE49-F238E27FC236}">
                <a16:creationId xmlns:a16="http://schemas.microsoft.com/office/drawing/2014/main" id="{26E17BD6-71B9-4111-B250-A4C3C7E6078C}"/>
              </a:ext>
            </a:extLst>
          </p:cNvPr>
          <p:cNvSpPr/>
          <p:nvPr/>
        </p:nvSpPr>
        <p:spPr>
          <a:xfrm>
            <a:off x="8025373" y="2133934"/>
            <a:ext cx="308467" cy="29527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1;g7b29a26fc5_0_12">
            <a:extLst>
              <a:ext uri="{FF2B5EF4-FFF2-40B4-BE49-F238E27FC236}">
                <a16:creationId xmlns:a16="http://schemas.microsoft.com/office/drawing/2014/main" id="{365B23D9-BFBB-8042-97CE-BE2C2997E831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ANÁLISE: Autenticação</a:t>
            </a:r>
          </a:p>
        </p:txBody>
      </p:sp>
      <p:pic>
        <p:nvPicPr>
          <p:cNvPr id="10" name="Imagem 9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EF637D9E-3DCE-4F6B-9B58-0049D6F6B2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8589" y="15652"/>
            <a:ext cx="2542034" cy="253886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FC96D6C-B3AA-4E32-87CF-11CF70BD2850}"/>
              </a:ext>
            </a:extLst>
          </p:cNvPr>
          <p:cNvSpPr txBox="1"/>
          <p:nvPr/>
        </p:nvSpPr>
        <p:spPr>
          <a:xfrm>
            <a:off x="1024333" y="1620826"/>
            <a:ext cx="7248666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>
                <a:latin typeface="Quicksand"/>
              </a:rPr>
              <a:t>Extração de dados de documentos com OCR (RG, CNH e CRLV)</a:t>
            </a: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>
                <a:latin typeface="Quicksand"/>
              </a:rPr>
              <a:t>Face Match</a:t>
            </a:r>
          </a:p>
          <a:p>
            <a:pPr marL="1085850" lvl="2" indent="-171450" algn="just">
              <a:buFont typeface="Wingdings,Sans-Serif" panose="05000000000000000000" pitchFamily="2" charset="2"/>
              <a:buChar char="q"/>
            </a:pPr>
            <a:r>
              <a:rPr lang="pt-BR" sz="1200">
                <a:ea typeface="+mn-lt"/>
                <a:cs typeface="+mn-lt"/>
              </a:rPr>
              <a:t>Captura automática da foto quando </a:t>
            </a:r>
            <a:r>
              <a:rPr lang="pt-BR" sz="1200">
                <a:latin typeface="Arial"/>
                <a:cs typeface="Arial"/>
              </a:rPr>
              <a:t>atendidos os </a:t>
            </a:r>
            <a:r>
              <a:rPr lang="pt-BR" sz="1200">
                <a:ea typeface="+mn-lt"/>
                <a:cs typeface="+mn-lt"/>
              </a:rPr>
              <a:t>critérios de qualidade</a:t>
            </a:r>
            <a:endParaRPr lang="en-US" sz="1200">
              <a:ea typeface="+mn-lt"/>
              <a:cs typeface="+mn-lt"/>
            </a:endParaRP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>
                <a:latin typeface="Quicksand"/>
              </a:rPr>
              <a:t>Comparação de foto do cadastro com foto do documento</a:t>
            </a:r>
            <a:endParaRPr lang="pt-BR"/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>
                <a:latin typeface="Quicksand"/>
              </a:rPr>
              <a:t>Liveness check </a:t>
            </a:r>
            <a:r>
              <a:rPr lang="pt-BR" sz="1200">
                <a:ea typeface="+mn-lt"/>
                <a:cs typeface="+mn-lt"/>
              </a:rPr>
              <a:t>–</a:t>
            </a:r>
            <a:r>
              <a:rPr lang="pt-BR" sz="1200">
                <a:latin typeface="Quicksand"/>
              </a:rPr>
              <a:t> garante que foto foi capturada ao vivo</a:t>
            </a: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>
              <a:latin typeface="Quicksand"/>
            </a:endParaRPr>
          </a:p>
        </p:txBody>
      </p:sp>
      <p:pic>
        <p:nvPicPr>
          <p:cNvPr id="2" name="Imagem 2" descr="Ícone&#10;&#10;Descrição gerada automaticamente">
            <a:extLst>
              <a:ext uri="{FF2B5EF4-FFF2-40B4-BE49-F238E27FC236}">
                <a16:creationId xmlns:a16="http://schemas.microsoft.com/office/drawing/2014/main" id="{9229E64A-DF04-4B3C-8B85-F59B833BD6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26" y="1678226"/>
            <a:ext cx="1406378" cy="715040"/>
          </a:xfrm>
          <a:prstGeom prst="rect">
            <a:avLst/>
          </a:prstGeom>
        </p:spPr>
      </p:pic>
      <p:pic>
        <p:nvPicPr>
          <p:cNvPr id="4" name="Imagem 4">
            <a:extLst>
              <a:ext uri="{FF2B5EF4-FFF2-40B4-BE49-F238E27FC236}">
                <a16:creationId xmlns:a16="http://schemas.microsoft.com/office/drawing/2014/main" id="{4781AFE6-AE8C-426A-AF60-CC85089CF4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981" y="5587119"/>
            <a:ext cx="1245783" cy="417464"/>
          </a:xfrm>
          <a:prstGeom prst="rect">
            <a:avLst/>
          </a:prstGeom>
        </p:spPr>
      </p:pic>
      <p:pic>
        <p:nvPicPr>
          <p:cNvPr id="5" name="Imagem 5" descr="Logotipo&#10;&#10;Descrição gerada automaticamente">
            <a:extLst>
              <a:ext uri="{FF2B5EF4-FFF2-40B4-BE49-F238E27FC236}">
                <a16:creationId xmlns:a16="http://schemas.microsoft.com/office/drawing/2014/main" id="{35AC83B1-6C24-49BE-86CB-26B63CC31C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982" y="6330715"/>
            <a:ext cx="1573618" cy="354149"/>
          </a:xfrm>
          <a:prstGeom prst="rect">
            <a:avLst/>
          </a:prstGeom>
        </p:spPr>
      </p:pic>
      <p:pic>
        <p:nvPicPr>
          <p:cNvPr id="6" name="Gráfico 6">
            <a:extLst>
              <a:ext uri="{FF2B5EF4-FFF2-40B4-BE49-F238E27FC236}">
                <a16:creationId xmlns:a16="http://schemas.microsoft.com/office/drawing/2014/main" id="{625FAF7B-3C4C-4E93-A2DD-5D3A2E924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80511" y="5628481"/>
            <a:ext cx="1883732" cy="441065"/>
          </a:xfrm>
          <a:prstGeom prst="rect">
            <a:avLst/>
          </a:prstGeom>
        </p:spPr>
      </p:pic>
      <p:pic>
        <p:nvPicPr>
          <p:cNvPr id="7" name="Imagem 11">
            <a:extLst>
              <a:ext uri="{FF2B5EF4-FFF2-40B4-BE49-F238E27FC236}">
                <a16:creationId xmlns:a16="http://schemas.microsoft.com/office/drawing/2014/main" id="{E6A810B6-43AE-4202-B992-52E6E4E202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32842" y="5598451"/>
            <a:ext cx="1803991" cy="450624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6ED7B180-32E2-49AB-A939-239B8B93BD8F}"/>
              </a:ext>
            </a:extLst>
          </p:cNvPr>
          <p:cNvSpPr txBox="1"/>
          <p:nvPr/>
        </p:nvSpPr>
        <p:spPr>
          <a:xfrm>
            <a:off x="-366760" y="2514404"/>
            <a:ext cx="8630234" cy="304698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dirty="0" err="1">
                <a:latin typeface="Quicksand"/>
              </a:rPr>
              <a:t>Backgroud</a:t>
            </a:r>
            <a:r>
              <a:rPr lang="pt-BR" sz="1200">
                <a:latin typeface="Quicksand"/>
              </a:rPr>
              <a:t> </a:t>
            </a:r>
            <a:r>
              <a:rPr lang="pt-BR" sz="1200" dirty="0" err="1">
                <a:latin typeface="Quicksand"/>
              </a:rPr>
              <a:t>check</a:t>
            </a:r>
            <a:endParaRPr lang="pt-BR" dirty="0" err="1"/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>
                <a:latin typeface="Quicksand"/>
              </a:rPr>
              <a:t>Consulta de dados </a:t>
            </a:r>
            <a:r>
              <a:rPr lang="pt-BR" sz="1200">
                <a:ea typeface="+mn-lt"/>
                <a:cs typeface="+mn-lt"/>
              </a:rPr>
              <a:t>de pessoas físicas e jurídicas </a:t>
            </a:r>
            <a:r>
              <a:rPr lang="pt-BR" sz="1200">
                <a:latin typeface="Quicksand"/>
              </a:rPr>
              <a:t>em mais de 200 bases de dados públicas e privadas (agilizar processo de </a:t>
            </a:r>
            <a:r>
              <a:rPr lang="pt-BR" sz="1200" dirty="0" err="1">
                <a:latin typeface="Quicksand"/>
              </a:rPr>
              <a:t>onboarding</a:t>
            </a:r>
            <a:r>
              <a:rPr lang="pt-BR" sz="1200">
                <a:latin typeface="Quicksand"/>
              </a:rPr>
              <a:t> digital)</a:t>
            </a:r>
            <a:endParaRPr lang="pt-BR" sz="1200" dirty="0">
              <a:latin typeface="Quicksand"/>
            </a:endParaRP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>
                <a:latin typeface="Quicksand"/>
              </a:rPr>
              <a:t>Dashboard centraliza dados como dívidas, processos judiciais, antecedentes criminais, infrações de transito e situação de veículos, verificação de CNH, situação cadastral de CPF e CNPJ e </a:t>
            </a:r>
            <a:r>
              <a:rPr lang="pt-BR" sz="1200" dirty="0" err="1">
                <a:latin typeface="Quicksand"/>
              </a:rPr>
              <a:t>etc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>
                <a:latin typeface="Quicksand"/>
              </a:rPr>
              <a:t>Analise de risco automatizado e workflow configurável conforme regras do negócio, eliminando necessidade de processos manuais</a:t>
            </a:r>
            <a:endParaRPr lang="pt-BR" sz="1200" dirty="0">
              <a:latin typeface="Quicksand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>
                <a:latin typeface="Quicksand"/>
              </a:rPr>
              <a:t>UX intuitiva que instrui usuário a capturar corretamente a imagem</a:t>
            </a:r>
            <a:endParaRPr lang="pt-BR" sz="1200" dirty="0">
              <a:latin typeface="Quicksand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>
                <a:latin typeface="Quicksand"/>
              </a:rPr>
              <a:t>Documentoscopia </a:t>
            </a:r>
            <a:r>
              <a:rPr lang="pt-BR" sz="1200">
                <a:ea typeface="+mn-lt"/>
                <a:cs typeface="+mn-lt"/>
              </a:rPr>
              <a:t>–</a:t>
            </a:r>
            <a:r>
              <a:rPr lang="pt-BR" sz="1200">
                <a:latin typeface="Quicksand"/>
              </a:rPr>
              <a:t> Utiliza técnicas forenses para identificar autenticidade e integridade de documentos (RG, CNH e RNE) acessível através de API</a:t>
            </a:r>
            <a:endParaRPr lang="pt-BR" sz="1200" dirty="0">
              <a:latin typeface="Quicksand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>
                <a:latin typeface="Quicksand"/>
              </a:rPr>
              <a:t>Professional Services – serviço de consultoria em </a:t>
            </a:r>
            <a:r>
              <a:rPr lang="pt-BR" sz="1200" dirty="0" err="1">
                <a:latin typeface="Quicksand"/>
              </a:rPr>
              <a:t>onboarding</a:t>
            </a:r>
            <a:r>
              <a:rPr lang="pt-BR" sz="1200">
                <a:latin typeface="Quicksand"/>
              </a:rPr>
              <a:t> e </a:t>
            </a:r>
            <a:r>
              <a:rPr lang="pt-BR" sz="1200" dirty="0">
                <a:latin typeface="Quicksand"/>
              </a:rPr>
              <a:t>validação</a:t>
            </a:r>
            <a:r>
              <a:rPr lang="pt-BR" sz="1200">
                <a:latin typeface="Quicksand"/>
              </a:rPr>
              <a:t> de usuários composta por time multidisciplinar e certificado</a:t>
            </a:r>
            <a:endParaRPr lang="pt-BR" sz="1200" dirty="0">
              <a:latin typeface="Quicksand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>
                <a:latin typeface="Quicksand"/>
              </a:rPr>
              <a:t>SDK compatível apenas com linguagens nativas (iOS e Android)</a:t>
            </a:r>
            <a:endParaRPr lang="pt-BR" sz="1200" dirty="0">
              <a:latin typeface="Quicksand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>
                <a:latin typeface="Quicksand"/>
              </a:rPr>
              <a:t>Parceiros (instituições financeiras):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/>
            </a:endParaRP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/>
            </a:endParaRPr>
          </a:p>
        </p:txBody>
      </p:sp>
      <p:pic>
        <p:nvPicPr>
          <p:cNvPr id="12" name="Imagem 17" descr="Logotipo, nome da empresa&#10;&#10;Descrição gerada automaticamente">
            <a:extLst>
              <a:ext uri="{FF2B5EF4-FFF2-40B4-BE49-F238E27FC236}">
                <a16:creationId xmlns:a16="http://schemas.microsoft.com/office/drawing/2014/main" id="{DC52F799-189C-479C-A1BD-17323364C3B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22106" y="6276811"/>
            <a:ext cx="1759689" cy="515121"/>
          </a:xfrm>
          <a:prstGeom prst="rect">
            <a:avLst/>
          </a:prstGeom>
        </p:spPr>
      </p:pic>
      <p:pic>
        <p:nvPicPr>
          <p:cNvPr id="20" name="Imagem 20" descr="Texto&#10;&#10;Descrição gerada automaticamente">
            <a:extLst>
              <a:ext uri="{FF2B5EF4-FFF2-40B4-BE49-F238E27FC236}">
                <a16:creationId xmlns:a16="http://schemas.microsoft.com/office/drawing/2014/main" id="{0DC1D801-0E69-4F4F-B997-2B95A159869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93363" y="6349725"/>
            <a:ext cx="1839433" cy="440178"/>
          </a:xfrm>
          <a:prstGeom prst="rect">
            <a:avLst/>
          </a:prstGeom>
        </p:spPr>
      </p:pic>
      <p:pic>
        <p:nvPicPr>
          <p:cNvPr id="22" name="Imagem 22">
            <a:extLst>
              <a:ext uri="{FF2B5EF4-FFF2-40B4-BE49-F238E27FC236}">
                <a16:creationId xmlns:a16="http://schemas.microsoft.com/office/drawing/2014/main" id="{584942C6-C2A0-465E-9C62-715441CCBB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10300" y="5590443"/>
            <a:ext cx="1086294" cy="448916"/>
          </a:xfrm>
          <a:prstGeom prst="rect">
            <a:avLst/>
          </a:prstGeom>
        </p:spPr>
      </p:pic>
      <p:pic>
        <p:nvPicPr>
          <p:cNvPr id="19" name="Imagem 19" descr="Logotipo&#10;&#10;Descrição gerada automaticamente">
            <a:extLst>
              <a:ext uri="{FF2B5EF4-FFF2-40B4-BE49-F238E27FC236}">
                <a16:creationId xmlns:a16="http://schemas.microsoft.com/office/drawing/2014/main" id="{4114602A-F988-4B6E-AB4E-8696AB96025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94426" y="5905355"/>
            <a:ext cx="1520456" cy="859313"/>
          </a:xfrm>
          <a:prstGeom prst="rect">
            <a:avLst/>
          </a:prstGeom>
        </p:spPr>
      </p:pic>
      <p:sp>
        <p:nvSpPr>
          <p:cNvPr id="25" name="TextBox 5">
            <a:extLst>
              <a:ext uri="{FF2B5EF4-FFF2-40B4-BE49-F238E27FC236}">
                <a16:creationId xmlns:a16="http://schemas.microsoft.com/office/drawing/2014/main" id="{75153621-918B-4ADB-B569-29037E2AF485}"/>
              </a:ext>
            </a:extLst>
          </p:cNvPr>
          <p:cNvSpPr txBox="1"/>
          <p:nvPr/>
        </p:nvSpPr>
        <p:spPr>
          <a:xfrm>
            <a:off x="0" y="1361888"/>
            <a:ext cx="78228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>
                <a:latin typeface="Quicksand"/>
              </a:rPr>
              <a:t>TaaS (Trust as a Service) - IDWALL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pt-BR" sz="1200" b="1" dirty="0">
              <a:latin typeface="Quicksand" pitchFamily="2" charset="77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pt-BR" sz="1200" b="1" dirty="0"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4298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tângulo 1">
            <a:extLst>
              <a:ext uri="{FF2B5EF4-FFF2-40B4-BE49-F238E27FC236}">
                <a16:creationId xmlns:a16="http://schemas.microsoft.com/office/drawing/2014/main" id="{2105FA17-6BDA-3940-A624-46148660C0A3}"/>
              </a:ext>
            </a:extLst>
          </p:cNvPr>
          <p:cNvSpPr/>
          <p:nvPr/>
        </p:nvSpPr>
        <p:spPr>
          <a:xfrm>
            <a:off x="-20311" y="1200150"/>
            <a:ext cx="1761306" cy="5657849"/>
          </a:xfrm>
          <a:prstGeom prst="rect">
            <a:avLst/>
          </a:prstGeom>
          <a:solidFill>
            <a:srgbClr val="004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E05F7DB-7D92-432F-BE50-7E6FB1CC150D}"/>
              </a:ext>
            </a:extLst>
          </p:cNvPr>
          <p:cNvSpPr/>
          <p:nvPr/>
        </p:nvSpPr>
        <p:spPr>
          <a:xfrm>
            <a:off x="1736829" y="1197764"/>
            <a:ext cx="1746000" cy="5657062"/>
          </a:xfrm>
          <a:prstGeom prst="rect">
            <a:avLst/>
          </a:prstGeom>
          <a:solidFill>
            <a:srgbClr val="004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578055B-8241-4A23-A8D9-7496D5C54094}"/>
              </a:ext>
            </a:extLst>
          </p:cNvPr>
          <p:cNvSpPr/>
          <p:nvPr/>
        </p:nvSpPr>
        <p:spPr>
          <a:xfrm>
            <a:off x="3478663" y="1197764"/>
            <a:ext cx="1746000" cy="5657062"/>
          </a:xfrm>
          <a:prstGeom prst="rect">
            <a:avLst/>
          </a:prstGeom>
          <a:solidFill>
            <a:srgbClr val="005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F85E493-B6D0-4FB1-BCED-257EC5756280}"/>
              </a:ext>
            </a:extLst>
          </p:cNvPr>
          <p:cNvSpPr/>
          <p:nvPr/>
        </p:nvSpPr>
        <p:spPr>
          <a:xfrm>
            <a:off x="5220497" y="1197764"/>
            <a:ext cx="1746000" cy="5657062"/>
          </a:xfrm>
          <a:prstGeom prst="rect">
            <a:avLst/>
          </a:prstGeom>
          <a:solidFill>
            <a:srgbClr val="005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52DC2CF-71C6-4460-8C70-2C2BA039BEEC}"/>
              </a:ext>
            </a:extLst>
          </p:cNvPr>
          <p:cNvSpPr/>
          <p:nvPr/>
        </p:nvSpPr>
        <p:spPr>
          <a:xfrm>
            <a:off x="6962331" y="1197764"/>
            <a:ext cx="1746000" cy="5657062"/>
          </a:xfrm>
          <a:prstGeom prst="rect">
            <a:avLst/>
          </a:prstGeom>
          <a:solidFill>
            <a:srgbClr val="0061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CAC869B-3232-4D48-A42E-7CF8CCF1BCA0}"/>
              </a:ext>
            </a:extLst>
          </p:cNvPr>
          <p:cNvSpPr/>
          <p:nvPr/>
        </p:nvSpPr>
        <p:spPr>
          <a:xfrm>
            <a:off x="8704165" y="1197764"/>
            <a:ext cx="1746000" cy="5657062"/>
          </a:xfrm>
          <a:prstGeom prst="rect">
            <a:avLst/>
          </a:prstGeom>
          <a:solidFill>
            <a:srgbClr val="006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14FDFC6-B7B6-4019-A3DF-A2AF5232F2CA}"/>
              </a:ext>
            </a:extLst>
          </p:cNvPr>
          <p:cNvSpPr/>
          <p:nvPr/>
        </p:nvSpPr>
        <p:spPr>
          <a:xfrm>
            <a:off x="10445997" y="1197764"/>
            <a:ext cx="1746000" cy="5657062"/>
          </a:xfrm>
          <a:prstGeom prst="rect">
            <a:avLst/>
          </a:prstGeom>
          <a:solidFill>
            <a:srgbClr val="007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20">
            <a:extLst>
              <a:ext uri="{FF2B5EF4-FFF2-40B4-BE49-F238E27FC236}">
                <a16:creationId xmlns:a16="http://schemas.microsoft.com/office/drawing/2014/main" id="{B81DB49E-B3F0-4933-BB9B-2C84D5BCE9B9}"/>
              </a:ext>
            </a:extLst>
          </p:cNvPr>
          <p:cNvSpPr txBox="1"/>
          <p:nvPr/>
        </p:nvSpPr>
        <p:spPr>
          <a:xfrm>
            <a:off x="1769050" y="2884431"/>
            <a:ext cx="16999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Quicksand Light" pitchFamily="2" charset="0"/>
              </a:rPr>
              <a:t>Mapeamento do cenário tecnológico e desenho da arquitetura atuais da VR.</a:t>
            </a:r>
          </a:p>
        </p:txBody>
      </p:sp>
      <p:sp>
        <p:nvSpPr>
          <p:cNvPr id="14" name="TextBox 23">
            <a:extLst>
              <a:ext uri="{FF2B5EF4-FFF2-40B4-BE49-F238E27FC236}">
                <a16:creationId xmlns:a16="http://schemas.microsoft.com/office/drawing/2014/main" id="{53292C0F-6410-4128-B0AC-A7BA51AFE56D}"/>
              </a:ext>
            </a:extLst>
          </p:cNvPr>
          <p:cNvSpPr txBox="1"/>
          <p:nvPr/>
        </p:nvSpPr>
        <p:spPr>
          <a:xfrm>
            <a:off x="3486996" y="2884431"/>
            <a:ext cx="174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Quicksand Light" pitchFamily="2" charset="0"/>
              </a:rPr>
              <a:t>Visão de negócio da VR sobre o Super APP, levando em consideração as necessidades estratégicas e principais expectativas.</a:t>
            </a:r>
          </a:p>
        </p:txBody>
      </p:sp>
      <p:sp>
        <p:nvSpPr>
          <p:cNvPr id="17" name="TextBox 26">
            <a:extLst>
              <a:ext uri="{FF2B5EF4-FFF2-40B4-BE49-F238E27FC236}">
                <a16:creationId xmlns:a16="http://schemas.microsoft.com/office/drawing/2014/main" id="{2CF96A22-3A90-4E0A-8CC7-1A8CE7648E7E}"/>
              </a:ext>
            </a:extLst>
          </p:cNvPr>
          <p:cNvSpPr txBox="1"/>
          <p:nvPr/>
        </p:nvSpPr>
        <p:spPr>
          <a:xfrm>
            <a:off x="5217997" y="2884431"/>
            <a:ext cx="174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Quicksand Light" pitchFamily="2" charset="0"/>
              </a:rPr>
              <a:t>Pontos que serão observados e  avaliados, a partir da realidade atual de arquitetura e com a análise do que é preciso para alcançar os objetivos de negócio.</a:t>
            </a:r>
          </a:p>
        </p:txBody>
      </p:sp>
      <p:sp>
        <p:nvSpPr>
          <p:cNvPr id="19" name="TextBox 29">
            <a:extLst>
              <a:ext uri="{FF2B5EF4-FFF2-40B4-BE49-F238E27FC236}">
                <a16:creationId xmlns:a16="http://schemas.microsoft.com/office/drawing/2014/main" id="{D57A962B-F0D5-4781-A5F6-41327BDCB334}"/>
              </a:ext>
            </a:extLst>
          </p:cNvPr>
          <p:cNvSpPr txBox="1"/>
          <p:nvPr/>
        </p:nvSpPr>
        <p:spPr>
          <a:xfrm>
            <a:off x="6958997" y="2884431"/>
            <a:ext cx="17409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Quicksand Light" pitchFamily="2" charset="0"/>
              </a:rPr>
              <a:t>Descrição objetiva de recomendações necessárias para nova arquitetura tendo em vista os pontos e gaps observados.</a:t>
            </a:r>
          </a:p>
        </p:txBody>
      </p:sp>
      <p:sp>
        <p:nvSpPr>
          <p:cNvPr id="22" name="TextBox 32">
            <a:extLst>
              <a:ext uri="{FF2B5EF4-FFF2-40B4-BE49-F238E27FC236}">
                <a16:creationId xmlns:a16="http://schemas.microsoft.com/office/drawing/2014/main" id="{AEC093FF-C6C1-4CF7-8687-81C0D1F572B7}"/>
              </a:ext>
            </a:extLst>
          </p:cNvPr>
          <p:cNvSpPr txBox="1"/>
          <p:nvPr/>
        </p:nvSpPr>
        <p:spPr>
          <a:xfrm>
            <a:off x="8699996" y="2884431"/>
            <a:ext cx="174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Quicksand Light" pitchFamily="2" charset="0"/>
              </a:rPr>
              <a:t>Desenho da proposta de uma nova arquitetura para mitigar os gaps tecnológicos encontrados e necessidades de negócio. </a:t>
            </a:r>
          </a:p>
        </p:txBody>
      </p:sp>
      <p:sp>
        <p:nvSpPr>
          <p:cNvPr id="25" name="TextBox 35">
            <a:extLst>
              <a:ext uri="{FF2B5EF4-FFF2-40B4-BE49-F238E27FC236}">
                <a16:creationId xmlns:a16="http://schemas.microsoft.com/office/drawing/2014/main" id="{48327A96-8D92-41A4-956D-9FA0BB3AB52D}"/>
              </a:ext>
            </a:extLst>
          </p:cNvPr>
          <p:cNvSpPr txBox="1"/>
          <p:nvPr/>
        </p:nvSpPr>
        <p:spPr>
          <a:xfrm>
            <a:off x="10463983" y="2884431"/>
            <a:ext cx="17151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Quicksand Light" pitchFamily="2" charset="0"/>
              </a:rPr>
              <a:t>Amarração final, sintetizando-se as principais percepções de forças e pontos de atenção, buscando embasar um parecer final sobre a nova arquitetura.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B012AF4-6E97-4BD6-955E-3124DEFEEF50}"/>
              </a:ext>
            </a:extLst>
          </p:cNvPr>
          <p:cNvSpPr/>
          <p:nvPr/>
        </p:nvSpPr>
        <p:spPr>
          <a:xfrm>
            <a:off x="-8850" y="6375258"/>
            <a:ext cx="12189386" cy="47498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4E9FD18B-5CE5-4E3E-A5F5-BA6A03441916}"/>
              </a:ext>
            </a:extLst>
          </p:cNvPr>
          <p:cNvCxnSpPr>
            <a:cxnSpLocks/>
            <a:stCxn id="46" idx="2"/>
            <a:endCxn id="31" idx="1"/>
          </p:cNvCxnSpPr>
          <p:nvPr/>
        </p:nvCxnSpPr>
        <p:spPr>
          <a:xfrm>
            <a:off x="727928" y="6607661"/>
            <a:ext cx="10499629" cy="4585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hevron 36">
            <a:extLst>
              <a:ext uri="{FF2B5EF4-FFF2-40B4-BE49-F238E27FC236}">
                <a16:creationId xmlns:a16="http://schemas.microsoft.com/office/drawing/2014/main" id="{0F820C97-4A95-4DBD-92FE-FF3F91AD8703}"/>
              </a:ext>
            </a:extLst>
          </p:cNvPr>
          <p:cNvSpPr/>
          <p:nvPr/>
        </p:nvSpPr>
        <p:spPr>
          <a:xfrm>
            <a:off x="5982167" y="6475430"/>
            <a:ext cx="273633" cy="27363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8" name="Chevron 38">
            <a:extLst>
              <a:ext uri="{FF2B5EF4-FFF2-40B4-BE49-F238E27FC236}">
                <a16:creationId xmlns:a16="http://schemas.microsoft.com/office/drawing/2014/main" id="{546E494A-8532-4FC5-9FCF-DF7759EB2C08}"/>
              </a:ext>
            </a:extLst>
          </p:cNvPr>
          <p:cNvSpPr/>
          <p:nvPr/>
        </p:nvSpPr>
        <p:spPr>
          <a:xfrm>
            <a:off x="4233703" y="6475430"/>
            <a:ext cx="273633" cy="273633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9" name="Chevron 40">
            <a:extLst>
              <a:ext uri="{FF2B5EF4-FFF2-40B4-BE49-F238E27FC236}">
                <a16:creationId xmlns:a16="http://schemas.microsoft.com/office/drawing/2014/main" id="{F50236BF-CBC8-4BEC-8954-703A55DF9AA7}"/>
              </a:ext>
            </a:extLst>
          </p:cNvPr>
          <p:cNvSpPr/>
          <p:nvPr/>
        </p:nvSpPr>
        <p:spPr>
          <a:xfrm>
            <a:off x="7730631" y="6475430"/>
            <a:ext cx="273633" cy="273633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0" name="Chevron 41">
            <a:extLst>
              <a:ext uri="{FF2B5EF4-FFF2-40B4-BE49-F238E27FC236}">
                <a16:creationId xmlns:a16="http://schemas.microsoft.com/office/drawing/2014/main" id="{39FE05E1-CF7F-4663-89CB-1203484F8B1D}"/>
              </a:ext>
            </a:extLst>
          </p:cNvPr>
          <p:cNvSpPr/>
          <p:nvPr/>
        </p:nvSpPr>
        <p:spPr>
          <a:xfrm>
            <a:off x="9479095" y="6475430"/>
            <a:ext cx="273633" cy="27363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51CDCE9A-710F-4FFB-B667-F8A677851203}"/>
              </a:ext>
            </a:extLst>
          </p:cNvPr>
          <p:cNvSpPr/>
          <p:nvPr/>
        </p:nvSpPr>
        <p:spPr>
          <a:xfrm>
            <a:off x="11227557" y="6520806"/>
            <a:ext cx="182880" cy="1828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4" name="TextBox 46">
            <a:extLst>
              <a:ext uri="{FF2B5EF4-FFF2-40B4-BE49-F238E27FC236}">
                <a16:creationId xmlns:a16="http://schemas.microsoft.com/office/drawing/2014/main" id="{611440F3-FA9A-4A48-849F-458DE2E9EAE2}"/>
              </a:ext>
            </a:extLst>
          </p:cNvPr>
          <p:cNvSpPr txBox="1"/>
          <p:nvPr/>
        </p:nvSpPr>
        <p:spPr>
          <a:xfrm>
            <a:off x="-21838" y="2879845"/>
            <a:ext cx="17506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Quicksand Light" pitchFamily="2" charset="0"/>
              </a:rPr>
              <a:t>Visão geral do método de trabalho utilizado para avaliar o Super APP.</a:t>
            </a:r>
          </a:p>
        </p:txBody>
      </p:sp>
      <p:sp>
        <p:nvSpPr>
          <p:cNvPr id="46" name="Chevron 47">
            <a:extLst>
              <a:ext uri="{FF2B5EF4-FFF2-40B4-BE49-F238E27FC236}">
                <a16:creationId xmlns:a16="http://schemas.microsoft.com/office/drawing/2014/main" id="{BE4270C9-A1EB-E147-AA93-8FD9175F3E08}"/>
              </a:ext>
            </a:extLst>
          </p:cNvPr>
          <p:cNvSpPr/>
          <p:nvPr/>
        </p:nvSpPr>
        <p:spPr>
          <a:xfrm>
            <a:off x="727928" y="6470844"/>
            <a:ext cx="273633" cy="27363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8" name="Chevron 36">
            <a:extLst>
              <a:ext uri="{FF2B5EF4-FFF2-40B4-BE49-F238E27FC236}">
                <a16:creationId xmlns:a16="http://schemas.microsoft.com/office/drawing/2014/main" id="{70C12A3A-7476-1041-B655-D0DBED10C9E5}"/>
              </a:ext>
            </a:extLst>
          </p:cNvPr>
          <p:cNvSpPr/>
          <p:nvPr/>
        </p:nvSpPr>
        <p:spPr>
          <a:xfrm>
            <a:off x="2443252" y="6481020"/>
            <a:ext cx="273633" cy="27363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741070-B44D-4942-9EEC-9A6ABE93B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MÉTODO</a:t>
            </a:r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750C99DC-79DD-4F8D-90EC-2984A0F379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/>
              <a:t>Etapas do trabalho</a:t>
            </a:r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8AD994D9-1CED-4DF0-AF54-7FD3E438FBDC}"/>
              </a:ext>
            </a:extLst>
          </p:cNvPr>
          <p:cNvSpPr/>
          <p:nvPr/>
        </p:nvSpPr>
        <p:spPr>
          <a:xfrm rot="5400000" flipH="1">
            <a:off x="5537224" y="-4956598"/>
            <a:ext cx="1105511" cy="12204035"/>
          </a:xfrm>
          <a:custGeom>
            <a:avLst/>
            <a:gdLst>
              <a:gd name="connsiteX0" fmla="*/ 1179077 w 1179077"/>
              <a:gd name="connsiteY0" fmla="*/ 3 h 12204035"/>
              <a:gd name="connsiteX1" fmla="*/ 1179077 w 1179077"/>
              <a:gd name="connsiteY1" fmla="*/ 0 h 12204035"/>
              <a:gd name="connsiteX2" fmla="*/ 530099 w 1179077"/>
              <a:gd name="connsiteY2" fmla="*/ 0 h 12204035"/>
              <a:gd name="connsiteX3" fmla="*/ 528568 w 1179077"/>
              <a:gd name="connsiteY3" fmla="*/ 68372 h 12204035"/>
              <a:gd name="connsiteX4" fmla="*/ 249 w 1179077"/>
              <a:gd name="connsiteY4" fmla="*/ 6408526 h 12204035"/>
              <a:gd name="connsiteX5" fmla="*/ 326821 w 1179077"/>
              <a:gd name="connsiteY5" fmla="*/ 12171561 h 12204035"/>
              <a:gd name="connsiteX6" fmla="*/ 329765 w 1179077"/>
              <a:gd name="connsiteY6" fmla="*/ 12204035 h 12204035"/>
              <a:gd name="connsiteX7" fmla="*/ 909201 w 1179077"/>
              <a:gd name="connsiteY7" fmla="*/ 12204035 h 12204035"/>
              <a:gd name="connsiteX8" fmla="*/ 906257 w 1179077"/>
              <a:gd name="connsiteY8" fmla="*/ 12171562 h 12204035"/>
              <a:gd name="connsiteX9" fmla="*/ 579685 w 1179077"/>
              <a:gd name="connsiteY9" fmla="*/ 6408527 h 12204035"/>
              <a:gd name="connsiteX10" fmla="*/ 1108004 w 1179077"/>
              <a:gd name="connsiteY10" fmla="*/ 68373 h 12204035"/>
              <a:gd name="connsiteX11" fmla="*/ 1109535 w 1179077"/>
              <a:gd name="connsiteY11" fmla="*/ 3 h 12204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9077" h="12204035">
                <a:moveTo>
                  <a:pt x="1179077" y="3"/>
                </a:moveTo>
                <a:lnTo>
                  <a:pt x="1179077" y="0"/>
                </a:lnTo>
                <a:lnTo>
                  <a:pt x="530099" y="0"/>
                </a:lnTo>
                <a:lnTo>
                  <a:pt x="528568" y="68372"/>
                </a:lnTo>
                <a:cubicBezTo>
                  <a:pt x="484541" y="1440218"/>
                  <a:pt x="-12723" y="3961450"/>
                  <a:pt x="249" y="6408526"/>
                </a:cubicBezTo>
                <a:cubicBezTo>
                  <a:pt x="8357" y="7937948"/>
                  <a:pt x="162032" y="10294360"/>
                  <a:pt x="326821" y="12171561"/>
                </a:cubicBezTo>
                <a:lnTo>
                  <a:pt x="329765" y="12204035"/>
                </a:lnTo>
                <a:lnTo>
                  <a:pt x="909201" y="12204035"/>
                </a:lnTo>
                <a:lnTo>
                  <a:pt x="906257" y="12171562"/>
                </a:lnTo>
                <a:cubicBezTo>
                  <a:pt x="741468" y="10294361"/>
                  <a:pt x="587793" y="7937949"/>
                  <a:pt x="579685" y="6408527"/>
                </a:cubicBezTo>
                <a:cubicBezTo>
                  <a:pt x="566713" y="3961451"/>
                  <a:pt x="1063977" y="1440219"/>
                  <a:pt x="1108004" y="68373"/>
                </a:cubicBezTo>
                <a:lnTo>
                  <a:pt x="1109535" y="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54F87D3E-56EA-4707-80D1-A4A78DD1E441}"/>
              </a:ext>
            </a:extLst>
          </p:cNvPr>
          <p:cNvSpPr/>
          <p:nvPr/>
        </p:nvSpPr>
        <p:spPr>
          <a:xfrm rot="5400000" flipH="1">
            <a:off x="5346718" y="-4415784"/>
            <a:ext cx="1486520" cy="12204035"/>
          </a:xfrm>
          <a:custGeom>
            <a:avLst/>
            <a:gdLst>
              <a:gd name="connsiteX0" fmla="*/ 1179077 w 1179077"/>
              <a:gd name="connsiteY0" fmla="*/ 3 h 12204035"/>
              <a:gd name="connsiteX1" fmla="*/ 1179077 w 1179077"/>
              <a:gd name="connsiteY1" fmla="*/ 0 h 12204035"/>
              <a:gd name="connsiteX2" fmla="*/ 530099 w 1179077"/>
              <a:gd name="connsiteY2" fmla="*/ 0 h 12204035"/>
              <a:gd name="connsiteX3" fmla="*/ 528568 w 1179077"/>
              <a:gd name="connsiteY3" fmla="*/ 68372 h 12204035"/>
              <a:gd name="connsiteX4" fmla="*/ 249 w 1179077"/>
              <a:gd name="connsiteY4" fmla="*/ 6408526 h 12204035"/>
              <a:gd name="connsiteX5" fmla="*/ 326821 w 1179077"/>
              <a:gd name="connsiteY5" fmla="*/ 12171561 h 12204035"/>
              <a:gd name="connsiteX6" fmla="*/ 329765 w 1179077"/>
              <a:gd name="connsiteY6" fmla="*/ 12204035 h 12204035"/>
              <a:gd name="connsiteX7" fmla="*/ 909201 w 1179077"/>
              <a:gd name="connsiteY7" fmla="*/ 12204035 h 12204035"/>
              <a:gd name="connsiteX8" fmla="*/ 906257 w 1179077"/>
              <a:gd name="connsiteY8" fmla="*/ 12171562 h 12204035"/>
              <a:gd name="connsiteX9" fmla="*/ 579685 w 1179077"/>
              <a:gd name="connsiteY9" fmla="*/ 6408527 h 12204035"/>
              <a:gd name="connsiteX10" fmla="*/ 1108004 w 1179077"/>
              <a:gd name="connsiteY10" fmla="*/ 68373 h 12204035"/>
              <a:gd name="connsiteX11" fmla="*/ 1109535 w 1179077"/>
              <a:gd name="connsiteY11" fmla="*/ 3 h 12204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9077" h="12204035">
                <a:moveTo>
                  <a:pt x="1179077" y="3"/>
                </a:moveTo>
                <a:lnTo>
                  <a:pt x="1179077" y="0"/>
                </a:lnTo>
                <a:lnTo>
                  <a:pt x="530099" y="0"/>
                </a:lnTo>
                <a:lnTo>
                  <a:pt x="528568" y="68372"/>
                </a:lnTo>
                <a:cubicBezTo>
                  <a:pt x="484541" y="1440218"/>
                  <a:pt x="-12723" y="3961450"/>
                  <a:pt x="249" y="6408526"/>
                </a:cubicBezTo>
                <a:cubicBezTo>
                  <a:pt x="8357" y="7937948"/>
                  <a:pt x="162032" y="10294360"/>
                  <a:pt x="326821" y="12171561"/>
                </a:cubicBezTo>
                <a:lnTo>
                  <a:pt x="329765" y="12204035"/>
                </a:lnTo>
                <a:lnTo>
                  <a:pt x="909201" y="12204035"/>
                </a:lnTo>
                <a:lnTo>
                  <a:pt x="906257" y="12171562"/>
                </a:lnTo>
                <a:cubicBezTo>
                  <a:pt x="741468" y="10294361"/>
                  <a:pt x="587793" y="7937949"/>
                  <a:pt x="579685" y="6408527"/>
                </a:cubicBezTo>
                <a:cubicBezTo>
                  <a:pt x="566713" y="3961451"/>
                  <a:pt x="1063977" y="1440219"/>
                  <a:pt x="1108004" y="68373"/>
                </a:cubicBezTo>
                <a:lnTo>
                  <a:pt x="1109535" y="3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Quicksand" pitchFamily="2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FC9C3594-7F90-4E19-A788-5407FB1D2631}"/>
              </a:ext>
            </a:extLst>
          </p:cNvPr>
          <p:cNvSpPr txBox="1"/>
          <p:nvPr/>
        </p:nvSpPr>
        <p:spPr>
          <a:xfrm>
            <a:off x="1869947" y="1705312"/>
            <a:ext cx="1356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solidFill>
                  <a:schemeClr val="bg1"/>
                </a:solidFill>
                <a:latin typeface="Quicksand" pitchFamily="2" charset="0"/>
              </a:rPr>
              <a:t>Cenário  Atual</a:t>
            </a:r>
          </a:p>
        </p:txBody>
      </p:sp>
      <p:sp>
        <p:nvSpPr>
          <p:cNvPr id="13" name="TextBox 22">
            <a:extLst>
              <a:ext uri="{FF2B5EF4-FFF2-40B4-BE49-F238E27FC236}">
                <a16:creationId xmlns:a16="http://schemas.microsoft.com/office/drawing/2014/main" id="{881F1D45-EA08-41A9-97D9-949DB76A984F}"/>
              </a:ext>
            </a:extLst>
          </p:cNvPr>
          <p:cNvSpPr txBox="1"/>
          <p:nvPr/>
        </p:nvSpPr>
        <p:spPr>
          <a:xfrm>
            <a:off x="3430167" y="1766964"/>
            <a:ext cx="1849657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>
                <a:solidFill>
                  <a:schemeClr val="bg1"/>
                </a:solidFill>
                <a:latin typeface="Quicksand" pitchFamily="2" charset="0"/>
              </a:rPr>
              <a:t>Visão VR</a:t>
            </a:r>
          </a:p>
          <a:p>
            <a:pPr algn="ctr"/>
            <a:r>
              <a:rPr lang="pt-BR" sz="1050">
                <a:solidFill>
                  <a:schemeClr val="bg1"/>
                </a:solidFill>
                <a:latin typeface="Quicksand" pitchFamily="2" charset="0"/>
              </a:rPr>
              <a:t>Ambições &amp; Expectativas</a:t>
            </a:r>
          </a:p>
        </p:txBody>
      </p:sp>
      <p:sp>
        <p:nvSpPr>
          <p:cNvPr id="24" name="TextBox 34">
            <a:extLst>
              <a:ext uri="{FF2B5EF4-FFF2-40B4-BE49-F238E27FC236}">
                <a16:creationId xmlns:a16="http://schemas.microsoft.com/office/drawing/2014/main" id="{AAD297E1-32A6-4F5A-9523-85FC6B53F3F6}"/>
              </a:ext>
            </a:extLst>
          </p:cNvPr>
          <p:cNvSpPr txBox="1"/>
          <p:nvPr/>
        </p:nvSpPr>
        <p:spPr>
          <a:xfrm>
            <a:off x="10430662" y="1405341"/>
            <a:ext cx="174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>
                <a:solidFill>
                  <a:schemeClr val="bg1"/>
                </a:solidFill>
                <a:latin typeface="Quicksand" pitchFamily="2" charset="0"/>
              </a:rPr>
              <a:t>Síntese</a:t>
            </a:r>
          </a:p>
        </p:txBody>
      </p:sp>
      <p:sp>
        <p:nvSpPr>
          <p:cNvPr id="32" name="TextBox 28">
            <a:extLst>
              <a:ext uri="{FF2B5EF4-FFF2-40B4-BE49-F238E27FC236}">
                <a16:creationId xmlns:a16="http://schemas.microsoft.com/office/drawing/2014/main" id="{01D4B961-1D2A-4806-B205-48546FDACE46}"/>
              </a:ext>
            </a:extLst>
          </p:cNvPr>
          <p:cNvSpPr txBox="1"/>
          <p:nvPr/>
        </p:nvSpPr>
        <p:spPr>
          <a:xfrm>
            <a:off x="6973995" y="1761301"/>
            <a:ext cx="1758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>
                <a:solidFill>
                  <a:schemeClr val="bg1"/>
                </a:solidFill>
                <a:latin typeface="Quicksand" pitchFamily="2" charset="0"/>
              </a:rPr>
              <a:t>Recomendações</a:t>
            </a:r>
          </a:p>
        </p:txBody>
      </p:sp>
      <p:sp>
        <p:nvSpPr>
          <p:cNvPr id="33" name="TextBox 43">
            <a:extLst>
              <a:ext uri="{FF2B5EF4-FFF2-40B4-BE49-F238E27FC236}">
                <a16:creationId xmlns:a16="http://schemas.microsoft.com/office/drawing/2014/main" id="{DB5A394E-8F3D-4B11-B35D-D8681ACD1708}"/>
              </a:ext>
            </a:extLst>
          </p:cNvPr>
          <p:cNvSpPr txBox="1"/>
          <p:nvPr/>
        </p:nvSpPr>
        <p:spPr>
          <a:xfrm>
            <a:off x="9023233" y="1541994"/>
            <a:ext cx="1190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solidFill>
                  <a:schemeClr val="bg1"/>
                </a:solidFill>
                <a:latin typeface="Quicksand" pitchFamily="2" charset="0"/>
              </a:rPr>
              <a:t>Arquitetura </a:t>
            </a:r>
          </a:p>
        </p:txBody>
      </p:sp>
      <p:sp>
        <p:nvSpPr>
          <p:cNvPr id="47" name="TextBox 45">
            <a:extLst>
              <a:ext uri="{FF2B5EF4-FFF2-40B4-BE49-F238E27FC236}">
                <a16:creationId xmlns:a16="http://schemas.microsoft.com/office/drawing/2014/main" id="{A56E8F92-F6B8-2E47-9506-BF122D3F837B}"/>
              </a:ext>
            </a:extLst>
          </p:cNvPr>
          <p:cNvSpPr txBox="1"/>
          <p:nvPr/>
        </p:nvSpPr>
        <p:spPr>
          <a:xfrm>
            <a:off x="389622" y="1547637"/>
            <a:ext cx="853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solidFill>
                  <a:schemeClr val="bg1"/>
                </a:solidFill>
                <a:latin typeface="Quicksand" pitchFamily="2" charset="0"/>
              </a:rPr>
              <a:t>Método</a:t>
            </a: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E5889C53-CF96-469F-8DEC-8FDE51043E5D}"/>
              </a:ext>
            </a:extLst>
          </p:cNvPr>
          <p:cNvSpPr txBox="1"/>
          <p:nvPr/>
        </p:nvSpPr>
        <p:spPr>
          <a:xfrm>
            <a:off x="5333010" y="1768608"/>
            <a:ext cx="1565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>
                <a:solidFill>
                  <a:schemeClr val="bg1"/>
                </a:solidFill>
                <a:latin typeface="Quicksand" pitchFamily="2" charset="0"/>
              </a:rPr>
              <a:t>Gaps Tecnológicos</a:t>
            </a:r>
          </a:p>
        </p:txBody>
      </p:sp>
    </p:spTree>
    <p:extLst>
      <p:ext uri="{BB962C8B-B14F-4D97-AF65-F5344CB8AC3E}">
        <p14:creationId xmlns:p14="http://schemas.microsoft.com/office/powerpoint/2010/main" val="40007848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id="{AC1DD01E-1D54-4CC0-970C-53E467E63314}"/>
              </a:ext>
            </a:extLst>
          </p:cNvPr>
          <p:cNvSpPr txBox="1"/>
          <p:nvPr/>
        </p:nvSpPr>
        <p:spPr>
          <a:xfrm>
            <a:off x="40822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EAEFF8-6956-4DDB-8A67-F880842AA3B7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16" name="Google Shape;748;p50">
            <a:extLst>
              <a:ext uri="{FF2B5EF4-FFF2-40B4-BE49-F238E27FC236}">
                <a16:creationId xmlns:a16="http://schemas.microsoft.com/office/drawing/2014/main" id="{26E17BD6-71B9-4111-B250-A4C3C7E6078C}"/>
              </a:ext>
            </a:extLst>
          </p:cNvPr>
          <p:cNvSpPr/>
          <p:nvPr/>
        </p:nvSpPr>
        <p:spPr>
          <a:xfrm>
            <a:off x="8025373" y="2133934"/>
            <a:ext cx="308467" cy="29527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1;g7b29a26fc5_0_12">
            <a:extLst>
              <a:ext uri="{FF2B5EF4-FFF2-40B4-BE49-F238E27FC236}">
                <a16:creationId xmlns:a16="http://schemas.microsoft.com/office/drawing/2014/main" id="{365B23D9-BFBB-8042-97CE-BE2C2997E831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ANÁLISE: Autenticação</a:t>
            </a:r>
          </a:p>
        </p:txBody>
      </p:sp>
      <p:pic>
        <p:nvPicPr>
          <p:cNvPr id="10" name="Imagem 9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EF637D9E-3DCE-4F6B-9B58-0049D6F6B2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8589" y="15652"/>
            <a:ext cx="2542034" cy="253886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FC96D6C-B3AA-4E32-87CF-11CF70BD2850}"/>
              </a:ext>
            </a:extLst>
          </p:cNvPr>
          <p:cNvSpPr txBox="1"/>
          <p:nvPr/>
        </p:nvSpPr>
        <p:spPr>
          <a:xfrm>
            <a:off x="1115442" y="1620826"/>
            <a:ext cx="7149274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>
                <a:latin typeface="Quicksand"/>
              </a:rPr>
              <a:t>Extração de dados de documentos com OCR (RG, CNH e CPF)</a:t>
            </a: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dirty="0" err="1">
                <a:latin typeface="Quicksand"/>
              </a:rPr>
              <a:t>Unico</a:t>
            </a:r>
            <a:r>
              <a:rPr lang="pt-BR" sz="1200">
                <a:latin typeface="Quicksand"/>
              </a:rPr>
              <a:t> </a:t>
            </a:r>
            <a:r>
              <a:rPr lang="pt-BR" sz="1200" dirty="0" err="1">
                <a:latin typeface="Quicksand"/>
              </a:rPr>
              <a:t>Check</a:t>
            </a:r>
            <a:r>
              <a:rPr lang="pt-BR" sz="1200">
                <a:latin typeface="Quicksand"/>
              </a:rPr>
              <a:t> (face match)</a:t>
            </a:r>
          </a:p>
          <a:p>
            <a:pPr marL="1085850" lvl="2" indent="-171450" algn="just">
              <a:buFont typeface="Wingdings,Sans-Serif" panose="05000000000000000000" pitchFamily="2" charset="2"/>
              <a:buChar char="q"/>
            </a:pPr>
            <a:r>
              <a:rPr lang="pt-BR" sz="1200">
                <a:latin typeface="Quicksand"/>
              </a:rPr>
              <a:t>Captura automática da foto quando atendidos os critérios de qualidade</a:t>
            </a:r>
            <a:endParaRPr lang="en-US" sz="1200">
              <a:latin typeface="Quicksand"/>
            </a:endParaRP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>
                <a:latin typeface="Quicksand"/>
              </a:rPr>
              <a:t>Comparação de foto do cadastro com foto do documento</a:t>
            </a:r>
            <a:endParaRPr lang="pt-BR"/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dirty="0" err="1">
                <a:latin typeface="Quicksand"/>
              </a:rPr>
              <a:t>Liveness</a:t>
            </a:r>
            <a:r>
              <a:rPr lang="pt-BR" sz="1200">
                <a:latin typeface="Quicksand"/>
              </a:rPr>
              <a:t> </a:t>
            </a:r>
            <a:r>
              <a:rPr lang="pt-BR" sz="1200" dirty="0" err="1">
                <a:latin typeface="Quicksand"/>
              </a:rPr>
              <a:t>check</a:t>
            </a:r>
            <a:r>
              <a:rPr lang="pt-BR" sz="1200">
                <a:latin typeface="Quicksand"/>
              </a:rPr>
              <a:t> </a:t>
            </a:r>
            <a:r>
              <a:rPr lang="pt-BR" sz="1200">
                <a:ea typeface="+mn-lt"/>
                <a:cs typeface="+mn-lt"/>
              </a:rPr>
              <a:t>–</a:t>
            </a:r>
            <a:r>
              <a:rPr lang="pt-BR" sz="1200">
                <a:latin typeface="Quicksand"/>
              </a:rPr>
              <a:t> garante que foto foi capturada ao vivo</a:t>
            </a: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>
              <a:latin typeface="Quicksand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ED7B180-32E2-49AB-A939-239B8B93BD8F}"/>
              </a:ext>
            </a:extLst>
          </p:cNvPr>
          <p:cNvSpPr txBox="1"/>
          <p:nvPr/>
        </p:nvSpPr>
        <p:spPr>
          <a:xfrm>
            <a:off x="-366760" y="2542979"/>
            <a:ext cx="8630234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>
                <a:latin typeface="Quicksand"/>
              </a:rPr>
              <a:t>Confirmação de </a:t>
            </a:r>
            <a:r>
              <a:rPr lang="pt-BR" sz="1200" dirty="0" err="1">
                <a:latin typeface="Quicksand"/>
              </a:rPr>
              <a:t>indentificação</a:t>
            </a:r>
            <a:r>
              <a:rPr lang="pt-BR" sz="1200">
                <a:latin typeface="Quicksand"/>
              </a:rPr>
              <a:t> do usuário em menos de 1 segundo</a:t>
            </a:r>
            <a:endParaRPr lang="pt-BR" sz="1200" dirty="0">
              <a:latin typeface="Quicksand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>
                <a:latin typeface="Quicksand"/>
              </a:rPr>
              <a:t>Validação </a:t>
            </a:r>
            <a:r>
              <a:rPr lang="pt-BR" sz="1200" dirty="0" err="1">
                <a:latin typeface="Quicksand"/>
              </a:rPr>
              <a:t>automatica</a:t>
            </a:r>
            <a:r>
              <a:rPr lang="pt-BR" sz="1200">
                <a:latin typeface="Quicksand"/>
              </a:rPr>
              <a:t> se documento enviado realmente é o que foi solicitado</a:t>
            </a:r>
            <a:endParaRPr lang="pt-BR" sz="1200" dirty="0">
              <a:latin typeface="Quicksand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Consulta de dados em bases de dados públicas e própria (agilizar processo de </a:t>
            </a:r>
            <a:r>
              <a:rPr lang="pt-BR" sz="1200" dirty="0" err="1">
                <a:latin typeface="Quicksand"/>
              </a:rPr>
              <a:t>onboarding</a:t>
            </a:r>
            <a:r>
              <a:rPr lang="pt-BR" sz="1200" dirty="0">
                <a:latin typeface="Quicksand"/>
              </a:rPr>
              <a:t> digital)</a:t>
            </a: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>
                <a:latin typeface="Quicksand"/>
              </a:rPr>
              <a:t>UX intuitiva que instrui usuário a capturar corretamente a imagem (impede envio de fotos embaçadas ou de baixa qualidade)</a:t>
            </a:r>
            <a:endParaRPr lang="pt-BR" sz="1200" dirty="0">
              <a:latin typeface="Quicksand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>
                <a:latin typeface="Quicksand"/>
              </a:rPr>
              <a:t>SDK compatível apenas com Android (nativo), iOS (nativo), </a:t>
            </a:r>
            <a:r>
              <a:rPr lang="pt-BR" sz="1200" dirty="0" err="1">
                <a:latin typeface="Quicksand"/>
              </a:rPr>
              <a:t>JavaScript</a:t>
            </a:r>
            <a:r>
              <a:rPr lang="pt-BR" sz="1200">
                <a:latin typeface="Quicksand"/>
              </a:rPr>
              <a:t>, </a:t>
            </a:r>
            <a:r>
              <a:rPr lang="pt-BR" sz="1200" dirty="0" err="1">
                <a:latin typeface="Quicksand"/>
              </a:rPr>
              <a:t>React</a:t>
            </a:r>
            <a:r>
              <a:rPr lang="pt-BR" sz="1200">
                <a:latin typeface="Quicksand"/>
              </a:rPr>
              <a:t> </a:t>
            </a:r>
            <a:r>
              <a:rPr lang="pt-BR" sz="1200" dirty="0" err="1">
                <a:latin typeface="Quicksand"/>
              </a:rPr>
              <a:t>Native</a:t>
            </a:r>
            <a:r>
              <a:rPr lang="pt-BR" sz="1200">
                <a:latin typeface="Quicksand"/>
              </a:rPr>
              <a:t>, </a:t>
            </a:r>
            <a:r>
              <a:rPr lang="pt-BR" sz="1200" dirty="0" err="1">
                <a:latin typeface="Quicksand"/>
              </a:rPr>
              <a:t>Flutter</a:t>
            </a:r>
            <a:r>
              <a:rPr lang="pt-BR" sz="1200">
                <a:latin typeface="Quicksand"/>
              </a:rPr>
              <a:t>, </a:t>
            </a:r>
            <a:r>
              <a:rPr lang="pt-BR" sz="1200" dirty="0" err="1">
                <a:latin typeface="Quicksand"/>
              </a:rPr>
              <a:t>npm</a:t>
            </a: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>
                <a:latin typeface="Quicksand"/>
              </a:rPr>
              <a:t>Parceiros (instituições financeiras):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/>
            </a:endParaRP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/>
            </a:endParaRPr>
          </a:p>
        </p:txBody>
      </p:sp>
      <p:sp>
        <p:nvSpPr>
          <p:cNvPr id="25" name="TextBox 5">
            <a:extLst>
              <a:ext uri="{FF2B5EF4-FFF2-40B4-BE49-F238E27FC236}">
                <a16:creationId xmlns:a16="http://schemas.microsoft.com/office/drawing/2014/main" id="{75153621-918B-4ADB-B569-29037E2AF485}"/>
              </a:ext>
            </a:extLst>
          </p:cNvPr>
          <p:cNvSpPr txBox="1"/>
          <p:nvPr/>
        </p:nvSpPr>
        <p:spPr>
          <a:xfrm>
            <a:off x="0" y="1361888"/>
            <a:ext cx="78228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>
                <a:latin typeface="Quicksand"/>
              </a:rPr>
              <a:t>TaaS (Trust as a Service) - UNICO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pt-BR" sz="1200" b="1" dirty="0">
              <a:latin typeface="Quicksand" pitchFamily="2" charset="77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pt-BR" sz="1200" b="1" dirty="0">
              <a:latin typeface="Quicksand" pitchFamily="2" charset="77"/>
            </a:endParaRPr>
          </a:p>
        </p:txBody>
      </p:sp>
      <p:pic>
        <p:nvPicPr>
          <p:cNvPr id="3" name="Gráfico 14">
            <a:extLst>
              <a:ext uri="{FF2B5EF4-FFF2-40B4-BE49-F238E27FC236}">
                <a16:creationId xmlns:a16="http://schemas.microsoft.com/office/drawing/2014/main" id="{658F2D5C-9101-4A42-93B5-33F108D96D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8587" y="1914525"/>
            <a:ext cx="1409700" cy="323850"/>
          </a:xfrm>
          <a:prstGeom prst="rect">
            <a:avLst/>
          </a:prstGeom>
        </p:spPr>
      </p:pic>
      <p:pic>
        <p:nvPicPr>
          <p:cNvPr id="15" name="Imagem 17">
            <a:extLst>
              <a:ext uri="{FF2B5EF4-FFF2-40B4-BE49-F238E27FC236}">
                <a16:creationId xmlns:a16="http://schemas.microsoft.com/office/drawing/2014/main" id="{EAAC9CD6-2B76-4CC3-9F02-24820292D3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" y="5353050"/>
            <a:ext cx="1924050" cy="609600"/>
          </a:xfrm>
          <a:prstGeom prst="rect">
            <a:avLst/>
          </a:prstGeom>
        </p:spPr>
      </p:pic>
      <p:pic>
        <p:nvPicPr>
          <p:cNvPr id="18" name="Imagem 20">
            <a:extLst>
              <a:ext uri="{FF2B5EF4-FFF2-40B4-BE49-F238E27FC236}">
                <a16:creationId xmlns:a16="http://schemas.microsoft.com/office/drawing/2014/main" id="{5553AE2B-665B-4BED-8786-FD3DA5C0FF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6975" y="5478780"/>
            <a:ext cx="1924050" cy="386715"/>
          </a:xfrm>
          <a:prstGeom prst="rect">
            <a:avLst/>
          </a:prstGeom>
        </p:spPr>
      </p:pic>
      <p:pic>
        <p:nvPicPr>
          <p:cNvPr id="21" name="Imagem 22" descr="Ícone&#10;&#10;Descrição gerada automaticamente">
            <a:extLst>
              <a:ext uri="{FF2B5EF4-FFF2-40B4-BE49-F238E27FC236}">
                <a16:creationId xmlns:a16="http://schemas.microsoft.com/office/drawing/2014/main" id="{C8F40143-915C-4A0E-B650-170960CF5A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86150" y="6132576"/>
            <a:ext cx="1390650" cy="660273"/>
          </a:xfrm>
          <a:prstGeom prst="rect">
            <a:avLst/>
          </a:prstGeom>
        </p:spPr>
      </p:pic>
      <p:pic>
        <p:nvPicPr>
          <p:cNvPr id="23" name="Imagem 23" descr="Ícone&#10;&#10;Descrição gerada automaticamente">
            <a:extLst>
              <a:ext uri="{FF2B5EF4-FFF2-40B4-BE49-F238E27FC236}">
                <a16:creationId xmlns:a16="http://schemas.microsoft.com/office/drawing/2014/main" id="{B8F8E634-C36C-4CDA-A4B7-8F7E868D05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76975" y="5353050"/>
            <a:ext cx="1314450" cy="1295400"/>
          </a:xfrm>
          <a:prstGeom prst="rect">
            <a:avLst/>
          </a:prstGeom>
        </p:spPr>
      </p:pic>
      <p:pic>
        <p:nvPicPr>
          <p:cNvPr id="26" name="Imagem 26" descr="Desenho de um cachorro&#10;&#10;Descrição gerada automaticamente">
            <a:extLst>
              <a:ext uri="{FF2B5EF4-FFF2-40B4-BE49-F238E27FC236}">
                <a16:creationId xmlns:a16="http://schemas.microsoft.com/office/drawing/2014/main" id="{2C8788FB-7BC2-453B-9A00-2CF718D1669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4800" y="6131150"/>
            <a:ext cx="2743200" cy="558350"/>
          </a:xfrm>
          <a:prstGeom prst="rect">
            <a:avLst/>
          </a:prstGeom>
        </p:spPr>
      </p:pic>
      <p:pic>
        <p:nvPicPr>
          <p:cNvPr id="27" name="Imagem 27" descr="Logotipo, nome da empresa&#10;&#10;Descrição gerada automaticamente">
            <a:extLst>
              <a:ext uri="{FF2B5EF4-FFF2-40B4-BE49-F238E27FC236}">
                <a16:creationId xmlns:a16="http://schemas.microsoft.com/office/drawing/2014/main" id="{6B550655-D412-4F64-B3EB-F2442E4381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24425" y="5353331"/>
            <a:ext cx="914400" cy="98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497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id="{AC1DD01E-1D54-4CC0-970C-53E467E63314}"/>
              </a:ext>
            </a:extLst>
          </p:cNvPr>
          <p:cNvSpPr txBox="1"/>
          <p:nvPr/>
        </p:nvSpPr>
        <p:spPr>
          <a:xfrm>
            <a:off x="40822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EAEFF8-6956-4DDB-8A67-F880842AA3B7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16" name="Google Shape;748;p50">
            <a:extLst>
              <a:ext uri="{FF2B5EF4-FFF2-40B4-BE49-F238E27FC236}">
                <a16:creationId xmlns:a16="http://schemas.microsoft.com/office/drawing/2014/main" id="{26E17BD6-71B9-4111-B250-A4C3C7E6078C}"/>
              </a:ext>
            </a:extLst>
          </p:cNvPr>
          <p:cNvSpPr/>
          <p:nvPr/>
        </p:nvSpPr>
        <p:spPr>
          <a:xfrm>
            <a:off x="8025373" y="2133934"/>
            <a:ext cx="308467" cy="29527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1;g7b29a26fc5_0_12">
            <a:extLst>
              <a:ext uri="{FF2B5EF4-FFF2-40B4-BE49-F238E27FC236}">
                <a16:creationId xmlns:a16="http://schemas.microsoft.com/office/drawing/2014/main" id="{365B23D9-BFBB-8042-97CE-BE2C2997E831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ANÁLISE: </a:t>
            </a:r>
            <a:r>
              <a:rPr lang="pt-BR" sz="1800" kern="1200" dirty="0" err="1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SDKs</a:t>
            </a:r>
            <a:endParaRPr lang="pt-BR" sz="1800" kern="1200" dirty="0">
              <a:solidFill>
                <a:schemeClr val="tx1"/>
              </a:solidFill>
              <a:latin typeface="Quicksand" pitchFamily="2" charset="77"/>
              <a:cs typeface="Times New Roman" panose="02020603050405020304" pitchFamily="18" charset="0"/>
            </a:endParaRPr>
          </a:p>
        </p:txBody>
      </p:sp>
      <p:pic>
        <p:nvPicPr>
          <p:cNvPr id="10" name="Imagem 9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EF637D9E-3DCE-4F6B-9B58-0049D6F6B2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8589" y="15652"/>
            <a:ext cx="2542034" cy="2538860"/>
          </a:xfrm>
          <a:prstGeom prst="rect">
            <a:avLst/>
          </a:prstGeom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8E1C2DCD-C689-4D8E-89E8-11F6D8202DD5}"/>
              </a:ext>
            </a:extLst>
          </p:cNvPr>
          <p:cNvSpPr txBox="1"/>
          <p:nvPr/>
        </p:nvSpPr>
        <p:spPr>
          <a:xfrm>
            <a:off x="0" y="1361888"/>
            <a:ext cx="78228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 pitchFamily="2" charset="77"/>
              </a:rPr>
              <a:t> Integrações </a:t>
            </a:r>
            <a:r>
              <a:rPr lang="pt-BR" sz="1200" b="1" dirty="0" err="1">
                <a:latin typeface="Quicksand" pitchFamily="2" charset="77"/>
              </a:rPr>
              <a:t>third-party</a:t>
            </a:r>
            <a:r>
              <a:rPr lang="pt-BR" sz="1200" b="1" dirty="0">
                <a:latin typeface="Quicksand" pitchFamily="2" charset="77"/>
              </a:rPr>
              <a:t> via Conector de </a:t>
            </a:r>
            <a:r>
              <a:rPr lang="pt-BR" sz="1200" b="1" dirty="0" err="1">
                <a:latin typeface="Quicksand" pitchFamily="2" charset="77"/>
              </a:rPr>
              <a:t>SDKs</a:t>
            </a:r>
            <a:r>
              <a:rPr lang="pt-BR" sz="1200" b="1" dirty="0">
                <a:latin typeface="Quicksand" pitchFamily="2" charset="77"/>
              </a:rPr>
              <a:t> (Software </a:t>
            </a:r>
            <a:r>
              <a:rPr lang="pt-BR" sz="1200" b="1" dirty="0" err="1">
                <a:latin typeface="Quicksand" pitchFamily="2" charset="77"/>
              </a:rPr>
              <a:t>Development</a:t>
            </a:r>
            <a:r>
              <a:rPr lang="pt-BR" sz="1200" b="1" dirty="0">
                <a:latin typeface="Quicksand" pitchFamily="2" charset="77"/>
              </a:rPr>
              <a:t> Kit)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pt-BR" sz="1200" b="1" dirty="0">
              <a:latin typeface="Quicksand" pitchFamily="2" charset="77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pt-BR" sz="1200" b="1" dirty="0">
              <a:latin typeface="Quicksand" pitchFamily="2" charset="77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F5E23E-8200-4D4A-8C82-BF99C5B4011E}"/>
              </a:ext>
            </a:extLst>
          </p:cNvPr>
          <p:cNvSpPr txBox="1"/>
          <p:nvPr/>
        </p:nvSpPr>
        <p:spPr>
          <a:xfrm>
            <a:off x="80010" y="1720839"/>
            <a:ext cx="7682164" cy="378565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/>
              </a:rPr>
              <a:t> </a:t>
            </a:r>
            <a:r>
              <a:rPr lang="pt-BR" sz="1200" dirty="0">
                <a:solidFill>
                  <a:srgbClr val="292929"/>
                </a:solidFill>
                <a:latin typeface="charter"/>
              </a:rPr>
              <a:t>Atualmente não existe no Aplicativo VR e VC o conceito de uma camada de abstração para conectar as diversas plataformas via SDK. Com o objetivo de diminuir possíveis adaptações no Super APP decorrentes de remoção ou mudanças nas funcionalidades de cada SDK, é recomendado uma camada de </a:t>
            </a:r>
            <a:r>
              <a:rPr lang="pt-BR" sz="1200" dirty="0" err="1">
                <a:solidFill>
                  <a:srgbClr val="292929"/>
                </a:solidFill>
                <a:latin typeface="charter"/>
              </a:rPr>
              <a:t>abastração</a:t>
            </a:r>
            <a:r>
              <a:rPr lang="pt-BR" sz="1200" dirty="0">
                <a:solidFill>
                  <a:srgbClr val="292929"/>
                </a:solidFill>
                <a:latin typeface="charter"/>
              </a:rPr>
              <a:t> entre os </a:t>
            </a:r>
            <a:r>
              <a:rPr lang="pt-BR" sz="1200" dirty="0" err="1">
                <a:solidFill>
                  <a:srgbClr val="292929"/>
                </a:solidFill>
                <a:latin typeface="charter"/>
              </a:rPr>
              <a:t>SDKs</a:t>
            </a:r>
            <a:r>
              <a:rPr lang="pt-BR" sz="1200" dirty="0">
                <a:solidFill>
                  <a:srgbClr val="292929"/>
                </a:solidFill>
                <a:latin typeface="charter"/>
              </a:rPr>
              <a:t> e as funcionalidades do APP.. Essa abstração também deve garantir uso otimizado ao sistemas de APIs dos </a:t>
            </a:r>
            <a:r>
              <a:rPr lang="pt-BR" sz="1200" dirty="0" err="1">
                <a:solidFill>
                  <a:srgbClr val="292929"/>
                </a:solidFill>
                <a:latin typeface="charter"/>
              </a:rPr>
              <a:t>SDKs</a:t>
            </a:r>
            <a:r>
              <a:rPr lang="pt-BR" sz="1200" dirty="0">
                <a:solidFill>
                  <a:srgbClr val="292929"/>
                </a:solidFill>
                <a:latin typeface="charter"/>
              </a:rPr>
              <a:t>, evitar </a:t>
            </a:r>
            <a:r>
              <a:rPr lang="pt-BR" sz="1200" dirty="0" err="1">
                <a:solidFill>
                  <a:srgbClr val="292929"/>
                </a:solidFill>
                <a:latin typeface="charter"/>
              </a:rPr>
              <a:t>memory</a:t>
            </a:r>
            <a:r>
              <a:rPr lang="pt-BR" sz="12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pt-BR" sz="1200" dirty="0" err="1">
                <a:solidFill>
                  <a:srgbClr val="292929"/>
                </a:solidFill>
                <a:latin typeface="charter"/>
              </a:rPr>
              <a:t>leak</a:t>
            </a:r>
            <a:r>
              <a:rPr lang="pt-BR" sz="1200" dirty="0">
                <a:solidFill>
                  <a:srgbClr val="292929"/>
                </a:solidFill>
                <a:latin typeface="charter"/>
              </a:rPr>
              <a:t> por parte do SDK e garantir performance na implementação das chamadas ao recursos dos </a:t>
            </a:r>
            <a:r>
              <a:rPr lang="pt-BR" sz="1200" dirty="0" err="1">
                <a:solidFill>
                  <a:srgbClr val="292929"/>
                </a:solidFill>
                <a:latin typeface="charter"/>
              </a:rPr>
              <a:t>SDKs</a:t>
            </a:r>
            <a:r>
              <a:rPr lang="pt-BR" sz="1200" dirty="0">
                <a:solidFill>
                  <a:srgbClr val="292929"/>
                </a:solidFill>
                <a:latin typeface="charter"/>
              </a:rPr>
              <a:t>.</a:t>
            </a: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solidFill>
                <a:srgbClr val="292929"/>
              </a:solidFill>
              <a:latin typeface="charter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solidFill>
                <a:srgbClr val="292929"/>
              </a:solidFill>
              <a:latin typeface="charter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solidFill>
                <a:srgbClr val="FF0000"/>
              </a:solidFill>
              <a:latin typeface="Quicksand"/>
            </a:endParaRPr>
          </a:p>
          <a:p>
            <a:pPr lvl="1" algn="just"/>
            <a:r>
              <a:rPr lang="pt-BR" sz="1200" dirty="0">
                <a:solidFill>
                  <a:srgbClr val="FF0000"/>
                </a:solidFill>
                <a:latin typeface="Quicksand"/>
              </a:rPr>
              <a:t>. </a:t>
            </a:r>
            <a:r>
              <a:rPr lang="en-US" sz="1200" b="0" i="0" dirty="0">
                <a:solidFill>
                  <a:srgbClr val="292929"/>
                </a:solidFill>
                <a:effectLst/>
                <a:latin typeface="charter"/>
              </a:rPr>
              <a:t>through scripts, cocoa pods, and providing </a:t>
            </a:r>
            <a:r>
              <a:rPr lang="en-US" sz="1200" b="0" i="0" dirty="0" err="1">
                <a:solidFill>
                  <a:srgbClr val="292929"/>
                </a:solidFill>
                <a:effectLst/>
                <a:latin typeface="charter"/>
              </a:rPr>
              <a:t>Xcode</a:t>
            </a:r>
            <a:r>
              <a:rPr lang="en-US" sz="1200" b="0" i="0" dirty="0">
                <a:solidFill>
                  <a:srgbClr val="292929"/>
                </a:solidFill>
                <a:effectLst/>
                <a:latin typeface="charter"/>
              </a:rPr>
              <a:t> template</a:t>
            </a:r>
            <a:endParaRPr lang="pt-BR" sz="1200" dirty="0">
              <a:solidFill>
                <a:srgbClr val="FF0000"/>
              </a:solidFill>
              <a:latin typeface="Quicksand"/>
            </a:endParaRP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b="1" dirty="0">
              <a:solidFill>
                <a:srgbClr val="FF0000"/>
              </a:solidFill>
              <a:latin typeface="Quicksand" pitchFamily="2" charset="77"/>
            </a:endParaRP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b="1" i="0" dirty="0" err="1">
                <a:solidFill>
                  <a:srgbClr val="7A7A7A"/>
                </a:solidFill>
                <a:effectLst/>
                <a:latin typeface="Open Sans" panose="020B0606030504020204" pitchFamily="34" charset="0"/>
              </a:rPr>
              <a:t>Slow</a:t>
            </a:r>
            <a:r>
              <a:rPr lang="pt-BR" sz="1200" b="1" i="0" dirty="0">
                <a:solidFill>
                  <a:srgbClr val="7A7A7A"/>
                </a:solidFill>
                <a:effectLst/>
                <a:latin typeface="Open Sans" panose="020B0606030504020204" pitchFamily="34" charset="0"/>
              </a:rPr>
              <a:t> app builds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b="1" i="0" dirty="0" err="1">
                <a:solidFill>
                  <a:srgbClr val="7A7A7A"/>
                </a:solidFill>
                <a:effectLst/>
                <a:latin typeface="Open Sans" panose="020B0606030504020204" pitchFamily="34" charset="0"/>
              </a:rPr>
              <a:t>Dependency</a:t>
            </a:r>
            <a:r>
              <a:rPr lang="pt-BR" sz="1200" b="1" i="0" dirty="0">
                <a:solidFill>
                  <a:srgbClr val="7A7A7A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1" i="0" dirty="0" err="1">
                <a:solidFill>
                  <a:srgbClr val="7A7A7A"/>
                </a:solidFill>
                <a:effectLst/>
                <a:latin typeface="Open Sans" panose="020B0606030504020204" pitchFamily="34" charset="0"/>
              </a:rPr>
              <a:t>hell</a:t>
            </a:r>
            <a:endParaRPr lang="pt-BR" sz="1200" b="1" dirty="0">
              <a:solidFill>
                <a:srgbClr val="7A7A7A"/>
              </a:solidFill>
              <a:latin typeface="Open Sans" panose="020B0606030504020204" pitchFamily="34" charset="0"/>
            </a:endParaRP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b="1" i="0" dirty="0" err="1">
                <a:solidFill>
                  <a:srgbClr val="7A7A7A"/>
                </a:solidFill>
                <a:effectLst/>
                <a:latin typeface="Open Sans" panose="020B0606030504020204" pitchFamily="34" charset="0"/>
              </a:rPr>
              <a:t>Stability</a:t>
            </a:r>
            <a:r>
              <a:rPr lang="pt-BR" sz="1200" b="1" i="0" dirty="0">
                <a:solidFill>
                  <a:srgbClr val="7A7A7A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200" b="1" i="0" dirty="0" err="1">
                <a:solidFill>
                  <a:srgbClr val="7A7A7A"/>
                </a:solidFill>
                <a:effectLst/>
                <a:latin typeface="Open Sans" panose="020B0606030504020204" pitchFamily="34" charset="0"/>
              </a:rPr>
              <a:t>and</a:t>
            </a:r>
            <a:r>
              <a:rPr lang="pt-BR" sz="1200" b="1" i="0" dirty="0">
                <a:solidFill>
                  <a:srgbClr val="7A7A7A"/>
                </a:solidFill>
                <a:effectLst/>
                <a:latin typeface="Open Sans" panose="020B0606030504020204" pitchFamily="34" charset="0"/>
              </a:rPr>
              <a:t> performance </a:t>
            </a:r>
            <a:r>
              <a:rPr lang="pt-BR" sz="1200" b="1" i="0" dirty="0" err="1">
                <a:solidFill>
                  <a:srgbClr val="7A7A7A"/>
                </a:solidFill>
                <a:effectLst/>
                <a:latin typeface="Open Sans" panose="020B0606030504020204" pitchFamily="34" charset="0"/>
              </a:rPr>
              <a:t>issues</a:t>
            </a:r>
            <a:endParaRPr lang="pt-BR" sz="1200" b="1" i="0" dirty="0">
              <a:solidFill>
                <a:srgbClr val="7A7A7A"/>
              </a:solidFill>
              <a:effectLst/>
              <a:latin typeface="Open Sans" panose="020B0606030504020204" pitchFamily="34" charset="0"/>
            </a:endParaRP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b="1" i="0" dirty="0">
                <a:solidFill>
                  <a:srgbClr val="7A7A7A"/>
                </a:solidFill>
                <a:effectLst/>
                <a:latin typeface="Open Sans" panose="020B0606030504020204" pitchFamily="34" charset="0"/>
              </a:rPr>
              <a:t>Security </a:t>
            </a:r>
            <a:r>
              <a:rPr lang="pt-BR" sz="1200" b="1" i="0" dirty="0" err="1">
                <a:solidFill>
                  <a:srgbClr val="7A7A7A"/>
                </a:solidFill>
                <a:effectLst/>
                <a:latin typeface="Open Sans" panose="020B0606030504020204" pitchFamily="34" charset="0"/>
              </a:rPr>
              <a:t>risk</a:t>
            </a:r>
            <a:endParaRPr lang="pt-BR" sz="1200" b="1" dirty="0">
              <a:solidFill>
                <a:srgbClr val="7A7A7A"/>
              </a:solidFill>
              <a:latin typeface="Open Sans" panose="020B0606030504020204" pitchFamily="34" charset="0"/>
            </a:endParaRP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b="1" i="0" dirty="0">
                <a:solidFill>
                  <a:srgbClr val="7A7A7A"/>
                </a:solidFill>
                <a:effectLst/>
                <a:latin typeface="Open Sans" panose="020B0606030504020204" pitchFamily="34" charset="0"/>
              </a:rPr>
              <a:t>Data </a:t>
            </a:r>
            <a:r>
              <a:rPr lang="pt-BR" sz="1200" b="1" i="0" dirty="0" err="1">
                <a:solidFill>
                  <a:srgbClr val="7A7A7A"/>
                </a:solidFill>
                <a:effectLst/>
                <a:latin typeface="Open Sans" panose="020B0606030504020204" pitchFamily="34" charset="0"/>
              </a:rPr>
              <a:t>quality</a:t>
            </a:r>
            <a:endParaRPr lang="pt-BR" sz="1200" b="1" i="0" dirty="0">
              <a:solidFill>
                <a:srgbClr val="7A7A7A"/>
              </a:solidFill>
              <a:effectLst/>
              <a:latin typeface="Open Sans" panose="020B0606030504020204" pitchFamily="34" charset="0"/>
            </a:endParaRP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r>
              <a:rPr lang="pt-BR" sz="1200" b="1" dirty="0">
                <a:solidFill>
                  <a:srgbClr val="7A7A7A"/>
                </a:solidFill>
                <a:latin typeface="Open Sans" panose="020B0606030504020204" pitchFamily="34" charset="0"/>
              </a:rPr>
              <a:t>Referências : https://www.headspin.io/blog/webinar/missing-the-bloat-improving-mobile-user-experience-through-sdk-abstraction/</a:t>
            </a:r>
          </a:p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188053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id="{AC1DD01E-1D54-4CC0-970C-53E467E63314}"/>
              </a:ext>
            </a:extLst>
          </p:cNvPr>
          <p:cNvSpPr txBox="1"/>
          <p:nvPr/>
        </p:nvSpPr>
        <p:spPr>
          <a:xfrm>
            <a:off x="40822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EAEFF8-6956-4DDB-8A67-F880842AA3B7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16" name="Google Shape;748;p50">
            <a:extLst>
              <a:ext uri="{FF2B5EF4-FFF2-40B4-BE49-F238E27FC236}">
                <a16:creationId xmlns:a16="http://schemas.microsoft.com/office/drawing/2014/main" id="{26E17BD6-71B9-4111-B250-A4C3C7E6078C}"/>
              </a:ext>
            </a:extLst>
          </p:cNvPr>
          <p:cNvSpPr/>
          <p:nvPr/>
        </p:nvSpPr>
        <p:spPr>
          <a:xfrm>
            <a:off x="8025373" y="2133934"/>
            <a:ext cx="308467" cy="29527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1;g7b29a26fc5_0_12">
            <a:extLst>
              <a:ext uri="{FF2B5EF4-FFF2-40B4-BE49-F238E27FC236}">
                <a16:creationId xmlns:a16="http://schemas.microsoft.com/office/drawing/2014/main" id="{365B23D9-BFBB-8042-97CE-BE2C2997E831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ANÁLISE: </a:t>
            </a:r>
            <a:r>
              <a:rPr lang="pt-BR" sz="1800" kern="1200" dirty="0" err="1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WhiteLabel</a:t>
            </a:r>
            <a:endParaRPr lang="pt-BR" sz="1800" kern="1200" dirty="0">
              <a:solidFill>
                <a:schemeClr val="tx1"/>
              </a:solidFill>
              <a:latin typeface="Quicksand" pitchFamily="2" charset="77"/>
              <a:cs typeface="Times New Roman" panose="02020603050405020304" pitchFamily="18" charset="0"/>
            </a:endParaRPr>
          </a:p>
        </p:txBody>
      </p:sp>
      <p:pic>
        <p:nvPicPr>
          <p:cNvPr id="10" name="Imagem 9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EF637D9E-3DCE-4F6B-9B58-0049D6F6B2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8589" y="15652"/>
            <a:ext cx="2542034" cy="2538860"/>
          </a:xfrm>
          <a:prstGeom prst="rect">
            <a:avLst/>
          </a:prstGeom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8E1C2DCD-C689-4D8E-89E8-11F6D8202DD5}"/>
              </a:ext>
            </a:extLst>
          </p:cNvPr>
          <p:cNvSpPr txBox="1"/>
          <p:nvPr/>
        </p:nvSpPr>
        <p:spPr>
          <a:xfrm>
            <a:off x="0" y="1361888"/>
            <a:ext cx="7822800" cy="24929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 pitchFamily="2" charset="77"/>
              </a:rPr>
              <a:t> </a:t>
            </a:r>
            <a:r>
              <a:rPr lang="pt-BR" sz="1200" b="1" dirty="0" err="1">
                <a:latin typeface="Quicksand" pitchFamily="2" charset="77"/>
              </a:rPr>
              <a:t>Whitelabel</a:t>
            </a:r>
            <a:r>
              <a:rPr lang="pt-BR" sz="1200" b="1" dirty="0">
                <a:latin typeface="Quicksand" pitchFamily="2" charset="77"/>
              </a:rPr>
              <a:t> (Thales)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pt-BR" sz="1200" b="1" dirty="0">
              <a:latin typeface="Quicksand" pitchFamily="2" charset="77"/>
            </a:endParaRPr>
          </a:p>
          <a:p>
            <a:pPr marL="171450" indent="-171450">
              <a:buFont typeface="Wingdings,Sans-Serif" panose="05000000000000000000" pitchFamily="2" charset="2"/>
              <a:buChar char="v"/>
            </a:pPr>
            <a:r>
              <a:rPr lang="pt-BR" sz="1200" dirty="0">
                <a:latin typeface="Arial"/>
                <a:ea typeface="+mn-lt"/>
                <a:cs typeface="+mn-lt"/>
              </a:rPr>
              <a:t>Definição de modulo base</a:t>
            </a:r>
            <a:endParaRPr lang="en-US" sz="1200" dirty="0">
              <a:latin typeface="Arial"/>
              <a:ea typeface="+mn-lt"/>
              <a:cs typeface="+mn-lt"/>
            </a:endParaRPr>
          </a:p>
          <a:p>
            <a:pPr marL="171450" indent="-171450">
              <a:buFont typeface="Wingdings,Sans-Serif" panose="05000000000000000000" pitchFamily="2" charset="2"/>
              <a:buChar char="v"/>
            </a:pPr>
            <a:r>
              <a:rPr lang="pt-BR" sz="1200" dirty="0">
                <a:latin typeface="Arial"/>
                <a:ea typeface="+mn-lt"/>
                <a:cs typeface="+mn-lt"/>
              </a:rPr>
              <a:t>Guia de estilo:</a:t>
            </a:r>
            <a:endParaRPr lang="en-US" sz="1200" dirty="0" err="1">
              <a:latin typeface="Arial"/>
              <a:ea typeface="+mn-lt"/>
              <a:cs typeface="+mn-lt"/>
            </a:endParaRPr>
          </a:p>
          <a:p>
            <a:pPr marL="628650" lvl="1" indent="-171450">
              <a:buFont typeface="Wingdings,Sans-Serif" panose="05000000000000000000" pitchFamily="2" charset="2"/>
              <a:buChar char="v"/>
            </a:pPr>
            <a:r>
              <a:rPr lang="pt-BR" sz="1200" dirty="0">
                <a:latin typeface="Arial"/>
                <a:ea typeface="+mn-lt"/>
                <a:cs typeface="+mn-lt"/>
              </a:rPr>
              <a:t>Design deve ser pensado já na modularização do que pode ou não ser alterado de acordo com o </a:t>
            </a:r>
            <a:r>
              <a:rPr lang="pt-BR" sz="1200" dirty="0" err="1">
                <a:latin typeface="Arial"/>
                <a:ea typeface="+mn-lt"/>
                <a:cs typeface="+mn-lt"/>
              </a:rPr>
              <a:t>flavour</a:t>
            </a:r>
            <a:endParaRPr lang="pt-BR" sz="1200" dirty="0">
              <a:latin typeface="Arial"/>
              <a:ea typeface="+mn-lt"/>
              <a:cs typeface="+mn-lt"/>
            </a:endParaRPr>
          </a:p>
          <a:p>
            <a:pPr marL="628650" lvl="1" indent="-171450">
              <a:buFont typeface="Wingdings,Sans-Serif" panose="05000000000000000000" pitchFamily="2" charset="2"/>
              <a:buChar char="v"/>
            </a:pPr>
            <a:r>
              <a:rPr lang="pt-BR" sz="1200" dirty="0">
                <a:latin typeface="Arial"/>
                <a:ea typeface="+mn-lt"/>
                <a:cs typeface="+mn-lt"/>
              </a:rPr>
              <a:t>Definição de paleta de cores com nomes sugestivos estilo cor-texto cor-titulo cor-fundo para fácil mapeamento de estilo para cada </a:t>
            </a:r>
            <a:r>
              <a:rPr lang="pt-BR" sz="1200" dirty="0" err="1">
                <a:latin typeface="Arial"/>
                <a:ea typeface="+mn-lt"/>
                <a:cs typeface="+mn-lt"/>
              </a:rPr>
              <a:t>flavour</a:t>
            </a:r>
            <a:endParaRPr lang="pt-BR" dirty="0">
              <a:latin typeface="Arial"/>
              <a:ea typeface="+mn-lt"/>
              <a:cs typeface="+mn-lt"/>
            </a:endParaRPr>
          </a:p>
          <a:p>
            <a:pPr marL="628650" lvl="1" indent="-171450">
              <a:buFont typeface="Wingdings,Sans-Serif" panose="05000000000000000000" pitchFamily="2" charset="2"/>
              <a:buChar char="v"/>
            </a:pPr>
            <a:r>
              <a:rPr lang="pt-BR" sz="1200" dirty="0">
                <a:cs typeface="Arial"/>
              </a:rPr>
              <a:t>Definição de </a:t>
            </a:r>
            <a:r>
              <a:rPr lang="pt-BR" sz="1200" dirty="0" err="1">
                <a:cs typeface="Arial"/>
              </a:rPr>
              <a:t>assets</a:t>
            </a:r>
            <a:r>
              <a:rPr lang="pt-BR" sz="1200" dirty="0">
                <a:cs typeface="Arial"/>
              </a:rPr>
              <a:t> por "paleta" também</a:t>
            </a:r>
          </a:p>
          <a:p>
            <a:pPr marL="628650" lvl="1" indent="-171450" algn="just">
              <a:buFont typeface="Wingdings,Sans-Serif" panose="05000000000000000000" pitchFamily="2" charset="2"/>
              <a:buChar char="q"/>
            </a:pPr>
            <a:endParaRPr lang="pt-BR" sz="1200" dirty="0">
              <a:latin typeface="Arial"/>
              <a:ea typeface="+mn-lt"/>
              <a:cs typeface="+mn-lt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pt-BR" sz="1200" b="1" dirty="0">
              <a:latin typeface="Quicksand" pitchFamily="2" charset="77"/>
              <a:cs typeface="Arial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pt-BR" sz="1200" b="1" dirty="0">
              <a:latin typeface="Quicksand" pitchFamily="2" charset="77"/>
            </a:endParaRPr>
          </a:p>
          <a:p>
            <a:r>
              <a:rPr lang="pt-BR" sz="1200" b="1" dirty="0">
                <a:latin typeface="Quicksand" pitchFamily="2" charset="77"/>
              </a:rPr>
              <a:t>https://proandroiddev.com/dynamic-screens-using-server-driven-ui-in-android-262f1e7875c1</a:t>
            </a:r>
          </a:p>
        </p:txBody>
      </p:sp>
    </p:spTree>
    <p:extLst>
      <p:ext uri="{BB962C8B-B14F-4D97-AF65-F5344CB8AC3E}">
        <p14:creationId xmlns:p14="http://schemas.microsoft.com/office/powerpoint/2010/main" val="24374556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id="{AC1DD01E-1D54-4CC0-970C-53E467E63314}"/>
              </a:ext>
            </a:extLst>
          </p:cNvPr>
          <p:cNvSpPr txBox="1"/>
          <p:nvPr/>
        </p:nvSpPr>
        <p:spPr>
          <a:xfrm>
            <a:off x="40822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EAEFF8-6956-4DDB-8A67-F880842AA3B7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16" name="Google Shape;748;p50">
            <a:extLst>
              <a:ext uri="{FF2B5EF4-FFF2-40B4-BE49-F238E27FC236}">
                <a16:creationId xmlns:a16="http://schemas.microsoft.com/office/drawing/2014/main" id="{26E17BD6-71B9-4111-B250-A4C3C7E6078C}"/>
              </a:ext>
            </a:extLst>
          </p:cNvPr>
          <p:cNvSpPr/>
          <p:nvPr/>
        </p:nvSpPr>
        <p:spPr>
          <a:xfrm>
            <a:off x="8025373" y="2133934"/>
            <a:ext cx="308467" cy="29527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1;g7b29a26fc5_0_12">
            <a:extLst>
              <a:ext uri="{FF2B5EF4-FFF2-40B4-BE49-F238E27FC236}">
                <a16:creationId xmlns:a16="http://schemas.microsoft.com/office/drawing/2014/main" id="{365B23D9-BFBB-8042-97CE-BE2C2997E831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ANÁLISE: Modularização</a:t>
            </a:r>
          </a:p>
        </p:txBody>
      </p:sp>
      <p:pic>
        <p:nvPicPr>
          <p:cNvPr id="10" name="Imagem 9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EF637D9E-3DCE-4F6B-9B58-0049D6F6B2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8589" y="15652"/>
            <a:ext cx="2542034" cy="2538860"/>
          </a:xfrm>
          <a:prstGeom prst="rect">
            <a:avLst/>
          </a:prstGeom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8E1C2DCD-C689-4D8E-89E8-11F6D8202DD5}"/>
              </a:ext>
            </a:extLst>
          </p:cNvPr>
          <p:cNvSpPr txBox="1"/>
          <p:nvPr/>
        </p:nvSpPr>
        <p:spPr>
          <a:xfrm>
            <a:off x="0" y="1361888"/>
            <a:ext cx="78228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 pitchFamily="2" charset="77"/>
              </a:rPr>
              <a:t> Modularização (Mini APPS) Thales e Ferrarini 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pt-BR" sz="1200" b="1" dirty="0">
              <a:latin typeface="Quicksand" pitchFamily="2" charset="77"/>
            </a:endParaRPr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pt-BR" sz="1200" b="1">
                <a:latin typeface="Quicksand"/>
              </a:rPr>
              <a:t>Com o app todo nativo  os mini apps podem ser adicionados como forma de libs</a:t>
            </a:r>
            <a:endParaRPr lang="pt-BR" sz="1200" b="1" dirty="0">
              <a:latin typeface="Quicksand" pitchFamily="2" charset="77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F5E23E-8200-4D4A-8C82-BF99C5B4011E}"/>
              </a:ext>
            </a:extLst>
          </p:cNvPr>
          <p:cNvSpPr txBox="1"/>
          <p:nvPr/>
        </p:nvSpPr>
        <p:spPr>
          <a:xfrm>
            <a:off x="-400253" y="3107038"/>
            <a:ext cx="768216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pt-BR" sz="1200" dirty="0">
                <a:latin typeface="Quicksand" pitchFamily="2" charset="77"/>
              </a:rPr>
              <a:t>https://reactnative.dev/docs/integration-with-existing-apps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90FB9488-CF80-4010-8525-E3B7DEC05549}"/>
              </a:ext>
            </a:extLst>
          </p:cNvPr>
          <p:cNvSpPr txBox="1"/>
          <p:nvPr/>
        </p:nvSpPr>
        <p:spPr>
          <a:xfrm>
            <a:off x="113592" y="2189826"/>
            <a:ext cx="78228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200" dirty="0">
                <a:latin typeface="Quicksand" pitchFamily="2" charset="77"/>
              </a:rPr>
              <a:t>Referências</a:t>
            </a:r>
          </a:p>
          <a:p>
            <a:endParaRPr lang="pt-BR" sz="1200" dirty="0">
              <a:latin typeface="Quicksand" pitchFamily="2" charset="77"/>
            </a:endParaRPr>
          </a:p>
          <a:p>
            <a:r>
              <a:rPr lang="pt-BR" sz="1200" dirty="0">
                <a:latin typeface="Quicksand" pitchFamily="2" charset="77"/>
                <a:hlinkClick r:id="rId5"/>
              </a:rPr>
              <a:t>https://proandroiddev.com/build-a-modular-android-app-architecture-25342d99de82</a:t>
            </a:r>
            <a:endParaRPr lang="pt-BR" sz="1200" dirty="0">
              <a:latin typeface="Quicksand" pitchFamily="2" charset="77"/>
            </a:endParaRPr>
          </a:p>
          <a:p>
            <a:r>
              <a:rPr lang="pt-BR" sz="1200" dirty="0">
                <a:latin typeface="Quicksand" pitchFamily="2" charset="77"/>
                <a:hlinkClick r:id="rId6"/>
              </a:rPr>
              <a:t>https://medium.com/google-developer-experts/modularizing-android-applications-9e2d18f244a0</a:t>
            </a:r>
            <a:endParaRPr lang="pt-BR" sz="1200" dirty="0">
              <a:latin typeface="Quicksand" pitchFamily="2" charset="77"/>
            </a:endParaRPr>
          </a:p>
          <a:p>
            <a:r>
              <a:rPr lang="pt-BR" sz="1200" dirty="0">
                <a:latin typeface="Quicksand" pitchFamily="2" charset="77"/>
                <a:hlinkClick r:id="rId7"/>
              </a:rPr>
              <a:t>https://medium.com/@mydogtom/modularization-part-1-application-structure-overview-9e465909a9bc</a:t>
            </a:r>
            <a:endParaRPr lang="pt-BR" sz="1200" dirty="0">
              <a:latin typeface="Quicksand" pitchFamily="2" charset="77"/>
            </a:endParaRPr>
          </a:p>
          <a:p>
            <a:endParaRPr lang="pt-BR" sz="1200" dirty="0"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097682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id="{AC1DD01E-1D54-4CC0-970C-53E467E63314}"/>
              </a:ext>
            </a:extLst>
          </p:cNvPr>
          <p:cNvSpPr txBox="1"/>
          <p:nvPr/>
        </p:nvSpPr>
        <p:spPr>
          <a:xfrm>
            <a:off x="40822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EAEFF8-6956-4DDB-8A67-F880842AA3B7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16" name="Google Shape;748;p50">
            <a:extLst>
              <a:ext uri="{FF2B5EF4-FFF2-40B4-BE49-F238E27FC236}">
                <a16:creationId xmlns:a16="http://schemas.microsoft.com/office/drawing/2014/main" id="{26E17BD6-71B9-4111-B250-A4C3C7E6078C}"/>
              </a:ext>
            </a:extLst>
          </p:cNvPr>
          <p:cNvSpPr/>
          <p:nvPr/>
        </p:nvSpPr>
        <p:spPr>
          <a:xfrm>
            <a:off x="8025373" y="2133934"/>
            <a:ext cx="308467" cy="29527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1;g7b29a26fc5_0_12">
            <a:extLst>
              <a:ext uri="{FF2B5EF4-FFF2-40B4-BE49-F238E27FC236}">
                <a16:creationId xmlns:a16="http://schemas.microsoft.com/office/drawing/2014/main" id="{365B23D9-BFBB-8042-97CE-BE2C2997E831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r>
              <a:rPr lang="pt-BR" sz="2000" kern="1200" dirty="0">
                <a:solidFill>
                  <a:schemeClr val="tx1"/>
                </a:solidFill>
                <a:latin typeface="Quicksand"/>
                <a:cs typeface="Times New Roman"/>
              </a:rPr>
              <a:t># </a:t>
            </a:r>
            <a:r>
              <a:rPr lang="pt-BR" sz="1800" kern="1200">
                <a:solidFill>
                  <a:schemeClr val="tx1"/>
                </a:solidFill>
                <a:latin typeface="Quicksand"/>
                <a:cs typeface="Times New Roman"/>
              </a:rPr>
              <a:t>ANÁLISE: Pipeline CI/CD SaaS x On-premises</a:t>
            </a:r>
            <a:endParaRPr lang="pt-BR" sz="1800" kern="1200">
              <a:solidFill>
                <a:schemeClr val="tx1"/>
              </a:solidFill>
              <a:latin typeface="Quicksand" pitchFamily="2" charset="77"/>
              <a:cs typeface="Times New Roman" panose="02020603050405020304" pitchFamily="18" charset="0"/>
            </a:endParaRPr>
          </a:p>
        </p:txBody>
      </p:sp>
      <p:pic>
        <p:nvPicPr>
          <p:cNvPr id="10" name="Imagem 9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EF637D9E-3DCE-4F6B-9B58-0049D6F6B2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8589" y="15652"/>
            <a:ext cx="2542034" cy="2538860"/>
          </a:xfrm>
          <a:prstGeom prst="rect">
            <a:avLst/>
          </a:prstGeom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8E1C2DCD-C689-4D8E-89E8-11F6D8202DD5}"/>
              </a:ext>
            </a:extLst>
          </p:cNvPr>
          <p:cNvSpPr txBox="1"/>
          <p:nvPr/>
        </p:nvSpPr>
        <p:spPr>
          <a:xfrm>
            <a:off x="0" y="1361888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endParaRPr lang="pt-BR" sz="1200" b="1" dirty="0">
              <a:latin typeface="Quicksand" pitchFamily="2" charset="77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F5E23E-8200-4D4A-8C82-BF99C5B4011E}"/>
              </a:ext>
            </a:extLst>
          </p:cNvPr>
          <p:cNvSpPr txBox="1"/>
          <p:nvPr/>
        </p:nvSpPr>
        <p:spPr>
          <a:xfrm>
            <a:off x="-16795" y="1638887"/>
            <a:ext cx="768216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48353683-CCEF-4979-8368-47A18D035127}"/>
              </a:ext>
            </a:extLst>
          </p:cNvPr>
          <p:cNvSpPr txBox="1"/>
          <p:nvPr/>
        </p:nvSpPr>
        <p:spPr>
          <a:xfrm>
            <a:off x="0" y="1731219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endParaRPr lang="pt-BR" sz="1200" b="1" dirty="0">
              <a:latin typeface="Quicksand" pitchFamily="2" charset="77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BE5137CB-EE87-4876-8BE5-6BB1022E6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267261"/>
              </p:ext>
            </p:extLst>
          </p:nvPr>
        </p:nvGraphicFramePr>
        <p:xfrm>
          <a:off x="238298" y="1387394"/>
          <a:ext cx="7739142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714">
                  <a:extLst>
                    <a:ext uri="{9D8B030D-6E8A-4147-A177-3AD203B41FA5}">
                      <a16:colId xmlns:a16="http://schemas.microsoft.com/office/drawing/2014/main" val="4061845470"/>
                    </a:ext>
                  </a:extLst>
                </a:gridCol>
                <a:gridCol w="2579714">
                  <a:extLst>
                    <a:ext uri="{9D8B030D-6E8A-4147-A177-3AD203B41FA5}">
                      <a16:colId xmlns:a16="http://schemas.microsoft.com/office/drawing/2014/main" val="2325097074"/>
                    </a:ext>
                  </a:extLst>
                </a:gridCol>
                <a:gridCol w="2579714">
                  <a:extLst>
                    <a:ext uri="{9D8B030D-6E8A-4147-A177-3AD203B41FA5}">
                      <a16:colId xmlns:a16="http://schemas.microsoft.com/office/drawing/2014/main" val="390882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SaaS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On-premises</a:t>
                      </a:r>
                      <a:endParaRPr lang="pt-BR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316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/>
                        <a:t>A</a:t>
                      </a:r>
                      <a:r>
                        <a:rPr lang="pt-BR" b="1" i="0" u="none" strike="noStrike" noProof="0">
                          <a:latin typeface="Arial"/>
                        </a:rPr>
                        <a:t>cesso ao código-fonte e dados sensíveis</a:t>
                      </a:r>
                      <a:endParaRPr lang="pt-BR" b="1" i="0" u="none" strike="noStrike" noProof="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Provedor tem acesso de leitura &amp; escrita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Acesso restrito à própria empresa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16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/>
                        <a:t>Serviços/Ferramentas CI/CD</a:t>
                      </a:r>
                      <a:endParaRPr lang="pt-B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Bitrise</a:t>
                      </a:r>
                    </a:p>
                    <a:p>
                      <a:pPr lvl="0" algn="ctr">
                        <a:buNone/>
                      </a:pPr>
                      <a:r>
                        <a:rPr lang="pt-BR"/>
                        <a:t>Codemagic</a:t>
                      </a:r>
                    </a:p>
                    <a:p>
                      <a:pPr lvl="0" algn="ctr">
                        <a:buNone/>
                      </a:pPr>
                      <a:r>
                        <a:rPr lang="pt-BR"/>
                        <a:t>Github Workflows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Fastlane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0982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/>
                        <a:t>Custos</a:t>
                      </a:r>
                      <a:endParaRPr lang="pt-B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Custo de uso do serviço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Máquinas p/ CI/CD</a:t>
                      </a:r>
                    </a:p>
                    <a:p>
                      <a:pPr lvl="0" algn="ctr">
                        <a:buNone/>
                      </a:pPr>
                      <a:r>
                        <a:rPr lang="pt-BR"/>
                        <a:t>Gerenciamento de ferramentas</a:t>
                      </a:r>
                    </a:p>
                    <a:p>
                      <a:pPr lvl="0" algn="ctr">
                        <a:buNone/>
                      </a:pPr>
                      <a:r>
                        <a:rPr lang="pt-BR"/>
                        <a:t>Custo com pessoal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267669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b="1"/>
                        <a:t>Gerenciamento de infraestrutura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Gerenciamento do provedor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Gerenciamento da própria empresa (ou terceiros)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1950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b="1"/>
                        <a:t>Restrições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Uso restrito às opções disponibilizadas pelo provedor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Maior liberdade para configuração de pipelines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325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5777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id="{AC1DD01E-1D54-4CC0-970C-53E467E63314}"/>
              </a:ext>
            </a:extLst>
          </p:cNvPr>
          <p:cNvSpPr txBox="1"/>
          <p:nvPr/>
        </p:nvSpPr>
        <p:spPr>
          <a:xfrm>
            <a:off x="40822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EAEFF8-6956-4DDB-8A67-F880842AA3B7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16" name="Google Shape;748;p50">
            <a:extLst>
              <a:ext uri="{FF2B5EF4-FFF2-40B4-BE49-F238E27FC236}">
                <a16:creationId xmlns:a16="http://schemas.microsoft.com/office/drawing/2014/main" id="{26E17BD6-71B9-4111-B250-A4C3C7E6078C}"/>
              </a:ext>
            </a:extLst>
          </p:cNvPr>
          <p:cNvSpPr/>
          <p:nvPr/>
        </p:nvSpPr>
        <p:spPr>
          <a:xfrm>
            <a:off x="8025373" y="2133934"/>
            <a:ext cx="308467" cy="29527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1;g7b29a26fc5_0_12">
            <a:extLst>
              <a:ext uri="{FF2B5EF4-FFF2-40B4-BE49-F238E27FC236}">
                <a16:creationId xmlns:a16="http://schemas.microsoft.com/office/drawing/2014/main" id="{365B23D9-BFBB-8042-97CE-BE2C2997E831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r>
              <a:rPr lang="pt-BR" sz="2000" kern="1200" dirty="0">
                <a:solidFill>
                  <a:schemeClr val="tx1"/>
                </a:solidFill>
                <a:latin typeface="Quicksand"/>
                <a:cs typeface="Times New Roman"/>
              </a:rPr>
              <a:t># </a:t>
            </a:r>
            <a:r>
              <a:rPr lang="pt-BR" sz="1800" kern="1200">
                <a:solidFill>
                  <a:schemeClr val="tx1"/>
                </a:solidFill>
                <a:latin typeface="Quicksand"/>
                <a:cs typeface="Times New Roman"/>
              </a:rPr>
              <a:t>ANÁLISE: Comparativo de provedores SaaS CI/CD</a:t>
            </a:r>
            <a:endParaRPr lang="pt-BR" sz="1800" kern="1200">
              <a:solidFill>
                <a:schemeClr val="tx1"/>
              </a:solidFill>
              <a:latin typeface="Quicksand" pitchFamily="2" charset="77"/>
              <a:cs typeface="Times New Roman" panose="02020603050405020304" pitchFamily="18" charset="0"/>
            </a:endParaRPr>
          </a:p>
        </p:txBody>
      </p:sp>
      <p:pic>
        <p:nvPicPr>
          <p:cNvPr id="10" name="Imagem 9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EF637D9E-3DCE-4F6B-9B58-0049D6F6B2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8589" y="15652"/>
            <a:ext cx="2542034" cy="2538860"/>
          </a:xfrm>
          <a:prstGeom prst="rect">
            <a:avLst/>
          </a:prstGeom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8E1C2DCD-C689-4D8E-89E8-11F6D8202DD5}"/>
              </a:ext>
            </a:extLst>
          </p:cNvPr>
          <p:cNvSpPr txBox="1"/>
          <p:nvPr/>
        </p:nvSpPr>
        <p:spPr>
          <a:xfrm>
            <a:off x="0" y="1361888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endParaRPr lang="pt-BR" sz="1200" b="1" dirty="0">
              <a:latin typeface="Quicksand" pitchFamily="2" charset="77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F5E23E-8200-4D4A-8C82-BF99C5B4011E}"/>
              </a:ext>
            </a:extLst>
          </p:cNvPr>
          <p:cNvSpPr txBox="1"/>
          <p:nvPr/>
        </p:nvSpPr>
        <p:spPr>
          <a:xfrm>
            <a:off x="-16795" y="1638887"/>
            <a:ext cx="768216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48353683-CCEF-4979-8368-47A18D035127}"/>
              </a:ext>
            </a:extLst>
          </p:cNvPr>
          <p:cNvSpPr txBox="1"/>
          <p:nvPr/>
        </p:nvSpPr>
        <p:spPr>
          <a:xfrm>
            <a:off x="0" y="1731219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endParaRPr lang="pt-BR" sz="1200" b="1" dirty="0">
              <a:latin typeface="Quicksand" pitchFamily="2" charset="77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BE5137CB-EE87-4876-8BE5-6BB1022E6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434826"/>
              </p:ext>
            </p:extLst>
          </p:nvPr>
        </p:nvGraphicFramePr>
        <p:xfrm>
          <a:off x="279862" y="1345831"/>
          <a:ext cx="7739142" cy="3682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714">
                  <a:extLst>
                    <a:ext uri="{9D8B030D-6E8A-4147-A177-3AD203B41FA5}">
                      <a16:colId xmlns:a16="http://schemas.microsoft.com/office/drawing/2014/main" val="4061845470"/>
                    </a:ext>
                  </a:extLst>
                </a:gridCol>
                <a:gridCol w="2579714">
                  <a:extLst>
                    <a:ext uri="{9D8B030D-6E8A-4147-A177-3AD203B41FA5}">
                      <a16:colId xmlns:a16="http://schemas.microsoft.com/office/drawing/2014/main" val="2325097074"/>
                    </a:ext>
                  </a:extLst>
                </a:gridCol>
                <a:gridCol w="2579714">
                  <a:extLst>
                    <a:ext uri="{9D8B030D-6E8A-4147-A177-3AD203B41FA5}">
                      <a16:colId xmlns:a16="http://schemas.microsoft.com/office/drawing/2014/main" val="390882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Bitrise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Codemagic</a:t>
                      </a:r>
                      <a:endParaRPr lang="pt-BR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316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/>
                        <a:t>Preço</a:t>
                      </a:r>
                      <a:endParaRPr lang="pt-B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A partir de USD35/mês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16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/>
                        <a:t>Máquinas dedicadas</a:t>
                      </a:r>
                      <a:endParaRPr lang="pt-B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0982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/>
                        <a:t>Editor de Workflow</a:t>
                      </a:r>
                      <a:endParaRPr lang="pt-B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267669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b="1"/>
                        <a:t>Complexidade configuração via YAML (pipeline as code)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Média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Baixa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61950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b="1"/>
                        <a:t>Conexão com repositórios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b="0" i="0" u="none" strike="noStrike" noProof="0">
                          <a:latin typeface="Arial"/>
                        </a:rPr>
                        <a:t>GitHub, GitLab ou Bitbucket</a:t>
                      </a:r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32584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b="1"/>
                        <a:t>Single Sign-On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SAML SSO com 2FA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978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223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id="{AC1DD01E-1D54-4CC0-970C-53E467E63314}"/>
              </a:ext>
            </a:extLst>
          </p:cNvPr>
          <p:cNvSpPr txBox="1"/>
          <p:nvPr/>
        </p:nvSpPr>
        <p:spPr>
          <a:xfrm>
            <a:off x="40822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EAEFF8-6956-4DDB-8A67-F880842AA3B7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16" name="Google Shape;748;p50">
            <a:extLst>
              <a:ext uri="{FF2B5EF4-FFF2-40B4-BE49-F238E27FC236}">
                <a16:creationId xmlns:a16="http://schemas.microsoft.com/office/drawing/2014/main" id="{26E17BD6-71B9-4111-B250-A4C3C7E6078C}"/>
              </a:ext>
            </a:extLst>
          </p:cNvPr>
          <p:cNvSpPr/>
          <p:nvPr/>
        </p:nvSpPr>
        <p:spPr>
          <a:xfrm>
            <a:off x="8025373" y="2133934"/>
            <a:ext cx="308467" cy="29527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1;g7b29a26fc5_0_12">
            <a:extLst>
              <a:ext uri="{FF2B5EF4-FFF2-40B4-BE49-F238E27FC236}">
                <a16:creationId xmlns:a16="http://schemas.microsoft.com/office/drawing/2014/main" id="{365B23D9-BFBB-8042-97CE-BE2C2997E831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r>
              <a:rPr lang="pt-BR" sz="2000" kern="1200" dirty="0">
                <a:solidFill>
                  <a:schemeClr val="tx1"/>
                </a:solidFill>
                <a:latin typeface="Quicksand"/>
                <a:cs typeface="Times New Roman"/>
              </a:rPr>
              <a:t># </a:t>
            </a:r>
            <a:r>
              <a:rPr lang="pt-BR" sz="1800" kern="1200">
                <a:solidFill>
                  <a:schemeClr val="tx1"/>
                </a:solidFill>
                <a:latin typeface="Quicksand"/>
                <a:cs typeface="Times New Roman"/>
              </a:rPr>
              <a:t>ANÁLISE: Pipeline CI/CD SaaS x On-premises</a:t>
            </a:r>
            <a:endParaRPr lang="pt-BR" sz="1800" kern="1200">
              <a:solidFill>
                <a:schemeClr val="tx1"/>
              </a:solidFill>
              <a:latin typeface="Quicksand" pitchFamily="2" charset="77"/>
              <a:cs typeface="Times New Roman" panose="02020603050405020304" pitchFamily="18" charset="0"/>
            </a:endParaRPr>
          </a:p>
        </p:txBody>
      </p:sp>
      <p:pic>
        <p:nvPicPr>
          <p:cNvPr id="10" name="Imagem 9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EF637D9E-3DCE-4F6B-9B58-0049D6F6B2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8589" y="15652"/>
            <a:ext cx="2542034" cy="2538860"/>
          </a:xfrm>
          <a:prstGeom prst="rect">
            <a:avLst/>
          </a:prstGeom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8E1C2DCD-C689-4D8E-89E8-11F6D8202DD5}"/>
              </a:ext>
            </a:extLst>
          </p:cNvPr>
          <p:cNvSpPr txBox="1"/>
          <p:nvPr/>
        </p:nvSpPr>
        <p:spPr>
          <a:xfrm>
            <a:off x="0" y="1361888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 pitchFamily="2" charset="77"/>
              </a:rPr>
              <a:t> Pipeline CI/CD (Andre Xavier)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F5E23E-8200-4D4A-8C82-BF99C5B4011E}"/>
              </a:ext>
            </a:extLst>
          </p:cNvPr>
          <p:cNvSpPr txBox="1"/>
          <p:nvPr/>
        </p:nvSpPr>
        <p:spPr>
          <a:xfrm>
            <a:off x="-16795" y="1638887"/>
            <a:ext cx="768216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48353683-CCEF-4979-8368-47A18D035127}"/>
              </a:ext>
            </a:extLst>
          </p:cNvPr>
          <p:cNvSpPr txBox="1"/>
          <p:nvPr/>
        </p:nvSpPr>
        <p:spPr>
          <a:xfrm>
            <a:off x="0" y="1731219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 pitchFamily="2" charset="77"/>
              </a:rPr>
              <a:t> Testes Automatizados (Andre Xavier)</a:t>
            </a:r>
          </a:p>
        </p:txBody>
      </p:sp>
    </p:spTree>
    <p:extLst>
      <p:ext uri="{BB962C8B-B14F-4D97-AF65-F5344CB8AC3E}">
        <p14:creationId xmlns:p14="http://schemas.microsoft.com/office/powerpoint/2010/main" val="16990336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id="{AC1DD01E-1D54-4CC0-970C-53E467E63314}"/>
              </a:ext>
            </a:extLst>
          </p:cNvPr>
          <p:cNvSpPr txBox="1"/>
          <p:nvPr/>
        </p:nvSpPr>
        <p:spPr>
          <a:xfrm>
            <a:off x="40822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EAEFF8-6956-4DDB-8A67-F880842AA3B7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748;p50">
            <a:extLst>
              <a:ext uri="{FF2B5EF4-FFF2-40B4-BE49-F238E27FC236}">
                <a16:creationId xmlns:a16="http://schemas.microsoft.com/office/drawing/2014/main" id="{26E17BD6-71B9-4111-B250-A4C3C7E6078C}"/>
              </a:ext>
            </a:extLst>
          </p:cNvPr>
          <p:cNvSpPr/>
          <p:nvPr/>
        </p:nvSpPr>
        <p:spPr>
          <a:xfrm>
            <a:off x="8025373" y="2133934"/>
            <a:ext cx="308467" cy="29527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1;g7b29a26fc5_0_12">
            <a:extLst>
              <a:ext uri="{FF2B5EF4-FFF2-40B4-BE49-F238E27FC236}">
                <a16:creationId xmlns:a16="http://schemas.microsoft.com/office/drawing/2014/main" id="{365B23D9-BFBB-8042-97CE-BE2C2997E831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ANÁLISE: Segregação de Notificações</a:t>
            </a:r>
          </a:p>
        </p:txBody>
      </p:sp>
      <p:pic>
        <p:nvPicPr>
          <p:cNvPr id="10" name="Imagem 9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EF637D9E-3DCE-4F6B-9B58-0049D6F6B2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53656" y="-170614"/>
            <a:ext cx="2542034" cy="2538860"/>
          </a:xfrm>
          <a:prstGeom prst="rect">
            <a:avLst/>
          </a:prstGeom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8E1C2DCD-C689-4D8E-89E8-11F6D8202DD5}"/>
              </a:ext>
            </a:extLst>
          </p:cNvPr>
          <p:cNvSpPr txBox="1"/>
          <p:nvPr/>
        </p:nvSpPr>
        <p:spPr>
          <a:xfrm>
            <a:off x="0" y="1361888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/>
              </a:rPr>
              <a:t> Segregação de Notificações</a:t>
            </a:r>
          </a:p>
        </p:txBody>
      </p:sp>
      <p:pic>
        <p:nvPicPr>
          <p:cNvPr id="2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876CF267-C90C-4FDB-A644-B0DA848FF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67" y="1770764"/>
            <a:ext cx="11510300" cy="506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413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id="{AC1DD01E-1D54-4CC0-970C-53E467E63314}"/>
              </a:ext>
            </a:extLst>
          </p:cNvPr>
          <p:cNvSpPr txBox="1"/>
          <p:nvPr/>
        </p:nvSpPr>
        <p:spPr>
          <a:xfrm>
            <a:off x="40822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EAEFF8-6956-4DDB-8A67-F880842AA3B7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16" name="Google Shape;748;p50">
            <a:extLst>
              <a:ext uri="{FF2B5EF4-FFF2-40B4-BE49-F238E27FC236}">
                <a16:creationId xmlns:a16="http://schemas.microsoft.com/office/drawing/2014/main" id="{26E17BD6-71B9-4111-B250-A4C3C7E6078C}"/>
              </a:ext>
            </a:extLst>
          </p:cNvPr>
          <p:cNvSpPr/>
          <p:nvPr/>
        </p:nvSpPr>
        <p:spPr>
          <a:xfrm>
            <a:off x="8025373" y="2133934"/>
            <a:ext cx="308467" cy="29527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1;g7b29a26fc5_0_12">
            <a:extLst>
              <a:ext uri="{FF2B5EF4-FFF2-40B4-BE49-F238E27FC236}">
                <a16:creationId xmlns:a16="http://schemas.microsoft.com/office/drawing/2014/main" id="{365B23D9-BFBB-8042-97CE-BE2C2997E831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ANÁLISE: Segregação de Notificações</a:t>
            </a:r>
          </a:p>
        </p:txBody>
      </p:sp>
      <p:pic>
        <p:nvPicPr>
          <p:cNvPr id="10" name="Imagem 9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EF637D9E-3DCE-4F6B-9B58-0049D6F6B2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53656" y="-170614"/>
            <a:ext cx="2542034" cy="2538860"/>
          </a:xfrm>
          <a:prstGeom prst="rect">
            <a:avLst/>
          </a:prstGeom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8E1C2DCD-C689-4D8E-89E8-11F6D8202DD5}"/>
              </a:ext>
            </a:extLst>
          </p:cNvPr>
          <p:cNvSpPr txBox="1"/>
          <p:nvPr/>
        </p:nvSpPr>
        <p:spPr>
          <a:xfrm>
            <a:off x="0" y="1361888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/>
              </a:rPr>
              <a:t> Segregação de Notificações</a:t>
            </a:r>
          </a:p>
        </p:txBody>
      </p:sp>
    </p:spTree>
    <p:extLst>
      <p:ext uri="{BB962C8B-B14F-4D97-AF65-F5344CB8AC3E}">
        <p14:creationId xmlns:p14="http://schemas.microsoft.com/office/powerpoint/2010/main" val="38640582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id="{AC1DD01E-1D54-4CC0-970C-53E467E63314}"/>
              </a:ext>
            </a:extLst>
          </p:cNvPr>
          <p:cNvSpPr txBox="1"/>
          <p:nvPr/>
        </p:nvSpPr>
        <p:spPr>
          <a:xfrm>
            <a:off x="40822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EAEFF8-6956-4DDB-8A67-F880842AA3B7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16" name="Google Shape;748;p50">
            <a:extLst>
              <a:ext uri="{FF2B5EF4-FFF2-40B4-BE49-F238E27FC236}">
                <a16:creationId xmlns:a16="http://schemas.microsoft.com/office/drawing/2014/main" id="{26E17BD6-71B9-4111-B250-A4C3C7E6078C}"/>
              </a:ext>
            </a:extLst>
          </p:cNvPr>
          <p:cNvSpPr/>
          <p:nvPr/>
        </p:nvSpPr>
        <p:spPr>
          <a:xfrm>
            <a:off x="8025373" y="2133934"/>
            <a:ext cx="308467" cy="29527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1;g7b29a26fc5_0_12">
            <a:extLst>
              <a:ext uri="{FF2B5EF4-FFF2-40B4-BE49-F238E27FC236}">
                <a16:creationId xmlns:a16="http://schemas.microsoft.com/office/drawing/2014/main" id="{365B23D9-BFBB-8042-97CE-BE2C2997E831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ANÁLISE: </a:t>
            </a:r>
            <a:r>
              <a:rPr lang="pt-BR" sz="1800" kern="1200" dirty="0" err="1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SDKs</a:t>
            </a:r>
            <a:endParaRPr lang="pt-BR" sz="1800" kern="1200" dirty="0">
              <a:solidFill>
                <a:schemeClr val="tx1"/>
              </a:solidFill>
              <a:latin typeface="Quicksand" pitchFamily="2" charset="77"/>
              <a:cs typeface="Times New Roman" panose="02020603050405020304" pitchFamily="18" charset="0"/>
            </a:endParaRPr>
          </a:p>
        </p:txBody>
      </p:sp>
      <p:pic>
        <p:nvPicPr>
          <p:cNvPr id="10" name="Imagem 9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EF637D9E-3DCE-4F6B-9B58-0049D6F6B2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8589" y="15652"/>
            <a:ext cx="2542034" cy="2538860"/>
          </a:xfrm>
          <a:prstGeom prst="rect">
            <a:avLst/>
          </a:prstGeom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8E1C2DCD-C689-4D8E-89E8-11F6D8202DD5}"/>
              </a:ext>
            </a:extLst>
          </p:cNvPr>
          <p:cNvSpPr txBox="1"/>
          <p:nvPr/>
        </p:nvSpPr>
        <p:spPr>
          <a:xfrm>
            <a:off x="0" y="1361888"/>
            <a:ext cx="78228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 pitchFamily="2" charset="77"/>
              </a:rPr>
              <a:t> </a:t>
            </a:r>
            <a:r>
              <a:rPr lang="pt-BR" sz="1200" b="1" dirty="0">
                <a:latin typeface="Quicksand" pitchFamily="2" charset="0"/>
              </a:rPr>
              <a:t>segregação de cadastro/login (Anderson / André)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pt-BR" sz="1200" b="1" dirty="0">
              <a:latin typeface="Quicksand" pitchFamily="2" charset="0"/>
            </a:endParaRPr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 pitchFamily="2" charset="0"/>
              </a:rPr>
              <a:t>Da uma </a:t>
            </a:r>
            <a:r>
              <a:rPr lang="pt-BR" sz="1200" b="1" dirty="0" err="1">
                <a:latin typeface="Quicksand" pitchFamily="2" charset="0"/>
              </a:rPr>
              <a:t>verficada</a:t>
            </a:r>
            <a:r>
              <a:rPr lang="pt-BR" sz="1200" b="1" dirty="0">
                <a:latin typeface="Quicksand" pitchFamily="2" charset="0"/>
              </a:rPr>
              <a:t> em solução de elevação de privilegio </a:t>
            </a:r>
            <a:endParaRPr lang="pt-BR" sz="1200" b="1" dirty="0">
              <a:latin typeface="Quicksand" pitchFamily="2" charset="77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F5E23E-8200-4D4A-8C82-BF99C5B4011E}"/>
              </a:ext>
            </a:extLst>
          </p:cNvPr>
          <p:cNvSpPr txBox="1"/>
          <p:nvPr/>
        </p:nvSpPr>
        <p:spPr>
          <a:xfrm>
            <a:off x="-16795" y="1638887"/>
            <a:ext cx="768216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351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ACABE80C-A9DD-4253-884B-B0C8326BDEC8}"/>
              </a:ext>
            </a:extLst>
          </p:cNvPr>
          <p:cNvGrpSpPr/>
          <p:nvPr/>
        </p:nvGrpSpPr>
        <p:grpSpPr>
          <a:xfrm>
            <a:off x="0" y="911225"/>
            <a:ext cx="12192000" cy="5947687"/>
            <a:chOff x="0" y="1234440"/>
            <a:chExt cx="12192000" cy="5624472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757018F-26E5-E546-AB63-8A225958CFB1}"/>
                </a:ext>
              </a:extLst>
            </p:cNvPr>
            <p:cNvSpPr/>
            <p:nvPr/>
          </p:nvSpPr>
          <p:spPr>
            <a:xfrm>
              <a:off x="0" y="1234440"/>
              <a:ext cx="12192000" cy="18745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>
                <a:latin typeface="Quicksand" pitchFamily="2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7DC3670-CD46-4942-9A19-A67CB32DD6F6}"/>
                </a:ext>
              </a:extLst>
            </p:cNvPr>
            <p:cNvSpPr/>
            <p:nvPr/>
          </p:nvSpPr>
          <p:spPr>
            <a:xfrm>
              <a:off x="0" y="4984392"/>
              <a:ext cx="12192000" cy="187452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>
                <a:latin typeface="Quicksand" pitchFamily="2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A86557-6F51-D444-A2A1-2BBBFFC47BF2}"/>
                </a:ext>
              </a:extLst>
            </p:cNvPr>
            <p:cNvSpPr/>
            <p:nvPr/>
          </p:nvSpPr>
          <p:spPr>
            <a:xfrm>
              <a:off x="0" y="3109872"/>
              <a:ext cx="12192000" cy="18745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>
                <a:latin typeface="Quicksand" pitchFamily="2" charset="0"/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9CC23C5-0650-2742-83CF-D3643AB1723F}"/>
                </a:ext>
              </a:extLst>
            </p:cNvPr>
            <p:cNvSpPr/>
            <p:nvPr/>
          </p:nvSpPr>
          <p:spPr>
            <a:xfrm>
              <a:off x="106168" y="1427247"/>
              <a:ext cx="1965960" cy="1472153"/>
            </a:xfrm>
            <a:prstGeom prst="roundRect">
              <a:avLst>
                <a:gd name="adj" fmla="val 457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>
                  <a:solidFill>
                    <a:schemeClr val="bg1"/>
                  </a:solidFill>
                  <a:latin typeface="Quicksand" pitchFamily="2" charset="0"/>
                </a:rPr>
                <a:t>PROCESSO</a:t>
              </a: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EAB0BF96-8038-F649-A6B5-D877631E227B}"/>
                </a:ext>
              </a:extLst>
            </p:cNvPr>
            <p:cNvSpPr/>
            <p:nvPr/>
          </p:nvSpPr>
          <p:spPr>
            <a:xfrm>
              <a:off x="106168" y="3298713"/>
              <a:ext cx="1965960" cy="1472153"/>
            </a:xfrm>
            <a:prstGeom prst="roundRect">
              <a:avLst>
                <a:gd name="adj" fmla="val 457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>
                  <a:solidFill>
                    <a:schemeClr val="bg1"/>
                  </a:solidFill>
                  <a:latin typeface="Quicksand" pitchFamily="2" charset="0"/>
                </a:rPr>
                <a:t>FERRAMENTAS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FC43514D-B1F7-B04F-A806-3B4B8AC8BE64}"/>
                </a:ext>
              </a:extLst>
            </p:cNvPr>
            <p:cNvSpPr/>
            <p:nvPr/>
          </p:nvSpPr>
          <p:spPr>
            <a:xfrm>
              <a:off x="106168" y="5192725"/>
              <a:ext cx="1965960" cy="1472153"/>
            </a:xfrm>
            <a:prstGeom prst="roundRect">
              <a:avLst>
                <a:gd name="adj" fmla="val 457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>
                  <a:solidFill>
                    <a:schemeClr val="tx1"/>
                  </a:solidFill>
                  <a:latin typeface="Quicksand" pitchFamily="2" charset="0"/>
                </a:rPr>
                <a:t>PERFIS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E62FD47-5DC8-704A-90BB-5CD4030AFFF9}"/>
                </a:ext>
              </a:extLst>
            </p:cNvPr>
            <p:cNvSpPr/>
            <p:nvPr/>
          </p:nvSpPr>
          <p:spPr>
            <a:xfrm>
              <a:off x="2411730" y="1427247"/>
              <a:ext cx="4983480" cy="1472153"/>
            </a:xfrm>
            <a:prstGeom prst="roundRect">
              <a:avLst>
                <a:gd name="adj" fmla="val 8126"/>
              </a:avLst>
            </a:prstGeom>
            <a:solidFill>
              <a:schemeClr val="accent1">
                <a:lumMod val="75000"/>
                <a:alpha val="3984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>
                <a:latin typeface="Quicksand" pitchFamily="2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B435852-75A9-B044-A13C-7CFAA6AC81F0}"/>
                </a:ext>
              </a:extLst>
            </p:cNvPr>
            <p:cNvSpPr/>
            <p:nvPr/>
          </p:nvSpPr>
          <p:spPr>
            <a:xfrm>
              <a:off x="7486650" y="1427247"/>
              <a:ext cx="2217420" cy="1472153"/>
            </a:xfrm>
            <a:prstGeom prst="roundRect">
              <a:avLst>
                <a:gd name="adj" fmla="val 8126"/>
              </a:avLst>
            </a:prstGeom>
            <a:solidFill>
              <a:schemeClr val="accent1">
                <a:lumMod val="75000"/>
                <a:alpha val="3984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>
                <a:latin typeface="Quicksand" pitchFamily="2" charset="0"/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AE4F0D95-EA6E-4743-9908-B88DA59682AB}"/>
                </a:ext>
              </a:extLst>
            </p:cNvPr>
            <p:cNvSpPr/>
            <p:nvPr/>
          </p:nvSpPr>
          <p:spPr>
            <a:xfrm>
              <a:off x="9795510" y="1427247"/>
              <a:ext cx="2217420" cy="1472153"/>
            </a:xfrm>
            <a:prstGeom prst="roundRect">
              <a:avLst>
                <a:gd name="adj" fmla="val 8126"/>
              </a:avLst>
            </a:prstGeom>
            <a:solidFill>
              <a:schemeClr val="accent1">
                <a:lumMod val="75000"/>
                <a:alpha val="3984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>
                <a:latin typeface="Quicksand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EEB4BA-5BBD-184C-BA12-F2A90479CE76}"/>
                </a:ext>
              </a:extLst>
            </p:cNvPr>
            <p:cNvSpPr txBox="1"/>
            <p:nvPr/>
          </p:nvSpPr>
          <p:spPr>
            <a:xfrm>
              <a:off x="3963149" y="1440218"/>
              <a:ext cx="1880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R">
                  <a:solidFill>
                    <a:schemeClr val="bg1"/>
                  </a:solidFill>
                  <a:latin typeface="Quicksand" pitchFamily="2" charset="0"/>
                </a:rPr>
                <a:t>COMPREENSÃO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49C3EEC-A05E-BA47-91E6-353C994781ED}"/>
                </a:ext>
              </a:extLst>
            </p:cNvPr>
            <p:cNvSpPr txBox="1"/>
            <p:nvPr/>
          </p:nvSpPr>
          <p:spPr>
            <a:xfrm>
              <a:off x="8090862" y="1978657"/>
              <a:ext cx="1093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R">
                  <a:solidFill>
                    <a:schemeClr val="bg1"/>
                  </a:solidFill>
                  <a:latin typeface="Quicksand" pitchFamily="2" charset="0"/>
                </a:rPr>
                <a:t>ANÁLISE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49C28A6-0866-1D44-82E6-AF5B3A02A724}"/>
                </a:ext>
              </a:extLst>
            </p:cNvPr>
            <p:cNvSpPr txBox="1"/>
            <p:nvPr/>
          </p:nvSpPr>
          <p:spPr>
            <a:xfrm>
              <a:off x="9890787" y="1994046"/>
              <a:ext cx="19720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R" sz="1600">
                  <a:solidFill>
                    <a:schemeClr val="bg1"/>
                  </a:solidFill>
                  <a:latin typeface="Quicksand" pitchFamily="2" charset="0"/>
                </a:rPr>
                <a:t>RECOMENDAÇÕES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C79D808C-A8E9-D244-A74A-5FC1F77D72D1}"/>
                </a:ext>
              </a:extLst>
            </p:cNvPr>
            <p:cNvSpPr/>
            <p:nvPr/>
          </p:nvSpPr>
          <p:spPr>
            <a:xfrm>
              <a:off x="2458926" y="1809550"/>
              <a:ext cx="1555903" cy="1028792"/>
            </a:xfrm>
            <a:prstGeom prst="roundRect">
              <a:avLst>
                <a:gd name="adj" fmla="val 812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dirty="0">
                  <a:solidFill>
                    <a:schemeClr val="tx1"/>
                  </a:solidFill>
                  <a:latin typeface="Quicksand" pitchFamily="2" charset="0"/>
                </a:rPr>
                <a:t>VISÃO VR</a:t>
              </a:r>
            </a:p>
            <a:p>
              <a:pPr algn="ctr"/>
              <a:r>
                <a:rPr lang="en-BR" sz="1000" dirty="0">
                  <a:solidFill>
                    <a:schemeClr val="tx1"/>
                  </a:solidFill>
                  <a:latin typeface="Quicksand" pitchFamily="2" charset="0"/>
                </a:rPr>
                <a:t>ESTRATÉGIA &amp; TECNOLOGIA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1773D3D3-DA9B-B54C-930A-63B7739ED550}"/>
                </a:ext>
              </a:extLst>
            </p:cNvPr>
            <p:cNvSpPr/>
            <p:nvPr/>
          </p:nvSpPr>
          <p:spPr>
            <a:xfrm>
              <a:off x="4067238" y="1809550"/>
              <a:ext cx="1555903" cy="1028792"/>
            </a:xfrm>
            <a:prstGeom prst="roundRect">
              <a:avLst>
                <a:gd name="adj" fmla="val 812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Quicksand" pitchFamily="2" charset="0"/>
                </a:rPr>
                <a:t>IMERSÃO</a:t>
              </a:r>
              <a:endParaRPr lang="en-BR" sz="1600" dirty="0">
                <a:solidFill>
                  <a:schemeClr val="tx1"/>
                </a:solidFill>
                <a:latin typeface="Quicksand" pitchFamily="2" charset="0"/>
              </a:endParaRPr>
            </a:p>
            <a:p>
              <a:pPr algn="ctr"/>
              <a:r>
                <a:rPr lang="pt-BR" sz="1000" dirty="0">
                  <a:solidFill>
                    <a:schemeClr val="tx1"/>
                  </a:solidFill>
                  <a:latin typeface="Quicksand" pitchFamily="2" charset="0"/>
                </a:rPr>
                <a:t>NO CENÁRIO ATUAL DE ARQUITETURA</a:t>
              </a:r>
              <a:endParaRPr lang="en-BR" sz="1000" dirty="0">
                <a:solidFill>
                  <a:schemeClr val="tx1"/>
                </a:solidFill>
                <a:latin typeface="Quicksand" pitchFamily="2" charset="0"/>
              </a:endParaRP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8F95E309-D76A-DC41-9CA3-2E12A137D516}"/>
                </a:ext>
              </a:extLst>
            </p:cNvPr>
            <p:cNvSpPr/>
            <p:nvPr/>
          </p:nvSpPr>
          <p:spPr>
            <a:xfrm>
              <a:off x="5678868" y="1809550"/>
              <a:ext cx="1657348" cy="1028792"/>
            </a:xfrm>
            <a:prstGeom prst="roundRect">
              <a:avLst>
                <a:gd name="adj" fmla="val 812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latin typeface="Quicksand" pitchFamily="2" charset="0"/>
                </a:rPr>
                <a:t>REFINAMENTO</a:t>
              </a:r>
              <a:endParaRPr lang="en-BR" sz="1600" dirty="0">
                <a:solidFill>
                  <a:schemeClr val="tx1"/>
                </a:solidFill>
                <a:latin typeface="Quicksand" pitchFamily="2" charset="0"/>
              </a:endParaRPr>
            </a:p>
            <a:p>
              <a:pPr algn="ctr"/>
              <a:r>
                <a:rPr lang="pt-BR" sz="1000" dirty="0">
                  <a:solidFill>
                    <a:schemeClr val="tx1"/>
                  </a:solidFill>
                  <a:latin typeface="Quicksand" pitchFamily="2" charset="0"/>
                </a:rPr>
                <a:t>DO CENÁRIO ATUAL</a:t>
              </a:r>
              <a:r>
                <a:rPr lang="en-BR" sz="1000" dirty="0">
                  <a:solidFill>
                    <a:schemeClr val="tx1"/>
                  </a:solidFill>
                  <a:latin typeface="Quicksand" pitchFamily="2" charset="0"/>
                </a:rPr>
                <a:t> TECNOLÓGICA </a:t>
              </a:r>
              <a:r>
                <a:rPr lang="pt-BR" sz="1000" dirty="0">
                  <a:solidFill>
                    <a:schemeClr val="tx1"/>
                  </a:solidFill>
                  <a:latin typeface="Quicksand" pitchFamily="2" charset="0"/>
                </a:rPr>
                <a:t>DA VR</a:t>
              </a:r>
              <a:endParaRPr lang="en-BR" sz="900" dirty="0">
                <a:solidFill>
                  <a:schemeClr val="tx1"/>
                </a:solidFill>
                <a:latin typeface="Quicksand" pitchFamily="2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48BCCD0-76FF-7C44-B7BD-AA90CE711197}"/>
                </a:ext>
              </a:extLst>
            </p:cNvPr>
            <p:cNvCxnSpPr/>
            <p:nvPr/>
          </p:nvCxnSpPr>
          <p:spPr>
            <a:xfrm>
              <a:off x="2228850" y="1440218"/>
              <a:ext cx="0" cy="1459182"/>
            </a:xfrm>
            <a:prstGeom prst="line">
              <a:avLst/>
            </a:prstGeom>
            <a:ln>
              <a:solidFill>
                <a:srgbClr val="0024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F66EA9-AAC0-464F-884F-67A5C67FE736}"/>
                </a:ext>
              </a:extLst>
            </p:cNvPr>
            <p:cNvCxnSpPr/>
            <p:nvPr/>
          </p:nvCxnSpPr>
          <p:spPr>
            <a:xfrm>
              <a:off x="2228850" y="3303308"/>
              <a:ext cx="0" cy="145918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43A1A4D-1FD7-3346-A341-599BF8A85CD4}"/>
                </a:ext>
              </a:extLst>
            </p:cNvPr>
            <p:cNvCxnSpPr/>
            <p:nvPr/>
          </p:nvCxnSpPr>
          <p:spPr>
            <a:xfrm>
              <a:off x="2228850" y="5177828"/>
              <a:ext cx="0" cy="145918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294F4E7F-94CC-2444-A530-58DA477180D0}"/>
                </a:ext>
              </a:extLst>
            </p:cNvPr>
            <p:cNvSpPr/>
            <p:nvPr/>
          </p:nvSpPr>
          <p:spPr>
            <a:xfrm>
              <a:off x="4143598" y="3428807"/>
              <a:ext cx="1613053" cy="510526"/>
            </a:xfrm>
            <a:prstGeom prst="roundRect">
              <a:avLst>
                <a:gd name="adj" fmla="val 8126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sz="1400">
                  <a:solidFill>
                    <a:schemeClr val="bg1"/>
                  </a:solidFill>
                  <a:latin typeface="Quicksand" pitchFamily="2" charset="0"/>
                </a:rPr>
                <a:t>ENTREVISTAS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248445D9-B459-2845-9FC1-F3076F8C7FE4}"/>
                </a:ext>
              </a:extLst>
            </p:cNvPr>
            <p:cNvSpPr/>
            <p:nvPr/>
          </p:nvSpPr>
          <p:spPr>
            <a:xfrm>
              <a:off x="2429098" y="4071801"/>
              <a:ext cx="1613053" cy="510526"/>
            </a:xfrm>
            <a:prstGeom prst="roundRect">
              <a:avLst>
                <a:gd name="adj" fmla="val 8126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sz="1200">
                  <a:solidFill>
                    <a:schemeClr val="bg1"/>
                  </a:solidFill>
                  <a:latin typeface="Quicksand" pitchFamily="2" charset="0"/>
                </a:rPr>
                <a:t>INSPEÇÕES TÉCNICAS</a:t>
              </a: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FAFE3DA5-A4E7-F147-B402-8F2EE73A6620}"/>
                </a:ext>
              </a:extLst>
            </p:cNvPr>
            <p:cNvSpPr/>
            <p:nvPr/>
          </p:nvSpPr>
          <p:spPr>
            <a:xfrm>
              <a:off x="5845246" y="4061163"/>
              <a:ext cx="1620247" cy="510526"/>
            </a:xfrm>
            <a:prstGeom prst="roundRect">
              <a:avLst>
                <a:gd name="adj" fmla="val 8126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sz="1200">
                  <a:solidFill>
                    <a:schemeClr val="bg1"/>
                  </a:solidFill>
                  <a:latin typeface="Quicksand" pitchFamily="2" charset="0"/>
                </a:rPr>
                <a:t>OBSERVAÇÃO DE CANAIS</a:t>
              </a: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457EE5-5F1B-4B48-A011-949CD97DF95A}"/>
                </a:ext>
              </a:extLst>
            </p:cNvPr>
            <p:cNvSpPr/>
            <p:nvPr/>
          </p:nvSpPr>
          <p:spPr>
            <a:xfrm>
              <a:off x="5858098" y="3439686"/>
              <a:ext cx="1607398" cy="510526"/>
            </a:xfrm>
            <a:prstGeom prst="roundRect">
              <a:avLst>
                <a:gd name="adj" fmla="val 8126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sz="1200">
                  <a:solidFill>
                    <a:schemeClr val="bg1"/>
                  </a:solidFill>
                  <a:latin typeface="Quicksand" pitchFamily="2" charset="0"/>
                </a:rPr>
                <a:t>AVALIAÇÃO DE JORNADAS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E638E4D6-153D-B845-B67A-F89B513A1110}"/>
                </a:ext>
              </a:extLst>
            </p:cNvPr>
            <p:cNvSpPr/>
            <p:nvPr/>
          </p:nvSpPr>
          <p:spPr>
            <a:xfrm>
              <a:off x="2429098" y="3428807"/>
              <a:ext cx="1613053" cy="510526"/>
            </a:xfrm>
            <a:prstGeom prst="roundRect">
              <a:avLst>
                <a:gd name="adj" fmla="val 8126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sz="1400">
                  <a:solidFill>
                    <a:schemeClr val="bg1"/>
                  </a:solidFill>
                  <a:latin typeface="Quicksand" pitchFamily="2" charset="0"/>
                </a:rPr>
                <a:t>INCEPTION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DE19CE14-0B3A-A149-9D8A-992098E8D045}"/>
                </a:ext>
              </a:extLst>
            </p:cNvPr>
            <p:cNvSpPr/>
            <p:nvPr/>
          </p:nvSpPr>
          <p:spPr>
            <a:xfrm>
              <a:off x="4143598" y="4078218"/>
              <a:ext cx="1613053" cy="510526"/>
            </a:xfrm>
            <a:prstGeom prst="roundRect">
              <a:avLst>
                <a:gd name="adj" fmla="val 8126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sz="1200">
                  <a:solidFill>
                    <a:schemeClr val="bg1"/>
                  </a:solidFill>
                  <a:latin typeface="Quicksand" pitchFamily="2" charset="0"/>
                </a:rPr>
                <a:t>PONTOS DE CONTATO VR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CAB91A43-B3B7-8F47-AE00-C091CA32B1D9}"/>
                </a:ext>
              </a:extLst>
            </p:cNvPr>
            <p:cNvSpPr/>
            <p:nvPr/>
          </p:nvSpPr>
          <p:spPr>
            <a:xfrm>
              <a:off x="7566940" y="3439686"/>
              <a:ext cx="2116187" cy="510526"/>
            </a:xfrm>
            <a:prstGeom prst="roundRect">
              <a:avLst>
                <a:gd name="adj" fmla="val 8126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sz="1200">
                  <a:solidFill>
                    <a:schemeClr val="bg1"/>
                  </a:solidFill>
                  <a:latin typeface="Quicksand" pitchFamily="2" charset="0"/>
                </a:rPr>
                <a:t>ANÁLISE DE DOCUMENTAÇÃO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E0339FFE-B366-6E47-B937-AA4507E56DC5}"/>
                </a:ext>
              </a:extLst>
            </p:cNvPr>
            <p:cNvSpPr/>
            <p:nvPr/>
          </p:nvSpPr>
          <p:spPr>
            <a:xfrm>
              <a:off x="7571944" y="4072040"/>
              <a:ext cx="2122119" cy="510526"/>
            </a:xfrm>
            <a:prstGeom prst="roundRect">
              <a:avLst>
                <a:gd name="adj" fmla="val 8126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sz="1100">
                  <a:solidFill>
                    <a:schemeClr val="bg1"/>
                  </a:solidFill>
                  <a:latin typeface="Quicksand" pitchFamily="2" charset="0"/>
                </a:rPr>
                <a:t>ARQUITETURAS E MODELOS DE REFERÊNCIAS</a:t>
              </a: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56FDDD12-86EB-F94B-9245-62864A755C80}"/>
                </a:ext>
              </a:extLst>
            </p:cNvPr>
            <p:cNvSpPr/>
            <p:nvPr/>
          </p:nvSpPr>
          <p:spPr>
            <a:xfrm>
              <a:off x="2503169" y="5303326"/>
              <a:ext cx="4892039" cy="1333684"/>
            </a:xfrm>
            <a:prstGeom prst="roundRect">
              <a:avLst>
                <a:gd name="adj" fmla="val 4579"/>
              </a:avLst>
            </a:pr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34938" indent="-134938">
                <a:buFont typeface="Arial" panose="020B0604020202020204" pitchFamily="34" charset="0"/>
                <a:buChar char="•"/>
              </a:pPr>
              <a:r>
                <a:rPr lang="pt-BR" sz="1100" dirty="0">
                  <a:solidFill>
                    <a:schemeClr val="tx1"/>
                  </a:solidFill>
                  <a:latin typeface="Quicksand" pitchFamily="2" charset="0"/>
                </a:rPr>
                <a:t>ANDRÉ ALVES</a:t>
              </a:r>
              <a:r>
                <a:rPr lang="en-BR" sz="1000" dirty="0">
                  <a:solidFill>
                    <a:schemeClr val="tx1"/>
                  </a:solidFill>
                  <a:latin typeface="Quicksand" pitchFamily="2" charset="0"/>
                </a:rPr>
                <a:t>(CONSULTOR </a:t>
              </a:r>
              <a:r>
                <a:rPr lang="pt-BR" sz="1000" dirty="0">
                  <a:solidFill>
                    <a:schemeClr val="tx1"/>
                  </a:solidFill>
                  <a:latin typeface="Quicksand" pitchFamily="2" charset="0"/>
                </a:rPr>
                <a:t>SENIOR</a:t>
              </a:r>
              <a:r>
                <a:rPr lang="en-BR" sz="1000" dirty="0">
                  <a:solidFill>
                    <a:schemeClr val="tx1"/>
                  </a:solidFill>
                  <a:latin typeface="Quicksand" pitchFamily="2" charset="0"/>
                </a:rPr>
                <a:t>)</a:t>
              </a:r>
              <a:endParaRPr lang="pt-BR" sz="1000" dirty="0">
                <a:solidFill>
                  <a:schemeClr val="tx1"/>
                </a:solidFill>
                <a:latin typeface="Quicksand" pitchFamily="2" charset="0"/>
              </a:endParaRPr>
            </a:p>
            <a:p>
              <a:pPr marL="134938" indent="-134938">
                <a:buFont typeface="Arial" panose="020B0604020202020204" pitchFamily="34" charset="0"/>
                <a:buChar char="•"/>
              </a:pPr>
              <a:r>
                <a:rPr lang="pt-BR" sz="1100" dirty="0">
                  <a:solidFill>
                    <a:schemeClr val="tx1"/>
                  </a:solidFill>
                  <a:latin typeface="Quicksand" pitchFamily="2" charset="0"/>
                </a:rPr>
                <a:t>ANDRE XAVIER</a:t>
              </a:r>
              <a:r>
                <a:rPr lang="en-BR" sz="1000" dirty="0">
                  <a:solidFill>
                    <a:schemeClr val="tx1"/>
                  </a:solidFill>
                  <a:latin typeface="Quicksand" pitchFamily="2" charset="0"/>
                </a:rPr>
                <a:t>( CONSULTOR </a:t>
              </a:r>
              <a:r>
                <a:rPr lang="pt-BR" sz="1000" dirty="0">
                  <a:solidFill>
                    <a:schemeClr val="tx1"/>
                  </a:solidFill>
                  <a:latin typeface="Quicksand" pitchFamily="2" charset="0"/>
                </a:rPr>
                <a:t>DEVOPS</a:t>
              </a:r>
              <a:r>
                <a:rPr lang="en-BR" sz="1000" dirty="0">
                  <a:solidFill>
                    <a:schemeClr val="tx1"/>
                  </a:solidFill>
                  <a:latin typeface="Quicksand" pitchFamily="2" charset="0"/>
                </a:rPr>
                <a:t>)</a:t>
              </a:r>
            </a:p>
            <a:p>
              <a:pPr marL="134938" indent="-134938">
                <a:buFont typeface="Arial" panose="020B0604020202020204" pitchFamily="34" charset="0"/>
                <a:buChar char="•"/>
              </a:pPr>
              <a:r>
                <a:rPr lang="pt-BR" sz="1100" dirty="0">
                  <a:solidFill>
                    <a:schemeClr val="tx1"/>
                  </a:solidFill>
                  <a:latin typeface="Quicksand" pitchFamily="2" charset="0"/>
                </a:rPr>
                <a:t>ALEX GAMAS </a:t>
              </a:r>
              <a:r>
                <a:rPr lang="en-BR" sz="1000" dirty="0">
                  <a:solidFill>
                    <a:schemeClr val="tx1"/>
                  </a:solidFill>
                  <a:latin typeface="Quicksand" pitchFamily="2" charset="0"/>
                </a:rPr>
                <a:t>(</a:t>
              </a:r>
              <a:r>
                <a:rPr lang="pt-BR" sz="1000" dirty="0">
                  <a:solidFill>
                    <a:schemeClr val="tx1"/>
                  </a:solidFill>
                  <a:latin typeface="Quicksand" pitchFamily="2" charset="0"/>
                </a:rPr>
                <a:t>ARQUITETO SOLUÇÕES</a:t>
              </a:r>
              <a:r>
                <a:rPr lang="en-BR" sz="1000" dirty="0">
                  <a:solidFill>
                    <a:schemeClr val="tx1"/>
                  </a:solidFill>
                  <a:latin typeface="Quicksand" pitchFamily="2" charset="0"/>
                </a:rPr>
                <a:t>)</a:t>
              </a:r>
            </a:p>
            <a:p>
              <a:pPr marL="134938" indent="-134938">
                <a:buFont typeface="Arial" panose="020B0604020202020204" pitchFamily="34" charset="0"/>
                <a:buChar char="•"/>
              </a:pPr>
              <a:r>
                <a:rPr lang="pt-BR" sz="1100" dirty="0">
                  <a:solidFill>
                    <a:schemeClr val="tx1"/>
                  </a:solidFill>
                  <a:latin typeface="Quicksand" pitchFamily="2" charset="0"/>
                </a:rPr>
                <a:t>ANDERSON GAMA</a:t>
              </a:r>
              <a:r>
                <a:rPr lang="en-BR" sz="1000" dirty="0">
                  <a:solidFill>
                    <a:schemeClr val="tx1"/>
                  </a:solidFill>
                  <a:latin typeface="Quicksand" pitchFamily="2" charset="0"/>
                </a:rPr>
                <a:t>(ARQUITETO</a:t>
              </a:r>
              <a:r>
                <a:rPr lang="pt-BR" sz="1000" dirty="0">
                  <a:solidFill>
                    <a:schemeClr val="tx1"/>
                  </a:solidFill>
                  <a:latin typeface="Quicksand" pitchFamily="2" charset="0"/>
                </a:rPr>
                <a:t> SOLUÇÕES</a:t>
              </a:r>
              <a:r>
                <a:rPr lang="en-BR" sz="1000" dirty="0">
                  <a:solidFill>
                    <a:schemeClr val="tx1"/>
                  </a:solidFill>
                  <a:latin typeface="Quicksand" pitchFamily="2" charset="0"/>
                </a:rPr>
                <a:t>)</a:t>
              </a:r>
            </a:p>
            <a:p>
              <a:pPr marL="134938" indent="-134938">
                <a:buFont typeface="Arial" panose="020B0604020202020204" pitchFamily="34" charset="0"/>
                <a:buChar char="•"/>
              </a:pPr>
              <a:r>
                <a:rPr lang="pt-BR" sz="1100" dirty="0">
                  <a:solidFill>
                    <a:schemeClr val="tx1"/>
                  </a:solidFill>
                  <a:latin typeface="Quicksand" pitchFamily="2" charset="0"/>
                </a:rPr>
                <a:t>JOSE INACIO FERRARINI </a:t>
              </a:r>
              <a:r>
                <a:rPr lang="en-BR" sz="1000" dirty="0">
                  <a:solidFill>
                    <a:schemeClr val="tx1"/>
                  </a:solidFill>
                  <a:latin typeface="Quicksand" pitchFamily="2" charset="0"/>
                </a:rPr>
                <a:t>(</a:t>
              </a:r>
              <a:r>
                <a:rPr lang="pt-BR" sz="1000" dirty="0">
                  <a:solidFill>
                    <a:schemeClr val="tx1"/>
                  </a:solidFill>
                  <a:latin typeface="Quicksand" pitchFamily="2" charset="0"/>
                </a:rPr>
                <a:t>ESPECIALISTA MOBILE</a:t>
              </a:r>
              <a:r>
                <a:rPr lang="en-BR" sz="1000" dirty="0">
                  <a:solidFill>
                    <a:schemeClr val="tx1"/>
                  </a:solidFill>
                  <a:latin typeface="Quicksand" pitchFamily="2" charset="0"/>
                </a:rPr>
                <a:t>)</a:t>
              </a:r>
            </a:p>
            <a:p>
              <a:pPr marL="134938" indent="-134938">
                <a:buFont typeface="Arial" panose="020B0604020202020204" pitchFamily="34" charset="0"/>
                <a:buChar char="•"/>
              </a:pPr>
              <a:r>
                <a:rPr lang="pt-BR" sz="1100" dirty="0">
                  <a:solidFill>
                    <a:schemeClr val="tx1"/>
                  </a:solidFill>
                  <a:latin typeface="Quicksand" pitchFamily="2" charset="0"/>
                </a:rPr>
                <a:t>THALES SANTOS </a:t>
              </a:r>
              <a:r>
                <a:rPr lang="en-BR" sz="1000" dirty="0">
                  <a:solidFill>
                    <a:schemeClr val="tx1"/>
                  </a:solidFill>
                  <a:latin typeface="Quicksand" pitchFamily="2" charset="0"/>
                </a:rPr>
                <a:t>(</a:t>
              </a:r>
              <a:r>
                <a:rPr lang="pt-BR" sz="1000" dirty="0">
                  <a:solidFill>
                    <a:schemeClr val="tx1"/>
                  </a:solidFill>
                  <a:latin typeface="Quicksand" pitchFamily="2" charset="0"/>
                </a:rPr>
                <a:t>ESPECIALISTA MOBILE</a:t>
              </a:r>
              <a:r>
                <a:rPr lang="en-BR" sz="1000" dirty="0">
                  <a:solidFill>
                    <a:schemeClr val="tx1"/>
                  </a:solidFill>
                  <a:latin typeface="Quicksand" pitchFamily="2" charset="0"/>
                </a:rPr>
                <a:t>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4206FE-5BE4-F144-ACC9-61243002B765}"/>
                </a:ext>
              </a:extLst>
            </p:cNvPr>
            <p:cNvSpPr txBox="1"/>
            <p:nvPr/>
          </p:nvSpPr>
          <p:spPr>
            <a:xfrm>
              <a:off x="7927704" y="6261121"/>
              <a:ext cx="3926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R" dirty="0">
                  <a:latin typeface="Quicksand" pitchFamily="2" charset="0"/>
                </a:rPr>
                <a:t>DURAÇÃO: Aprox. </a:t>
              </a:r>
              <a:r>
                <a:rPr lang="pt-BR" dirty="0">
                  <a:latin typeface="Quicksand" pitchFamily="2" charset="0"/>
                </a:rPr>
                <a:t>4</a:t>
              </a:r>
              <a:r>
                <a:rPr lang="en-BR" dirty="0">
                  <a:latin typeface="Quicksand" pitchFamily="2" charset="0"/>
                </a:rPr>
                <a:t> semanas</a:t>
              </a: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A91CE6E8-F202-A840-A194-D0941542E440}"/>
                </a:ext>
              </a:extLst>
            </p:cNvPr>
            <p:cNvSpPr/>
            <p:nvPr/>
          </p:nvSpPr>
          <p:spPr>
            <a:xfrm>
              <a:off x="9784571" y="3238004"/>
              <a:ext cx="2190722" cy="1552951"/>
            </a:xfrm>
            <a:prstGeom prst="roundRect">
              <a:avLst>
                <a:gd name="adj" fmla="val 4579"/>
              </a:avLst>
            </a:pr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34938" indent="-134938">
                <a:buFont typeface="Arial" panose="020B0604020202020204" pitchFamily="34" charset="0"/>
                <a:buChar char="•"/>
              </a:pPr>
              <a:r>
                <a:rPr lang="en-BR" sz="1200">
                  <a:solidFill>
                    <a:schemeClr val="tx1"/>
                  </a:solidFill>
                  <a:latin typeface="Quicksand" pitchFamily="2" charset="0"/>
                </a:rPr>
                <a:t>Funcionalidades</a:t>
              </a:r>
            </a:p>
            <a:p>
              <a:pPr marL="134938" indent="-134938">
                <a:buFont typeface="Arial" panose="020B0604020202020204" pitchFamily="34" charset="0"/>
                <a:buChar char="•"/>
              </a:pPr>
              <a:r>
                <a:rPr lang="en-BR" sz="1200">
                  <a:solidFill>
                    <a:schemeClr val="tx1"/>
                  </a:solidFill>
                  <a:latin typeface="Quicksand" pitchFamily="2" charset="0"/>
                </a:rPr>
                <a:t>Arquitetura tecnológica</a:t>
              </a:r>
            </a:p>
            <a:p>
              <a:pPr marL="134938" indent="-134938">
                <a:buFont typeface="Arial" panose="020B0604020202020204" pitchFamily="34" charset="0"/>
                <a:buChar char="•"/>
              </a:pPr>
              <a:r>
                <a:rPr lang="en-BR" sz="1200">
                  <a:solidFill>
                    <a:schemeClr val="tx1"/>
                  </a:solidFill>
                  <a:latin typeface="Quicksand" pitchFamily="2" charset="0"/>
                </a:rPr>
                <a:t>Implementação</a:t>
              </a:r>
            </a:p>
            <a:p>
              <a:pPr marL="134938" indent="-134938">
                <a:buFont typeface="Arial" panose="020B0604020202020204" pitchFamily="34" charset="0"/>
                <a:buChar char="•"/>
              </a:pPr>
              <a:r>
                <a:rPr lang="en-BR" sz="1200">
                  <a:solidFill>
                    <a:schemeClr val="tx1"/>
                  </a:solidFill>
                  <a:latin typeface="Quicksand" pitchFamily="2" charset="0"/>
                </a:rPr>
                <a:t>Infraestrutura</a:t>
              </a:r>
            </a:p>
            <a:p>
              <a:pPr marL="134938" indent="-134938">
                <a:buFont typeface="Arial" panose="020B0604020202020204" pitchFamily="34" charset="0"/>
                <a:buChar char="•"/>
              </a:pPr>
              <a:r>
                <a:rPr lang="en-BR" sz="1200">
                  <a:solidFill>
                    <a:schemeClr val="tx1"/>
                  </a:solidFill>
                  <a:latin typeface="Quicksand" pitchFamily="2" charset="0"/>
                </a:rPr>
                <a:t>Segurança</a:t>
              </a:r>
            </a:p>
            <a:p>
              <a:pPr marL="134938" indent="-134938">
                <a:buFont typeface="Arial" panose="020B0604020202020204" pitchFamily="34" charset="0"/>
                <a:buChar char="•"/>
              </a:pPr>
              <a:r>
                <a:rPr lang="en-BR" sz="1200">
                  <a:solidFill>
                    <a:schemeClr val="tx1"/>
                  </a:solidFill>
                  <a:latin typeface="Quicksand" pitchFamily="2" charset="0"/>
                </a:rPr>
                <a:t>Time</a:t>
              </a:r>
            </a:p>
            <a:p>
              <a:pPr marL="134938" indent="-134938">
                <a:buFont typeface="Arial" panose="020B0604020202020204" pitchFamily="34" charset="0"/>
                <a:buChar char="•"/>
              </a:pPr>
              <a:r>
                <a:rPr lang="en-BR" sz="1200">
                  <a:solidFill>
                    <a:schemeClr val="tx1"/>
                  </a:solidFill>
                  <a:latin typeface="Quicksand" pitchFamily="2" charset="0"/>
                </a:rPr>
                <a:t>Parceiros</a:t>
              </a:r>
              <a:endParaRPr lang="en-BR" sz="1050">
                <a:solidFill>
                  <a:schemeClr val="tx1"/>
                </a:solidFill>
                <a:latin typeface="Quicksand" pitchFamily="2" charset="0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02361D0-0104-4BA5-833A-3EB53B50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24D5ED3-6EAE-4578-BF06-F878EFAC4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Como conduzimos os trabalhos</a:t>
            </a:r>
          </a:p>
        </p:txBody>
      </p:sp>
    </p:spTree>
    <p:extLst>
      <p:ext uri="{BB962C8B-B14F-4D97-AF65-F5344CB8AC3E}">
        <p14:creationId xmlns:p14="http://schemas.microsoft.com/office/powerpoint/2010/main" val="23382770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id="{AC1DD01E-1D54-4CC0-970C-53E467E63314}"/>
              </a:ext>
            </a:extLst>
          </p:cNvPr>
          <p:cNvSpPr txBox="1"/>
          <p:nvPr/>
        </p:nvSpPr>
        <p:spPr>
          <a:xfrm>
            <a:off x="40822" y="758758"/>
            <a:ext cx="3984170" cy="400110"/>
          </a:xfrm>
          <a:prstGeom prst="rect">
            <a:avLst/>
          </a:prstGeom>
          <a:solidFill>
            <a:srgbClr val="00C4ED"/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4EAEFF8-6956-4DDB-8A67-F880842AA3B7}"/>
              </a:ext>
            </a:extLst>
          </p:cNvPr>
          <p:cNvCxnSpPr>
            <a:cxnSpLocks/>
          </p:cNvCxnSpPr>
          <p:nvPr/>
        </p:nvCxnSpPr>
        <p:spPr>
          <a:xfrm>
            <a:off x="40821" y="1158868"/>
            <a:ext cx="8086779" cy="0"/>
          </a:xfrm>
          <a:prstGeom prst="line">
            <a:avLst/>
          </a:prstGeom>
          <a:ln>
            <a:solidFill>
              <a:srgbClr val="00C4E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C00CF5EF-5ACC-4529-AD52-F224252DB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825" y="2695575"/>
            <a:ext cx="1466849" cy="1466849"/>
          </a:xfrm>
          <a:prstGeom prst="rect">
            <a:avLst/>
          </a:prstGeom>
        </p:spPr>
      </p:pic>
      <p:sp>
        <p:nvSpPr>
          <p:cNvPr id="16" name="Google Shape;748;p50">
            <a:extLst>
              <a:ext uri="{FF2B5EF4-FFF2-40B4-BE49-F238E27FC236}">
                <a16:creationId xmlns:a16="http://schemas.microsoft.com/office/drawing/2014/main" id="{26E17BD6-71B9-4111-B250-A4C3C7E6078C}"/>
              </a:ext>
            </a:extLst>
          </p:cNvPr>
          <p:cNvSpPr/>
          <p:nvPr/>
        </p:nvSpPr>
        <p:spPr>
          <a:xfrm>
            <a:off x="8025373" y="2133934"/>
            <a:ext cx="308467" cy="29527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1;g7b29a26fc5_0_12">
            <a:extLst>
              <a:ext uri="{FF2B5EF4-FFF2-40B4-BE49-F238E27FC236}">
                <a16:creationId xmlns:a16="http://schemas.microsoft.com/office/drawing/2014/main" id="{365B23D9-BFBB-8042-97CE-BE2C2997E831}"/>
              </a:ext>
            </a:extLst>
          </p:cNvPr>
          <p:cNvSpPr txBox="1">
            <a:spLocks/>
          </p:cNvSpPr>
          <p:nvPr/>
        </p:nvSpPr>
        <p:spPr>
          <a:xfrm>
            <a:off x="80010" y="61230"/>
            <a:ext cx="115103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algn="l" rtl="0"/>
            <a:r>
              <a:rPr lang="pt-BR" sz="20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# </a:t>
            </a:r>
            <a:r>
              <a:rPr lang="pt-BR" sz="1800" kern="1200" dirty="0">
                <a:solidFill>
                  <a:schemeClr val="tx1"/>
                </a:solidFill>
                <a:latin typeface="Quicksand" pitchFamily="2" charset="77"/>
                <a:cs typeface="Times New Roman" panose="02020603050405020304" pitchFamily="18" charset="0"/>
              </a:rPr>
              <a:t>ANÁLISE: Segregação</a:t>
            </a:r>
          </a:p>
        </p:txBody>
      </p:sp>
      <p:pic>
        <p:nvPicPr>
          <p:cNvPr id="10" name="Imagem 9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EF637D9E-3DCE-4F6B-9B58-0049D6F6B2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8589" y="15652"/>
            <a:ext cx="2542034" cy="2538860"/>
          </a:xfrm>
          <a:prstGeom prst="rect">
            <a:avLst/>
          </a:prstGeom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8E1C2DCD-C689-4D8E-89E8-11F6D8202DD5}"/>
              </a:ext>
            </a:extLst>
          </p:cNvPr>
          <p:cNvSpPr txBox="1"/>
          <p:nvPr/>
        </p:nvSpPr>
        <p:spPr>
          <a:xfrm>
            <a:off x="0" y="1361888"/>
            <a:ext cx="782280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dirty="0">
                <a:latin typeface="Quicksand" pitchFamily="2" charset="77"/>
              </a:rPr>
              <a:t> </a:t>
            </a:r>
            <a:r>
              <a:rPr lang="pt-BR" sz="1200" b="1" dirty="0">
                <a:latin typeface="Quicksand" pitchFamily="2" charset="0"/>
              </a:rPr>
              <a:t>segregação de politicas, termos de uso e LGPD</a:t>
            </a:r>
            <a:r>
              <a:rPr lang="en-BR" sz="1200" b="1" dirty="0">
                <a:latin typeface="Quicksand" pitchFamily="2" charset="0"/>
              </a:rPr>
              <a:t>.</a:t>
            </a:r>
            <a:r>
              <a:rPr lang="pt-BR" sz="1200" b="1" dirty="0">
                <a:latin typeface="Quicksand" pitchFamily="2" charset="0"/>
              </a:rPr>
              <a:t> (Andre. Andre Xavier e Alex)</a:t>
            </a:r>
            <a:endParaRPr lang="pt-BR" sz="1200" b="1" dirty="0">
              <a:latin typeface="Quicksand" pitchFamily="2" charset="77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F5E23E-8200-4D4A-8C82-BF99C5B4011E}"/>
              </a:ext>
            </a:extLst>
          </p:cNvPr>
          <p:cNvSpPr txBox="1"/>
          <p:nvPr/>
        </p:nvSpPr>
        <p:spPr>
          <a:xfrm>
            <a:off x="-16795" y="1638887"/>
            <a:ext cx="768216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085850" lvl="2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  <a:p>
            <a:pPr marL="628650" lvl="1" indent="-171450" algn="just">
              <a:buFont typeface="Wingdings" panose="05000000000000000000" pitchFamily="2" charset="2"/>
              <a:buChar char="q"/>
            </a:pPr>
            <a:endParaRPr lang="pt-BR" sz="1200" dirty="0"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628245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33E9C-1482-43EC-B348-0FD7C53F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de atenção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D48E6B-CF20-4759-9CF8-1634A4A35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1083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1;g7b29a26fc5_0_12">
            <a:extLst>
              <a:ext uri="{FF2B5EF4-FFF2-40B4-BE49-F238E27FC236}">
                <a16:creationId xmlns:a16="http://schemas.microsoft.com/office/drawing/2014/main" id="{D4DF04F3-BFB8-40CE-A9D2-04CE68085B62}"/>
              </a:ext>
            </a:extLst>
          </p:cNvPr>
          <p:cNvSpPr txBox="1">
            <a:spLocks/>
          </p:cNvSpPr>
          <p:nvPr/>
        </p:nvSpPr>
        <p:spPr>
          <a:xfrm>
            <a:off x="80010" y="1484086"/>
            <a:ext cx="11510300" cy="8309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3200" kern="0" dirty="0">
                <a:solidFill>
                  <a:srgbClr val="0B477B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</a:lstStyle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Quicksand Light" pitchFamily="2" charset="0"/>
              </a:rPr>
              <a:t>Necessidade de rescrever os legados.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Quicksand Light" pitchFamily="2" charset="0"/>
              </a:rPr>
              <a:t>Fortes diretrizes de integração.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/>
              </a:solidFill>
              <a:latin typeface="Quicksand Light" pitchFamily="2" charset="0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D877A04-C6FF-4AE6-9D3B-F27E6E12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de Atenção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8221B57-B701-45FC-9EF5-583CD20755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6842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408B8-AC77-4C5F-A2C3-E3B3012A8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Arquitetura sugerida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2A1576-C710-44BB-A9F4-90F1B9DF4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9138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E2213DB3-FAA0-094B-9A88-347A3053D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430" y="-110857"/>
            <a:ext cx="1908810" cy="19088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263F4D0-4C30-4E4E-B60B-1B7E91DC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Síntese &amp;</a:t>
            </a:r>
            <a:br>
              <a:rPr lang="pt-BR" dirty="0"/>
            </a:br>
            <a:r>
              <a:rPr lang="pt-BR" dirty="0"/>
              <a:t>recomendações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F311EC0-06ED-4533-9512-D9FE05C84E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49577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DFD002D-CCD0-2A48-8C11-487365E37594}"/>
              </a:ext>
            </a:extLst>
          </p:cNvPr>
          <p:cNvSpPr/>
          <p:nvPr/>
        </p:nvSpPr>
        <p:spPr>
          <a:xfrm>
            <a:off x="0" y="0"/>
            <a:ext cx="12192000" cy="5249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pic>
        <p:nvPicPr>
          <p:cNvPr id="14" name="Google Shape;102;p1">
            <a:extLst>
              <a:ext uri="{FF2B5EF4-FFF2-40B4-BE49-F238E27FC236}">
                <a16:creationId xmlns:a16="http://schemas.microsoft.com/office/drawing/2014/main" id="{7D7D08E8-D79B-4745-B564-826CF12C310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35463" y="759022"/>
            <a:ext cx="3121073" cy="373154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2ED399-3DB8-6542-8ED8-957A7B8D7FE3}"/>
              </a:ext>
            </a:extLst>
          </p:cNvPr>
          <p:cNvSpPr txBox="1"/>
          <p:nvPr/>
        </p:nvSpPr>
        <p:spPr>
          <a:xfrm>
            <a:off x="2506086" y="5623893"/>
            <a:ext cx="7179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4400">
                <a:latin typeface="Quicksand" pitchFamily="2" charset="77"/>
              </a:rPr>
              <a:t>SEE YOU SOON!</a:t>
            </a:r>
          </a:p>
        </p:txBody>
      </p:sp>
    </p:spTree>
    <p:extLst>
      <p:ext uri="{BB962C8B-B14F-4D97-AF65-F5344CB8AC3E}">
        <p14:creationId xmlns:p14="http://schemas.microsoft.com/office/powerpoint/2010/main" val="175111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5EC26-2589-4A43-85DD-1DA9F065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VR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4799D9-EC63-4047-9E4D-64632D24D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Drivers</a:t>
            </a:r>
          </a:p>
        </p:txBody>
      </p:sp>
    </p:spTree>
    <p:extLst>
      <p:ext uri="{BB962C8B-B14F-4D97-AF65-F5344CB8AC3E}">
        <p14:creationId xmlns:p14="http://schemas.microsoft.com/office/powerpoint/2010/main" val="43084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4">
            <a:extLst>
              <a:ext uri="{FF2B5EF4-FFF2-40B4-BE49-F238E27FC236}">
                <a16:creationId xmlns:a16="http://schemas.microsoft.com/office/drawing/2014/main" id="{23E0477A-4734-4966-A822-EE9D17B6FFBD}"/>
              </a:ext>
            </a:extLst>
          </p:cNvPr>
          <p:cNvSpPr/>
          <p:nvPr/>
        </p:nvSpPr>
        <p:spPr>
          <a:xfrm>
            <a:off x="1338594" y="1550742"/>
            <a:ext cx="10853406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marL="225425"/>
            <a:r>
              <a:rPr lang="pt-BR" sz="1600" dirty="0">
                <a:latin typeface="Quicksand" pitchFamily="2" charset="0"/>
              </a:rPr>
              <a:t>O super APP deve ser</a:t>
            </a:r>
            <a:r>
              <a:rPr lang="en-BR" sz="1600" dirty="0">
                <a:latin typeface="Quicksand" pitchFamily="2" charset="0"/>
              </a:rPr>
              <a:t> </a:t>
            </a:r>
            <a:r>
              <a:rPr lang="pt-BR" sz="1600" b="1" dirty="0" err="1">
                <a:latin typeface="Quicksand" pitchFamily="2" charset="0"/>
              </a:rPr>
              <a:t>whitelabel</a:t>
            </a:r>
            <a:r>
              <a:rPr lang="en-BR" sz="1600" dirty="0">
                <a:latin typeface="Quicksand" pitchFamily="2" charset="0"/>
              </a:rPr>
              <a:t>, </a:t>
            </a:r>
            <a:r>
              <a:rPr lang="pt-BR" sz="1600" dirty="0">
                <a:latin typeface="Quicksand" pitchFamily="2" charset="0"/>
              </a:rPr>
              <a:t>podendo assim ser ofertado para os parceiros emissor da VR de forma personalizado e ser facilmente redistribuído.</a:t>
            </a:r>
            <a:endParaRPr lang="en-BR" sz="1600" b="1" dirty="0">
              <a:latin typeface="Quicksand" pitchFamily="2" charset="0"/>
            </a:endParaRPr>
          </a:p>
        </p:txBody>
      </p:sp>
      <p:sp>
        <p:nvSpPr>
          <p:cNvPr id="32" name="Rectangle 44">
            <a:extLst>
              <a:ext uri="{FF2B5EF4-FFF2-40B4-BE49-F238E27FC236}">
                <a16:creationId xmlns:a16="http://schemas.microsoft.com/office/drawing/2014/main" id="{AE8F7690-8447-4315-85B1-ABC892A9C370}"/>
              </a:ext>
            </a:extLst>
          </p:cNvPr>
          <p:cNvSpPr/>
          <p:nvPr/>
        </p:nvSpPr>
        <p:spPr>
          <a:xfrm>
            <a:off x="2365362" y="2438008"/>
            <a:ext cx="982663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marL="225425"/>
            <a:r>
              <a:rPr lang="pt-BR" sz="1600" dirty="0">
                <a:latin typeface="Quicksand" pitchFamily="2" charset="0"/>
              </a:rPr>
              <a:t>Capacidade de ser </a:t>
            </a:r>
            <a:r>
              <a:rPr lang="pt-BR" sz="1600" b="1" dirty="0">
                <a:latin typeface="Quicksand" pitchFamily="2" charset="0"/>
              </a:rPr>
              <a:t>modularizado</a:t>
            </a:r>
            <a:r>
              <a:rPr lang="pt-BR" sz="1600" dirty="0">
                <a:latin typeface="Quicksand" pitchFamily="2" charset="0"/>
              </a:rPr>
              <a:t> (menus, funcionalidades e </a:t>
            </a:r>
            <a:r>
              <a:rPr lang="pt-BR" sz="1600" dirty="0" err="1">
                <a:latin typeface="Quicksand" pitchFamily="2" charset="0"/>
              </a:rPr>
              <a:t>SDKs</a:t>
            </a:r>
            <a:r>
              <a:rPr lang="pt-BR" sz="1600" dirty="0">
                <a:latin typeface="Quicksand" pitchFamily="2" charset="0"/>
              </a:rPr>
              <a:t>) para cada parceiro emissor.</a:t>
            </a:r>
            <a:endParaRPr lang="pt-BR" sz="1600" b="1" dirty="0">
              <a:latin typeface="Quicksand" pitchFamily="2" charset="0"/>
            </a:endParaRPr>
          </a:p>
        </p:txBody>
      </p:sp>
      <p:sp>
        <p:nvSpPr>
          <p:cNvPr id="33" name="Rectangle 44">
            <a:extLst>
              <a:ext uri="{FF2B5EF4-FFF2-40B4-BE49-F238E27FC236}">
                <a16:creationId xmlns:a16="http://schemas.microsoft.com/office/drawing/2014/main" id="{C1586EA1-B1C7-4D06-838A-F7F800675621}"/>
              </a:ext>
            </a:extLst>
          </p:cNvPr>
          <p:cNvSpPr/>
          <p:nvPr/>
        </p:nvSpPr>
        <p:spPr>
          <a:xfrm>
            <a:off x="2911126" y="3291853"/>
            <a:ext cx="9280874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marL="225425"/>
            <a:r>
              <a:rPr lang="pt-BR" sz="1600" dirty="0">
                <a:latin typeface="Quicksand" pitchFamily="2" charset="0"/>
              </a:rPr>
              <a:t>Integração as lojas Google Play e App Store através de um </a:t>
            </a:r>
            <a:r>
              <a:rPr lang="pt-BR" sz="1600" b="1" dirty="0">
                <a:latin typeface="Quicksand" pitchFamily="2" charset="0"/>
              </a:rPr>
              <a:t>pipeline de CI/CD</a:t>
            </a:r>
            <a:endParaRPr lang="en-BR" sz="1600" b="1" dirty="0">
              <a:latin typeface="Quicksand" pitchFamily="2" charset="0"/>
            </a:endParaRPr>
          </a:p>
        </p:txBody>
      </p:sp>
      <p:sp>
        <p:nvSpPr>
          <p:cNvPr id="34" name="Rectangle 44">
            <a:extLst>
              <a:ext uri="{FF2B5EF4-FFF2-40B4-BE49-F238E27FC236}">
                <a16:creationId xmlns:a16="http://schemas.microsoft.com/office/drawing/2014/main" id="{72FABD63-09C3-4C26-A97A-8FBE0BF91282}"/>
              </a:ext>
            </a:extLst>
          </p:cNvPr>
          <p:cNvSpPr/>
          <p:nvPr/>
        </p:nvSpPr>
        <p:spPr>
          <a:xfrm>
            <a:off x="3010586" y="4402026"/>
            <a:ext cx="9181414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marL="225425"/>
            <a:r>
              <a:rPr lang="pt-BR" sz="1600" dirty="0">
                <a:latin typeface="Quicksand" pitchFamily="2" charset="0"/>
              </a:rPr>
              <a:t>Ter a capacidade de </a:t>
            </a:r>
            <a:r>
              <a:rPr lang="pt-BR" sz="1600" b="1" dirty="0">
                <a:latin typeface="Quicksand" pitchFamily="2" charset="0"/>
              </a:rPr>
              <a:t>segregação das notificações </a:t>
            </a:r>
            <a:r>
              <a:rPr lang="pt-BR" sz="1600" dirty="0">
                <a:latin typeface="Quicksand" pitchFamily="2" charset="0"/>
              </a:rPr>
              <a:t>(</a:t>
            </a:r>
            <a:r>
              <a:rPr lang="pt-BR" sz="1600" dirty="0" err="1">
                <a:latin typeface="Quicksand" pitchFamily="2" charset="0"/>
              </a:rPr>
              <a:t>push</a:t>
            </a:r>
            <a:r>
              <a:rPr lang="pt-BR" sz="1600" dirty="0">
                <a:latin typeface="Quicksand" pitchFamily="2" charset="0"/>
              </a:rPr>
              <a:t>)</a:t>
            </a:r>
            <a:endParaRPr lang="en-BR" sz="1600" dirty="0">
              <a:latin typeface="Quicksand" pitchFamily="2" charset="0"/>
            </a:endParaRPr>
          </a:p>
        </p:txBody>
      </p:sp>
      <p:sp>
        <p:nvSpPr>
          <p:cNvPr id="35" name="Rectangle 44">
            <a:extLst>
              <a:ext uri="{FF2B5EF4-FFF2-40B4-BE49-F238E27FC236}">
                <a16:creationId xmlns:a16="http://schemas.microsoft.com/office/drawing/2014/main" id="{2DA0B4B0-750F-44D8-A619-24A1D4E12ECB}"/>
              </a:ext>
            </a:extLst>
          </p:cNvPr>
          <p:cNvSpPr/>
          <p:nvPr/>
        </p:nvSpPr>
        <p:spPr>
          <a:xfrm>
            <a:off x="2911126" y="5325401"/>
            <a:ext cx="9280874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marL="225425"/>
            <a:r>
              <a:rPr lang="pt-BR" sz="1600" dirty="0">
                <a:latin typeface="Quicksand" pitchFamily="2" charset="0"/>
              </a:rPr>
              <a:t>Prover mecanismo para </a:t>
            </a:r>
            <a:r>
              <a:rPr lang="pt-BR" sz="1600" b="1" dirty="0">
                <a:latin typeface="Quicksand" pitchFamily="2" charset="0"/>
              </a:rPr>
              <a:t>segregação de cadastro/login </a:t>
            </a:r>
            <a:r>
              <a:rPr lang="pt-BR" sz="1600" dirty="0">
                <a:latin typeface="Quicksand" pitchFamily="2" charset="0"/>
              </a:rPr>
              <a:t>e ou integrado com emissor.</a:t>
            </a:r>
            <a:endParaRPr lang="en-BR" sz="1600" dirty="0">
              <a:latin typeface="Quicksand" pitchFamily="2" charset="0"/>
            </a:endParaRPr>
          </a:p>
        </p:txBody>
      </p:sp>
      <p:sp>
        <p:nvSpPr>
          <p:cNvPr id="36" name="Rectangle 44">
            <a:extLst>
              <a:ext uri="{FF2B5EF4-FFF2-40B4-BE49-F238E27FC236}">
                <a16:creationId xmlns:a16="http://schemas.microsoft.com/office/drawing/2014/main" id="{2600EF3C-A780-4C46-A0C2-291F879663EB}"/>
              </a:ext>
            </a:extLst>
          </p:cNvPr>
          <p:cNvSpPr/>
          <p:nvPr/>
        </p:nvSpPr>
        <p:spPr>
          <a:xfrm>
            <a:off x="1985070" y="6026250"/>
            <a:ext cx="10206929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marL="225425"/>
            <a:r>
              <a:rPr lang="pt-BR" sz="1600" dirty="0">
                <a:latin typeface="Quicksand" pitchFamily="2" charset="0"/>
              </a:rPr>
              <a:t>Implementar funcionalidade de </a:t>
            </a:r>
            <a:r>
              <a:rPr lang="pt-BR" sz="1600" b="1" dirty="0">
                <a:latin typeface="Quicksand" pitchFamily="2" charset="0"/>
              </a:rPr>
              <a:t>segregação de politicas, termos de uso e LGPD</a:t>
            </a:r>
            <a:r>
              <a:rPr lang="en-BR" sz="1600" b="1" dirty="0">
                <a:latin typeface="Quicksand" pitchFamily="2" charset="0"/>
              </a:rPr>
              <a:t>.</a:t>
            </a:r>
            <a:r>
              <a:rPr lang="en-BR" sz="1600" dirty="0">
                <a:latin typeface="Quicksand" pitchFamily="2" charset="0"/>
              </a:rPr>
              <a:t> </a:t>
            </a:r>
            <a:endParaRPr lang="en-BR" sz="1600" b="1" dirty="0">
              <a:latin typeface="Quicksand" pitchFamily="2" charset="0"/>
            </a:endParaRPr>
          </a:p>
        </p:txBody>
      </p:sp>
      <p:pic>
        <p:nvPicPr>
          <p:cNvPr id="30" name="Picture 3">
            <a:extLst>
              <a:ext uri="{FF2B5EF4-FFF2-40B4-BE49-F238E27FC236}">
                <a16:creationId xmlns:a16="http://schemas.microsoft.com/office/drawing/2014/main" id="{90A3B6AE-FA4B-42C9-86E2-2E867EBE3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662" y="1494557"/>
            <a:ext cx="3430245" cy="5134845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0273D42-036B-447F-8DC4-B5B0AEA6B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VR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120AAD30-D330-44C0-B446-A6C0C606A7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Drivers estratégicos para a nova arquitetura mobile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47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0B504-6653-41FF-B563-63130A0CB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atual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EA69E6-5F6C-4291-A14C-753C4E227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38275" indent="-342900" algn="l">
              <a:buFont typeface="Arial" panose="020B0604020202020204" pitchFamily="34" charset="0"/>
              <a:buChar char="•"/>
            </a:pPr>
            <a:r>
              <a:rPr lang="pt-BR" dirty="0"/>
              <a:t>Funcionalidades</a:t>
            </a:r>
          </a:p>
          <a:p>
            <a:pPr marL="1438275" indent="-342900" algn="l">
              <a:buFont typeface="Arial" panose="020B0604020202020204" pitchFamily="34" charset="0"/>
              <a:buChar char="•"/>
            </a:pPr>
            <a:r>
              <a:rPr lang="pt-BR" dirty="0"/>
              <a:t>Arranjo Arquitetural</a:t>
            </a:r>
          </a:p>
          <a:p>
            <a:pPr marL="1438275" indent="-342900" algn="l">
              <a:buFont typeface="Arial" panose="020B0604020202020204" pitchFamily="34" charset="0"/>
              <a:buChar char="•"/>
            </a:pPr>
            <a:r>
              <a:rPr lang="pt-BR" dirty="0"/>
              <a:t>Implementação</a:t>
            </a:r>
          </a:p>
          <a:p>
            <a:pPr marL="1438275" indent="-342900" algn="l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4298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04370-C6A9-4EA3-9CA4-4D49F27B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ATUAL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C81D14-BFEF-4600-ADF5-B367B87A90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Funcionalidades atuais do aplicativo VR &amp; VC</a:t>
            </a:r>
            <a:endParaRPr lang="pt-BR"/>
          </a:p>
        </p:txBody>
      </p:sp>
      <p:sp>
        <p:nvSpPr>
          <p:cNvPr id="67" name="Shape">
            <a:extLst>
              <a:ext uri="{FF2B5EF4-FFF2-40B4-BE49-F238E27FC236}">
                <a16:creationId xmlns:a16="http://schemas.microsoft.com/office/drawing/2014/main" id="{3C8A06D8-06AF-4FB2-8066-D38584E32D58}"/>
              </a:ext>
            </a:extLst>
          </p:cNvPr>
          <p:cNvSpPr/>
          <p:nvPr/>
        </p:nvSpPr>
        <p:spPr>
          <a:xfrm>
            <a:off x="3829200" y="1566674"/>
            <a:ext cx="2017549" cy="12301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19" h="20692" extrusionOk="0">
                <a:moveTo>
                  <a:pt x="19329" y="15195"/>
                </a:moveTo>
                <a:lnTo>
                  <a:pt x="21304" y="1173"/>
                </a:lnTo>
                <a:cubicBezTo>
                  <a:pt x="21434" y="194"/>
                  <a:pt x="20657" y="-425"/>
                  <a:pt x="20268" y="348"/>
                </a:cubicBezTo>
                <a:lnTo>
                  <a:pt x="15540" y="9421"/>
                </a:lnTo>
                <a:cubicBezTo>
                  <a:pt x="14892" y="10710"/>
                  <a:pt x="13953" y="11535"/>
                  <a:pt x="12949" y="11844"/>
                </a:cubicBezTo>
                <a:lnTo>
                  <a:pt x="482" y="15556"/>
                </a:lnTo>
                <a:cubicBezTo>
                  <a:pt x="-166" y="15762"/>
                  <a:pt x="-166" y="17257"/>
                  <a:pt x="514" y="17412"/>
                </a:cubicBezTo>
                <a:lnTo>
                  <a:pt x="14407" y="20608"/>
                </a:lnTo>
                <a:cubicBezTo>
                  <a:pt x="16641" y="21175"/>
                  <a:pt x="18811" y="18804"/>
                  <a:pt x="19329" y="15195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latin typeface="Quicksand Light" pitchFamily="2" charset="0"/>
            </a:endParaRPr>
          </a:p>
        </p:txBody>
      </p:sp>
      <p:sp>
        <p:nvSpPr>
          <p:cNvPr id="68" name="Shape">
            <a:extLst>
              <a:ext uri="{FF2B5EF4-FFF2-40B4-BE49-F238E27FC236}">
                <a16:creationId xmlns:a16="http://schemas.microsoft.com/office/drawing/2014/main" id="{4177ACFD-7297-4D3C-8D15-07EB55470A86}"/>
              </a:ext>
            </a:extLst>
          </p:cNvPr>
          <p:cNvSpPr/>
          <p:nvPr/>
        </p:nvSpPr>
        <p:spPr>
          <a:xfrm>
            <a:off x="4258258" y="2915133"/>
            <a:ext cx="1033977" cy="221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31" h="21144" extrusionOk="0">
                <a:moveTo>
                  <a:pt x="16043" y="4212"/>
                </a:moveTo>
                <a:lnTo>
                  <a:pt x="1663" y="79"/>
                </a:lnTo>
                <a:cubicBezTo>
                  <a:pt x="649" y="-214"/>
                  <a:pt x="-425" y="372"/>
                  <a:pt x="172" y="841"/>
                </a:cubicBezTo>
                <a:lnTo>
                  <a:pt x="7511" y="6468"/>
                </a:lnTo>
                <a:cubicBezTo>
                  <a:pt x="8525" y="7260"/>
                  <a:pt x="9003" y="8197"/>
                  <a:pt x="8764" y="9135"/>
                </a:cubicBezTo>
                <a:lnTo>
                  <a:pt x="5900" y="20536"/>
                </a:lnTo>
                <a:cubicBezTo>
                  <a:pt x="5721" y="21152"/>
                  <a:pt x="7451" y="21386"/>
                  <a:pt x="7988" y="20829"/>
                </a:cubicBezTo>
                <a:lnTo>
                  <a:pt x="19325" y="9428"/>
                </a:lnTo>
                <a:cubicBezTo>
                  <a:pt x="21175" y="7553"/>
                  <a:pt x="19743" y="5267"/>
                  <a:pt x="16043" y="4212"/>
                </a:cubicBez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latin typeface="Quicksand Light" pitchFamily="2" charset="0"/>
            </a:endParaRPr>
          </a:p>
        </p:txBody>
      </p:sp>
      <p:sp>
        <p:nvSpPr>
          <p:cNvPr id="69" name="Shape">
            <a:extLst>
              <a:ext uri="{FF2B5EF4-FFF2-40B4-BE49-F238E27FC236}">
                <a16:creationId xmlns:a16="http://schemas.microsoft.com/office/drawing/2014/main" id="{83B63814-97D4-4074-810B-E56B6441A6E9}"/>
              </a:ext>
            </a:extLst>
          </p:cNvPr>
          <p:cNvSpPr/>
          <p:nvPr/>
        </p:nvSpPr>
        <p:spPr>
          <a:xfrm>
            <a:off x="5055074" y="4110360"/>
            <a:ext cx="2201292" cy="1153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0" h="20480" extrusionOk="0">
                <a:moveTo>
                  <a:pt x="11843" y="2147"/>
                </a:moveTo>
                <a:cubicBezTo>
                  <a:pt x="10347" y="-574"/>
                  <a:pt x="7969" y="-737"/>
                  <a:pt x="6385" y="1820"/>
                </a:cubicBezTo>
                <a:lnTo>
                  <a:pt x="192" y="11777"/>
                </a:lnTo>
                <a:cubicBezTo>
                  <a:pt x="-248" y="12484"/>
                  <a:pt x="134" y="13736"/>
                  <a:pt x="691" y="13518"/>
                </a:cubicBezTo>
                <a:lnTo>
                  <a:pt x="7206" y="10525"/>
                </a:lnTo>
                <a:cubicBezTo>
                  <a:pt x="8116" y="10090"/>
                  <a:pt x="9085" y="10308"/>
                  <a:pt x="9936" y="11070"/>
                </a:cubicBezTo>
                <a:lnTo>
                  <a:pt x="20295" y="20373"/>
                </a:lnTo>
                <a:cubicBezTo>
                  <a:pt x="20853" y="20863"/>
                  <a:pt x="21352" y="19557"/>
                  <a:pt x="20912" y="18741"/>
                </a:cubicBezTo>
                <a:lnTo>
                  <a:pt x="11843" y="2147"/>
                </a:lnTo>
                <a:close/>
              </a:path>
            </a:pathLst>
          </a:custGeom>
          <a:solidFill>
            <a:srgbClr val="00AA1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latin typeface="Quicksand Light" pitchFamily="2" charset="0"/>
            </a:endParaRPr>
          </a:p>
        </p:txBody>
      </p:sp>
      <p:sp>
        <p:nvSpPr>
          <p:cNvPr id="70" name="Shape">
            <a:extLst>
              <a:ext uri="{FF2B5EF4-FFF2-40B4-BE49-F238E27FC236}">
                <a16:creationId xmlns:a16="http://schemas.microsoft.com/office/drawing/2014/main" id="{A458B096-544B-4CEA-BE5D-7D5E3BAC7414}"/>
              </a:ext>
            </a:extLst>
          </p:cNvPr>
          <p:cNvSpPr/>
          <p:nvPr/>
        </p:nvSpPr>
        <p:spPr>
          <a:xfrm>
            <a:off x="6709999" y="2700605"/>
            <a:ext cx="1483935" cy="1978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67" h="21127" extrusionOk="0">
                <a:moveTo>
                  <a:pt x="19343" y="77"/>
                </a:moveTo>
                <a:lnTo>
                  <a:pt x="3112" y="6623"/>
                </a:lnTo>
                <a:cubicBezTo>
                  <a:pt x="406" y="7703"/>
                  <a:pt x="-735" y="10223"/>
                  <a:pt x="491" y="12383"/>
                </a:cubicBezTo>
                <a:lnTo>
                  <a:pt x="5141" y="20761"/>
                </a:lnTo>
                <a:cubicBezTo>
                  <a:pt x="5479" y="21350"/>
                  <a:pt x="6578" y="21186"/>
                  <a:pt x="6620" y="20565"/>
                </a:cubicBezTo>
                <a:lnTo>
                  <a:pt x="7254" y="13103"/>
                </a:lnTo>
                <a:cubicBezTo>
                  <a:pt x="7339" y="12055"/>
                  <a:pt x="7888" y="11074"/>
                  <a:pt x="8818" y="10321"/>
                </a:cubicBezTo>
                <a:lnTo>
                  <a:pt x="20231" y="1026"/>
                </a:lnTo>
                <a:cubicBezTo>
                  <a:pt x="20865" y="535"/>
                  <a:pt x="20104" y="-250"/>
                  <a:pt x="19343" y="77"/>
                </a:cubicBez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latin typeface="Quicksand Light" pitchFamily="2" charset="0"/>
            </a:endParaRPr>
          </a:p>
        </p:txBody>
      </p:sp>
      <p:sp>
        <p:nvSpPr>
          <p:cNvPr id="71" name="Shape">
            <a:extLst>
              <a:ext uri="{FF2B5EF4-FFF2-40B4-BE49-F238E27FC236}">
                <a16:creationId xmlns:a16="http://schemas.microsoft.com/office/drawing/2014/main" id="{FE45EF40-B591-4866-B4AC-F482AB75359A}"/>
              </a:ext>
            </a:extLst>
          </p:cNvPr>
          <p:cNvSpPr/>
          <p:nvPr/>
        </p:nvSpPr>
        <p:spPr>
          <a:xfrm>
            <a:off x="6005123" y="1076325"/>
            <a:ext cx="1605798" cy="17169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4" h="21009" extrusionOk="0">
                <a:moveTo>
                  <a:pt x="3252" y="16814"/>
                </a:moveTo>
                <a:cubicBezTo>
                  <a:pt x="3778" y="19439"/>
                  <a:pt x="6407" y="21277"/>
                  <a:pt x="9319" y="20977"/>
                </a:cubicBezTo>
                <a:lnTo>
                  <a:pt x="20524" y="19814"/>
                </a:lnTo>
                <a:cubicBezTo>
                  <a:pt x="21292" y="19740"/>
                  <a:pt x="21454" y="18727"/>
                  <a:pt x="20726" y="18464"/>
                </a:cubicBezTo>
                <a:lnTo>
                  <a:pt x="12110" y="15427"/>
                </a:lnTo>
                <a:cubicBezTo>
                  <a:pt x="10897" y="15015"/>
                  <a:pt x="9885" y="14189"/>
                  <a:pt x="9238" y="13140"/>
                </a:cubicBezTo>
                <a:lnTo>
                  <a:pt x="1391" y="352"/>
                </a:lnTo>
                <a:cubicBezTo>
                  <a:pt x="987" y="-323"/>
                  <a:pt x="-146" y="52"/>
                  <a:pt x="16" y="802"/>
                </a:cubicBezTo>
                <a:lnTo>
                  <a:pt x="3252" y="16814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latin typeface="Quicksand Light" pitchFamily="2" charset="0"/>
            </a:endParaRPr>
          </a:p>
        </p:txBody>
      </p:sp>
      <p:sp>
        <p:nvSpPr>
          <p:cNvPr id="72" name="TextBox 25">
            <a:extLst>
              <a:ext uri="{FF2B5EF4-FFF2-40B4-BE49-F238E27FC236}">
                <a16:creationId xmlns:a16="http://schemas.microsoft.com/office/drawing/2014/main" id="{3C5593E8-5E12-44AB-9CE2-603E853B9662}"/>
              </a:ext>
            </a:extLst>
          </p:cNvPr>
          <p:cNvSpPr txBox="1"/>
          <p:nvPr/>
        </p:nvSpPr>
        <p:spPr>
          <a:xfrm>
            <a:off x="5312311" y="2896661"/>
            <a:ext cx="1350111" cy="83099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2400" b="1" noProof="1">
                <a:solidFill>
                  <a:schemeClr val="tx2"/>
                </a:solidFill>
                <a:latin typeface="Quicksand Light" pitchFamily="2" charset="0"/>
              </a:rPr>
              <a:t>Lorem Ipsum</a:t>
            </a:r>
          </a:p>
        </p:txBody>
      </p:sp>
      <p:grpSp>
        <p:nvGrpSpPr>
          <p:cNvPr id="73" name="Graphic 22" descr="Database">
            <a:extLst>
              <a:ext uri="{FF2B5EF4-FFF2-40B4-BE49-F238E27FC236}">
                <a16:creationId xmlns:a16="http://schemas.microsoft.com/office/drawing/2014/main" id="{8FE0FF7E-ECDE-4254-88CC-CCBFB026C10F}"/>
              </a:ext>
            </a:extLst>
          </p:cNvPr>
          <p:cNvGrpSpPr/>
          <p:nvPr/>
        </p:nvGrpSpPr>
        <p:grpSpPr>
          <a:xfrm>
            <a:off x="5883694" y="4252817"/>
            <a:ext cx="226832" cy="305050"/>
            <a:chOff x="5883694" y="4279033"/>
            <a:chExt cx="226832" cy="30505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4" name="Freeform: Shape 30">
              <a:extLst>
                <a:ext uri="{FF2B5EF4-FFF2-40B4-BE49-F238E27FC236}">
                  <a16:creationId xmlns:a16="http://schemas.microsoft.com/office/drawing/2014/main" id="{F9D002D1-923E-4C78-87D8-B8E9D6923F46}"/>
                </a:ext>
              </a:extLst>
            </p:cNvPr>
            <p:cNvSpPr/>
            <p:nvPr/>
          </p:nvSpPr>
          <p:spPr>
            <a:xfrm>
              <a:off x="5883694" y="4279033"/>
              <a:ext cx="226832" cy="305050"/>
            </a:xfrm>
            <a:custGeom>
              <a:avLst/>
              <a:gdLst>
                <a:gd name="connsiteX0" fmla="*/ 226833 w 226832"/>
                <a:gd name="connsiteY0" fmla="*/ 269853 h 305050"/>
                <a:gd name="connsiteX1" fmla="*/ 226833 w 226832"/>
                <a:gd name="connsiteY1" fmla="*/ 35198 h 305050"/>
                <a:gd name="connsiteX2" fmla="*/ 113416 w 226832"/>
                <a:gd name="connsiteY2" fmla="*/ 0 h 305050"/>
                <a:gd name="connsiteX3" fmla="*/ 0 w 226832"/>
                <a:gd name="connsiteY3" fmla="*/ 35198 h 305050"/>
                <a:gd name="connsiteX4" fmla="*/ 0 w 226832"/>
                <a:gd name="connsiteY4" fmla="*/ 269853 h 305050"/>
                <a:gd name="connsiteX5" fmla="*/ 113416 w 226832"/>
                <a:gd name="connsiteY5" fmla="*/ 305051 h 305050"/>
                <a:gd name="connsiteX6" fmla="*/ 226833 w 226832"/>
                <a:gd name="connsiteY6" fmla="*/ 269853 h 305050"/>
                <a:gd name="connsiteX7" fmla="*/ 113416 w 226832"/>
                <a:gd name="connsiteY7" fmla="*/ 7822 h 305050"/>
                <a:gd name="connsiteX8" fmla="*/ 219011 w 226832"/>
                <a:gd name="connsiteY8" fmla="*/ 35198 h 305050"/>
                <a:gd name="connsiteX9" fmla="*/ 113416 w 226832"/>
                <a:gd name="connsiteY9" fmla="*/ 62575 h 305050"/>
                <a:gd name="connsiteX10" fmla="*/ 7822 w 226832"/>
                <a:gd name="connsiteY10" fmla="*/ 35198 h 305050"/>
                <a:gd name="connsiteX11" fmla="*/ 113416 w 226832"/>
                <a:gd name="connsiteY11" fmla="*/ 7822 h 305050"/>
                <a:gd name="connsiteX12" fmla="*/ 7822 w 226832"/>
                <a:gd name="connsiteY12" fmla="*/ 48730 h 305050"/>
                <a:gd name="connsiteX13" fmla="*/ 113416 w 226832"/>
                <a:gd name="connsiteY13" fmla="*/ 70396 h 305050"/>
                <a:gd name="connsiteX14" fmla="*/ 219011 w 226832"/>
                <a:gd name="connsiteY14" fmla="*/ 48730 h 305050"/>
                <a:gd name="connsiteX15" fmla="*/ 219011 w 226832"/>
                <a:gd name="connsiteY15" fmla="*/ 113416 h 305050"/>
                <a:gd name="connsiteX16" fmla="*/ 113416 w 226832"/>
                <a:gd name="connsiteY16" fmla="*/ 140793 h 305050"/>
                <a:gd name="connsiteX17" fmla="*/ 7822 w 226832"/>
                <a:gd name="connsiteY17" fmla="*/ 113416 h 305050"/>
                <a:gd name="connsiteX18" fmla="*/ 7822 w 226832"/>
                <a:gd name="connsiteY18" fmla="*/ 126948 h 305050"/>
                <a:gd name="connsiteX19" fmla="*/ 113416 w 226832"/>
                <a:gd name="connsiteY19" fmla="*/ 148614 h 305050"/>
                <a:gd name="connsiteX20" fmla="*/ 219011 w 226832"/>
                <a:gd name="connsiteY20" fmla="*/ 126948 h 305050"/>
                <a:gd name="connsiteX21" fmla="*/ 219011 w 226832"/>
                <a:gd name="connsiteY21" fmla="*/ 191634 h 305050"/>
                <a:gd name="connsiteX22" fmla="*/ 113416 w 226832"/>
                <a:gd name="connsiteY22" fmla="*/ 219011 h 305050"/>
                <a:gd name="connsiteX23" fmla="*/ 7822 w 226832"/>
                <a:gd name="connsiteY23" fmla="*/ 191634 h 305050"/>
                <a:gd name="connsiteX24" fmla="*/ 7822 w 226832"/>
                <a:gd name="connsiteY24" fmla="*/ 269853 h 305050"/>
                <a:gd name="connsiteX25" fmla="*/ 7822 w 226832"/>
                <a:gd name="connsiteY25" fmla="*/ 205166 h 305050"/>
                <a:gd name="connsiteX26" fmla="*/ 113416 w 226832"/>
                <a:gd name="connsiteY26" fmla="*/ 226833 h 305050"/>
                <a:gd name="connsiteX27" fmla="*/ 219011 w 226832"/>
                <a:gd name="connsiteY27" fmla="*/ 205166 h 305050"/>
                <a:gd name="connsiteX28" fmla="*/ 219011 w 226832"/>
                <a:gd name="connsiteY28" fmla="*/ 269853 h 305050"/>
                <a:gd name="connsiteX29" fmla="*/ 113416 w 226832"/>
                <a:gd name="connsiteY29" fmla="*/ 297229 h 305050"/>
                <a:gd name="connsiteX30" fmla="*/ 7822 w 226832"/>
                <a:gd name="connsiteY30" fmla="*/ 269853 h 30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832" h="305050">
                  <a:moveTo>
                    <a:pt x="226833" y="269853"/>
                  </a:moveTo>
                  <a:lnTo>
                    <a:pt x="226833" y="35198"/>
                  </a:lnTo>
                  <a:cubicBezTo>
                    <a:pt x="226833" y="12335"/>
                    <a:pt x="168400" y="0"/>
                    <a:pt x="113416" y="0"/>
                  </a:cubicBezTo>
                  <a:cubicBezTo>
                    <a:pt x="58433" y="0"/>
                    <a:pt x="0" y="12335"/>
                    <a:pt x="0" y="35198"/>
                  </a:cubicBezTo>
                  <a:lnTo>
                    <a:pt x="0" y="269853"/>
                  </a:lnTo>
                  <a:cubicBezTo>
                    <a:pt x="0" y="292716"/>
                    <a:pt x="58433" y="305051"/>
                    <a:pt x="113416" y="305051"/>
                  </a:cubicBezTo>
                  <a:cubicBezTo>
                    <a:pt x="168400" y="305051"/>
                    <a:pt x="226833" y="292716"/>
                    <a:pt x="226833" y="269853"/>
                  </a:cubicBezTo>
                  <a:close/>
                  <a:moveTo>
                    <a:pt x="113416" y="7822"/>
                  </a:moveTo>
                  <a:cubicBezTo>
                    <a:pt x="173852" y="7822"/>
                    <a:pt x="219011" y="22292"/>
                    <a:pt x="219011" y="35198"/>
                  </a:cubicBezTo>
                  <a:cubicBezTo>
                    <a:pt x="219011" y="48104"/>
                    <a:pt x="173852" y="62575"/>
                    <a:pt x="113416" y="62575"/>
                  </a:cubicBezTo>
                  <a:cubicBezTo>
                    <a:pt x="52981" y="62575"/>
                    <a:pt x="7822" y="48104"/>
                    <a:pt x="7822" y="35198"/>
                  </a:cubicBezTo>
                  <a:cubicBezTo>
                    <a:pt x="7822" y="22292"/>
                    <a:pt x="52981" y="7822"/>
                    <a:pt x="113416" y="7822"/>
                  </a:cubicBezTo>
                  <a:close/>
                  <a:moveTo>
                    <a:pt x="7822" y="48730"/>
                  </a:moveTo>
                  <a:cubicBezTo>
                    <a:pt x="25534" y="62887"/>
                    <a:pt x="70525" y="70396"/>
                    <a:pt x="113416" y="70396"/>
                  </a:cubicBezTo>
                  <a:cubicBezTo>
                    <a:pt x="156307" y="70396"/>
                    <a:pt x="201298" y="62887"/>
                    <a:pt x="219011" y="48730"/>
                  </a:cubicBezTo>
                  <a:lnTo>
                    <a:pt x="219011" y="113416"/>
                  </a:lnTo>
                  <a:cubicBezTo>
                    <a:pt x="219011" y="126322"/>
                    <a:pt x="173852" y="140793"/>
                    <a:pt x="113416" y="140793"/>
                  </a:cubicBezTo>
                  <a:cubicBezTo>
                    <a:pt x="52981" y="140793"/>
                    <a:pt x="7822" y="126322"/>
                    <a:pt x="7822" y="113416"/>
                  </a:cubicBezTo>
                  <a:close/>
                  <a:moveTo>
                    <a:pt x="7822" y="126948"/>
                  </a:moveTo>
                  <a:cubicBezTo>
                    <a:pt x="25534" y="141106"/>
                    <a:pt x="70525" y="148614"/>
                    <a:pt x="113416" y="148614"/>
                  </a:cubicBezTo>
                  <a:cubicBezTo>
                    <a:pt x="156307" y="148614"/>
                    <a:pt x="201298" y="141106"/>
                    <a:pt x="219011" y="126948"/>
                  </a:cubicBezTo>
                  <a:lnTo>
                    <a:pt x="219011" y="191634"/>
                  </a:lnTo>
                  <a:cubicBezTo>
                    <a:pt x="219011" y="204540"/>
                    <a:pt x="173852" y="219011"/>
                    <a:pt x="113416" y="219011"/>
                  </a:cubicBezTo>
                  <a:cubicBezTo>
                    <a:pt x="52981" y="219011"/>
                    <a:pt x="7822" y="204540"/>
                    <a:pt x="7822" y="191634"/>
                  </a:cubicBezTo>
                  <a:close/>
                  <a:moveTo>
                    <a:pt x="7822" y="269853"/>
                  </a:moveTo>
                  <a:lnTo>
                    <a:pt x="7822" y="205166"/>
                  </a:lnTo>
                  <a:cubicBezTo>
                    <a:pt x="25534" y="219324"/>
                    <a:pt x="70525" y="226833"/>
                    <a:pt x="113416" y="226833"/>
                  </a:cubicBezTo>
                  <a:cubicBezTo>
                    <a:pt x="156307" y="226833"/>
                    <a:pt x="201298" y="219324"/>
                    <a:pt x="219011" y="205166"/>
                  </a:cubicBezTo>
                  <a:lnTo>
                    <a:pt x="219011" y="269853"/>
                  </a:lnTo>
                  <a:cubicBezTo>
                    <a:pt x="219011" y="282759"/>
                    <a:pt x="173852" y="297229"/>
                    <a:pt x="113416" y="297229"/>
                  </a:cubicBezTo>
                  <a:cubicBezTo>
                    <a:pt x="52981" y="297229"/>
                    <a:pt x="7822" y="282759"/>
                    <a:pt x="7822" y="269853"/>
                  </a:cubicBezTo>
                  <a:close/>
                </a:path>
              </a:pathLst>
            </a:custGeom>
            <a:solidFill>
              <a:schemeClr val="bg1"/>
            </a:solidFill>
            <a:ln w="38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Quicksand Light" pitchFamily="2" charset="0"/>
              </a:endParaRPr>
            </a:p>
          </p:txBody>
        </p:sp>
        <p:sp>
          <p:nvSpPr>
            <p:cNvPr id="75" name="Freeform: Shape 31">
              <a:extLst>
                <a:ext uri="{FF2B5EF4-FFF2-40B4-BE49-F238E27FC236}">
                  <a16:creationId xmlns:a16="http://schemas.microsoft.com/office/drawing/2014/main" id="{C5A73B07-E420-4CE9-B043-52B083847103}"/>
                </a:ext>
              </a:extLst>
            </p:cNvPr>
            <p:cNvSpPr/>
            <p:nvPr/>
          </p:nvSpPr>
          <p:spPr>
            <a:xfrm>
              <a:off x="6067506" y="4372894"/>
              <a:ext cx="15643" cy="15643"/>
            </a:xfrm>
            <a:custGeom>
              <a:avLst/>
              <a:gdLst>
                <a:gd name="connsiteX0" fmla="*/ 15644 w 15643"/>
                <a:gd name="connsiteY0" fmla="*/ 7822 h 15643"/>
                <a:gd name="connsiteX1" fmla="*/ 7822 w 15643"/>
                <a:gd name="connsiteY1" fmla="*/ 15644 h 15643"/>
                <a:gd name="connsiteX2" fmla="*/ 0 w 15643"/>
                <a:gd name="connsiteY2" fmla="*/ 7822 h 15643"/>
                <a:gd name="connsiteX3" fmla="*/ 7822 w 15643"/>
                <a:gd name="connsiteY3" fmla="*/ 0 h 15643"/>
                <a:gd name="connsiteX4" fmla="*/ 15644 w 15643"/>
                <a:gd name="connsiteY4" fmla="*/ 7822 h 1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43" h="15643">
                  <a:moveTo>
                    <a:pt x="15644" y="7822"/>
                  </a:moveTo>
                  <a:cubicBezTo>
                    <a:pt x="15644" y="12142"/>
                    <a:pt x="12142" y="15644"/>
                    <a:pt x="7822" y="15644"/>
                  </a:cubicBezTo>
                  <a:cubicBezTo>
                    <a:pt x="3502" y="15644"/>
                    <a:pt x="0" y="12142"/>
                    <a:pt x="0" y="7822"/>
                  </a:cubicBezTo>
                  <a:cubicBezTo>
                    <a:pt x="0" y="3502"/>
                    <a:pt x="3502" y="0"/>
                    <a:pt x="7822" y="0"/>
                  </a:cubicBezTo>
                  <a:cubicBezTo>
                    <a:pt x="12142" y="0"/>
                    <a:pt x="15644" y="3502"/>
                    <a:pt x="15644" y="7822"/>
                  </a:cubicBezTo>
                  <a:close/>
                </a:path>
              </a:pathLst>
            </a:custGeom>
            <a:solidFill>
              <a:schemeClr val="bg1"/>
            </a:solidFill>
            <a:ln w="38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Quicksand Light" pitchFamily="2" charset="0"/>
              </a:endParaRPr>
            </a:p>
          </p:txBody>
        </p:sp>
        <p:sp>
          <p:nvSpPr>
            <p:cNvPr id="76" name="Freeform: Shape 32">
              <a:extLst>
                <a:ext uri="{FF2B5EF4-FFF2-40B4-BE49-F238E27FC236}">
                  <a16:creationId xmlns:a16="http://schemas.microsoft.com/office/drawing/2014/main" id="{5F758610-DEFE-4C3D-A755-7F8C510302F7}"/>
                </a:ext>
              </a:extLst>
            </p:cNvPr>
            <p:cNvSpPr/>
            <p:nvPr/>
          </p:nvSpPr>
          <p:spPr>
            <a:xfrm>
              <a:off x="6067506" y="4451112"/>
              <a:ext cx="15643" cy="15643"/>
            </a:xfrm>
            <a:custGeom>
              <a:avLst/>
              <a:gdLst>
                <a:gd name="connsiteX0" fmla="*/ 15644 w 15643"/>
                <a:gd name="connsiteY0" fmla="*/ 7822 h 15643"/>
                <a:gd name="connsiteX1" fmla="*/ 7822 w 15643"/>
                <a:gd name="connsiteY1" fmla="*/ 15644 h 15643"/>
                <a:gd name="connsiteX2" fmla="*/ 0 w 15643"/>
                <a:gd name="connsiteY2" fmla="*/ 7822 h 15643"/>
                <a:gd name="connsiteX3" fmla="*/ 7822 w 15643"/>
                <a:gd name="connsiteY3" fmla="*/ 0 h 15643"/>
                <a:gd name="connsiteX4" fmla="*/ 15644 w 15643"/>
                <a:gd name="connsiteY4" fmla="*/ 7822 h 1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43" h="15643">
                  <a:moveTo>
                    <a:pt x="15644" y="7822"/>
                  </a:moveTo>
                  <a:cubicBezTo>
                    <a:pt x="15644" y="12142"/>
                    <a:pt x="12142" y="15644"/>
                    <a:pt x="7822" y="15644"/>
                  </a:cubicBezTo>
                  <a:cubicBezTo>
                    <a:pt x="3502" y="15644"/>
                    <a:pt x="0" y="12142"/>
                    <a:pt x="0" y="7822"/>
                  </a:cubicBezTo>
                  <a:cubicBezTo>
                    <a:pt x="0" y="3502"/>
                    <a:pt x="3502" y="0"/>
                    <a:pt x="7822" y="0"/>
                  </a:cubicBezTo>
                  <a:cubicBezTo>
                    <a:pt x="12142" y="0"/>
                    <a:pt x="15644" y="3502"/>
                    <a:pt x="15644" y="7822"/>
                  </a:cubicBezTo>
                  <a:close/>
                </a:path>
              </a:pathLst>
            </a:custGeom>
            <a:solidFill>
              <a:schemeClr val="bg1"/>
            </a:solidFill>
            <a:ln w="38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Quicksand Light" pitchFamily="2" charset="0"/>
              </a:endParaRPr>
            </a:p>
          </p:txBody>
        </p:sp>
        <p:sp>
          <p:nvSpPr>
            <p:cNvPr id="77" name="Freeform: Shape 33">
              <a:extLst>
                <a:ext uri="{FF2B5EF4-FFF2-40B4-BE49-F238E27FC236}">
                  <a16:creationId xmlns:a16="http://schemas.microsoft.com/office/drawing/2014/main" id="{EF83D1F0-6B2B-490B-B34E-328C259779D4}"/>
                </a:ext>
              </a:extLst>
            </p:cNvPr>
            <p:cNvSpPr/>
            <p:nvPr/>
          </p:nvSpPr>
          <p:spPr>
            <a:xfrm>
              <a:off x="6067506" y="4529331"/>
              <a:ext cx="15643" cy="15643"/>
            </a:xfrm>
            <a:custGeom>
              <a:avLst/>
              <a:gdLst>
                <a:gd name="connsiteX0" fmla="*/ 15644 w 15643"/>
                <a:gd name="connsiteY0" fmla="*/ 7822 h 15643"/>
                <a:gd name="connsiteX1" fmla="*/ 7822 w 15643"/>
                <a:gd name="connsiteY1" fmla="*/ 15644 h 15643"/>
                <a:gd name="connsiteX2" fmla="*/ 0 w 15643"/>
                <a:gd name="connsiteY2" fmla="*/ 7822 h 15643"/>
                <a:gd name="connsiteX3" fmla="*/ 7822 w 15643"/>
                <a:gd name="connsiteY3" fmla="*/ 0 h 15643"/>
                <a:gd name="connsiteX4" fmla="*/ 15644 w 15643"/>
                <a:gd name="connsiteY4" fmla="*/ 7822 h 1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43" h="15643">
                  <a:moveTo>
                    <a:pt x="15644" y="7822"/>
                  </a:moveTo>
                  <a:cubicBezTo>
                    <a:pt x="15644" y="12142"/>
                    <a:pt x="12142" y="15644"/>
                    <a:pt x="7822" y="15644"/>
                  </a:cubicBezTo>
                  <a:cubicBezTo>
                    <a:pt x="3502" y="15644"/>
                    <a:pt x="0" y="12142"/>
                    <a:pt x="0" y="7822"/>
                  </a:cubicBezTo>
                  <a:cubicBezTo>
                    <a:pt x="0" y="3502"/>
                    <a:pt x="3502" y="0"/>
                    <a:pt x="7822" y="0"/>
                  </a:cubicBezTo>
                  <a:cubicBezTo>
                    <a:pt x="12142" y="0"/>
                    <a:pt x="15644" y="3502"/>
                    <a:pt x="15644" y="7822"/>
                  </a:cubicBezTo>
                  <a:close/>
                </a:path>
              </a:pathLst>
            </a:custGeom>
            <a:solidFill>
              <a:schemeClr val="bg1"/>
            </a:solidFill>
            <a:ln w="38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Quicksand Light" pitchFamily="2" charset="0"/>
              </a:endParaRPr>
            </a:p>
          </p:txBody>
        </p:sp>
      </p:grpSp>
      <p:grpSp>
        <p:nvGrpSpPr>
          <p:cNvPr id="78" name="Graphic 20" descr="Brainstorm">
            <a:extLst>
              <a:ext uri="{FF2B5EF4-FFF2-40B4-BE49-F238E27FC236}">
                <a16:creationId xmlns:a16="http://schemas.microsoft.com/office/drawing/2014/main" id="{C6777703-F2B7-40C8-BF4E-DAEC5597B26D}"/>
              </a:ext>
            </a:extLst>
          </p:cNvPr>
          <p:cNvGrpSpPr/>
          <p:nvPr/>
        </p:nvGrpSpPr>
        <p:grpSpPr>
          <a:xfrm>
            <a:off x="4833184" y="3512858"/>
            <a:ext cx="265980" cy="315610"/>
            <a:chOff x="4833184" y="3539074"/>
            <a:chExt cx="265980" cy="31561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9" name="Freeform: Shape 35">
              <a:extLst>
                <a:ext uri="{FF2B5EF4-FFF2-40B4-BE49-F238E27FC236}">
                  <a16:creationId xmlns:a16="http://schemas.microsoft.com/office/drawing/2014/main" id="{D00CA515-8A98-41D3-AF99-D490BAD3AF76}"/>
                </a:ext>
              </a:extLst>
            </p:cNvPr>
            <p:cNvSpPr/>
            <p:nvPr/>
          </p:nvSpPr>
          <p:spPr>
            <a:xfrm>
              <a:off x="4833184" y="3539074"/>
              <a:ext cx="265980" cy="315610"/>
            </a:xfrm>
            <a:custGeom>
              <a:avLst/>
              <a:gdLst>
                <a:gd name="connsiteX0" fmla="*/ 235045 w 265980"/>
                <a:gd name="connsiteY0" fmla="*/ 123976 h 315610"/>
                <a:gd name="connsiteX1" fmla="*/ 235045 w 265980"/>
                <a:gd name="connsiteY1" fmla="*/ 122020 h 315610"/>
                <a:gd name="connsiteX2" fmla="*/ 121629 w 265980"/>
                <a:gd name="connsiteY2" fmla="*/ 0 h 315610"/>
                <a:gd name="connsiteX3" fmla="*/ 117327 w 265980"/>
                <a:gd name="connsiteY3" fmla="*/ 0 h 315610"/>
                <a:gd name="connsiteX4" fmla="*/ 0 w 265980"/>
                <a:gd name="connsiteY4" fmla="*/ 113416 h 315610"/>
                <a:gd name="connsiteX5" fmla="*/ 0 w 265980"/>
                <a:gd name="connsiteY5" fmla="*/ 122020 h 315610"/>
                <a:gd name="connsiteX6" fmla="*/ 46149 w 265980"/>
                <a:gd name="connsiteY6" fmla="*/ 216664 h 315610"/>
                <a:gd name="connsiteX7" fmla="*/ 46149 w 265980"/>
                <a:gd name="connsiteY7" fmla="*/ 216664 h 315610"/>
                <a:gd name="connsiteX8" fmla="*/ 46149 w 265980"/>
                <a:gd name="connsiteY8" fmla="*/ 315610 h 315610"/>
                <a:gd name="connsiteX9" fmla="*/ 169733 w 265980"/>
                <a:gd name="connsiteY9" fmla="*/ 315610 h 315610"/>
                <a:gd name="connsiteX10" fmla="*/ 169733 w 265980"/>
                <a:gd name="connsiteY10" fmla="*/ 268679 h 315610"/>
                <a:gd name="connsiteX11" fmla="*/ 169733 w 265980"/>
                <a:gd name="connsiteY11" fmla="*/ 268679 h 315610"/>
                <a:gd name="connsiteX12" fmla="*/ 188897 w 265980"/>
                <a:gd name="connsiteY12" fmla="*/ 268679 h 315610"/>
                <a:gd name="connsiteX13" fmla="*/ 233481 w 265980"/>
                <a:gd name="connsiteY13" fmla="*/ 235437 h 315610"/>
                <a:gd name="connsiteX14" fmla="*/ 235045 w 265980"/>
                <a:gd name="connsiteY14" fmla="*/ 221748 h 315610"/>
                <a:gd name="connsiteX15" fmla="*/ 235045 w 265980"/>
                <a:gd name="connsiteY15" fmla="*/ 198283 h 315610"/>
                <a:gd name="connsiteX16" fmla="*/ 235045 w 265980"/>
                <a:gd name="connsiteY16" fmla="*/ 198283 h 315610"/>
                <a:gd name="connsiteX17" fmla="*/ 252253 w 265980"/>
                <a:gd name="connsiteY17" fmla="*/ 198283 h 315610"/>
                <a:gd name="connsiteX18" fmla="*/ 262031 w 265980"/>
                <a:gd name="connsiteY18" fmla="*/ 170907 h 315610"/>
                <a:gd name="connsiteX19" fmla="*/ 235045 w 265980"/>
                <a:gd name="connsiteY19" fmla="*/ 123976 h 315610"/>
                <a:gd name="connsiteX20" fmla="*/ 257338 w 265980"/>
                <a:gd name="connsiteY20" fmla="*/ 186159 h 315610"/>
                <a:gd name="connsiteX21" fmla="*/ 251862 w 265980"/>
                <a:gd name="connsiteY21" fmla="*/ 190461 h 315610"/>
                <a:gd name="connsiteX22" fmla="*/ 227224 w 265980"/>
                <a:gd name="connsiteY22" fmla="*/ 190461 h 315610"/>
                <a:gd name="connsiteX23" fmla="*/ 227224 w 265980"/>
                <a:gd name="connsiteY23" fmla="*/ 198283 h 315610"/>
                <a:gd name="connsiteX24" fmla="*/ 227224 w 265980"/>
                <a:gd name="connsiteY24" fmla="*/ 221748 h 315610"/>
                <a:gd name="connsiteX25" fmla="*/ 227224 w 265980"/>
                <a:gd name="connsiteY25" fmla="*/ 222531 h 315610"/>
                <a:gd name="connsiteX26" fmla="*/ 189288 w 265980"/>
                <a:gd name="connsiteY26" fmla="*/ 260857 h 315610"/>
                <a:gd name="connsiteX27" fmla="*/ 188897 w 265980"/>
                <a:gd name="connsiteY27" fmla="*/ 260857 h 315610"/>
                <a:gd name="connsiteX28" fmla="*/ 161520 w 265980"/>
                <a:gd name="connsiteY28" fmla="*/ 260857 h 315610"/>
                <a:gd name="connsiteX29" fmla="*/ 161520 w 265980"/>
                <a:gd name="connsiteY29" fmla="*/ 307788 h 315610"/>
                <a:gd name="connsiteX30" fmla="*/ 53579 w 265980"/>
                <a:gd name="connsiteY30" fmla="*/ 307788 h 315610"/>
                <a:gd name="connsiteX31" fmla="*/ 53579 w 265980"/>
                <a:gd name="connsiteY31" fmla="*/ 212753 h 315610"/>
                <a:gd name="connsiteX32" fmla="*/ 50842 w 265980"/>
                <a:gd name="connsiteY32" fmla="*/ 210407 h 315610"/>
                <a:gd name="connsiteX33" fmla="*/ 7822 w 265980"/>
                <a:gd name="connsiteY33" fmla="*/ 122020 h 315610"/>
                <a:gd name="connsiteX34" fmla="*/ 7822 w 265980"/>
                <a:gd name="connsiteY34" fmla="*/ 121629 h 315610"/>
                <a:gd name="connsiteX35" fmla="*/ 7822 w 265980"/>
                <a:gd name="connsiteY35" fmla="*/ 113807 h 315610"/>
                <a:gd name="connsiteX36" fmla="*/ 117327 w 265980"/>
                <a:gd name="connsiteY36" fmla="*/ 7822 h 315610"/>
                <a:gd name="connsiteX37" fmla="*/ 121238 w 265980"/>
                <a:gd name="connsiteY37" fmla="*/ 7822 h 315610"/>
                <a:gd name="connsiteX38" fmla="*/ 226833 w 265980"/>
                <a:gd name="connsiteY38" fmla="*/ 121629 h 315610"/>
                <a:gd name="connsiteX39" fmla="*/ 226833 w 265980"/>
                <a:gd name="connsiteY39" fmla="*/ 121629 h 315610"/>
                <a:gd name="connsiteX40" fmla="*/ 226833 w 265980"/>
                <a:gd name="connsiteY40" fmla="*/ 125931 h 315610"/>
                <a:gd name="connsiteX41" fmla="*/ 228006 w 265980"/>
                <a:gd name="connsiteY41" fmla="*/ 127887 h 315610"/>
                <a:gd name="connsiteX42" fmla="*/ 254991 w 265980"/>
                <a:gd name="connsiteY42" fmla="*/ 174818 h 315610"/>
                <a:gd name="connsiteX43" fmla="*/ 254991 w 265980"/>
                <a:gd name="connsiteY43" fmla="*/ 174818 h 315610"/>
                <a:gd name="connsiteX44" fmla="*/ 254991 w 265980"/>
                <a:gd name="connsiteY44" fmla="*/ 174818 h 315610"/>
                <a:gd name="connsiteX45" fmla="*/ 257338 w 265980"/>
                <a:gd name="connsiteY45" fmla="*/ 186159 h 315610"/>
                <a:gd name="connsiteX46" fmla="*/ 257338 w 265980"/>
                <a:gd name="connsiteY46" fmla="*/ 186159 h 315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65980" h="315610">
                  <a:moveTo>
                    <a:pt x="235045" y="123976"/>
                  </a:moveTo>
                  <a:lnTo>
                    <a:pt x="235045" y="122020"/>
                  </a:lnTo>
                  <a:cubicBezTo>
                    <a:pt x="237392" y="57099"/>
                    <a:pt x="186550" y="2738"/>
                    <a:pt x="121629" y="0"/>
                  </a:cubicBezTo>
                  <a:cubicBezTo>
                    <a:pt x="120065" y="0"/>
                    <a:pt x="118892" y="0"/>
                    <a:pt x="117327" y="0"/>
                  </a:cubicBezTo>
                  <a:cubicBezTo>
                    <a:pt x="53971" y="0"/>
                    <a:pt x="2347" y="50060"/>
                    <a:pt x="0" y="113416"/>
                  </a:cubicBezTo>
                  <a:cubicBezTo>
                    <a:pt x="0" y="116154"/>
                    <a:pt x="0" y="119283"/>
                    <a:pt x="0" y="122020"/>
                  </a:cubicBezTo>
                  <a:cubicBezTo>
                    <a:pt x="0" y="159174"/>
                    <a:pt x="16817" y="193981"/>
                    <a:pt x="46149" y="216664"/>
                  </a:cubicBezTo>
                  <a:lnTo>
                    <a:pt x="46149" y="216664"/>
                  </a:lnTo>
                  <a:lnTo>
                    <a:pt x="46149" y="315610"/>
                  </a:lnTo>
                  <a:lnTo>
                    <a:pt x="169733" y="315610"/>
                  </a:lnTo>
                  <a:lnTo>
                    <a:pt x="169733" y="268679"/>
                  </a:lnTo>
                  <a:lnTo>
                    <a:pt x="169733" y="268679"/>
                  </a:lnTo>
                  <a:lnTo>
                    <a:pt x="188897" y="268679"/>
                  </a:lnTo>
                  <a:cubicBezTo>
                    <a:pt x="208060" y="268679"/>
                    <a:pt x="228397" y="253818"/>
                    <a:pt x="233481" y="235437"/>
                  </a:cubicBezTo>
                  <a:cubicBezTo>
                    <a:pt x="234654" y="231135"/>
                    <a:pt x="235437" y="226441"/>
                    <a:pt x="235045" y="221748"/>
                  </a:cubicBezTo>
                  <a:lnTo>
                    <a:pt x="235045" y="198283"/>
                  </a:lnTo>
                  <a:lnTo>
                    <a:pt x="235045" y="198283"/>
                  </a:lnTo>
                  <a:lnTo>
                    <a:pt x="252253" y="198283"/>
                  </a:lnTo>
                  <a:cubicBezTo>
                    <a:pt x="262422" y="197110"/>
                    <a:pt x="271417" y="185377"/>
                    <a:pt x="262031" y="170907"/>
                  </a:cubicBezTo>
                  <a:lnTo>
                    <a:pt x="235045" y="123976"/>
                  </a:lnTo>
                  <a:close/>
                  <a:moveTo>
                    <a:pt x="257338" y="186159"/>
                  </a:moveTo>
                  <a:cubicBezTo>
                    <a:pt x="256164" y="188506"/>
                    <a:pt x="254209" y="190070"/>
                    <a:pt x="251862" y="190461"/>
                  </a:cubicBezTo>
                  <a:lnTo>
                    <a:pt x="227224" y="190461"/>
                  </a:lnTo>
                  <a:lnTo>
                    <a:pt x="227224" y="198283"/>
                  </a:lnTo>
                  <a:lnTo>
                    <a:pt x="227224" y="221748"/>
                  </a:lnTo>
                  <a:lnTo>
                    <a:pt x="227224" y="222531"/>
                  </a:lnTo>
                  <a:cubicBezTo>
                    <a:pt x="227224" y="243649"/>
                    <a:pt x="210407" y="260857"/>
                    <a:pt x="189288" y="260857"/>
                  </a:cubicBezTo>
                  <a:cubicBezTo>
                    <a:pt x="189288" y="260857"/>
                    <a:pt x="189288" y="260857"/>
                    <a:pt x="188897" y="260857"/>
                  </a:cubicBezTo>
                  <a:lnTo>
                    <a:pt x="161520" y="260857"/>
                  </a:lnTo>
                  <a:lnTo>
                    <a:pt x="161520" y="307788"/>
                  </a:lnTo>
                  <a:lnTo>
                    <a:pt x="53579" y="307788"/>
                  </a:lnTo>
                  <a:lnTo>
                    <a:pt x="53579" y="212753"/>
                  </a:lnTo>
                  <a:lnTo>
                    <a:pt x="50842" y="210407"/>
                  </a:lnTo>
                  <a:cubicBezTo>
                    <a:pt x="23465" y="189288"/>
                    <a:pt x="7822" y="156827"/>
                    <a:pt x="7822" y="122020"/>
                  </a:cubicBezTo>
                  <a:lnTo>
                    <a:pt x="7822" y="121629"/>
                  </a:lnTo>
                  <a:cubicBezTo>
                    <a:pt x="7822" y="118892"/>
                    <a:pt x="7822" y="116545"/>
                    <a:pt x="7822" y="113807"/>
                  </a:cubicBezTo>
                  <a:cubicBezTo>
                    <a:pt x="9777" y="54753"/>
                    <a:pt x="58273" y="7822"/>
                    <a:pt x="117327" y="7822"/>
                  </a:cubicBezTo>
                  <a:cubicBezTo>
                    <a:pt x="118500" y="7822"/>
                    <a:pt x="120065" y="7822"/>
                    <a:pt x="121238" y="7822"/>
                  </a:cubicBezTo>
                  <a:cubicBezTo>
                    <a:pt x="181857" y="10168"/>
                    <a:pt x="229179" y="61010"/>
                    <a:pt x="226833" y="121629"/>
                  </a:cubicBezTo>
                  <a:lnTo>
                    <a:pt x="226833" y="121629"/>
                  </a:lnTo>
                  <a:lnTo>
                    <a:pt x="226833" y="125931"/>
                  </a:lnTo>
                  <a:lnTo>
                    <a:pt x="228006" y="127887"/>
                  </a:lnTo>
                  <a:lnTo>
                    <a:pt x="254991" y="174818"/>
                  </a:lnTo>
                  <a:lnTo>
                    <a:pt x="254991" y="174818"/>
                  </a:lnTo>
                  <a:lnTo>
                    <a:pt x="254991" y="174818"/>
                  </a:lnTo>
                  <a:cubicBezTo>
                    <a:pt x="258120" y="178337"/>
                    <a:pt x="258902" y="182639"/>
                    <a:pt x="257338" y="186159"/>
                  </a:cubicBezTo>
                  <a:cubicBezTo>
                    <a:pt x="257338" y="186159"/>
                    <a:pt x="257338" y="186159"/>
                    <a:pt x="257338" y="186159"/>
                  </a:cubicBezTo>
                  <a:close/>
                </a:path>
              </a:pathLst>
            </a:custGeom>
            <a:solidFill>
              <a:schemeClr val="bg1"/>
            </a:solidFill>
            <a:ln w="38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Quicksand Light" pitchFamily="2" charset="0"/>
              </a:endParaRPr>
            </a:p>
          </p:txBody>
        </p:sp>
        <p:sp>
          <p:nvSpPr>
            <p:cNvPr id="80" name="Freeform: Shape 36">
              <a:extLst>
                <a:ext uri="{FF2B5EF4-FFF2-40B4-BE49-F238E27FC236}">
                  <a16:creationId xmlns:a16="http://schemas.microsoft.com/office/drawing/2014/main" id="{CB24BAC1-3D82-4561-8051-71BD4A923F09}"/>
                </a:ext>
              </a:extLst>
            </p:cNvPr>
            <p:cNvSpPr/>
            <p:nvPr/>
          </p:nvSpPr>
          <p:spPr>
            <a:xfrm>
              <a:off x="4933303" y="3722886"/>
              <a:ext cx="25029" cy="11732"/>
            </a:xfrm>
            <a:custGeom>
              <a:avLst/>
              <a:gdLst>
                <a:gd name="connsiteX0" fmla="*/ 12515 w 25029"/>
                <a:gd name="connsiteY0" fmla="*/ 11733 h 11732"/>
                <a:gd name="connsiteX1" fmla="*/ 12515 w 25029"/>
                <a:gd name="connsiteY1" fmla="*/ 11733 h 11732"/>
                <a:gd name="connsiteX2" fmla="*/ 25030 w 25029"/>
                <a:gd name="connsiteY2" fmla="*/ 0 h 11732"/>
                <a:gd name="connsiteX3" fmla="*/ 25030 w 25029"/>
                <a:gd name="connsiteY3" fmla="*/ 0 h 11732"/>
                <a:gd name="connsiteX4" fmla="*/ 0 w 25029"/>
                <a:gd name="connsiteY4" fmla="*/ 0 h 11732"/>
                <a:gd name="connsiteX5" fmla="*/ 0 w 25029"/>
                <a:gd name="connsiteY5" fmla="*/ 0 h 11732"/>
                <a:gd name="connsiteX6" fmla="*/ 12515 w 25029"/>
                <a:gd name="connsiteY6" fmla="*/ 11733 h 1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29" h="11732">
                  <a:moveTo>
                    <a:pt x="12515" y="11733"/>
                  </a:moveTo>
                  <a:lnTo>
                    <a:pt x="12515" y="11733"/>
                  </a:lnTo>
                  <a:cubicBezTo>
                    <a:pt x="19163" y="11733"/>
                    <a:pt x="24639" y="6649"/>
                    <a:pt x="25030" y="0"/>
                  </a:cubicBezTo>
                  <a:lnTo>
                    <a:pt x="25030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391" y="6649"/>
                    <a:pt x="5866" y="11733"/>
                    <a:pt x="12515" y="11733"/>
                  </a:cubicBezTo>
                  <a:close/>
                </a:path>
              </a:pathLst>
            </a:custGeom>
            <a:solidFill>
              <a:schemeClr val="bg1"/>
            </a:solidFill>
            <a:ln w="38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Quicksand Light" pitchFamily="2" charset="0"/>
              </a:endParaRPr>
            </a:p>
          </p:txBody>
        </p:sp>
        <p:sp>
          <p:nvSpPr>
            <p:cNvPr id="81" name="Freeform: Shape 37">
              <a:extLst>
                <a:ext uri="{FF2B5EF4-FFF2-40B4-BE49-F238E27FC236}">
                  <a16:creationId xmlns:a16="http://schemas.microsoft.com/office/drawing/2014/main" id="{56B9A8A6-5277-4A2C-A4B5-D6DCF24B67BC}"/>
                </a:ext>
              </a:extLst>
            </p:cNvPr>
            <p:cNvSpPr/>
            <p:nvPr/>
          </p:nvSpPr>
          <p:spPr>
            <a:xfrm>
              <a:off x="4895759" y="3591480"/>
              <a:ext cx="100119" cy="103639"/>
            </a:xfrm>
            <a:custGeom>
              <a:avLst/>
              <a:gdLst>
                <a:gd name="connsiteX0" fmla="*/ 50060 w 100119"/>
                <a:gd name="connsiteY0" fmla="*/ 0 h 103639"/>
                <a:gd name="connsiteX1" fmla="*/ 0 w 100119"/>
                <a:gd name="connsiteY1" fmla="*/ 49669 h 103639"/>
                <a:gd name="connsiteX2" fmla="*/ 0 w 100119"/>
                <a:gd name="connsiteY2" fmla="*/ 51233 h 103639"/>
                <a:gd name="connsiteX3" fmla="*/ 3520 w 100119"/>
                <a:gd name="connsiteY3" fmla="*/ 68441 h 103639"/>
                <a:gd name="connsiteX4" fmla="*/ 12124 w 100119"/>
                <a:gd name="connsiteY4" fmla="*/ 82520 h 103639"/>
                <a:gd name="connsiteX5" fmla="*/ 23857 w 100119"/>
                <a:gd name="connsiteY5" fmla="*/ 101684 h 103639"/>
                <a:gd name="connsiteX6" fmla="*/ 27376 w 100119"/>
                <a:gd name="connsiteY6" fmla="*/ 103639 h 103639"/>
                <a:gd name="connsiteX7" fmla="*/ 72743 w 100119"/>
                <a:gd name="connsiteY7" fmla="*/ 103639 h 103639"/>
                <a:gd name="connsiteX8" fmla="*/ 76263 w 100119"/>
                <a:gd name="connsiteY8" fmla="*/ 101684 h 103639"/>
                <a:gd name="connsiteX9" fmla="*/ 87995 w 100119"/>
                <a:gd name="connsiteY9" fmla="*/ 82520 h 103639"/>
                <a:gd name="connsiteX10" fmla="*/ 96599 w 100119"/>
                <a:gd name="connsiteY10" fmla="*/ 68441 h 103639"/>
                <a:gd name="connsiteX11" fmla="*/ 100119 w 100119"/>
                <a:gd name="connsiteY11" fmla="*/ 51233 h 103639"/>
                <a:gd name="connsiteX12" fmla="*/ 100119 w 100119"/>
                <a:gd name="connsiteY12" fmla="*/ 49669 h 103639"/>
                <a:gd name="connsiteX13" fmla="*/ 50060 w 100119"/>
                <a:gd name="connsiteY13" fmla="*/ 0 h 103639"/>
                <a:gd name="connsiteX14" fmla="*/ 92297 w 100119"/>
                <a:gd name="connsiteY14" fmla="*/ 50842 h 103639"/>
                <a:gd name="connsiteX15" fmla="*/ 87995 w 100119"/>
                <a:gd name="connsiteY15" fmla="*/ 68832 h 103639"/>
                <a:gd name="connsiteX16" fmla="*/ 82129 w 100119"/>
                <a:gd name="connsiteY16" fmla="*/ 77436 h 103639"/>
                <a:gd name="connsiteX17" fmla="*/ 82129 w 100119"/>
                <a:gd name="connsiteY17" fmla="*/ 77436 h 103639"/>
                <a:gd name="connsiteX18" fmla="*/ 82129 w 100119"/>
                <a:gd name="connsiteY18" fmla="*/ 77436 h 103639"/>
                <a:gd name="connsiteX19" fmla="*/ 70396 w 100119"/>
                <a:gd name="connsiteY19" fmla="*/ 95817 h 103639"/>
                <a:gd name="connsiteX20" fmla="*/ 70396 w 100119"/>
                <a:gd name="connsiteY20" fmla="*/ 95817 h 103639"/>
                <a:gd name="connsiteX21" fmla="*/ 29723 w 100119"/>
                <a:gd name="connsiteY21" fmla="*/ 95817 h 103639"/>
                <a:gd name="connsiteX22" fmla="*/ 29723 w 100119"/>
                <a:gd name="connsiteY22" fmla="*/ 95817 h 103639"/>
                <a:gd name="connsiteX23" fmla="*/ 17990 w 100119"/>
                <a:gd name="connsiteY23" fmla="*/ 77436 h 103639"/>
                <a:gd name="connsiteX24" fmla="*/ 17990 w 100119"/>
                <a:gd name="connsiteY24" fmla="*/ 77436 h 103639"/>
                <a:gd name="connsiteX25" fmla="*/ 17990 w 100119"/>
                <a:gd name="connsiteY25" fmla="*/ 77436 h 103639"/>
                <a:gd name="connsiteX26" fmla="*/ 12124 w 100119"/>
                <a:gd name="connsiteY26" fmla="*/ 68441 h 103639"/>
                <a:gd name="connsiteX27" fmla="*/ 7822 w 100119"/>
                <a:gd name="connsiteY27" fmla="*/ 50842 h 103639"/>
                <a:gd name="connsiteX28" fmla="*/ 7822 w 100119"/>
                <a:gd name="connsiteY28" fmla="*/ 49277 h 103639"/>
                <a:gd name="connsiteX29" fmla="*/ 50451 w 100119"/>
                <a:gd name="connsiteY29" fmla="*/ 7431 h 103639"/>
                <a:gd name="connsiteX30" fmla="*/ 92297 w 100119"/>
                <a:gd name="connsiteY30" fmla="*/ 49277 h 103639"/>
                <a:gd name="connsiteX31" fmla="*/ 92297 w 100119"/>
                <a:gd name="connsiteY31" fmla="*/ 50842 h 103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0119" h="103639">
                  <a:moveTo>
                    <a:pt x="50060" y="0"/>
                  </a:moveTo>
                  <a:cubicBezTo>
                    <a:pt x="22683" y="0"/>
                    <a:pt x="391" y="22292"/>
                    <a:pt x="0" y="49669"/>
                  </a:cubicBezTo>
                  <a:lnTo>
                    <a:pt x="0" y="51233"/>
                  </a:lnTo>
                  <a:cubicBezTo>
                    <a:pt x="0" y="57099"/>
                    <a:pt x="1173" y="62966"/>
                    <a:pt x="3520" y="68441"/>
                  </a:cubicBezTo>
                  <a:cubicBezTo>
                    <a:pt x="5475" y="73525"/>
                    <a:pt x="8604" y="78609"/>
                    <a:pt x="12124" y="82520"/>
                  </a:cubicBezTo>
                  <a:cubicBezTo>
                    <a:pt x="16817" y="88386"/>
                    <a:pt x="20728" y="94644"/>
                    <a:pt x="23857" y="101684"/>
                  </a:cubicBezTo>
                  <a:cubicBezTo>
                    <a:pt x="24639" y="102857"/>
                    <a:pt x="25812" y="103639"/>
                    <a:pt x="27376" y="103639"/>
                  </a:cubicBezTo>
                  <a:lnTo>
                    <a:pt x="72743" y="103639"/>
                  </a:lnTo>
                  <a:cubicBezTo>
                    <a:pt x="74307" y="103639"/>
                    <a:pt x="75480" y="102857"/>
                    <a:pt x="76263" y="101684"/>
                  </a:cubicBezTo>
                  <a:cubicBezTo>
                    <a:pt x="79391" y="95035"/>
                    <a:pt x="83302" y="88386"/>
                    <a:pt x="87995" y="82520"/>
                  </a:cubicBezTo>
                  <a:cubicBezTo>
                    <a:pt x="91906" y="78218"/>
                    <a:pt x="94644" y="73525"/>
                    <a:pt x="96599" y="68441"/>
                  </a:cubicBezTo>
                  <a:cubicBezTo>
                    <a:pt x="98555" y="62966"/>
                    <a:pt x="99728" y="57099"/>
                    <a:pt x="100119" y="51233"/>
                  </a:cubicBezTo>
                  <a:lnTo>
                    <a:pt x="100119" y="49669"/>
                  </a:lnTo>
                  <a:cubicBezTo>
                    <a:pt x="99337" y="21901"/>
                    <a:pt x="77436" y="0"/>
                    <a:pt x="50060" y="0"/>
                  </a:cubicBezTo>
                  <a:close/>
                  <a:moveTo>
                    <a:pt x="92297" y="50842"/>
                  </a:moveTo>
                  <a:cubicBezTo>
                    <a:pt x="91906" y="57099"/>
                    <a:pt x="90733" y="63357"/>
                    <a:pt x="87995" y="68832"/>
                  </a:cubicBezTo>
                  <a:cubicBezTo>
                    <a:pt x="86431" y="71961"/>
                    <a:pt x="84476" y="74698"/>
                    <a:pt x="82129" y="77436"/>
                  </a:cubicBezTo>
                  <a:lnTo>
                    <a:pt x="82129" y="77436"/>
                  </a:lnTo>
                  <a:lnTo>
                    <a:pt x="82129" y="77436"/>
                  </a:lnTo>
                  <a:cubicBezTo>
                    <a:pt x="77827" y="82911"/>
                    <a:pt x="73916" y="89169"/>
                    <a:pt x="70396" y="95817"/>
                  </a:cubicBezTo>
                  <a:lnTo>
                    <a:pt x="70396" y="95817"/>
                  </a:lnTo>
                  <a:lnTo>
                    <a:pt x="29723" y="95817"/>
                  </a:lnTo>
                  <a:lnTo>
                    <a:pt x="29723" y="95817"/>
                  </a:lnTo>
                  <a:cubicBezTo>
                    <a:pt x="26594" y="89560"/>
                    <a:pt x="22683" y="83302"/>
                    <a:pt x="17990" y="77436"/>
                  </a:cubicBezTo>
                  <a:lnTo>
                    <a:pt x="17990" y="77436"/>
                  </a:lnTo>
                  <a:lnTo>
                    <a:pt x="17990" y="77436"/>
                  </a:lnTo>
                  <a:cubicBezTo>
                    <a:pt x="15644" y="74698"/>
                    <a:pt x="13688" y="71961"/>
                    <a:pt x="12124" y="68441"/>
                  </a:cubicBezTo>
                  <a:cubicBezTo>
                    <a:pt x="9386" y="62966"/>
                    <a:pt x="8213" y="56708"/>
                    <a:pt x="7822" y="50842"/>
                  </a:cubicBezTo>
                  <a:lnTo>
                    <a:pt x="7822" y="49277"/>
                  </a:lnTo>
                  <a:cubicBezTo>
                    <a:pt x="8213" y="25812"/>
                    <a:pt x="26985" y="7040"/>
                    <a:pt x="50451" y="7431"/>
                  </a:cubicBezTo>
                  <a:cubicBezTo>
                    <a:pt x="73525" y="7822"/>
                    <a:pt x="91906" y="26203"/>
                    <a:pt x="92297" y="49277"/>
                  </a:cubicBezTo>
                  <a:lnTo>
                    <a:pt x="92297" y="50842"/>
                  </a:lnTo>
                  <a:close/>
                </a:path>
              </a:pathLst>
            </a:custGeom>
            <a:solidFill>
              <a:schemeClr val="bg1"/>
            </a:solidFill>
            <a:ln w="38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Quicksand Light" pitchFamily="2" charset="0"/>
              </a:endParaRPr>
            </a:p>
          </p:txBody>
        </p:sp>
        <p:sp>
          <p:nvSpPr>
            <p:cNvPr id="82" name="Freeform: Shape 38">
              <a:extLst>
                <a:ext uri="{FF2B5EF4-FFF2-40B4-BE49-F238E27FC236}">
                  <a16:creationId xmlns:a16="http://schemas.microsoft.com/office/drawing/2014/main" id="{87DFCFD6-6C8A-4881-95D2-D31E853E38F4}"/>
                </a:ext>
              </a:extLst>
            </p:cNvPr>
            <p:cNvSpPr/>
            <p:nvPr/>
          </p:nvSpPr>
          <p:spPr>
            <a:xfrm>
              <a:off x="4923526" y="3705287"/>
              <a:ext cx="45366" cy="7821"/>
            </a:xfrm>
            <a:custGeom>
              <a:avLst/>
              <a:gdLst>
                <a:gd name="connsiteX0" fmla="*/ 41456 w 45366"/>
                <a:gd name="connsiteY0" fmla="*/ 0 h 7821"/>
                <a:gd name="connsiteX1" fmla="*/ 3911 w 45366"/>
                <a:gd name="connsiteY1" fmla="*/ 0 h 7821"/>
                <a:gd name="connsiteX2" fmla="*/ 0 w 45366"/>
                <a:gd name="connsiteY2" fmla="*/ 3911 h 7821"/>
                <a:gd name="connsiteX3" fmla="*/ 3911 w 45366"/>
                <a:gd name="connsiteY3" fmla="*/ 7822 h 7821"/>
                <a:gd name="connsiteX4" fmla="*/ 41456 w 45366"/>
                <a:gd name="connsiteY4" fmla="*/ 7822 h 7821"/>
                <a:gd name="connsiteX5" fmla="*/ 45367 w 45366"/>
                <a:gd name="connsiteY5" fmla="*/ 3911 h 7821"/>
                <a:gd name="connsiteX6" fmla="*/ 41456 w 45366"/>
                <a:gd name="connsiteY6" fmla="*/ 0 h 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66" h="7821">
                  <a:moveTo>
                    <a:pt x="41456" y="0"/>
                  </a:moveTo>
                  <a:lnTo>
                    <a:pt x="3911" y="0"/>
                  </a:lnTo>
                  <a:cubicBezTo>
                    <a:pt x="1564" y="0"/>
                    <a:pt x="0" y="1564"/>
                    <a:pt x="0" y="3911"/>
                  </a:cubicBezTo>
                  <a:cubicBezTo>
                    <a:pt x="0" y="6257"/>
                    <a:pt x="1564" y="7822"/>
                    <a:pt x="3911" y="7822"/>
                  </a:cubicBezTo>
                  <a:lnTo>
                    <a:pt x="41456" y="7822"/>
                  </a:lnTo>
                  <a:cubicBezTo>
                    <a:pt x="43802" y="7822"/>
                    <a:pt x="45367" y="6257"/>
                    <a:pt x="45367" y="3911"/>
                  </a:cubicBezTo>
                  <a:cubicBezTo>
                    <a:pt x="45367" y="1564"/>
                    <a:pt x="43411" y="0"/>
                    <a:pt x="41456" y="0"/>
                  </a:cubicBezTo>
                  <a:close/>
                </a:path>
              </a:pathLst>
            </a:custGeom>
            <a:solidFill>
              <a:schemeClr val="bg1"/>
            </a:solidFill>
            <a:ln w="38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Quicksand Light" pitchFamily="2" charset="0"/>
              </a:endParaRPr>
            </a:p>
          </p:txBody>
        </p:sp>
        <p:sp>
          <p:nvSpPr>
            <p:cNvPr id="83" name="Freeform: Shape 39">
              <a:extLst>
                <a:ext uri="{FF2B5EF4-FFF2-40B4-BE49-F238E27FC236}">
                  <a16:creationId xmlns:a16="http://schemas.microsoft.com/office/drawing/2014/main" id="{789C9573-DE12-4277-A728-17245600E26D}"/>
                </a:ext>
              </a:extLst>
            </p:cNvPr>
            <p:cNvSpPr/>
            <p:nvPr/>
          </p:nvSpPr>
          <p:spPr>
            <a:xfrm>
              <a:off x="4925482" y="3613381"/>
              <a:ext cx="42237" cy="58272"/>
            </a:xfrm>
            <a:custGeom>
              <a:avLst/>
              <a:gdLst>
                <a:gd name="connsiteX0" fmla="*/ 20728 w 42237"/>
                <a:gd name="connsiteY0" fmla="*/ 0 h 58272"/>
                <a:gd name="connsiteX1" fmla="*/ 0 w 42237"/>
                <a:gd name="connsiteY1" fmla="*/ 40282 h 58272"/>
                <a:gd name="connsiteX2" fmla="*/ 0 w 42237"/>
                <a:gd name="connsiteY2" fmla="*/ 40282 h 58272"/>
                <a:gd name="connsiteX3" fmla="*/ 20728 w 42237"/>
                <a:gd name="connsiteY3" fmla="*/ 35589 h 58272"/>
                <a:gd name="connsiteX4" fmla="*/ 20728 w 42237"/>
                <a:gd name="connsiteY4" fmla="*/ 35589 h 58272"/>
                <a:gd name="connsiteX5" fmla="*/ 20728 w 42237"/>
                <a:gd name="connsiteY5" fmla="*/ 58273 h 58272"/>
                <a:gd name="connsiteX6" fmla="*/ 20728 w 42237"/>
                <a:gd name="connsiteY6" fmla="*/ 58273 h 58272"/>
                <a:gd name="connsiteX7" fmla="*/ 42238 w 42237"/>
                <a:gd name="connsiteY7" fmla="*/ 18772 h 58272"/>
                <a:gd name="connsiteX8" fmla="*/ 42238 w 42237"/>
                <a:gd name="connsiteY8" fmla="*/ 18772 h 58272"/>
                <a:gd name="connsiteX9" fmla="*/ 20728 w 42237"/>
                <a:gd name="connsiteY9" fmla="*/ 23074 h 58272"/>
                <a:gd name="connsiteX10" fmla="*/ 20728 w 42237"/>
                <a:gd name="connsiteY10" fmla="*/ 23074 h 58272"/>
                <a:gd name="connsiteX11" fmla="*/ 20728 w 42237"/>
                <a:gd name="connsiteY11" fmla="*/ 0 h 58272"/>
                <a:gd name="connsiteX12" fmla="*/ 20728 w 42237"/>
                <a:gd name="connsiteY12" fmla="*/ 0 h 5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237" h="58272">
                  <a:moveTo>
                    <a:pt x="20728" y="0"/>
                  </a:moveTo>
                  <a:lnTo>
                    <a:pt x="0" y="40282"/>
                  </a:lnTo>
                  <a:cubicBezTo>
                    <a:pt x="0" y="40282"/>
                    <a:pt x="0" y="40282"/>
                    <a:pt x="0" y="40282"/>
                  </a:cubicBezTo>
                  <a:lnTo>
                    <a:pt x="20728" y="35589"/>
                  </a:lnTo>
                  <a:lnTo>
                    <a:pt x="20728" y="35589"/>
                  </a:lnTo>
                  <a:lnTo>
                    <a:pt x="20728" y="58273"/>
                  </a:lnTo>
                  <a:cubicBezTo>
                    <a:pt x="20728" y="58273"/>
                    <a:pt x="20728" y="58273"/>
                    <a:pt x="20728" y="58273"/>
                  </a:cubicBezTo>
                  <a:lnTo>
                    <a:pt x="42238" y="18772"/>
                  </a:lnTo>
                  <a:cubicBezTo>
                    <a:pt x="42238" y="18772"/>
                    <a:pt x="42238" y="18772"/>
                    <a:pt x="42238" y="18772"/>
                  </a:cubicBezTo>
                  <a:lnTo>
                    <a:pt x="20728" y="23074"/>
                  </a:lnTo>
                  <a:lnTo>
                    <a:pt x="20728" y="23074"/>
                  </a:lnTo>
                  <a:lnTo>
                    <a:pt x="20728" y="0"/>
                  </a:lnTo>
                  <a:cubicBezTo>
                    <a:pt x="20728" y="0"/>
                    <a:pt x="20728" y="0"/>
                    <a:pt x="20728" y="0"/>
                  </a:cubicBezTo>
                  <a:close/>
                </a:path>
              </a:pathLst>
            </a:custGeom>
            <a:solidFill>
              <a:schemeClr val="bg1"/>
            </a:solidFill>
            <a:ln w="38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Quicksand Light" pitchFamily="2" charset="0"/>
              </a:endParaRPr>
            </a:p>
          </p:txBody>
        </p:sp>
      </p:grpSp>
      <p:grpSp>
        <p:nvGrpSpPr>
          <p:cNvPr id="84" name="Graphic 21" descr="Bullseye">
            <a:extLst>
              <a:ext uri="{FF2B5EF4-FFF2-40B4-BE49-F238E27FC236}">
                <a16:creationId xmlns:a16="http://schemas.microsoft.com/office/drawing/2014/main" id="{8BEC57D2-9986-4A60-B4BA-12FAC37A1014}"/>
              </a:ext>
            </a:extLst>
          </p:cNvPr>
          <p:cNvGrpSpPr/>
          <p:nvPr/>
        </p:nvGrpSpPr>
        <p:grpSpPr>
          <a:xfrm>
            <a:off x="5161792" y="2327018"/>
            <a:ext cx="305410" cy="305407"/>
            <a:chOff x="5161792" y="2353234"/>
            <a:chExt cx="305410" cy="305407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5" name="Freeform: Shape 41">
              <a:extLst>
                <a:ext uri="{FF2B5EF4-FFF2-40B4-BE49-F238E27FC236}">
                  <a16:creationId xmlns:a16="http://schemas.microsoft.com/office/drawing/2014/main" id="{57598FE5-F95A-4934-93CA-3BD53F5089B1}"/>
                </a:ext>
              </a:extLst>
            </p:cNvPr>
            <p:cNvSpPr/>
            <p:nvPr/>
          </p:nvSpPr>
          <p:spPr>
            <a:xfrm>
              <a:off x="5161792" y="2372764"/>
              <a:ext cx="285855" cy="285877"/>
            </a:xfrm>
            <a:custGeom>
              <a:avLst/>
              <a:gdLst>
                <a:gd name="connsiteX0" fmla="*/ 256914 w 285855"/>
                <a:gd name="connsiteY0" fmla="*/ 70419 h 285877"/>
                <a:gd name="connsiteX1" fmla="*/ 215459 w 285855"/>
                <a:gd name="connsiteY1" fmla="*/ 256959 h 285877"/>
                <a:gd name="connsiteX2" fmla="*/ 28918 w 285855"/>
                <a:gd name="connsiteY2" fmla="*/ 215504 h 285877"/>
                <a:gd name="connsiteX3" fmla="*/ 70374 w 285855"/>
                <a:gd name="connsiteY3" fmla="*/ 28964 h 285877"/>
                <a:gd name="connsiteX4" fmla="*/ 215459 w 285855"/>
                <a:gd name="connsiteY4" fmla="*/ 28964 h 285877"/>
                <a:gd name="connsiteX5" fmla="*/ 215459 w 285855"/>
                <a:gd name="connsiteY5" fmla="*/ 19789 h 285877"/>
                <a:gd name="connsiteX6" fmla="*/ 19789 w 285855"/>
                <a:gd name="connsiteY6" fmla="*/ 70419 h 285877"/>
                <a:gd name="connsiteX7" fmla="*/ 70419 w 285855"/>
                <a:gd name="connsiteY7" fmla="*/ 266089 h 285877"/>
                <a:gd name="connsiteX8" fmla="*/ 266089 w 285855"/>
                <a:gd name="connsiteY8" fmla="*/ 215458 h 285877"/>
                <a:gd name="connsiteX9" fmla="*/ 266089 w 285855"/>
                <a:gd name="connsiteY9" fmla="*/ 70419 h 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855" h="285877">
                  <a:moveTo>
                    <a:pt x="256914" y="70419"/>
                  </a:moveTo>
                  <a:cubicBezTo>
                    <a:pt x="296978" y="133379"/>
                    <a:pt x="278418" y="216896"/>
                    <a:pt x="215459" y="256959"/>
                  </a:cubicBezTo>
                  <a:cubicBezTo>
                    <a:pt x="152499" y="297023"/>
                    <a:pt x="68982" y="278463"/>
                    <a:pt x="28918" y="215504"/>
                  </a:cubicBezTo>
                  <a:cubicBezTo>
                    <a:pt x="-11146" y="152544"/>
                    <a:pt x="7415" y="69028"/>
                    <a:pt x="70374" y="28964"/>
                  </a:cubicBezTo>
                  <a:cubicBezTo>
                    <a:pt x="114635" y="799"/>
                    <a:pt x="171198" y="799"/>
                    <a:pt x="215459" y="28964"/>
                  </a:cubicBezTo>
                  <a:lnTo>
                    <a:pt x="215459" y="19789"/>
                  </a:lnTo>
                  <a:cubicBezTo>
                    <a:pt x="147445" y="-20263"/>
                    <a:pt x="59840" y="2406"/>
                    <a:pt x="19789" y="70419"/>
                  </a:cubicBezTo>
                  <a:cubicBezTo>
                    <a:pt x="-20263" y="138433"/>
                    <a:pt x="2405" y="226038"/>
                    <a:pt x="70419" y="266089"/>
                  </a:cubicBezTo>
                  <a:cubicBezTo>
                    <a:pt x="138433" y="306141"/>
                    <a:pt x="226038" y="283473"/>
                    <a:pt x="266089" y="215458"/>
                  </a:cubicBezTo>
                  <a:cubicBezTo>
                    <a:pt x="292444" y="170704"/>
                    <a:pt x="292444" y="115174"/>
                    <a:pt x="266089" y="70419"/>
                  </a:cubicBezTo>
                  <a:close/>
                </a:path>
              </a:pathLst>
            </a:custGeom>
            <a:solidFill>
              <a:schemeClr val="bg1"/>
            </a:solidFill>
            <a:ln w="38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Quicksand Light" pitchFamily="2" charset="0"/>
              </a:endParaRPr>
            </a:p>
          </p:txBody>
        </p:sp>
        <p:sp>
          <p:nvSpPr>
            <p:cNvPr id="86" name="Freeform: Shape 42">
              <a:extLst>
                <a:ext uri="{FF2B5EF4-FFF2-40B4-BE49-F238E27FC236}">
                  <a16:creationId xmlns:a16="http://schemas.microsoft.com/office/drawing/2014/main" id="{E5278FD0-1CEF-4D76-AA2A-D66B5EAB7EC5}"/>
                </a:ext>
              </a:extLst>
            </p:cNvPr>
            <p:cNvSpPr/>
            <p:nvPr/>
          </p:nvSpPr>
          <p:spPr>
            <a:xfrm>
              <a:off x="5212696" y="2423621"/>
              <a:ext cx="184109" cy="184117"/>
            </a:xfrm>
            <a:custGeom>
              <a:avLst/>
              <a:gdLst>
                <a:gd name="connsiteX0" fmla="*/ 145137 w 184109"/>
                <a:gd name="connsiteY0" fmla="*/ 16852 h 184117"/>
                <a:gd name="connsiteX1" fmla="*/ 16852 w 184109"/>
                <a:gd name="connsiteY1" fmla="*/ 38980 h 184117"/>
                <a:gd name="connsiteX2" fmla="*/ 38980 w 184109"/>
                <a:gd name="connsiteY2" fmla="*/ 167265 h 184117"/>
                <a:gd name="connsiteX3" fmla="*/ 167265 w 184109"/>
                <a:gd name="connsiteY3" fmla="*/ 145137 h 184117"/>
                <a:gd name="connsiteX4" fmla="*/ 167265 w 184109"/>
                <a:gd name="connsiteY4" fmla="*/ 38980 h 184117"/>
                <a:gd name="connsiteX5" fmla="*/ 161649 w 184109"/>
                <a:gd name="connsiteY5" fmla="*/ 44592 h 184117"/>
                <a:gd name="connsiteX6" fmla="*/ 139525 w 184109"/>
                <a:gd name="connsiteY6" fmla="*/ 161609 h 184117"/>
                <a:gd name="connsiteX7" fmla="*/ 22508 w 184109"/>
                <a:gd name="connsiteY7" fmla="*/ 139485 h 184117"/>
                <a:gd name="connsiteX8" fmla="*/ 44632 w 184109"/>
                <a:gd name="connsiteY8" fmla="*/ 22468 h 184117"/>
                <a:gd name="connsiteX9" fmla="*/ 139525 w 184109"/>
                <a:gd name="connsiteY9" fmla="*/ 22468 h 184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109" h="184117">
                  <a:moveTo>
                    <a:pt x="145137" y="16852"/>
                  </a:moveTo>
                  <a:cubicBezTo>
                    <a:pt x="103602" y="-12463"/>
                    <a:pt x="46166" y="-2556"/>
                    <a:pt x="16852" y="38980"/>
                  </a:cubicBezTo>
                  <a:cubicBezTo>
                    <a:pt x="-12463" y="80515"/>
                    <a:pt x="-2556" y="137951"/>
                    <a:pt x="38980" y="167265"/>
                  </a:cubicBezTo>
                  <a:cubicBezTo>
                    <a:pt x="80515" y="196580"/>
                    <a:pt x="137951" y="186673"/>
                    <a:pt x="167265" y="145137"/>
                  </a:cubicBezTo>
                  <a:cubicBezTo>
                    <a:pt x="189724" y="113315"/>
                    <a:pt x="189724" y="70802"/>
                    <a:pt x="167265" y="38980"/>
                  </a:cubicBezTo>
                  <a:lnTo>
                    <a:pt x="161649" y="44592"/>
                  </a:lnTo>
                  <a:cubicBezTo>
                    <a:pt x="187853" y="83015"/>
                    <a:pt x="177948" y="135405"/>
                    <a:pt x="139525" y="161609"/>
                  </a:cubicBezTo>
                  <a:cubicBezTo>
                    <a:pt x="101102" y="187813"/>
                    <a:pt x="48712" y="177908"/>
                    <a:pt x="22508" y="139485"/>
                  </a:cubicBezTo>
                  <a:cubicBezTo>
                    <a:pt x="-3696" y="101062"/>
                    <a:pt x="6209" y="48672"/>
                    <a:pt x="44632" y="22468"/>
                  </a:cubicBezTo>
                  <a:cubicBezTo>
                    <a:pt x="73252" y="2949"/>
                    <a:pt x="110905" y="2949"/>
                    <a:pt x="139525" y="22468"/>
                  </a:cubicBezTo>
                  <a:close/>
                </a:path>
              </a:pathLst>
            </a:custGeom>
            <a:solidFill>
              <a:schemeClr val="bg1"/>
            </a:solidFill>
            <a:ln w="38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Quicksand Light" pitchFamily="2" charset="0"/>
              </a:endParaRPr>
            </a:p>
          </p:txBody>
        </p:sp>
        <p:sp>
          <p:nvSpPr>
            <p:cNvPr id="87" name="Freeform: Shape 43">
              <a:extLst>
                <a:ext uri="{FF2B5EF4-FFF2-40B4-BE49-F238E27FC236}">
                  <a16:creationId xmlns:a16="http://schemas.microsoft.com/office/drawing/2014/main" id="{2E50C035-4818-4037-A8C4-75D0F45F342A}"/>
                </a:ext>
              </a:extLst>
            </p:cNvPr>
            <p:cNvSpPr/>
            <p:nvPr/>
          </p:nvSpPr>
          <p:spPr>
            <a:xfrm>
              <a:off x="5263746" y="2474460"/>
              <a:ext cx="82217" cy="82228"/>
            </a:xfrm>
            <a:custGeom>
              <a:avLst/>
              <a:gdLst>
                <a:gd name="connsiteX0" fmla="*/ 41153 w 82217"/>
                <a:gd name="connsiteY0" fmla="*/ 7833 h 82228"/>
                <a:gd name="connsiteX1" fmla="*/ 50825 w 82217"/>
                <a:gd name="connsiteY1" fmla="*/ 9276 h 82228"/>
                <a:gd name="connsiteX2" fmla="*/ 56930 w 82217"/>
                <a:gd name="connsiteY2" fmla="*/ 3175 h 82228"/>
                <a:gd name="connsiteX3" fmla="*/ 3175 w 82217"/>
                <a:gd name="connsiteY3" fmla="*/ 25299 h 82228"/>
                <a:gd name="connsiteX4" fmla="*/ 25299 w 82217"/>
                <a:gd name="connsiteY4" fmla="*/ 79054 h 82228"/>
                <a:gd name="connsiteX5" fmla="*/ 79054 w 82217"/>
                <a:gd name="connsiteY5" fmla="*/ 56930 h 82228"/>
                <a:gd name="connsiteX6" fmla="*/ 79054 w 82217"/>
                <a:gd name="connsiteY6" fmla="*/ 25299 h 82228"/>
                <a:gd name="connsiteX7" fmla="*/ 72953 w 82217"/>
                <a:gd name="connsiteY7" fmla="*/ 31404 h 82228"/>
                <a:gd name="connsiteX8" fmla="*/ 50820 w 82217"/>
                <a:gd name="connsiteY8" fmla="*/ 72880 h 82228"/>
                <a:gd name="connsiteX9" fmla="*/ 9343 w 82217"/>
                <a:gd name="connsiteY9" fmla="*/ 50747 h 82228"/>
                <a:gd name="connsiteX10" fmla="*/ 31476 w 82217"/>
                <a:gd name="connsiteY10" fmla="*/ 9271 h 82228"/>
                <a:gd name="connsiteX11" fmla="*/ 41153 w 82217"/>
                <a:gd name="connsiteY11" fmla="*/ 7833 h 8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17" h="82228">
                  <a:moveTo>
                    <a:pt x="41153" y="7833"/>
                  </a:moveTo>
                  <a:cubicBezTo>
                    <a:pt x="44430" y="7834"/>
                    <a:pt x="47690" y="8320"/>
                    <a:pt x="50825" y="9276"/>
                  </a:cubicBezTo>
                  <a:lnTo>
                    <a:pt x="56930" y="3175"/>
                  </a:lnTo>
                  <a:cubicBezTo>
                    <a:pt x="35976" y="-5559"/>
                    <a:pt x="11910" y="4346"/>
                    <a:pt x="3175" y="25299"/>
                  </a:cubicBezTo>
                  <a:cubicBezTo>
                    <a:pt x="-5559" y="46253"/>
                    <a:pt x="4346" y="70319"/>
                    <a:pt x="25299" y="79054"/>
                  </a:cubicBezTo>
                  <a:cubicBezTo>
                    <a:pt x="46252" y="87788"/>
                    <a:pt x="70319" y="77883"/>
                    <a:pt x="79054" y="56930"/>
                  </a:cubicBezTo>
                  <a:cubicBezTo>
                    <a:pt x="83273" y="46808"/>
                    <a:pt x="83273" y="35421"/>
                    <a:pt x="79054" y="25299"/>
                  </a:cubicBezTo>
                  <a:lnTo>
                    <a:pt x="72953" y="31404"/>
                  </a:lnTo>
                  <a:cubicBezTo>
                    <a:pt x="78294" y="48969"/>
                    <a:pt x="68385" y="67539"/>
                    <a:pt x="50820" y="72880"/>
                  </a:cubicBezTo>
                  <a:cubicBezTo>
                    <a:pt x="33255" y="78222"/>
                    <a:pt x="14685" y="68312"/>
                    <a:pt x="9343" y="50747"/>
                  </a:cubicBezTo>
                  <a:cubicBezTo>
                    <a:pt x="4002" y="33182"/>
                    <a:pt x="13911" y="14613"/>
                    <a:pt x="31476" y="9271"/>
                  </a:cubicBezTo>
                  <a:cubicBezTo>
                    <a:pt x="34613" y="8317"/>
                    <a:pt x="37874" y="7833"/>
                    <a:pt x="41153" y="7833"/>
                  </a:cubicBezTo>
                  <a:close/>
                </a:path>
              </a:pathLst>
            </a:custGeom>
            <a:solidFill>
              <a:schemeClr val="bg1"/>
            </a:solidFill>
            <a:ln w="38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Quicksand Light" pitchFamily="2" charset="0"/>
              </a:endParaRPr>
            </a:p>
          </p:txBody>
        </p:sp>
        <p:sp>
          <p:nvSpPr>
            <p:cNvPr id="88" name="Freeform: Shape 44">
              <a:extLst>
                <a:ext uri="{FF2B5EF4-FFF2-40B4-BE49-F238E27FC236}">
                  <a16:creationId xmlns:a16="http://schemas.microsoft.com/office/drawing/2014/main" id="{2D19D2B0-8892-4F92-8555-46A588E5342A}"/>
                </a:ext>
              </a:extLst>
            </p:cNvPr>
            <p:cNvSpPr/>
            <p:nvPr/>
          </p:nvSpPr>
          <p:spPr>
            <a:xfrm>
              <a:off x="5300940" y="2353234"/>
              <a:ext cx="166262" cy="166260"/>
            </a:xfrm>
            <a:custGeom>
              <a:avLst/>
              <a:gdLst>
                <a:gd name="connsiteX0" fmla="*/ 165965 w 166262"/>
                <a:gd name="connsiteY0" fmla="*/ 37610 h 166260"/>
                <a:gd name="connsiteX1" fmla="*/ 162351 w 166262"/>
                <a:gd name="connsiteY1" fmla="*/ 35197 h 166260"/>
                <a:gd name="connsiteX2" fmla="*/ 131064 w 166262"/>
                <a:gd name="connsiteY2" fmla="*/ 35197 h 166260"/>
                <a:gd name="connsiteX3" fmla="*/ 131064 w 166262"/>
                <a:gd name="connsiteY3" fmla="*/ 3910 h 166260"/>
                <a:gd name="connsiteX4" fmla="*/ 127152 w 166262"/>
                <a:gd name="connsiteY4" fmla="*/ 0 h 166260"/>
                <a:gd name="connsiteX5" fmla="*/ 124388 w 166262"/>
                <a:gd name="connsiteY5" fmla="*/ 1145 h 166260"/>
                <a:gd name="connsiteX6" fmla="*/ 89189 w 166262"/>
                <a:gd name="connsiteY6" fmla="*/ 36343 h 166260"/>
                <a:gd name="connsiteX7" fmla="*/ 88044 w 166262"/>
                <a:gd name="connsiteY7" fmla="*/ 39108 h 166260"/>
                <a:gd name="connsiteX8" fmla="*/ 88044 w 166262"/>
                <a:gd name="connsiteY8" fmla="*/ 72687 h 166260"/>
                <a:gd name="connsiteX9" fmla="*/ 1194 w 166262"/>
                <a:gd name="connsiteY9" fmla="*/ 159537 h 166260"/>
                <a:gd name="connsiteX10" fmla="*/ 1098 w 166262"/>
                <a:gd name="connsiteY10" fmla="*/ 165067 h 166260"/>
                <a:gd name="connsiteX11" fmla="*/ 6628 w 166262"/>
                <a:gd name="connsiteY11" fmla="*/ 165163 h 166260"/>
                <a:gd name="connsiteX12" fmla="*/ 6724 w 166262"/>
                <a:gd name="connsiteY12" fmla="*/ 165067 h 166260"/>
                <a:gd name="connsiteX13" fmla="*/ 93574 w 166262"/>
                <a:gd name="connsiteY13" fmla="*/ 78217 h 166260"/>
                <a:gd name="connsiteX14" fmla="*/ 127153 w 166262"/>
                <a:gd name="connsiteY14" fmla="*/ 78217 h 166260"/>
                <a:gd name="connsiteX15" fmla="*/ 129918 w 166262"/>
                <a:gd name="connsiteY15" fmla="*/ 77071 h 166260"/>
                <a:gd name="connsiteX16" fmla="*/ 165116 w 166262"/>
                <a:gd name="connsiteY16" fmla="*/ 41873 h 166260"/>
                <a:gd name="connsiteX17" fmla="*/ 165965 w 166262"/>
                <a:gd name="connsiteY17" fmla="*/ 37610 h 166260"/>
                <a:gd name="connsiteX18" fmla="*/ 95865 w 166262"/>
                <a:gd name="connsiteY18" fmla="*/ 40727 h 166260"/>
                <a:gd name="connsiteX19" fmla="*/ 123175 w 166262"/>
                <a:gd name="connsiteY19" fmla="*/ 13417 h 166260"/>
                <a:gd name="connsiteX20" fmla="*/ 123242 w 166262"/>
                <a:gd name="connsiteY20" fmla="*/ 13445 h 166260"/>
                <a:gd name="connsiteX21" fmla="*/ 123242 w 166262"/>
                <a:gd name="connsiteY21" fmla="*/ 37489 h 166260"/>
                <a:gd name="connsiteX22" fmla="*/ 95865 w 166262"/>
                <a:gd name="connsiteY22" fmla="*/ 64865 h 166260"/>
                <a:gd name="connsiteX23" fmla="*/ 125534 w 166262"/>
                <a:gd name="connsiteY23" fmla="*/ 70395 h 166260"/>
                <a:gd name="connsiteX24" fmla="*/ 101395 w 166262"/>
                <a:gd name="connsiteY24" fmla="*/ 70395 h 166260"/>
                <a:gd name="connsiteX25" fmla="*/ 128772 w 166262"/>
                <a:gd name="connsiteY25" fmla="*/ 43019 h 166260"/>
                <a:gd name="connsiteX26" fmla="*/ 152816 w 166262"/>
                <a:gd name="connsiteY26" fmla="*/ 43019 h 166260"/>
                <a:gd name="connsiteX27" fmla="*/ 152843 w 166262"/>
                <a:gd name="connsiteY27" fmla="*/ 43086 h 16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66262" h="166260">
                  <a:moveTo>
                    <a:pt x="165965" y="37610"/>
                  </a:moveTo>
                  <a:cubicBezTo>
                    <a:pt x="165359" y="36149"/>
                    <a:pt x="163932" y="35197"/>
                    <a:pt x="162351" y="35197"/>
                  </a:cubicBezTo>
                  <a:lnTo>
                    <a:pt x="131064" y="35197"/>
                  </a:lnTo>
                  <a:lnTo>
                    <a:pt x="131064" y="3910"/>
                  </a:lnTo>
                  <a:cubicBezTo>
                    <a:pt x="131063" y="1750"/>
                    <a:pt x="129312" y="0"/>
                    <a:pt x="127152" y="0"/>
                  </a:cubicBezTo>
                  <a:cubicBezTo>
                    <a:pt x="126115" y="0"/>
                    <a:pt x="125121" y="412"/>
                    <a:pt x="124388" y="1145"/>
                  </a:cubicBezTo>
                  <a:lnTo>
                    <a:pt x="89189" y="36343"/>
                  </a:lnTo>
                  <a:cubicBezTo>
                    <a:pt x="88456" y="37077"/>
                    <a:pt x="88044" y="38071"/>
                    <a:pt x="88044" y="39108"/>
                  </a:cubicBezTo>
                  <a:lnTo>
                    <a:pt x="88044" y="72687"/>
                  </a:lnTo>
                  <a:lnTo>
                    <a:pt x="1194" y="159537"/>
                  </a:lnTo>
                  <a:cubicBezTo>
                    <a:pt x="-360" y="161037"/>
                    <a:pt x="-403" y="163513"/>
                    <a:pt x="1098" y="165067"/>
                  </a:cubicBezTo>
                  <a:cubicBezTo>
                    <a:pt x="2599" y="166621"/>
                    <a:pt x="5075" y="166664"/>
                    <a:pt x="6628" y="165163"/>
                  </a:cubicBezTo>
                  <a:cubicBezTo>
                    <a:pt x="6661" y="165131"/>
                    <a:pt x="6693" y="165099"/>
                    <a:pt x="6724" y="165067"/>
                  </a:cubicBezTo>
                  <a:lnTo>
                    <a:pt x="93574" y="78217"/>
                  </a:lnTo>
                  <a:lnTo>
                    <a:pt x="127153" y="78217"/>
                  </a:lnTo>
                  <a:cubicBezTo>
                    <a:pt x="128190" y="78217"/>
                    <a:pt x="129184" y="77805"/>
                    <a:pt x="129918" y="77071"/>
                  </a:cubicBezTo>
                  <a:lnTo>
                    <a:pt x="165116" y="41873"/>
                  </a:lnTo>
                  <a:cubicBezTo>
                    <a:pt x="166235" y="40755"/>
                    <a:pt x="166570" y="39072"/>
                    <a:pt x="165965" y="37610"/>
                  </a:cubicBezTo>
                  <a:close/>
                  <a:moveTo>
                    <a:pt x="95865" y="40727"/>
                  </a:moveTo>
                  <a:lnTo>
                    <a:pt x="123175" y="13417"/>
                  </a:lnTo>
                  <a:cubicBezTo>
                    <a:pt x="123210" y="13382"/>
                    <a:pt x="123242" y="13394"/>
                    <a:pt x="123242" y="13445"/>
                  </a:cubicBezTo>
                  <a:lnTo>
                    <a:pt x="123242" y="37489"/>
                  </a:lnTo>
                  <a:lnTo>
                    <a:pt x="95865" y="64865"/>
                  </a:lnTo>
                  <a:close/>
                  <a:moveTo>
                    <a:pt x="125534" y="70395"/>
                  </a:moveTo>
                  <a:lnTo>
                    <a:pt x="101395" y="70395"/>
                  </a:lnTo>
                  <a:lnTo>
                    <a:pt x="128772" y="43019"/>
                  </a:lnTo>
                  <a:lnTo>
                    <a:pt x="152816" y="43019"/>
                  </a:lnTo>
                  <a:cubicBezTo>
                    <a:pt x="152867" y="43019"/>
                    <a:pt x="152879" y="43050"/>
                    <a:pt x="152843" y="43086"/>
                  </a:cubicBezTo>
                  <a:close/>
                </a:path>
              </a:pathLst>
            </a:custGeom>
            <a:solidFill>
              <a:schemeClr val="bg1"/>
            </a:solidFill>
            <a:ln w="38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Quicksand Light" pitchFamily="2" charset="0"/>
              </a:endParaRPr>
            </a:p>
          </p:txBody>
        </p:sp>
      </p:grpSp>
      <p:sp>
        <p:nvSpPr>
          <p:cNvPr id="89" name="Graphic 23" descr="Research">
            <a:extLst>
              <a:ext uri="{FF2B5EF4-FFF2-40B4-BE49-F238E27FC236}">
                <a16:creationId xmlns:a16="http://schemas.microsoft.com/office/drawing/2014/main" id="{AB4C37B1-1AEF-4447-8251-235E53723702}"/>
              </a:ext>
            </a:extLst>
          </p:cNvPr>
          <p:cNvSpPr/>
          <p:nvPr/>
        </p:nvSpPr>
        <p:spPr>
          <a:xfrm>
            <a:off x="6424778" y="2279898"/>
            <a:ext cx="307110" cy="306483"/>
          </a:xfrm>
          <a:custGeom>
            <a:avLst/>
            <a:gdLst>
              <a:gd name="connsiteX0" fmla="*/ 300849 w 307110"/>
              <a:gd name="connsiteY0" fmla="*/ 261610 h 306483"/>
              <a:gd name="connsiteX1" fmla="*/ 245874 w 307110"/>
              <a:gd name="connsiteY1" fmla="*/ 206541 h 306483"/>
              <a:gd name="connsiteX2" fmla="*/ 212709 w 307110"/>
              <a:gd name="connsiteY2" fmla="*/ 206541 h 306483"/>
              <a:gd name="connsiteX3" fmla="*/ 196432 w 307110"/>
              <a:gd name="connsiteY3" fmla="*/ 190264 h 306483"/>
              <a:gd name="connsiteX4" fmla="*/ 190263 w 307110"/>
              <a:gd name="connsiteY4" fmla="*/ 30159 h 306483"/>
              <a:gd name="connsiteX5" fmla="*/ 30159 w 307110"/>
              <a:gd name="connsiteY5" fmla="*/ 36328 h 306483"/>
              <a:gd name="connsiteX6" fmla="*/ 36327 w 307110"/>
              <a:gd name="connsiteY6" fmla="*/ 196432 h 306483"/>
              <a:gd name="connsiteX7" fmla="*/ 190906 w 307110"/>
              <a:gd name="connsiteY7" fmla="*/ 195833 h 306483"/>
              <a:gd name="connsiteX8" fmla="*/ 207175 w 307110"/>
              <a:gd name="connsiteY8" fmla="*/ 212106 h 306483"/>
              <a:gd name="connsiteX9" fmla="*/ 201012 w 307110"/>
              <a:gd name="connsiteY9" fmla="*/ 227339 h 306483"/>
              <a:gd name="connsiteX10" fmla="*/ 207152 w 307110"/>
              <a:gd name="connsiteY10" fmla="*/ 245173 h 306483"/>
              <a:gd name="connsiteX11" fmla="*/ 262108 w 307110"/>
              <a:gd name="connsiteY11" fmla="*/ 300223 h 306483"/>
              <a:gd name="connsiteX12" fmla="*/ 277791 w 307110"/>
              <a:gd name="connsiteY12" fmla="*/ 306480 h 306483"/>
              <a:gd name="connsiteX13" fmla="*/ 298190 w 307110"/>
              <a:gd name="connsiteY13" fmla="*/ 297684 h 306483"/>
              <a:gd name="connsiteX14" fmla="*/ 306974 w 307110"/>
              <a:gd name="connsiteY14" fmla="*/ 279456 h 306483"/>
              <a:gd name="connsiteX15" fmla="*/ 300849 w 307110"/>
              <a:gd name="connsiteY15" fmla="*/ 261610 h 306483"/>
              <a:gd name="connsiteX16" fmla="*/ 38873 w 307110"/>
              <a:gd name="connsiteY16" fmla="*/ 38255 h 306483"/>
              <a:gd name="connsiteX17" fmla="*/ 132235 w 307110"/>
              <a:gd name="connsiteY17" fmla="*/ 8923 h 306483"/>
              <a:gd name="connsiteX18" fmla="*/ 173076 w 307110"/>
              <a:gd name="connsiteY18" fmla="*/ 25642 h 306483"/>
              <a:gd name="connsiteX19" fmla="*/ 219088 w 307110"/>
              <a:gd name="connsiteY19" fmla="*/ 112922 h 306483"/>
              <a:gd name="connsiteX20" fmla="*/ 178023 w 307110"/>
              <a:gd name="connsiteY20" fmla="*/ 112922 h 306483"/>
              <a:gd name="connsiteX21" fmla="*/ 175055 w 307110"/>
              <a:gd name="connsiteY21" fmla="*/ 114286 h 306483"/>
              <a:gd name="connsiteX22" fmla="*/ 156470 w 307110"/>
              <a:gd name="connsiteY22" fmla="*/ 135969 h 306483"/>
              <a:gd name="connsiteX23" fmla="*/ 156417 w 307110"/>
              <a:gd name="connsiteY23" fmla="*/ 135981 h 306483"/>
              <a:gd name="connsiteX24" fmla="*/ 156404 w 307110"/>
              <a:gd name="connsiteY24" fmla="*/ 135969 h 306483"/>
              <a:gd name="connsiteX25" fmla="*/ 142692 w 307110"/>
              <a:gd name="connsiteY25" fmla="*/ 84536 h 306483"/>
              <a:gd name="connsiteX26" fmla="*/ 137905 w 307110"/>
              <a:gd name="connsiteY26" fmla="*/ 81766 h 306483"/>
              <a:gd name="connsiteX27" fmla="*/ 135262 w 307110"/>
              <a:gd name="connsiteY27" fmla="*/ 84145 h 306483"/>
              <a:gd name="connsiteX28" fmla="*/ 106677 w 307110"/>
              <a:gd name="connsiteY28" fmla="*/ 158061 h 306483"/>
              <a:gd name="connsiteX29" fmla="*/ 106628 w 307110"/>
              <a:gd name="connsiteY29" fmla="*/ 158086 h 306483"/>
              <a:gd name="connsiteX30" fmla="*/ 106603 w 307110"/>
              <a:gd name="connsiteY30" fmla="*/ 158061 h 306483"/>
              <a:gd name="connsiteX31" fmla="*/ 88006 w 307110"/>
              <a:gd name="connsiteY31" fmla="*/ 57457 h 306483"/>
              <a:gd name="connsiteX32" fmla="*/ 83448 w 307110"/>
              <a:gd name="connsiteY32" fmla="*/ 54324 h 306483"/>
              <a:gd name="connsiteX33" fmla="*/ 80450 w 307110"/>
              <a:gd name="connsiteY33" fmla="*/ 56933 h 306483"/>
              <a:gd name="connsiteX34" fmla="*/ 61787 w 307110"/>
              <a:gd name="connsiteY34" fmla="*/ 112922 h 306483"/>
              <a:gd name="connsiteX35" fmla="*/ 7993 w 307110"/>
              <a:gd name="connsiteY35" fmla="*/ 112922 h 306483"/>
              <a:gd name="connsiteX36" fmla="*/ 38873 w 307110"/>
              <a:gd name="connsiteY36" fmla="*/ 38255 h 306483"/>
              <a:gd name="connsiteX37" fmla="*/ 55104 w 307110"/>
              <a:gd name="connsiteY37" fmla="*/ 200948 h 306483"/>
              <a:gd name="connsiteX38" fmla="*/ 8314 w 307110"/>
              <a:gd name="connsiteY38" fmla="*/ 120743 h 306483"/>
              <a:gd name="connsiteX39" fmla="*/ 64607 w 307110"/>
              <a:gd name="connsiteY39" fmla="*/ 120743 h 306483"/>
              <a:gd name="connsiteX40" fmla="*/ 68319 w 307110"/>
              <a:gd name="connsiteY40" fmla="*/ 118068 h 306483"/>
              <a:gd name="connsiteX41" fmla="*/ 83028 w 307110"/>
              <a:gd name="connsiteY41" fmla="*/ 73942 h 306483"/>
              <a:gd name="connsiteX42" fmla="*/ 83077 w 307110"/>
              <a:gd name="connsiteY42" fmla="*/ 73917 h 306483"/>
              <a:gd name="connsiteX43" fmla="*/ 83102 w 307110"/>
              <a:gd name="connsiteY43" fmla="*/ 73942 h 306483"/>
              <a:gd name="connsiteX44" fmla="*/ 101452 w 307110"/>
              <a:gd name="connsiteY44" fmla="*/ 173177 h 306483"/>
              <a:gd name="connsiteX45" fmla="*/ 104936 w 307110"/>
              <a:gd name="connsiteY45" fmla="*/ 176360 h 306483"/>
              <a:gd name="connsiteX46" fmla="*/ 105300 w 307110"/>
              <a:gd name="connsiteY46" fmla="*/ 176360 h 306483"/>
              <a:gd name="connsiteX47" fmla="*/ 108945 w 307110"/>
              <a:gd name="connsiteY47" fmla="*/ 173861 h 306483"/>
              <a:gd name="connsiteX48" fmla="*/ 138187 w 307110"/>
              <a:gd name="connsiteY48" fmla="*/ 98248 h 306483"/>
              <a:gd name="connsiteX49" fmla="*/ 138236 w 307110"/>
              <a:gd name="connsiteY49" fmla="*/ 98223 h 306483"/>
              <a:gd name="connsiteX50" fmla="*/ 138261 w 307110"/>
              <a:gd name="connsiteY50" fmla="*/ 98248 h 306483"/>
              <a:gd name="connsiteX51" fmla="*/ 150776 w 307110"/>
              <a:gd name="connsiteY51" fmla="*/ 145179 h 306483"/>
              <a:gd name="connsiteX52" fmla="*/ 155564 w 307110"/>
              <a:gd name="connsiteY52" fmla="*/ 147947 h 306483"/>
              <a:gd name="connsiteX53" fmla="*/ 157523 w 307110"/>
              <a:gd name="connsiteY53" fmla="*/ 146716 h 306483"/>
              <a:gd name="connsiteX54" fmla="*/ 179822 w 307110"/>
              <a:gd name="connsiteY54" fmla="*/ 120743 h 306483"/>
              <a:gd name="connsiteX55" fmla="*/ 218767 w 307110"/>
              <a:gd name="connsiteY55" fmla="*/ 120743 h 306483"/>
              <a:gd name="connsiteX56" fmla="*/ 105774 w 307110"/>
              <a:gd name="connsiteY56" fmla="*/ 218295 h 306483"/>
              <a:gd name="connsiteX57" fmla="*/ 95038 w 307110"/>
              <a:gd name="connsiteY57" fmla="*/ 216952 h 306483"/>
              <a:gd name="connsiteX58" fmla="*/ 55104 w 307110"/>
              <a:gd name="connsiteY58" fmla="*/ 200948 h 306483"/>
              <a:gd name="connsiteX59" fmla="*/ 292683 w 307110"/>
              <a:gd name="connsiteY59" fmla="*/ 292131 h 306483"/>
              <a:gd name="connsiteX60" fmla="*/ 267654 w 307110"/>
              <a:gd name="connsiteY60" fmla="*/ 294697 h 306483"/>
              <a:gd name="connsiteX61" fmla="*/ 212686 w 307110"/>
              <a:gd name="connsiteY61" fmla="*/ 239635 h 306483"/>
              <a:gd name="connsiteX62" fmla="*/ 208806 w 307110"/>
              <a:gd name="connsiteY62" fmla="*/ 228004 h 306483"/>
              <a:gd name="connsiteX63" fmla="*/ 215314 w 307110"/>
              <a:gd name="connsiteY63" fmla="*/ 214640 h 306483"/>
              <a:gd name="connsiteX64" fmla="*/ 240344 w 307110"/>
              <a:gd name="connsiteY64" fmla="*/ 212075 h 306483"/>
              <a:gd name="connsiteX65" fmla="*/ 295315 w 307110"/>
              <a:gd name="connsiteY65" fmla="*/ 267136 h 306483"/>
              <a:gd name="connsiteX66" fmla="*/ 299195 w 307110"/>
              <a:gd name="connsiteY66" fmla="*/ 278767 h 306483"/>
              <a:gd name="connsiteX67" fmla="*/ 292683 w 307110"/>
              <a:gd name="connsiteY67" fmla="*/ 292131 h 306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07110" h="306483">
                <a:moveTo>
                  <a:pt x="300849" y="261610"/>
                </a:moveTo>
                <a:lnTo>
                  <a:pt x="245874" y="206541"/>
                </a:lnTo>
                <a:cubicBezTo>
                  <a:pt x="237458" y="198109"/>
                  <a:pt x="223245" y="198359"/>
                  <a:pt x="212709" y="206541"/>
                </a:cubicBezTo>
                <a:lnTo>
                  <a:pt x="196432" y="190264"/>
                </a:lnTo>
                <a:cubicBezTo>
                  <a:pt x="238941" y="144348"/>
                  <a:pt x="236179" y="72667"/>
                  <a:pt x="190263" y="30159"/>
                </a:cubicBezTo>
                <a:cubicBezTo>
                  <a:pt x="144349" y="-12349"/>
                  <a:pt x="72667" y="-9588"/>
                  <a:pt x="30159" y="36328"/>
                </a:cubicBezTo>
                <a:cubicBezTo>
                  <a:pt x="-12349" y="82242"/>
                  <a:pt x="-9588" y="153924"/>
                  <a:pt x="36327" y="196432"/>
                </a:cubicBezTo>
                <a:cubicBezTo>
                  <a:pt x="80010" y="236873"/>
                  <a:pt x="147539" y="236611"/>
                  <a:pt x="190906" y="195833"/>
                </a:cubicBezTo>
                <a:lnTo>
                  <a:pt x="207175" y="212106"/>
                </a:lnTo>
                <a:cubicBezTo>
                  <a:pt x="203692" y="216482"/>
                  <a:pt x="201551" y="221773"/>
                  <a:pt x="201012" y="227339"/>
                </a:cubicBezTo>
                <a:cubicBezTo>
                  <a:pt x="200284" y="233903"/>
                  <a:pt x="202537" y="240448"/>
                  <a:pt x="207152" y="245173"/>
                </a:cubicBezTo>
                <a:lnTo>
                  <a:pt x="262108" y="300223"/>
                </a:lnTo>
                <a:cubicBezTo>
                  <a:pt x="266286" y="304325"/>
                  <a:pt x="271936" y="306579"/>
                  <a:pt x="277791" y="306480"/>
                </a:cubicBezTo>
                <a:cubicBezTo>
                  <a:pt x="285483" y="306347"/>
                  <a:pt x="292812" y="303186"/>
                  <a:pt x="298190" y="297684"/>
                </a:cubicBezTo>
                <a:cubicBezTo>
                  <a:pt x="303172" y="292831"/>
                  <a:pt x="306283" y="286377"/>
                  <a:pt x="306974" y="279456"/>
                </a:cubicBezTo>
                <a:cubicBezTo>
                  <a:pt x="307708" y="272890"/>
                  <a:pt x="305460" y="266341"/>
                  <a:pt x="300849" y="261610"/>
                </a:cubicBezTo>
                <a:close/>
                <a:moveTo>
                  <a:pt x="38873" y="38255"/>
                </a:moveTo>
                <a:cubicBezTo>
                  <a:pt x="63302" y="13761"/>
                  <a:pt x="98187" y="2801"/>
                  <a:pt x="132235" y="8923"/>
                </a:cubicBezTo>
                <a:cubicBezTo>
                  <a:pt x="146906" y="11448"/>
                  <a:pt x="160846" y="17155"/>
                  <a:pt x="173076" y="25642"/>
                </a:cubicBezTo>
                <a:cubicBezTo>
                  <a:pt x="201905" y="45335"/>
                  <a:pt x="219129" y="78009"/>
                  <a:pt x="219088" y="112922"/>
                </a:cubicBezTo>
                <a:lnTo>
                  <a:pt x="178023" y="112922"/>
                </a:lnTo>
                <a:cubicBezTo>
                  <a:pt x="176882" y="112922"/>
                  <a:pt x="175798" y="113420"/>
                  <a:pt x="175055" y="114286"/>
                </a:cubicBezTo>
                <a:lnTo>
                  <a:pt x="156470" y="135969"/>
                </a:lnTo>
                <a:cubicBezTo>
                  <a:pt x="156459" y="135987"/>
                  <a:pt x="156435" y="135992"/>
                  <a:pt x="156417" y="135981"/>
                </a:cubicBezTo>
                <a:cubicBezTo>
                  <a:pt x="156411" y="135978"/>
                  <a:pt x="156407" y="135974"/>
                  <a:pt x="156404" y="135969"/>
                </a:cubicBezTo>
                <a:lnTo>
                  <a:pt x="142692" y="84536"/>
                </a:lnTo>
                <a:cubicBezTo>
                  <a:pt x="142135" y="82449"/>
                  <a:pt x="139992" y="81209"/>
                  <a:pt x="137905" y="81766"/>
                </a:cubicBezTo>
                <a:cubicBezTo>
                  <a:pt x="136693" y="82089"/>
                  <a:pt x="135710" y="82974"/>
                  <a:pt x="135262" y="84145"/>
                </a:cubicBezTo>
                <a:lnTo>
                  <a:pt x="106677" y="158061"/>
                </a:lnTo>
                <a:cubicBezTo>
                  <a:pt x="106670" y="158082"/>
                  <a:pt x="106648" y="158093"/>
                  <a:pt x="106628" y="158086"/>
                </a:cubicBezTo>
                <a:cubicBezTo>
                  <a:pt x="106616" y="158082"/>
                  <a:pt x="106606" y="158073"/>
                  <a:pt x="106603" y="158061"/>
                </a:cubicBezTo>
                <a:lnTo>
                  <a:pt x="88006" y="57457"/>
                </a:lnTo>
                <a:cubicBezTo>
                  <a:pt x="87613" y="55333"/>
                  <a:pt x="85572" y="53931"/>
                  <a:pt x="83448" y="54324"/>
                </a:cubicBezTo>
                <a:cubicBezTo>
                  <a:pt x="82049" y="54583"/>
                  <a:pt x="80900" y="55583"/>
                  <a:pt x="80450" y="56933"/>
                </a:cubicBezTo>
                <a:lnTo>
                  <a:pt x="61787" y="112922"/>
                </a:lnTo>
                <a:lnTo>
                  <a:pt x="7993" y="112922"/>
                </a:lnTo>
                <a:cubicBezTo>
                  <a:pt x="7944" y="84916"/>
                  <a:pt x="19057" y="58045"/>
                  <a:pt x="38873" y="38255"/>
                </a:cubicBezTo>
                <a:close/>
                <a:moveTo>
                  <a:pt x="55104" y="200948"/>
                </a:moveTo>
                <a:cubicBezTo>
                  <a:pt x="27945" y="182886"/>
                  <a:pt x="10671" y="153275"/>
                  <a:pt x="8314" y="120743"/>
                </a:cubicBezTo>
                <a:lnTo>
                  <a:pt x="64607" y="120743"/>
                </a:lnTo>
                <a:cubicBezTo>
                  <a:pt x="66291" y="120744"/>
                  <a:pt x="67786" y="119666"/>
                  <a:pt x="68319" y="118068"/>
                </a:cubicBezTo>
                <a:lnTo>
                  <a:pt x="83028" y="73942"/>
                </a:lnTo>
                <a:cubicBezTo>
                  <a:pt x="83034" y="73921"/>
                  <a:pt x="83057" y="73910"/>
                  <a:pt x="83077" y="73917"/>
                </a:cubicBezTo>
                <a:cubicBezTo>
                  <a:pt x="83089" y="73920"/>
                  <a:pt x="83098" y="73930"/>
                  <a:pt x="83102" y="73942"/>
                </a:cubicBezTo>
                <a:lnTo>
                  <a:pt x="101452" y="173177"/>
                </a:lnTo>
                <a:cubicBezTo>
                  <a:pt x="101770" y="174898"/>
                  <a:pt x="103193" y="176199"/>
                  <a:pt x="104936" y="176360"/>
                </a:cubicBezTo>
                <a:cubicBezTo>
                  <a:pt x="105058" y="176360"/>
                  <a:pt x="105179" y="176360"/>
                  <a:pt x="105300" y="176360"/>
                </a:cubicBezTo>
                <a:cubicBezTo>
                  <a:pt x="106915" y="176360"/>
                  <a:pt x="108362" y="175367"/>
                  <a:pt x="108945" y="173861"/>
                </a:cubicBezTo>
                <a:lnTo>
                  <a:pt x="138187" y="98248"/>
                </a:lnTo>
                <a:cubicBezTo>
                  <a:pt x="138194" y="98227"/>
                  <a:pt x="138216" y="98216"/>
                  <a:pt x="138236" y="98223"/>
                </a:cubicBezTo>
                <a:cubicBezTo>
                  <a:pt x="138248" y="98227"/>
                  <a:pt x="138257" y="98236"/>
                  <a:pt x="138261" y="98248"/>
                </a:cubicBezTo>
                <a:lnTo>
                  <a:pt x="150776" y="145179"/>
                </a:lnTo>
                <a:cubicBezTo>
                  <a:pt x="151334" y="147266"/>
                  <a:pt x="153477" y="148505"/>
                  <a:pt x="155564" y="147947"/>
                </a:cubicBezTo>
                <a:cubicBezTo>
                  <a:pt x="156326" y="147743"/>
                  <a:pt x="157009" y="147314"/>
                  <a:pt x="157523" y="146716"/>
                </a:cubicBezTo>
                <a:lnTo>
                  <a:pt x="179822" y="120743"/>
                </a:lnTo>
                <a:lnTo>
                  <a:pt x="218767" y="120743"/>
                </a:lnTo>
                <a:cubicBezTo>
                  <a:pt x="214503" y="178884"/>
                  <a:pt x="163914" y="222559"/>
                  <a:pt x="105774" y="218295"/>
                </a:cubicBezTo>
                <a:cubicBezTo>
                  <a:pt x="102175" y="218031"/>
                  <a:pt x="98591" y="217583"/>
                  <a:pt x="95038" y="216952"/>
                </a:cubicBezTo>
                <a:cubicBezTo>
                  <a:pt x="80738" y="214525"/>
                  <a:pt x="67122" y="209068"/>
                  <a:pt x="55104" y="200948"/>
                </a:cubicBezTo>
                <a:close/>
                <a:moveTo>
                  <a:pt x="292683" y="292131"/>
                </a:moveTo>
                <a:cubicBezTo>
                  <a:pt x="285061" y="299730"/>
                  <a:pt x="273833" y="300884"/>
                  <a:pt x="267654" y="294697"/>
                </a:cubicBezTo>
                <a:lnTo>
                  <a:pt x="212686" y="239635"/>
                </a:lnTo>
                <a:cubicBezTo>
                  <a:pt x="209718" y="236533"/>
                  <a:pt x="208295" y="232266"/>
                  <a:pt x="208806" y="228004"/>
                </a:cubicBezTo>
                <a:cubicBezTo>
                  <a:pt x="209335" y="222922"/>
                  <a:pt x="211640" y="218190"/>
                  <a:pt x="215314" y="214640"/>
                </a:cubicBezTo>
                <a:cubicBezTo>
                  <a:pt x="222932" y="207038"/>
                  <a:pt x="234161" y="205884"/>
                  <a:pt x="240344" y="212075"/>
                </a:cubicBezTo>
                <a:lnTo>
                  <a:pt x="295315" y="267136"/>
                </a:lnTo>
                <a:cubicBezTo>
                  <a:pt x="298282" y="270239"/>
                  <a:pt x="299705" y="274505"/>
                  <a:pt x="299195" y="278767"/>
                </a:cubicBezTo>
                <a:cubicBezTo>
                  <a:pt x="298665" y="283849"/>
                  <a:pt x="296359" y="288581"/>
                  <a:pt x="292683" y="292131"/>
                </a:cubicBezTo>
                <a:close/>
              </a:path>
            </a:pathLst>
          </a:custGeom>
          <a:solidFill>
            <a:schemeClr val="bg1"/>
          </a:solidFill>
          <a:ln w="3870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>
              <a:latin typeface="Quicksand Light" pitchFamily="2" charset="0"/>
            </a:endParaRPr>
          </a:p>
        </p:txBody>
      </p:sp>
      <p:sp>
        <p:nvSpPr>
          <p:cNvPr id="90" name="Graphic 24" descr="Trophy">
            <a:extLst>
              <a:ext uri="{FF2B5EF4-FFF2-40B4-BE49-F238E27FC236}">
                <a16:creationId xmlns:a16="http://schemas.microsoft.com/office/drawing/2014/main" id="{42716121-73E3-4C12-B9A5-7742D7488992}"/>
              </a:ext>
            </a:extLst>
          </p:cNvPr>
          <p:cNvSpPr/>
          <p:nvPr/>
        </p:nvSpPr>
        <p:spPr>
          <a:xfrm>
            <a:off x="6890079" y="3489638"/>
            <a:ext cx="257824" cy="298687"/>
          </a:xfrm>
          <a:custGeom>
            <a:avLst/>
            <a:gdLst>
              <a:gd name="connsiteX0" fmla="*/ 211728 w 257824"/>
              <a:gd name="connsiteY0" fmla="*/ 24829 h 298687"/>
              <a:gd name="connsiteX1" fmla="*/ 211728 w 257824"/>
              <a:gd name="connsiteY1" fmla="*/ 0 h 298687"/>
              <a:gd name="connsiteX2" fmla="*/ 45370 w 257824"/>
              <a:gd name="connsiteY2" fmla="*/ 0 h 298687"/>
              <a:gd name="connsiteX3" fmla="*/ 45370 w 257824"/>
              <a:gd name="connsiteY3" fmla="*/ 24829 h 298687"/>
              <a:gd name="connsiteX4" fmla="*/ 0 w 257824"/>
              <a:gd name="connsiteY4" fmla="*/ 24829 h 298687"/>
              <a:gd name="connsiteX5" fmla="*/ 0 w 257824"/>
              <a:gd name="connsiteY5" fmla="*/ 101580 h 298687"/>
              <a:gd name="connsiteX6" fmla="*/ 20859 w 257824"/>
              <a:gd name="connsiteY6" fmla="*/ 152849 h 298687"/>
              <a:gd name="connsiteX7" fmla="*/ 101977 w 257824"/>
              <a:gd name="connsiteY7" fmla="*/ 185130 h 298687"/>
              <a:gd name="connsiteX8" fmla="*/ 105168 w 257824"/>
              <a:gd name="connsiteY8" fmla="*/ 188725 h 298687"/>
              <a:gd name="connsiteX9" fmla="*/ 113048 w 257824"/>
              <a:gd name="connsiteY9" fmla="*/ 204389 h 298687"/>
              <a:gd name="connsiteX10" fmla="*/ 113426 w 257824"/>
              <a:gd name="connsiteY10" fmla="*/ 209527 h 298687"/>
              <a:gd name="connsiteX11" fmla="*/ 113426 w 257824"/>
              <a:gd name="connsiteY11" fmla="*/ 253317 h 298687"/>
              <a:gd name="connsiteX12" fmla="*/ 98302 w 257824"/>
              <a:gd name="connsiteY12" fmla="*/ 253317 h 298687"/>
              <a:gd name="connsiteX13" fmla="*/ 79398 w 257824"/>
              <a:gd name="connsiteY13" fmla="*/ 272222 h 298687"/>
              <a:gd name="connsiteX14" fmla="*/ 68055 w 257824"/>
              <a:gd name="connsiteY14" fmla="*/ 272222 h 298687"/>
              <a:gd name="connsiteX15" fmla="*/ 49151 w 257824"/>
              <a:gd name="connsiteY15" fmla="*/ 291126 h 298687"/>
              <a:gd name="connsiteX16" fmla="*/ 49151 w 257824"/>
              <a:gd name="connsiteY16" fmla="*/ 298687 h 298687"/>
              <a:gd name="connsiteX17" fmla="*/ 207947 w 257824"/>
              <a:gd name="connsiteY17" fmla="*/ 298687 h 298687"/>
              <a:gd name="connsiteX18" fmla="*/ 207947 w 257824"/>
              <a:gd name="connsiteY18" fmla="*/ 291126 h 298687"/>
              <a:gd name="connsiteX19" fmla="*/ 189043 w 257824"/>
              <a:gd name="connsiteY19" fmla="*/ 272222 h 298687"/>
              <a:gd name="connsiteX20" fmla="*/ 177700 w 257824"/>
              <a:gd name="connsiteY20" fmla="*/ 272222 h 298687"/>
              <a:gd name="connsiteX21" fmla="*/ 158796 w 257824"/>
              <a:gd name="connsiteY21" fmla="*/ 253317 h 298687"/>
              <a:gd name="connsiteX22" fmla="*/ 143672 w 257824"/>
              <a:gd name="connsiteY22" fmla="*/ 253317 h 298687"/>
              <a:gd name="connsiteX23" fmla="*/ 143672 w 257824"/>
              <a:gd name="connsiteY23" fmla="*/ 209905 h 298687"/>
              <a:gd name="connsiteX24" fmla="*/ 144584 w 257824"/>
              <a:gd name="connsiteY24" fmla="*/ 202268 h 298687"/>
              <a:gd name="connsiteX25" fmla="*/ 151612 w 257824"/>
              <a:gd name="connsiteY25" fmla="*/ 189391 h 298687"/>
              <a:gd name="connsiteX26" fmla="*/ 155321 w 257824"/>
              <a:gd name="connsiteY26" fmla="*/ 185137 h 298687"/>
              <a:gd name="connsiteX27" fmla="*/ 236988 w 257824"/>
              <a:gd name="connsiteY27" fmla="*/ 152815 h 298687"/>
              <a:gd name="connsiteX28" fmla="*/ 257824 w 257824"/>
              <a:gd name="connsiteY28" fmla="*/ 101569 h 298687"/>
              <a:gd name="connsiteX29" fmla="*/ 257824 w 257824"/>
              <a:gd name="connsiteY29" fmla="*/ 24818 h 298687"/>
              <a:gd name="connsiteX30" fmla="*/ 26322 w 257824"/>
              <a:gd name="connsiteY30" fmla="*/ 147608 h 298687"/>
              <a:gd name="connsiteX31" fmla="*/ 7562 w 257824"/>
              <a:gd name="connsiteY31" fmla="*/ 101569 h 298687"/>
              <a:gd name="connsiteX32" fmla="*/ 7562 w 257824"/>
              <a:gd name="connsiteY32" fmla="*/ 32379 h 298687"/>
              <a:gd name="connsiteX33" fmla="*/ 45370 w 257824"/>
              <a:gd name="connsiteY33" fmla="*/ 32379 h 298687"/>
              <a:gd name="connsiteX34" fmla="*/ 45370 w 257824"/>
              <a:gd name="connsiteY34" fmla="*/ 96450 h 298687"/>
              <a:gd name="connsiteX35" fmla="*/ 56127 w 257824"/>
              <a:gd name="connsiteY35" fmla="*/ 134338 h 298687"/>
              <a:gd name="connsiteX36" fmla="*/ 56210 w 257824"/>
              <a:gd name="connsiteY36" fmla="*/ 134288 h 298687"/>
              <a:gd name="connsiteX37" fmla="*/ 65205 w 257824"/>
              <a:gd name="connsiteY37" fmla="*/ 146202 h 298687"/>
              <a:gd name="connsiteX38" fmla="*/ 65205 w 257824"/>
              <a:gd name="connsiteY38" fmla="*/ 146202 h 298687"/>
              <a:gd name="connsiteX39" fmla="*/ 81916 w 257824"/>
              <a:gd name="connsiteY39" fmla="*/ 163427 h 298687"/>
              <a:gd name="connsiteX40" fmla="*/ 84525 w 257824"/>
              <a:gd name="connsiteY40" fmla="*/ 165964 h 298687"/>
              <a:gd name="connsiteX41" fmla="*/ 91258 w 257824"/>
              <a:gd name="connsiteY41" fmla="*/ 173061 h 298687"/>
              <a:gd name="connsiteX42" fmla="*/ 94903 w 257824"/>
              <a:gd name="connsiteY42" fmla="*/ 177163 h 298687"/>
              <a:gd name="connsiteX43" fmla="*/ 26322 w 257824"/>
              <a:gd name="connsiteY43" fmla="*/ 147608 h 298687"/>
              <a:gd name="connsiteX44" fmla="*/ 189043 w 257824"/>
              <a:gd name="connsiteY44" fmla="*/ 279783 h 298687"/>
              <a:gd name="connsiteX45" fmla="*/ 189043 w 257824"/>
              <a:gd name="connsiteY45" fmla="*/ 279783 h 298687"/>
              <a:gd name="connsiteX46" fmla="*/ 200385 w 257824"/>
              <a:gd name="connsiteY46" fmla="*/ 291126 h 298687"/>
              <a:gd name="connsiteX47" fmla="*/ 56713 w 257824"/>
              <a:gd name="connsiteY47" fmla="*/ 291126 h 298687"/>
              <a:gd name="connsiteX48" fmla="*/ 56713 w 257824"/>
              <a:gd name="connsiteY48" fmla="*/ 291126 h 298687"/>
              <a:gd name="connsiteX49" fmla="*/ 68055 w 257824"/>
              <a:gd name="connsiteY49" fmla="*/ 279783 h 298687"/>
              <a:gd name="connsiteX50" fmla="*/ 189043 w 257824"/>
              <a:gd name="connsiteY50" fmla="*/ 279783 h 298687"/>
              <a:gd name="connsiteX51" fmla="*/ 158796 w 257824"/>
              <a:gd name="connsiteY51" fmla="*/ 260879 h 298687"/>
              <a:gd name="connsiteX52" fmla="*/ 170138 w 257824"/>
              <a:gd name="connsiteY52" fmla="*/ 272222 h 298687"/>
              <a:gd name="connsiteX53" fmla="*/ 86960 w 257824"/>
              <a:gd name="connsiteY53" fmla="*/ 272222 h 298687"/>
              <a:gd name="connsiteX54" fmla="*/ 98302 w 257824"/>
              <a:gd name="connsiteY54" fmla="*/ 260879 h 298687"/>
              <a:gd name="connsiteX55" fmla="*/ 117206 w 257824"/>
              <a:gd name="connsiteY55" fmla="*/ 260879 h 298687"/>
              <a:gd name="connsiteX56" fmla="*/ 139892 w 257824"/>
              <a:gd name="connsiteY56" fmla="*/ 260879 h 298687"/>
              <a:gd name="connsiteX57" fmla="*/ 145918 w 257824"/>
              <a:gd name="connsiteY57" fmla="*/ 184415 h 298687"/>
              <a:gd name="connsiteX58" fmla="*/ 137222 w 257824"/>
              <a:gd name="connsiteY58" fmla="*/ 200487 h 298687"/>
              <a:gd name="connsiteX59" fmla="*/ 136088 w 257824"/>
              <a:gd name="connsiteY59" fmla="*/ 209905 h 298687"/>
              <a:gd name="connsiteX60" fmla="*/ 136088 w 257824"/>
              <a:gd name="connsiteY60" fmla="*/ 253317 h 298687"/>
              <a:gd name="connsiteX61" fmla="*/ 120987 w 257824"/>
              <a:gd name="connsiteY61" fmla="*/ 253317 h 298687"/>
              <a:gd name="connsiteX62" fmla="*/ 120987 w 257824"/>
              <a:gd name="connsiteY62" fmla="*/ 209527 h 298687"/>
              <a:gd name="connsiteX63" fmla="*/ 120484 w 257824"/>
              <a:gd name="connsiteY63" fmla="*/ 203191 h 298687"/>
              <a:gd name="connsiteX64" fmla="*/ 110817 w 257824"/>
              <a:gd name="connsiteY64" fmla="*/ 183689 h 298687"/>
              <a:gd name="connsiteX65" fmla="*/ 96903 w 257824"/>
              <a:gd name="connsiteY65" fmla="*/ 168036 h 298687"/>
              <a:gd name="connsiteX66" fmla="*/ 89803 w 257824"/>
              <a:gd name="connsiteY66" fmla="*/ 160554 h 298687"/>
              <a:gd name="connsiteX67" fmla="*/ 87179 w 257824"/>
              <a:gd name="connsiteY67" fmla="*/ 158006 h 298687"/>
              <a:gd name="connsiteX68" fmla="*/ 70728 w 257824"/>
              <a:gd name="connsiteY68" fmla="*/ 141049 h 298687"/>
              <a:gd name="connsiteX69" fmla="*/ 63140 w 257824"/>
              <a:gd name="connsiteY69" fmla="*/ 131354 h 298687"/>
              <a:gd name="connsiteX70" fmla="*/ 62592 w 257824"/>
              <a:gd name="connsiteY70" fmla="*/ 130413 h 298687"/>
              <a:gd name="connsiteX71" fmla="*/ 52932 w 257824"/>
              <a:gd name="connsiteY71" fmla="*/ 96450 h 298687"/>
              <a:gd name="connsiteX72" fmla="*/ 52932 w 257824"/>
              <a:gd name="connsiteY72" fmla="*/ 7562 h 298687"/>
              <a:gd name="connsiteX73" fmla="*/ 204166 w 257824"/>
              <a:gd name="connsiteY73" fmla="*/ 7562 h 298687"/>
              <a:gd name="connsiteX74" fmla="*/ 204166 w 257824"/>
              <a:gd name="connsiteY74" fmla="*/ 28311 h 298687"/>
              <a:gd name="connsiteX75" fmla="*/ 203788 w 257824"/>
              <a:gd name="connsiteY75" fmla="*/ 51442 h 298687"/>
              <a:gd name="connsiteX76" fmla="*/ 203788 w 257824"/>
              <a:gd name="connsiteY76" fmla="*/ 96813 h 298687"/>
              <a:gd name="connsiteX77" fmla="*/ 194128 w 257824"/>
              <a:gd name="connsiteY77" fmla="*/ 130776 h 298687"/>
              <a:gd name="connsiteX78" fmla="*/ 193614 w 257824"/>
              <a:gd name="connsiteY78" fmla="*/ 131623 h 298687"/>
              <a:gd name="connsiteX79" fmla="*/ 185750 w 257824"/>
              <a:gd name="connsiteY79" fmla="*/ 141680 h 298687"/>
              <a:gd name="connsiteX80" fmla="*/ 170777 w 257824"/>
              <a:gd name="connsiteY80" fmla="*/ 157284 h 298687"/>
              <a:gd name="connsiteX81" fmla="*/ 157166 w 257824"/>
              <a:gd name="connsiteY81" fmla="*/ 171534 h 298687"/>
              <a:gd name="connsiteX82" fmla="*/ 250270 w 257824"/>
              <a:gd name="connsiteY82" fmla="*/ 101569 h 298687"/>
              <a:gd name="connsiteX83" fmla="*/ 231532 w 257824"/>
              <a:gd name="connsiteY83" fmla="*/ 147586 h 298687"/>
              <a:gd name="connsiteX84" fmla="*/ 162244 w 257824"/>
              <a:gd name="connsiteY84" fmla="*/ 177212 h 298687"/>
              <a:gd name="connsiteX85" fmla="*/ 162872 w 257824"/>
              <a:gd name="connsiteY85" fmla="*/ 176494 h 298687"/>
              <a:gd name="connsiteX86" fmla="*/ 176006 w 257824"/>
              <a:gd name="connsiteY86" fmla="*/ 162732 h 298687"/>
              <a:gd name="connsiteX87" fmla="*/ 191508 w 257824"/>
              <a:gd name="connsiteY87" fmla="*/ 146610 h 298687"/>
              <a:gd name="connsiteX88" fmla="*/ 200514 w 257824"/>
              <a:gd name="connsiteY88" fmla="*/ 134659 h 298687"/>
              <a:gd name="connsiteX89" fmla="*/ 200608 w 257824"/>
              <a:gd name="connsiteY89" fmla="*/ 134716 h 298687"/>
              <a:gd name="connsiteX90" fmla="*/ 211350 w 257824"/>
              <a:gd name="connsiteY90" fmla="*/ 96828 h 298687"/>
              <a:gd name="connsiteX91" fmla="*/ 211350 w 257824"/>
              <a:gd name="connsiteY91" fmla="*/ 51507 h 298687"/>
              <a:gd name="connsiteX92" fmla="*/ 211664 w 257824"/>
              <a:gd name="connsiteY92" fmla="*/ 32391 h 298687"/>
              <a:gd name="connsiteX93" fmla="*/ 250270 w 257824"/>
              <a:gd name="connsiteY93" fmla="*/ 32391 h 29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57824" h="298687">
                <a:moveTo>
                  <a:pt x="211728" y="24829"/>
                </a:moveTo>
                <a:lnTo>
                  <a:pt x="211728" y="0"/>
                </a:lnTo>
                <a:lnTo>
                  <a:pt x="45370" y="0"/>
                </a:lnTo>
                <a:lnTo>
                  <a:pt x="45370" y="24829"/>
                </a:lnTo>
                <a:lnTo>
                  <a:pt x="0" y="24829"/>
                </a:lnTo>
                <a:lnTo>
                  <a:pt x="0" y="101580"/>
                </a:lnTo>
                <a:cubicBezTo>
                  <a:pt x="200" y="120696"/>
                  <a:pt x="7657" y="139022"/>
                  <a:pt x="20859" y="152849"/>
                </a:cubicBezTo>
                <a:cubicBezTo>
                  <a:pt x="41366" y="174108"/>
                  <a:pt x="65719" y="183799"/>
                  <a:pt x="101977" y="185130"/>
                </a:cubicBezTo>
                <a:lnTo>
                  <a:pt x="105168" y="188725"/>
                </a:lnTo>
                <a:cubicBezTo>
                  <a:pt x="109230" y="193092"/>
                  <a:pt x="111963" y="198525"/>
                  <a:pt x="113048" y="204389"/>
                </a:cubicBezTo>
                <a:cubicBezTo>
                  <a:pt x="113309" y="206089"/>
                  <a:pt x="113435" y="207807"/>
                  <a:pt x="113426" y="209527"/>
                </a:cubicBezTo>
                <a:lnTo>
                  <a:pt x="113426" y="253317"/>
                </a:lnTo>
                <a:lnTo>
                  <a:pt x="98302" y="253317"/>
                </a:lnTo>
                <a:cubicBezTo>
                  <a:pt x="87867" y="253330"/>
                  <a:pt x="79410" y="261786"/>
                  <a:pt x="79398" y="272222"/>
                </a:cubicBezTo>
                <a:lnTo>
                  <a:pt x="68055" y="272222"/>
                </a:lnTo>
                <a:cubicBezTo>
                  <a:pt x="57625" y="272246"/>
                  <a:pt x="49176" y="280696"/>
                  <a:pt x="49151" y="291126"/>
                </a:cubicBezTo>
                <a:lnTo>
                  <a:pt x="49151" y="298687"/>
                </a:lnTo>
                <a:lnTo>
                  <a:pt x="207947" y="298687"/>
                </a:lnTo>
                <a:lnTo>
                  <a:pt x="207947" y="291126"/>
                </a:lnTo>
                <a:cubicBezTo>
                  <a:pt x="207928" y="280693"/>
                  <a:pt x="199476" y="272240"/>
                  <a:pt x="189043" y="272222"/>
                </a:cubicBezTo>
                <a:lnTo>
                  <a:pt x="177700" y="272222"/>
                </a:lnTo>
                <a:cubicBezTo>
                  <a:pt x="177688" y="261786"/>
                  <a:pt x="169231" y="253330"/>
                  <a:pt x="158796" y="253317"/>
                </a:cubicBezTo>
                <a:lnTo>
                  <a:pt x="143672" y="253317"/>
                </a:lnTo>
                <a:lnTo>
                  <a:pt x="143672" y="209905"/>
                </a:lnTo>
                <a:cubicBezTo>
                  <a:pt x="143672" y="207333"/>
                  <a:pt x="143978" y="204769"/>
                  <a:pt x="144584" y="202268"/>
                </a:cubicBezTo>
                <a:cubicBezTo>
                  <a:pt x="145851" y="197471"/>
                  <a:pt x="148263" y="193052"/>
                  <a:pt x="151612" y="189391"/>
                </a:cubicBezTo>
                <a:lnTo>
                  <a:pt x="155321" y="185137"/>
                </a:lnTo>
                <a:cubicBezTo>
                  <a:pt x="191867" y="183882"/>
                  <a:pt x="216374" y="174173"/>
                  <a:pt x="236988" y="152815"/>
                </a:cubicBezTo>
                <a:cubicBezTo>
                  <a:pt x="250178" y="138992"/>
                  <a:pt x="257626" y="120675"/>
                  <a:pt x="257824" y="101569"/>
                </a:cubicBezTo>
                <a:lnTo>
                  <a:pt x="257824" y="24818"/>
                </a:lnTo>
                <a:close/>
                <a:moveTo>
                  <a:pt x="26322" y="147608"/>
                </a:moveTo>
                <a:cubicBezTo>
                  <a:pt x="14546" y="135138"/>
                  <a:pt x="7855" y="118718"/>
                  <a:pt x="7562" y="101569"/>
                </a:cubicBezTo>
                <a:lnTo>
                  <a:pt x="7562" y="32379"/>
                </a:lnTo>
                <a:lnTo>
                  <a:pt x="45370" y="32379"/>
                </a:lnTo>
                <a:lnTo>
                  <a:pt x="45370" y="96450"/>
                </a:lnTo>
                <a:cubicBezTo>
                  <a:pt x="45371" y="109832"/>
                  <a:pt x="49095" y="122951"/>
                  <a:pt x="56127" y="134338"/>
                </a:cubicBezTo>
                <a:lnTo>
                  <a:pt x="56210" y="134288"/>
                </a:lnTo>
                <a:cubicBezTo>
                  <a:pt x="58851" y="138517"/>
                  <a:pt x="61861" y="142504"/>
                  <a:pt x="65205" y="146202"/>
                </a:cubicBezTo>
                <a:lnTo>
                  <a:pt x="65205" y="146202"/>
                </a:lnTo>
                <a:cubicBezTo>
                  <a:pt x="70751" y="152584"/>
                  <a:pt x="76426" y="158096"/>
                  <a:pt x="81916" y="163427"/>
                </a:cubicBezTo>
                <a:lnTo>
                  <a:pt x="84525" y="165964"/>
                </a:lnTo>
                <a:cubicBezTo>
                  <a:pt x="86691" y="168085"/>
                  <a:pt x="88895" y="170407"/>
                  <a:pt x="91258" y="173061"/>
                </a:cubicBezTo>
                <a:lnTo>
                  <a:pt x="94903" y="177163"/>
                </a:lnTo>
                <a:cubicBezTo>
                  <a:pt x="64498" y="174967"/>
                  <a:pt x="44179" y="166119"/>
                  <a:pt x="26322" y="147608"/>
                </a:cubicBezTo>
                <a:close/>
                <a:moveTo>
                  <a:pt x="189043" y="279783"/>
                </a:moveTo>
                <a:lnTo>
                  <a:pt x="189043" y="279783"/>
                </a:lnTo>
                <a:cubicBezTo>
                  <a:pt x="195299" y="279804"/>
                  <a:pt x="200364" y="284870"/>
                  <a:pt x="200385" y="291126"/>
                </a:cubicBezTo>
                <a:lnTo>
                  <a:pt x="56713" y="291126"/>
                </a:lnTo>
                <a:lnTo>
                  <a:pt x="56713" y="291126"/>
                </a:lnTo>
                <a:cubicBezTo>
                  <a:pt x="56736" y="284871"/>
                  <a:pt x="61801" y="279806"/>
                  <a:pt x="68055" y="279783"/>
                </a:cubicBezTo>
                <a:lnTo>
                  <a:pt x="189043" y="279783"/>
                </a:lnTo>
                <a:close/>
                <a:moveTo>
                  <a:pt x="158796" y="260879"/>
                </a:moveTo>
                <a:cubicBezTo>
                  <a:pt x="165060" y="260879"/>
                  <a:pt x="170138" y="265957"/>
                  <a:pt x="170138" y="272222"/>
                </a:cubicBezTo>
                <a:lnTo>
                  <a:pt x="86960" y="272222"/>
                </a:lnTo>
                <a:cubicBezTo>
                  <a:pt x="86960" y="265957"/>
                  <a:pt x="92038" y="260879"/>
                  <a:pt x="98302" y="260879"/>
                </a:cubicBezTo>
                <a:lnTo>
                  <a:pt x="117206" y="260879"/>
                </a:lnTo>
                <a:lnTo>
                  <a:pt x="139892" y="260879"/>
                </a:lnTo>
                <a:close/>
                <a:moveTo>
                  <a:pt x="145918" y="184415"/>
                </a:moveTo>
                <a:cubicBezTo>
                  <a:pt x="141762" y="188990"/>
                  <a:pt x="138777" y="194505"/>
                  <a:pt x="137222" y="200487"/>
                </a:cubicBezTo>
                <a:cubicBezTo>
                  <a:pt x="136473" y="203571"/>
                  <a:pt x="136092" y="206732"/>
                  <a:pt x="136088" y="209905"/>
                </a:cubicBezTo>
                <a:lnTo>
                  <a:pt x="136088" y="253317"/>
                </a:lnTo>
                <a:lnTo>
                  <a:pt x="120987" y="253317"/>
                </a:lnTo>
                <a:lnTo>
                  <a:pt x="120987" y="209527"/>
                </a:lnTo>
                <a:cubicBezTo>
                  <a:pt x="120989" y="207405"/>
                  <a:pt x="120821" y="205286"/>
                  <a:pt x="120484" y="203191"/>
                </a:cubicBezTo>
                <a:cubicBezTo>
                  <a:pt x="119181" y="195903"/>
                  <a:pt x="115828" y="189138"/>
                  <a:pt x="110817" y="183689"/>
                </a:cubicBezTo>
                <a:lnTo>
                  <a:pt x="96903" y="168036"/>
                </a:lnTo>
                <a:cubicBezTo>
                  <a:pt x="94423" y="165246"/>
                  <a:pt x="92102" y="162800"/>
                  <a:pt x="89803" y="160554"/>
                </a:cubicBezTo>
                <a:lnTo>
                  <a:pt x="87179" y="158006"/>
                </a:lnTo>
                <a:cubicBezTo>
                  <a:pt x="81803" y="152781"/>
                  <a:pt x="76245" y="147381"/>
                  <a:pt x="70728" y="141049"/>
                </a:cubicBezTo>
                <a:cubicBezTo>
                  <a:pt x="67979" y="137995"/>
                  <a:pt x="65444" y="134756"/>
                  <a:pt x="63140" y="131354"/>
                </a:cubicBezTo>
                <a:lnTo>
                  <a:pt x="62592" y="130413"/>
                </a:lnTo>
                <a:cubicBezTo>
                  <a:pt x="56283" y="120208"/>
                  <a:pt x="52938" y="108448"/>
                  <a:pt x="52932" y="96450"/>
                </a:cubicBezTo>
                <a:lnTo>
                  <a:pt x="52932" y="7562"/>
                </a:lnTo>
                <a:lnTo>
                  <a:pt x="204166" y="7562"/>
                </a:lnTo>
                <a:lnTo>
                  <a:pt x="204166" y="28311"/>
                </a:lnTo>
                <a:lnTo>
                  <a:pt x="203788" y="51442"/>
                </a:lnTo>
                <a:lnTo>
                  <a:pt x="203788" y="96813"/>
                </a:lnTo>
                <a:cubicBezTo>
                  <a:pt x="203782" y="108811"/>
                  <a:pt x="200437" y="120571"/>
                  <a:pt x="194128" y="130776"/>
                </a:cubicBezTo>
                <a:lnTo>
                  <a:pt x="193614" y="131623"/>
                </a:lnTo>
                <a:cubicBezTo>
                  <a:pt x="192290" y="133513"/>
                  <a:pt x="188290" y="138807"/>
                  <a:pt x="185750" y="141680"/>
                </a:cubicBezTo>
                <a:cubicBezTo>
                  <a:pt x="181073" y="147174"/>
                  <a:pt x="176074" y="152384"/>
                  <a:pt x="170777" y="157284"/>
                </a:cubicBezTo>
                <a:cubicBezTo>
                  <a:pt x="166104" y="161756"/>
                  <a:pt x="161526" y="166550"/>
                  <a:pt x="157166" y="171534"/>
                </a:cubicBezTo>
                <a:close/>
                <a:moveTo>
                  <a:pt x="250270" y="101569"/>
                </a:moveTo>
                <a:cubicBezTo>
                  <a:pt x="249979" y="118707"/>
                  <a:pt x="243296" y="135119"/>
                  <a:pt x="231532" y="147586"/>
                </a:cubicBezTo>
                <a:cubicBezTo>
                  <a:pt x="213531" y="166244"/>
                  <a:pt x="193024" y="175099"/>
                  <a:pt x="162244" y="177212"/>
                </a:cubicBezTo>
                <a:lnTo>
                  <a:pt x="162872" y="176494"/>
                </a:lnTo>
                <a:cubicBezTo>
                  <a:pt x="167072" y="171681"/>
                  <a:pt x="171492" y="167042"/>
                  <a:pt x="176006" y="162732"/>
                </a:cubicBezTo>
                <a:cubicBezTo>
                  <a:pt x="181490" y="157672"/>
                  <a:pt x="186667" y="152289"/>
                  <a:pt x="191508" y="146610"/>
                </a:cubicBezTo>
                <a:cubicBezTo>
                  <a:pt x="194844" y="142889"/>
                  <a:pt x="197857" y="138891"/>
                  <a:pt x="200514" y="134659"/>
                </a:cubicBezTo>
                <a:lnTo>
                  <a:pt x="200608" y="134716"/>
                </a:lnTo>
                <a:cubicBezTo>
                  <a:pt x="207635" y="123328"/>
                  <a:pt x="211355" y="110209"/>
                  <a:pt x="211350" y="96828"/>
                </a:cubicBezTo>
                <a:lnTo>
                  <a:pt x="211350" y="51507"/>
                </a:lnTo>
                <a:lnTo>
                  <a:pt x="211664" y="32391"/>
                </a:lnTo>
                <a:lnTo>
                  <a:pt x="250270" y="32391"/>
                </a:lnTo>
                <a:close/>
              </a:path>
            </a:pathLst>
          </a:custGeom>
          <a:solidFill>
            <a:srgbClr val="FFFFFF"/>
          </a:solidFill>
          <a:ln w="3770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>
              <a:latin typeface="Quicksand Light" pitchFamily="2" charset="0"/>
            </a:endParaRPr>
          </a:p>
        </p:txBody>
      </p:sp>
      <p:grpSp>
        <p:nvGrpSpPr>
          <p:cNvPr id="91" name="Group 47">
            <a:extLst>
              <a:ext uri="{FF2B5EF4-FFF2-40B4-BE49-F238E27FC236}">
                <a16:creationId xmlns:a16="http://schemas.microsoft.com/office/drawing/2014/main" id="{0C5804B6-B1AB-4C1F-BFBD-2D26CAD58722}"/>
              </a:ext>
            </a:extLst>
          </p:cNvPr>
          <p:cNvGrpSpPr/>
          <p:nvPr/>
        </p:nvGrpSpPr>
        <p:grpSpPr>
          <a:xfrm>
            <a:off x="7147903" y="3159228"/>
            <a:ext cx="3381275" cy="1351708"/>
            <a:chOff x="8921977" y="1220504"/>
            <a:chExt cx="2926080" cy="1351708"/>
          </a:xfrm>
        </p:grpSpPr>
        <p:sp>
          <p:nvSpPr>
            <p:cNvPr id="92" name="TextBox 48">
              <a:extLst>
                <a:ext uri="{FF2B5EF4-FFF2-40B4-BE49-F238E27FC236}">
                  <a16:creationId xmlns:a16="http://schemas.microsoft.com/office/drawing/2014/main" id="{D753DA18-9C3E-41A0-AF6E-82593614E8B1}"/>
                </a:ext>
              </a:extLst>
            </p:cNvPr>
            <p:cNvSpPr txBox="1"/>
            <p:nvPr/>
          </p:nvSpPr>
          <p:spPr>
            <a:xfrm>
              <a:off x="8921977" y="1220504"/>
              <a:ext cx="2926080" cy="70788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000" noProof="1">
                  <a:latin typeface="Quicksand" pitchFamily="2" charset="0"/>
                </a:rPr>
                <a:t>Busca da</a:t>
              </a:r>
              <a:br>
                <a:rPr lang="en-US" sz="2000" noProof="1">
                  <a:latin typeface="Quicksand" pitchFamily="2" charset="0"/>
                </a:rPr>
              </a:br>
              <a:r>
                <a:rPr lang="en-US" sz="2000" noProof="1">
                  <a:latin typeface="Quicksand" pitchFamily="2" charset="0"/>
                </a:rPr>
                <a:t>Rede Credenciada</a:t>
              </a:r>
            </a:p>
          </p:txBody>
        </p:sp>
        <p:sp>
          <p:nvSpPr>
            <p:cNvPr id="93" name="TextBox 49">
              <a:extLst>
                <a:ext uri="{FF2B5EF4-FFF2-40B4-BE49-F238E27FC236}">
                  <a16:creationId xmlns:a16="http://schemas.microsoft.com/office/drawing/2014/main" id="{901A76E9-3096-4DBF-A031-D630C4842931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/>
              <a:r>
                <a:rPr lang="pt-BR" sz="12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Quicksand Light" pitchFamily="2" charset="0"/>
                </a:rPr>
                <a:t>Busca da rede por endereço, nome, CEP com possibilidade de favoritar no mapa os estabelecimentos de sua preferência.</a:t>
              </a:r>
            </a:p>
          </p:txBody>
        </p:sp>
      </p:grpSp>
      <p:grpSp>
        <p:nvGrpSpPr>
          <p:cNvPr id="94" name="Group 50">
            <a:extLst>
              <a:ext uri="{FF2B5EF4-FFF2-40B4-BE49-F238E27FC236}">
                <a16:creationId xmlns:a16="http://schemas.microsoft.com/office/drawing/2014/main" id="{2EEC48EB-C83B-4AF5-98F3-E8B5DBE9FE8A}"/>
              </a:ext>
            </a:extLst>
          </p:cNvPr>
          <p:cNvGrpSpPr/>
          <p:nvPr/>
        </p:nvGrpSpPr>
        <p:grpSpPr>
          <a:xfrm>
            <a:off x="1198222" y="3286618"/>
            <a:ext cx="2926080" cy="1905706"/>
            <a:chOff x="332936" y="2381545"/>
            <a:chExt cx="2926080" cy="1905706"/>
          </a:xfrm>
        </p:grpSpPr>
        <p:sp>
          <p:nvSpPr>
            <p:cNvPr id="95" name="TextBox 51">
              <a:extLst>
                <a:ext uri="{FF2B5EF4-FFF2-40B4-BE49-F238E27FC236}">
                  <a16:creationId xmlns:a16="http://schemas.microsoft.com/office/drawing/2014/main" id="{1DE5C05C-3E79-4C60-A947-9C45F8204114}"/>
                </a:ext>
              </a:extLst>
            </p:cNvPr>
            <p:cNvSpPr txBox="1"/>
            <p:nvPr/>
          </p:nvSpPr>
          <p:spPr>
            <a:xfrm>
              <a:off x="332936" y="2381545"/>
              <a:ext cx="2926080" cy="70788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000" noProof="1">
                  <a:latin typeface="Quicksand" pitchFamily="2" charset="0"/>
                </a:rPr>
                <a:t>Cadastro do usuário</a:t>
              </a:r>
              <a:br>
                <a:rPr lang="en-US" sz="2000" noProof="1">
                  <a:latin typeface="Quicksand" pitchFamily="2" charset="0"/>
                </a:rPr>
              </a:br>
              <a:r>
                <a:rPr lang="en-US" sz="2000" noProof="1">
                  <a:latin typeface="Quicksand" pitchFamily="2" charset="0"/>
                </a:rPr>
                <a:t>(Onboarding)</a:t>
              </a:r>
            </a:p>
          </p:txBody>
        </p:sp>
        <p:sp>
          <p:nvSpPr>
            <p:cNvPr id="96" name="TextBox 52">
              <a:extLst>
                <a:ext uri="{FF2B5EF4-FFF2-40B4-BE49-F238E27FC236}">
                  <a16:creationId xmlns:a16="http://schemas.microsoft.com/office/drawing/2014/main" id="{5214D722-9E65-46C4-BDBE-533E8DDB58C0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12003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pt-BR" sz="12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Quicksand Light" pitchFamily="2" charset="0"/>
                </a:rPr>
                <a:t>Formulário para criação do usuário com  preenchimento de dados pessoais, definição da senha e aceite no termo de uso e politica de privacidade,. No primeiro acesso é realizada  a  vinculação dos cartões ao CPF da conta criada.</a:t>
              </a:r>
            </a:p>
          </p:txBody>
        </p:sp>
      </p:grpSp>
      <p:grpSp>
        <p:nvGrpSpPr>
          <p:cNvPr id="97" name="Group 56">
            <a:extLst>
              <a:ext uri="{FF2B5EF4-FFF2-40B4-BE49-F238E27FC236}">
                <a16:creationId xmlns:a16="http://schemas.microsoft.com/office/drawing/2014/main" id="{7DF006C2-D174-4772-8F90-71814C07BDC3}"/>
              </a:ext>
            </a:extLst>
          </p:cNvPr>
          <p:cNvGrpSpPr/>
          <p:nvPr/>
        </p:nvGrpSpPr>
        <p:grpSpPr>
          <a:xfrm>
            <a:off x="6951580" y="906613"/>
            <a:ext cx="4262717" cy="1721040"/>
            <a:chOff x="8694449" y="1220504"/>
            <a:chExt cx="3182044" cy="1721040"/>
          </a:xfrm>
        </p:grpSpPr>
        <p:sp>
          <p:nvSpPr>
            <p:cNvPr id="98" name="TextBox 57">
              <a:extLst>
                <a:ext uri="{FF2B5EF4-FFF2-40B4-BE49-F238E27FC236}">
                  <a16:creationId xmlns:a16="http://schemas.microsoft.com/office/drawing/2014/main" id="{F341E8E0-73AA-497F-96BC-6F656402FBF0}"/>
                </a:ext>
              </a:extLst>
            </p:cNvPr>
            <p:cNvSpPr txBox="1"/>
            <p:nvPr/>
          </p:nvSpPr>
          <p:spPr>
            <a:xfrm>
              <a:off x="8694449" y="1220504"/>
              <a:ext cx="2049000" cy="70788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noProof="1">
                  <a:latin typeface="Quicksand" pitchFamily="2" charset="0"/>
                </a:rPr>
                <a:t>Saldo / Extrato / Gráfico de Utilização</a:t>
              </a:r>
            </a:p>
          </p:txBody>
        </p:sp>
        <p:sp>
          <p:nvSpPr>
            <p:cNvPr id="99" name="TextBox 58">
              <a:extLst>
                <a:ext uri="{FF2B5EF4-FFF2-40B4-BE49-F238E27FC236}">
                  <a16:creationId xmlns:a16="http://schemas.microsoft.com/office/drawing/2014/main" id="{3574F457-A472-48F1-9C59-2CDFFAD86048}"/>
                </a:ext>
              </a:extLst>
            </p:cNvPr>
            <p:cNvSpPr txBox="1"/>
            <p:nvPr/>
          </p:nvSpPr>
          <p:spPr>
            <a:xfrm>
              <a:off x="8950413" y="1925881"/>
              <a:ext cx="2926080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/>
              <a:r>
                <a:rPr lang="pt-BR" sz="12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Quicksand Light" pitchFamily="2" charset="0"/>
                </a:rPr>
                <a:t>Disponibiliza o saldo atual de cada cartão e o extrato de todas as transações realizadas. É possível ter detalhe das transações realizadas baseada em filtro de períodos. Também é disponibilizado um gráfico de utilização de cada beneficio no período dos 30 dias.</a:t>
              </a:r>
            </a:p>
          </p:txBody>
        </p:sp>
      </p:grpSp>
      <p:grpSp>
        <p:nvGrpSpPr>
          <p:cNvPr id="100" name="Group 59">
            <a:extLst>
              <a:ext uri="{FF2B5EF4-FFF2-40B4-BE49-F238E27FC236}">
                <a16:creationId xmlns:a16="http://schemas.microsoft.com/office/drawing/2014/main" id="{06030F2A-CF00-49F0-8303-BF0D4AA55CC5}"/>
              </a:ext>
            </a:extLst>
          </p:cNvPr>
          <p:cNvGrpSpPr/>
          <p:nvPr/>
        </p:nvGrpSpPr>
        <p:grpSpPr>
          <a:xfrm>
            <a:off x="951048" y="1335826"/>
            <a:ext cx="4005543" cy="1228598"/>
            <a:chOff x="482254" y="2689321"/>
            <a:chExt cx="2990072" cy="1228598"/>
          </a:xfrm>
        </p:grpSpPr>
        <p:sp>
          <p:nvSpPr>
            <p:cNvPr id="101" name="TextBox 60">
              <a:extLst>
                <a:ext uri="{FF2B5EF4-FFF2-40B4-BE49-F238E27FC236}">
                  <a16:creationId xmlns:a16="http://schemas.microsoft.com/office/drawing/2014/main" id="{D7236224-B20D-4748-B9B5-5645A59195D7}"/>
                </a:ext>
              </a:extLst>
            </p:cNvPr>
            <p:cNvSpPr txBox="1"/>
            <p:nvPr/>
          </p:nvSpPr>
          <p:spPr>
            <a:xfrm>
              <a:off x="546246" y="2689321"/>
              <a:ext cx="2926080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000" noProof="1">
                  <a:latin typeface="Quicksand" pitchFamily="2" charset="0"/>
                </a:rPr>
                <a:t>Carrossel</a:t>
              </a:r>
            </a:p>
          </p:txBody>
        </p:sp>
        <p:sp>
          <p:nvSpPr>
            <p:cNvPr id="102" name="TextBox 61">
              <a:extLst>
                <a:ext uri="{FF2B5EF4-FFF2-40B4-BE49-F238E27FC236}">
                  <a16:creationId xmlns:a16="http://schemas.microsoft.com/office/drawing/2014/main" id="{1C817EBD-38E8-41B2-9A3C-CCC3BAB85D6F}"/>
                </a:ext>
              </a:extLst>
            </p:cNvPr>
            <p:cNvSpPr txBox="1"/>
            <p:nvPr/>
          </p:nvSpPr>
          <p:spPr>
            <a:xfrm>
              <a:off x="482254" y="3086922"/>
              <a:ext cx="2666918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pt-BR" sz="12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Quicksand Light" pitchFamily="2" charset="0"/>
                </a:rPr>
                <a:t>Exibe todos os cartões vinculados ao CPF da conta do usuário, onde é possível navegar entre os cartões e obter com informações de saldo para cada um dos benefícios.</a:t>
              </a:r>
            </a:p>
          </p:txBody>
        </p:sp>
      </p:grpSp>
      <p:grpSp>
        <p:nvGrpSpPr>
          <p:cNvPr id="103" name="Group 62">
            <a:extLst>
              <a:ext uri="{FF2B5EF4-FFF2-40B4-BE49-F238E27FC236}">
                <a16:creationId xmlns:a16="http://schemas.microsoft.com/office/drawing/2014/main" id="{CFFFF551-F6B0-43DB-91A9-260F8834EEA0}"/>
              </a:ext>
            </a:extLst>
          </p:cNvPr>
          <p:cNvGrpSpPr/>
          <p:nvPr/>
        </p:nvGrpSpPr>
        <p:grpSpPr>
          <a:xfrm>
            <a:off x="4572000" y="5274002"/>
            <a:ext cx="3919818" cy="1351708"/>
            <a:chOff x="332936" y="2381545"/>
            <a:chExt cx="2926080" cy="1351708"/>
          </a:xfrm>
        </p:grpSpPr>
        <p:sp>
          <p:nvSpPr>
            <p:cNvPr id="104" name="TextBox 63">
              <a:extLst>
                <a:ext uri="{FF2B5EF4-FFF2-40B4-BE49-F238E27FC236}">
                  <a16:creationId xmlns:a16="http://schemas.microsoft.com/office/drawing/2014/main" id="{CF12D942-6384-4317-9FBA-70A8053076C4}"/>
                </a:ext>
              </a:extLst>
            </p:cNvPr>
            <p:cNvSpPr txBox="1"/>
            <p:nvPr/>
          </p:nvSpPr>
          <p:spPr>
            <a:xfrm>
              <a:off x="332936" y="2381545"/>
              <a:ext cx="2926080" cy="70788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pt-BR" sz="2000" noProof="1">
                  <a:latin typeface="Quicksand" pitchFamily="2" charset="0"/>
                </a:rPr>
                <a:t>Cartão Virtual /</a:t>
              </a:r>
              <a:br>
                <a:rPr lang="pt-BR" sz="2000" noProof="1">
                  <a:latin typeface="Quicksand" pitchFamily="2" charset="0"/>
                </a:rPr>
              </a:br>
              <a:r>
                <a:rPr lang="pt-BR" sz="2000" noProof="1">
                  <a:latin typeface="Quicksand" pitchFamily="2" charset="0"/>
                </a:rPr>
                <a:t>Pagamento via QR Code</a:t>
              </a:r>
            </a:p>
          </p:txBody>
        </p:sp>
        <p:sp>
          <p:nvSpPr>
            <p:cNvPr id="105" name="TextBox 64">
              <a:extLst>
                <a:ext uri="{FF2B5EF4-FFF2-40B4-BE49-F238E27FC236}">
                  <a16:creationId xmlns:a16="http://schemas.microsoft.com/office/drawing/2014/main" id="{F550CAE1-9396-4266-B045-06589A4ACA6A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pt-BR" sz="12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Quicksand Light" pitchFamily="2" charset="0"/>
                </a:rPr>
                <a:t>Geração de cartões virtuais s e pagamento via QR Code gerado a partir das maquininhas de cartões da Cielo ou via VR Pague.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117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432FF"/>
      </a:accent1>
      <a:accent2>
        <a:srgbClr val="00F900"/>
      </a:accent2>
      <a:accent3>
        <a:srgbClr val="FEFB00"/>
      </a:accent3>
      <a:accent4>
        <a:srgbClr val="FF9200"/>
      </a:accent4>
      <a:accent5>
        <a:srgbClr val="FF2600"/>
      </a:accent5>
      <a:accent6>
        <a:srgbClr val="93209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err="1" smtClean="0">
            <a:latin typeface="Quicksand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>
            <a:latin typeface="Quicksand Light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5">
    <a:dk1>
      <a:srgbClr val="000000"/>
    </a:dk1>
    <a:lt1>
      <a:srgbClr val="FFFFFF"/>
    </a:lt1>
    <a:dk2>
      <a:srgbClr val="1F497D"/>
    </a:dk2>
    <a:lt2>
      <a:srgbClr val="EEECE1"/>
    </a:lt2>
    <a:accent1>
      <a:srgbClr val="0432FF"/>
    </a:accent1>
    <a:accent2>
      <a:srgbClr val="00F900"/>
    </a:accent2>
    <a:accent3>
      <a:srgbClr val="FEFB00"/>
    </a:accent3>
    <a:accent4>
      <a:srgbClr val="FF9200"/>
    </a:accent4>
    <a:accent5>
      <a:srgbClr val="FF2600"/>
    </a:accent5>
    <a:accent6>
      <a:srgbClr val="932092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461E0D9B4D0EE4FB96F2F2FEB76F4CD" ma:contentTypeVersion="11" ma:contentTypeDescription="Crie um novo documento." ma:contentTypeScope="" ma:versionID="b1be5cf8a4449eb1f8102766ac6bddc7">
  <xsd:schema xmlns:xsd="http://www.w3.org/2001/XMLSchema" xmlns:xs="http://www.w3.org/2001/XMLSchema" xmlns:p="http://schemas.microsoft.com/office/2006/metadata/properties" xmlns:ns2="dd684c5e-f45a-4576-9702-f07be538215f" xmlns:ns3="73066cd2-c90d-43f6-8351-9a59a2bf25b2" targetNamespace="http://schemas.microsoft.com/office/2006/metadata/properties" ma:root="true" ma:fieldsID="885b79d15f2b79d7e6aa8c9d6c87e17b" ns2:_="" ns3:_="">
    <xsd:import namespace="dd684c5e-f45a-4576-9702-f07be538215f"/>
    <xsd:import namespace="73066cd2-c90d-43f6-8351-9a59a2bf25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684c5e-f45a-4576-9702-f07be53821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066cd2-c90d-43f6-8351-9a59a2bf25b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32A69E-5E10-4904-99DE-60EC08CF07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684c5e-f45a-4576-9702-f07be538215f"/>
    <ds:schemaRef ds:uri="73066cd2-c90d-43f6-8351-9a59a2bf25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473920-E5C1-4428-B3A0-AEA894ED4D2E}">
  <ds:schemaRefs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73066cd2-c90d-43f6-8351-9a59a2bf25b2"/>
    <ds:schemaRef ds:uri="http://schemas.microsoft.com/office/2006/documentManagement/types"/>
    <ds:schemaRef ds:uri="http://purl.org/dc/dcmitype/"/>
    <ds:schemaRef ds:uri="http://schemas.microsoft.com/office/infopath/2007/PartnerControls"/>
    <ds:schemaRef ds:uri="dd684c5e-f45a-4576-9702-f07be538215f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B9BCDB0-EAAE-475F-9010-735BCC709C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5046</Words>
  <Application>Microsoft Office PowerPoint</Application>
  <PresentationFormat>Widescreen</PresentationFormat>
  <Paragraphs>590</Paragraphs>
  <Slides>55</Slides>
  <Notes>10</Notes>
  <HiddenSlides>4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55</vt:i4>
      </vt:variant>
    </vt:vector>
  </HeadingPairs>
  <TitlesOfParts>
    <vt:vector size="67" baseType="lpstr">
      <vt:lpstr>Arial</vt:lpstr>
      <vt:lpstr>Avenir Next</vt:lpstr>
      <vt:lpstr>Calibri</vt:lpstr>
      <vt:lpstr>charter</vt:lpstr>
      <vt:lpstr>Open Sans</vt:lpstr>
      <vt:lpstr>Quicksand</vt:lpstr>
      <vt:lpstr>Quicksand Light</vt:lpstr>
      <vt:lpstr>Times New Roman</vt:lpstr>
      <vt:lpstr>Wingdings</vt:lpstr>
      <vt:lpstr>Wingdings,Sans-Serif</vt:lpstr>
      <vt:lpstr>Office Theme</vt:lpstr>
      <vt:lpstr>1_Office Theme</vt:lpstr>
      <vt:lpstr>Apresentação do PowerPoint</vt:lpstr>
      <vt:lpstr>ÍNDICE</vt:lpstr>
      <vt:lpstr>Método de trabalho</vt:lpstr>
      <vt:lpstr>MÉTODO</vt:lpstr>
      <vt:lpstr>MÉTODO</vt:lpstr>
      <vt:lpstr>Visão VR</vt:lpstr>
      <vt:lpstr>Visão VR</vt:lpstr>
      <vt:lpstr>Cenário atual</vt:lpstr>
      <vt:lpstr>CENÁRIO ATUAL</vt:lpstr>
      <vt:lpstr>Arranjo Arquitetural</vt:lpstr>
      <vt:lpstr>Apresentação do PowerPoint</vt:lpstr>
      <vt:lpstr>Apresentação do PowerPoint</vt:lpstr>
      <vt:lpstr>Apresentação do PowerPoint</vt:lpstr>
      <vt:lpstr>Apresentação do PowerPoint</vt:lpstr>
      <vt:lpstr>Implementação</vt:lpstr>
      <vt:lpstr>Apresentação do PowerPoint</vt:lpstr>
      <vt:lpstr>Apresentação do PowerPoint</vt:lpstr>
      <vt:lpstr>Análises</vt:lpstr>
      <vt:lpstr>Tecnologia mobile cross plataforma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Arquitetura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Pontos de atenção</vt:lpstr>
      <vt:lpstr>Pontos de Atenção</vt:lpstr>
      <vt:lpstr>Arquitetura sugerida</vt:lpstr>
      <vt:lpstr>Síntese &amp; recomendações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/>
  <cp:revision>44</cp:revision>
  <dcterms:created xsi:type="dcterms:W3CDTF">2021-06-15T19:01:00Z</dcterms:created>
  <dcterms:modified xsi:type="dcterms:W3CDTF">2021-08-21T09:59:22Z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0x0101009461E0D9B4D0EE4FB96F2F2FEB76F4CD</vt:lpwstr>
  </property>
</Properties>
</file>