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theme/themeOverride1.xml" ContentType="application/vnd.openxmlformats-officedocument.themeOverr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4"/>
    <p:sldMasterId id="2147483728" r:id="rId5"/>
  </p:sldMasterIdLst>
  <p:notesMasterIdLst>
    <p:notesMasterId r:id="rId70"/>
  </p:notesMasterIdLst>
  <p:handoutMasterIdLst>
    <p:handoutMasterId r:id="rId71"/>
  </p:handoutMasterIdLst>
  <p:sldIdLst>
    <p:sldId id="3478" r:id="rId6"/>
    <p:sldId id="3657" r:id="rId7"/>
    <p:sldId id="3550" r:id="rId8"/>
    <p:sldId id="3658" r:id="rId9"/>
    <p:sldId id="3566" r:id="rId10"/>
    <p:sldId id="3712" r:id="rId11"/>
    <p:sldId id="3669" r:id="rId12"/>
    <p:sldId id="3703" r:id="rId13"/>
    <p:sldId id="3704" r:id="rId14"/>
    <p:sldId id="3707" r:id="rId15"/>
    <p:sldId id="3660" r:id="rId16"/>
    <p:sldId id="3659" r:id="rId17"/>
    <p:sldId id="3672" r:id="rId18"/>
    <p:sldId id="3661" r:id="rId19"/>
    <p:sldId id="3708" r:id="rId20"/>
    <p:sldId id="3664" r:id="rId21"/>
    <p:sldId id="3518" r:id="rId22"/>
    <p:sldId id="3709" r:id="rId23"/>
    <p:sldId id="3713" r:id="rId24"/>
    <p:sldId id="3684" r:id="rId25"/>
    <p:sldId id="3722" r:id="rId26"/>
    <p:sldId id="3705" r:id="rId27"/>
    <p:sldId id="3685" r:id="rId28"/>
    <p:sldId id="3692" r:id="rId29"/>
    <p:sldId id="3686" r:id="rId30"/>
    <p:sldId id="3688" r:id="rId31"/>
    <p:sldId id="3689" r:id="rId32"/>
    <p:sldId id="3690" r:id="rId33"/>
    <p:sldId id="3694" r:id="rId34"/>
    <p:sldId id="3696" r:id="rId35"/>
    <p:sldId id="3687" r:id="rId36"/>
    <p:sldId id="3691" r:id="rId37"/>
    <p:sldId id="3717" r:id="rId38"/>
    <p:sldId id="3723" r:id="rId39"/>
    <p:sldId id="3716" r:id="rId40"/>
    <p:sldId id="3718" r:id="rId41"/>
    <p:sldId id="3719" r:id="rId42"/>
    <p:sldId id="3724" r:id="rId43"/>
    <p:sldId id="3711" r:id="rId44"/>
    <p:sldId id="3701" r:id="rId45"/>
    <p:sldId id="3710" r:id="rId46"/>
    <p:sldId id="3714" r:id="rId47"/>
    <p:sldId id="3680" r:id="rId48"/>
    <p:sldId id="3683" r:id="rId49"/>
    <p:sldId id="3682" r:id="rId50"/>
    <p:sldId id="3681" r:id="rId51"/>
    <p:sldId id="3671" r:id="rId52"/>
    <p:sldId id="3693" r:id="rId53"/>
    <p:sldId id="3695" r:id="rId54"/>
    <p:sldId id="3673" r:id="rId55"/>
    <p:sldId id="3674" r:id="rId56"/>
    <p:sldId id="3675" r:id="rId57"/>
    <p:sldId id="3676" r:id="rId58"/>
    <p:sldId id="3702" r:id="rId59"/>
    <p:sldId id="3697" r:id="rId60"/>
    <p:sldId id="3698" r:id="rId61"/>
    <p:sldId id="3715" r:id="rId62"/>
    <p:sldId id="3677" r:id="rId63"/>
    <p:sldId id="3678" r:id="rId64"/>
    <p:sldId id="3679" r:id="rId65"/>
    <p:sldId id="3720" r:id="rId66"/>
    <p:sldId id="3721" r:id="rId67"/>
    <p:sldId id="3666" r:id="rId68"/>
    <p:sldId id="3556" r:id="rId69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3025F8-225A-46B6-8A15-DD4EC2C0A5C3}">
          <p14:sldIdLst>
            <p14:sldId id="3478"/>
            <p14:sldId id="3657"/>
          </p14:sldIdLst>
        </p14:section>
        <p14:section name="Método" id="{488634AD-B95B-4385-B6AA-9921B9A8FF0E}">
          <p14:sldIdLst>
            <p14:sldId id="3550"/>
            <p14:sldId id="3658"/>
            <p14:sldId id="3566"/>
          </p14:sldIdLst>
        </p14:section>
        <p14:section name="Visão VR" id="{825C9E6F-6D5F-413C-A8F0-7DDD5C439CD3}">
          <p14:sldIdLst>
            <p14:sldId id="3712"/>
            <p14:sldId id="3669"/>
          </p14:sldIdLst>
        </p14:section>
        <p14:section name="Cenário Atual" id="{8D95AF0F-076A-4CFB-AEB3-B05E60E3C87C}">
          <p14:sldIdLst>
            <p14:sldId id="3703"/>
            <p14:sldId id="3704"/>
            <p14:sldId id="3707"/>
            <p14:sldId id="3660"/>
            <p14:sldId id="3659"/>
            <p14:sldId id="3672"/>
            <p14:sldId id="3661"/>
            <p14:sldId id="3708"/>
            <p14:sldId id="3664"/>
            <p14:sldId id="3518"/>
          </p14:sldIdLst>
        </p14:section>
        <p14:section name="Análise" id="{A805AB30-1D05-4EBA-BC9D-7A22AE9E7296}">
          <p14:sldIdLst>
            <p14:sldId id="3709"/>
            <p14:sldId id="3713"/>
            <p14:sldId id="3684"/>
            <p14:sldId id="3722"/>
            <p14:sldId id="3705"/>
            <p14:sldId id="3685"/>
            <p14:sldId id="3692"/>
            <p14:sldId id="3686"/>
            <p14:sldId id="3688"/>
            <p14:sldId id="3689"/>
            <p14:sldId id="3690"/>
            <p14:sldId id="3694"/>
            <p14:sldId id="3696"/>
            <p14:sldId id="3687"/>
            <p14:sldId id="3691"/>
            <p14:sldId id="3717"/>
            <p14:sldId id="3723"/>
            <p14:sldId id="3716"/>
            <p14:sldId id="3718"/>
            <p14:sldId id="3719"/>
            <p14:sldId id="3724"/>
          </p14:sldIdLst>
        </p14:section>
        <p14:section name="Pontos de atenção" id="{4694699B-FD31-4AEC-9A1B-361B0D8C4DBD}">
          <p14:sldIdLst>
            <p14:sldId id="3711"/>
            <p14:sldId id="3701"/>
          </p14:sldIdLst>
        </p14:section>
        <p14:section name="Arquitetura Proposta" id="{9EA45840-F31F-40A9-BF0E-5453D65C4706}">
          <p14:sldIdLst>
            <p14:sldId id="3710"/>
            <p14:sldId id="3714"/>
            <p14:sldId id="3680"/>
            <p14:sldId id="3683"/>
            <p14:sldId id="3682"/>
            <p14:sldId id="3681"/>
            <p14:sldId id="3671"/>
            <p14:sldId id="3693"/>
            <p14:sldId id="3695"/>
            <p14:sldId id="3673"/>
            <p14:sldId id="3674"/>
            <p14:sldId id="3675"/>
            <p14:sldId id="3676"/>
            <p14:sldId id="3702"/>
            <p14:sldId id="3697"/>
            <p14:sldId id="3698"/>
            <p14:sldId id="3715"/>
            <p14:sldId id="3677"/>
            <p14:sldId id="3678"/>
            <p14:sldId id="3679"/>
            <p14:sldId id="3720"/>
            <p14:sldId id="3721"/>
          </p14:sldIdLst>
        </p14:section>
        <p14:section name="Síntese &amp; Recomendações" id="{521D85D6-3D11-4647-B872-05DBD3455862}">
          <p14:sldIdLst>
            <p14:sldId id="3666"/>
            <p14:sldId id="3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27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15"/>
    <a:srgbClr val="73FF83"/>
    <a:srgbClr val="004C09"/>
    <a:srgbClr val="00BF16"/>
    <a:srgbClr val="00A613"/>
    <a:srgbClr val="009912"/>
    <a:srgbClr val="008C10"/>
    <a:srgbClr val="00800F"/>
    <a:srgbClr val="00730D"/>
    <a:srgbClr val="00A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82D48-9D83-4FC9-9DF9-D8B982F97080}" v="23" dt="2021-08-23T12:28:12.496"/>
    <p1510:client id="{980BB346-9FA3-4B14-8E9E-A96A17587E01}" v="509" dt="2021-08-23T22:57:33.754"/>
    <p1510:client id="{CA1069AB-1ECD-42D2-901B-AA4D16F85891}" v="230" dt="2021-08-24T07:52:03.061"/>
    <p1510:client id="{EA4CE280-8296-A4B9-3B10-D7A517DB72E3}" v="4" dt="2021-08-24T10:27:16.663"/>
    <p1510:client id="{F05CD017-3379-034E-5326-D0CEB51EA7E2}" v="646" dt="2021-08-23T20:20:51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868" autoAdjust="0"/>
    <p:restoredTop sz="96400" autoAdjust="0"/>
  </p:normalViewPr>
  <p:slideViewPr>
    <p:cSldViewPr snapToGrid="0">
      <p:cViewPr>
        <p:scale>
          <a:sx n="75" d="100"/>
          <a:sy n="75" d="100"/>
        </p:scale>
        <p:origin x="4050" y="88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598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0T19:03:28.163" idx="11">
    <p:pos x="10" y="10"/>
    <p:text>Revisado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4T02:44:13.507" idx="20">
    <p:pos x="5988" y="692"/>
    <p:text>No sentido de Dev Experience???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4T03:16:02.756" idx="23">
    <p:pos x="10" y="10"/>
    <p:text>[A menção foi removida], consolidei os textos no slide 21, por favor repassem para valiar se não mudei a semântica inadvertidamente.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4T03:25:33.163" idx="24">
    <p:pos x="1311" y="1033"/>
    <p:text>mais robusto por qual razão?</p:text>
    <p:extLst>
      <p:ext uri="{C676402C-5697-4E1C-873F-D02D1690AC5C}">
        <p15:threadingInfo xmlns:p15="http://schemas.microsoft.com/office/powerpoint/2012/main" timeZoneBias="180"/>
      </p:ext>
    </p:extLst>
  </p:cm>
  <p:cm authorId="4" dt="2021-08-24T03:40:58.713" idx="25">
    <p:pos x="1311" y="1129"/>
    <p:text>"mais eficiente"  não seria um termo melhor?</p:text>
    <p:extLst>
      <p:ext uri="{C676402C-5697-4E1C-873F-D02D1690AC5C}">
        <p15:threadingInfo xmlns:p15="http://schemas.microsoft.com/office/powerpoint/2012/main" timeZoneBias="180">
          <p15:parentCm authorId="4" idx="24"/>
        </p15:threadingInfo>
      </p:ext>
    </p:extLst>
  </p:cm>
  <p:cm authorId="4" dt="2021-08-24T03:42:30.012" idx="26">
    <p:pos x="5839" y="1596"/>
    <p:text>desculpem a ignorância, o que é plataforma subjacente?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0T12:02:00.799" idx="6">
    <p:pos x="10" y="10"/>
    <p:text>End of Life dos componentes</p:text>
    <p:extLst>
      <p:ext uri="{C676402C-5697-4E1C-873F-D02D1690AC5C}">
        <p15:threadingInfo xmlns:p15="http://schemas.microsoft.com/office/powerpoint/2012/main" timeZoneBias="180"/>
      </p:ext>
    </p:extLst>
  </p:cm>
  <p:cm authorId="4" dt="2021-08-24T04:07:51.744" idx="27">
    <p:pos x="10" y="106"/>
    <p:text>não achei do flutter.</p:text>
    <p:extLst>
      <p:ext uri="{C676402C-5697-4E1C-873F-D02D1690AC5C}">
        <p15:threadingInfo xmlns:p15="http://schemas.microsoft.com/office/powerpoint/2012/main" timeZoneBias="180">
          <p15:parentCm authorId="4" idx="6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4T02:48:13.835" idx="21">
    <p:pos x="4939" y="1463"/>
    <p:text>não entendi esta frase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4T03:02:21.135" idx="22">
    <p:pos x="5058" y="2377"/>
    <p:text>não consegui entender justificativa para as notas.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0T17:17:45.745" idx="9">
    <p:pos x="10" y="10"/>
    <p:text>REVISADO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0T17:17:37.839" idx="7">
    <p:pos x="10" y="10"/>
    <p:text>REVISADO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0T17:17:58.251" idx="10">
    <p:pos x="106" y="106"/>
    <p:text>REVISADO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3T23:33:00.599" idx="12">
    <p:pos x="3463" y="1455"/>
    <p:text>o que é 4Time?</p:text>
    <p:extLst>
      <p:ext uri="{C676402C-5697-4E1C-873F-D02D1690AC5C}">
        <p15:threadingInfo xmlns:p15="http://schemas.microsoft.com/office/powerpoint/2012/main" timeZoneBias="180"/>
      </p:ext>
    </p:extLst>
  </p:cm>
  <p:cm authorId="4" dt="2021-08-24T00:37:51.386" idx="13">
    <p:pos x="4912" y="2522"/>
    <p:text>entender esta frase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4T01:09:46.456" idx="15">
    <p:pos x="1053" y="1834"/>
    <p:text>faltou algo na frase???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4T01:36:19.271" idx="16">
    <p:pos x="2569" y="3165"/>
    <p:text>acesso irrestrito é uma aformação forte. ela é precisa?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10T15:21:53.579" idx="3">
    <p:pos x="7210" y="560"/>
    <p:text>v3</p:text>
    <p:extLst>
      <p:ext uri="{C676402C-5697-4E1C-873F-D02D1690AC5C}">
        <p15:threadingInfo xmlns:p15="http://schemas.microsoft.com/office/powerpoint/2012/main" timeZoneBias="420"/>
      </p:ext>
    </p:extLst>
  </p:cm>
  <p:cm authorId="4" dt="2021-08-24T01:43:24.462" idx="17">
    <p:pos x="6770" y="3479"/>
    <p:text>essa parte do google não está refletida nos levantamentos anteriores.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4T02:04:22.541" idx="18">
    <p:pos x="2298" y="874"/>
    <p:text>Baixa quanto?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B24ECD7-DA3C-0A40-9644-CC65169245A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45F1B70-A826-0E49-9E8E-7D076D479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004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EFB7256-B880-491A-BBDF-45B62873A9F2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9137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EFB7256-B880-491A-BBDF-45B62873A9F2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64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31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EFB7256-B880-491A-BBDF-45B62873A9F2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301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1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EFB7256-B880-491A-BBDF-45B62873A9F2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63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48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DECDD1F-ABBD-4058-B663-57CE8142502B}"/>
              </a:ext>
            </a:extLst>
          </p:cNvPr>
          <p:cNvSpPr/>
          <p:nvPr userDrawn="1"/>
        </p:nvSpPr>
        <p:spPr>
          <a:xfrm>
            <a:off x="0" y="0"/>
            <a:ext cx="12192000" cy="761997"/>
          </a:xfrm>
          <a:prstGeom prst="rect">
            <a:avLst/>
          </a:prstGeom>
          <a:solidFill>
            <a:srgbClr val="558ED5">
              <a:alpha val="15000"/>
            </a:srgbClr>
          </a:solidFill>
          <a:ln w="2083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0E02D-EB03-9F4D-9814-A231D3DB8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512BE-9BF4-434A-A47A-FD00BCE709C9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B698A2-C707-460E-94D2-7B56FEDDE624}"/>
              </a:ext>
            </a:extLst>
          </p:cNvPr>
          <p:cNvSpPr/>
          <p:nvPr userDrawn="1"/>
        </p:nvSpPr>
        <p:spPr>
          <a:xfrm>
            <a:off x="8356600" y="761998"/>
            <a:ext cx="3835400" cy="6096002"/>
          </a:xfrm>
          <a:prstGeom prst="rect">
            <a:avLst/>
          </a:prstGeom>
          <a:solidFill>
            <a:srgbClr val="558ED5">
              <a:alpha val="15000"/>
            </a:srgbClr>
          </a:solidFill>
          <a:ln w="2083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19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00A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EFFFF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2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749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gradFill flip="none" rotWithShape="1">
            <a:gsLst>
              <a:gs pos="29000">
                <a:srgbClr val="00AA13"/>
              </a:gs>
              <a:gs pos="100000">
                <a:srgbClr val="0070C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EFFFF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2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39199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66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EFFFF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2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91521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D7F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00AA13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9AF58C27-C508-47FE-A459-BEB8B2C39107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7032820" y="-46605"/>
            <a:chExt cx="4581090" cy="338554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C2EE336F-1BF5-4497-99F0-32B3855E79AB}"/>
                </a:ext>
              </a:extLst>
            </p:cNvPr>
            <p:cNvGrpSpPr/>
            <p:nvPr/>
          </p:nvGrpSpPr>
          <p:grpSpPr>
            <a:xfrm>
              <a:off x="7032820" y="-14128"/>
              <a:ext cx="680901" cy="273600"/>
              <a:chOff x="2718987" y="4923709"/>
              <a:chExt cx="680901" cy="273600"/>
            </a:xfrm>
          </p:grpSpPr>
          <p:sp>
            <p:nvSpPr>
              <p:cNvPr id="46" name="Retângulo 1">
                <a:extLst>
                  <a:ext uri="{FF2B5EF4-FFF2-40B4-BE49-F238E27FC236}">
                    <a16:creationId xmlns:a16="http://schemas.microsoft.com/office/drawing/2014/main" id="{BC3C36C9-F2A5-4AD6-A229-A9990BAFB9E6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7" name="TextBox 45">
                <a:extLst>
                  <a:ext uri="{FF2B5EF4-FFF2-40B4-BE49-F238E27FC236}">
                    <a16:creationId xmlns:a16="http://schemas.microsoft.com/office/drawing/2014/main" id="{FFED9546-C4C5-4863-941E-E3C2770D347A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D188E3D-33DC-405D-98C2-BF46E4D9F3CB}"/>
                </a:ext>
              </a:extLst>
            </p:cNvPr>
            <p:cNvGrpSpPr/>
            <p:nvPr/>
          </p:nvGrpSpPr>
          <p:grpSpPr>
            <a:xfrm>
              <a:off x="8356044" y="-13378"/>
              <a:ext cx="964781" cy="272101"/>
              <a:chOff x="4068077" y="4924459"/>
              <a:chExt cx="964781" cy="272101"/>
            </a:xfrm>
          </p:grpSpPr>
          <p:sp>
            <p:nvSpPr>
              <p:cNvPr id="44" name="Retângulo 2">
                <a:extLst>
                  <a:ext uri="{FF2B5EF4-FFF2-40B4-BE49-F238E27FC236}">
                    <a16:creationId xmlns:a16="http://schemas.microsoft.com/office/drawing/2014/main" id="{4308E7AD-738A-4B14-B2D5-21D98B4F4A58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5" name="TextBox 2">
                <a:extLst>
                  <a:ext uri="{FF2B5EF4-FFF2-40B4-BE49-F238E27FC236}">
                    <a16:creationId xmlns:a16="http://schemas.microsoft.com/office/drawing/2014/main" id="{7763867E-54AC-46F8-B2D6-29E35C484DC7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5C438C00-F8E4-4819-8FA1-1440FA9D89FC}"/>
                </a:ext>
              </a:extLst>
            </p:cNvPr>
            <p:cNvGrpSpPr/>
            <p:nvPr/>
          </p:nvGrpSpPr>
          <p:grpSpPr>
            <a:xfrm>
              <a:off x="9879166" y="-13662"/>
              <a:ext cx="689519" cy="272669"/>
              <a:chOff x="5680556" y="4924175"/>
              <a:chExt cx="689519" cy="272669"/>
            </a:xfrm>
          </p:grpSpPr>
          <p:sp>
            <p:nvSpPr>
              <p:cNvPr id="42" name="Retângulo 4">
                <a:extLst>
                  <a:ext uri="{FF2B5EF4-FFF2-40B4-BE49-F238E27FC236}">
                    <a16:creationId xmlns:a16="http://schemas.microsoft.com/office/drawing/2014/main" id="{5D35CB14-DF3A-43F0-9712-BDB689EFDF67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3" name="TextBox 25">
                <a:extLst>
                  <a:ext uri="{FF2B5EF4-FFF2-40B4-BE49-F238E27FC236}">
                    <a16:creationId xmlns:a16="http://schemas.microsoft.com/office/drawing/2014/main" id="{C2F5E596-7353-44E8-B37D-534D7A015269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34" name="Retângulo 7">
              <a:extLst>
                <a:ext uri="{FF2B5EF4-FFF2-40B4-BE49-F238E27FC236}">
                  <a16:creationId xmlns:a16="http://schemas.microsoft.com/office/drawing/2014/main" id="{D8817C05-5A8F-47FE-8CD3-CBF6BAF23A9C}"/>
                </a:ext>
              </a:extLst>
            </p:cNvPr>
            <p:cNvSpPr/>
            <p:nvPr/>
          </p:nvSpPr>
          <p:spPr>
            <a:xfrm>
              <a:off x="10558542" y="-14128"/>
              <a:ext cx="996607" cy="273600"/>
            </a:xfrm>
            <a:prstGeom prst="rect">
              <a:avLst/>
            </a:prstGeom>
            <a:solidFill>
              <a:srgbClr val="00B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7B74F6D8-0F9A-4743-802E-1BF080E01D37}"/>
                </a:ext>
              </a:extLst>
            </p:cNvPr>
            <p:cNvGrpSpPr/>
            <p:nvPr/>
          </p:nvGrpSpPr>
          <p:grpSpPr>
            <a:xfrm>
              <a:off x="7694432" y="-14128"/>
              <a:ext cx="680901" cy="273600"/>
              <a:chOff x="3397537" y="4923709"/>
              <a:chExt cx="680901" cy="273600"/>
            </a:xfrm>
          </p:grpSpPr>
          <p:sp>
            <p:nvSpPr>
              <p:cNvPr id="40" name="Retângulo 1">
                <a:extLst>
                  <a:ext uri="{FF2B5EF4-FFF2-40B4-BE49-F238E27FC236}">
                    <a16:creationId xmlns:a16="http://schemas.microsoft.com/office/drawing/2014/main" id="{88B48F2D-D8BD-41A9-8074-1D74E56A16B5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1" name="TextBox 45">
                <a:extLst>
                  <a:ext uri="{FF2B5EF4-FFF2-40B4-BE49-F238E27FC236}">
                    <a16:creationId xmlns:a16="http://schemas.microsoft.com/office/drawing/2014/main" id="{59A4066C-CF34-4DCE-8D7D-DD6DFAB4F2B7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7F517D1-3249-4A0E-9576-9DCF763D17B9}"/>
                </a:ext>
              </a:extLst>
            </p:cNvPr>
            <p:cNvGrpSpPr/>
            <p:nvPr/>
          </p:nvGrpSpPr>
          <p:grpSpPr>
            <a:xfrm>
              <a:off x="9321328" y="-13662"/>
              <a:ext cx="577127" cy="272669"/>
              <a:chOff x="5107239" y="4924175"/>
              <a:chExt cx="577127" cy="272669"/>
            </a:xfrm>
          </p:grpSpPr>
          <p:sp>
            <p:nvSpPr>
              <p:cNvPr id="38" name="Retângulo 4">
                <a:extLst>
                  <a:ext uri="{FF2B5EF4-FFF2-40B4-BE49-F238E27FC236}">
                    <a16:creationId xmlns:a16="http://schemas.microsoft.com/office/drawing/2014/main" id="{D15349EC-E130-45F1-B317-94F22294A00F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39" name="TextBox 25">
                <a:extLst>
                  <a:ext uri="{FF2B5EF4-FFF2-40B4-BE49-F238E27FC236}">
                    <a16:creationId xmlns:a16="http://schemas.microsoft.com/office/drawing/2014/main" id="{012D28A2-A8DA-486D-BA1E-E5E18363B337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37" name="TextBox 34">
              <a:extLst>
                <a:ext uri="{FF2B5EF4-FFF2-40B4-BE49-F238E27FC236}">
                  <a16:creationId xmlns:a16="http://schemas.microsoft.com/office/drawing/2014/main" id="{94AEB582-9C5A-4C35-86EC-520B346D3CB5}"/>
                </a:ext>
              </a:extLst>
            </p:cNvPr>
            <p:cNvSpPr txBox="1"/>
            <p:nvPr userDrawn="1"/>
          </p:nvSpPr>
          <p:spPr>
            <a:xfrm>
              <a:off x="10520442" y="-46605"/>
              <a:ext cx="10934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Síntese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&amp;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Pontos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de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Atenção</a:t>
              </a:r>
              <a:endParaRPr lang="en-BR" sz="800">
                <a:solidFill>
                  <a:schemeClr val="bg1"/>
                </a:solidFill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148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Click </a:t>
            </a:r>
            <a:r>
              <a:rPr lang="pt-BR" noProof="0" err="1"/>
              <a:t>to</a:t>
            </a:r>
            <a:r>
              <a:rPr lang="pt-BR" noProof="0"/>
              <a:t> </a:t>
            </a:r>
            <a:r>
              <a:rPr lang="pt-BR" noProof="0" err="1"/>
              <a:t>edit</a:t>
            </a:r>
            <a:r>
              <a:rPr lang="pt-BR" noProof="0"/>
              <a:t> Master </a:t>
            </a:r>
            <a:r>
              <a:rPr lang="pt-BR" noProof="0" err="1"/>
              <a:t>title</a:t>
            </a:r>
            <a:r>
              <a:rPr lang="pt-BR" noProof="0"/>
              <a:t> </a:t>
            </a:r>
            <a:r>
              <a:rPr lang="pt-BR" noProof="0" err="1"/>
              <a:t>style</a:t>
            </a:r>
            <a:endParaRPr lang="pt-BR" noProof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DF8809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</a:t>
            </a:r>
            <a:r>
              <a:rPr lang="pt-BR" noProof="0" err="1"/>
              <a:t>to</a:t>
            </a:r>
            <a:r>
              <a:rPr lang="pt-BR" noProof="0"/>
              <a:t> </a:t>
            </a:r>
            <a:r>
              <a:rPr lang="pt-BR" noProof="0" err="1"/>
              <a:t>edit</a:t>
            </a:r>
            <a:r>
              <a:rPr lang="pt-BR" noProof="0"/>
              <a:t> Master </a:t>
            </a:r>
            <a:r>
              <a:rPr lang="pt-BR" noProof="0" err="1"/>
              <a:t>subtitle</a:t>
            </a:r>
            <a:r>
              <a:rPr lang="pt-BR" noProof="0"/>
              <a:t> </a:t>
            </a:r>
            <a:r>
              <a:rPr lang="pt-BR" noProof="0" err="1"/>
              <a:t>style</a:t>
            </a:r>
            <a:endParaRPr lang="pt-BR" noProof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23B8F53-2AD8-4C3B-A438-6747E294CABF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2811587" y="4891232"/>
            <a:chExt cx="4581090" cy="33855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420D736D-ED45-4A68-82F8-9AF02AA80FC0}"/>
                </a:ext>
              </a:extLst>
            </p:cNvPr>
            <p:cNvGrpSpPr/>
            <p:nvPr/>
          </p:nvGrpSpPr>
          <p:grpSpPr>
            <a:xfrm>
              <a:off x="2811587" y="4923709"/>
              <a:ext cx="680901" cy="273600"/>
              <a:chOff x="2718987" y="4923709"/>
              <a:chExt cx="680901" cy="273600"/>
            </a:xfrm>
          </p:grpSpPr>
          <p:sp>
            <p:nvSpPr>
              <p:cNvPr id="34" name="Retângulo 1">
                <a:extLst>
                  <a:ext uri="{FF2B5EF4-FFF2-40B4-BE49-F238E27FC236}">
                    <a16:creationId xmlns:a16="http://schemas.microsoft.com/office/drawing/2014/main" id="{C292D15F-A6D9-4269-B5E2-34472EAE4140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35" name="TextBox 45">
                <a:extLst>
                  <a:ext uri="{FF2B5EF4-FFF2-40B4-BE49-F238E27FC236}">
                    <a16:creationId xmlns:a16="http://schemas.microsoft.com/office/drawing/2014/main" id="{7F3045F3-E8C6-4A5C-801B-F0255CFEAFFE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8027FC4C-DF4C-4F09-A6EF-855EA2D0D6DF}"/>
                </a:ext>
              </a:extLst>
            </p:cNvPr>
            <p:cNvGrpSpPr/>
            <p:nvPr/>
          </p:nvGrpSpPr>
          <p:grpSpPr>
            <a:xfrm>
              <a:off x="4134811" y="4924459"/>
              <a:ext cx="964781" cy="272101"/>
              <a:chOff x="4068077" y="4924459"/>
              <a:chExt cx="964781" cy="272101"/>
            </a:xfrm>
          </p:grpSpPr>
          <p:sp>
            <p:nvSpPr>
              <p:cNvPr id="32" name="Retângulo 2">
                <a:extLst>
                  <a:ext uri="{FF2B5EF4-FFF2-40B4-BE49-F238E27FC236}">
                    <a16:creationId xmlns:a16="http://schemas.microsoft.com/office/drawing/2014/main" id="{0C940D7D-3C9A-4D59-9CCB-5D49B0E62895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33" name="TextBox 2">
                <a:extLst>
                  <a:ext uri="{FF2B5EF4-FFF2-40B4-BE49-F238E27FC236}">
                    <a16:creationId xmlns:a16="http://schemas.microsoft.com/office/drawing/2014/main" id="{B0CFAB58-B556-41FB-B8C1-87A8674042B8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8E5D9AD-79E2-43F4-BB19-CD53DBD58377}"/>
                </a:ext>
              </a:extLst>
            </p:cNvPr>
            <p:cNvGrpSpPr/>
            <p:nvPr/>
          </p:nvGrpSpPr>
          <p:grpSpPr>
            <a:xfrm>
              <a:off x="5657933" y="4924175"/>
              <a:ext cx="689519" cy="272669"/>
              <a:chOff x="5680556" y="4924175"/>
              <a:chExt cx="689519" cy="272669"/>
            </a:xfrm>
          </p:grpSpPr>
          <p:sp>
            <p:nvSpPr>
              <p:cNvPr id="30" name="Retângulo 4">
                <a:extLst>
                  <a:ext uri="{FF2B5EF4-FFF2-40B4-BE49-F238E27FC236}">
                    <a16:creationId xmlns:a16="http://schemas.microsoft.com/office/drawing/2014/main" id="{EE169F55-8F13-48F7-A8C5-F20B10BF31E1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31" name="TextBox 25">
                <a:extLst>
                  <a:ext uri="{FF2B5EF4-FFF2-40B4-BE49-F238E27FC236}">
                    <a16:creationId xmlns:a16="http://schemas.microsoft.com/office/drawing/2014/main" id="{83F40B12-18F7-4EC6-BEE8-AA39450D0166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4694609E-CF3B-4CCD-8B72-324C785C5C94}"/>
                </a:ext>
              </a:extLst>
            </p:cNvPr>
            <p:cNvGrpSpPr/>
            <p:nvPr/>
          </p:nvGrpSpPr>
          <p:grpSpPr>
            <a:xfrm>
              <a:off x="6299209" y="4891232"/>
              <a:ext cx="1093468" cy="338554"/>
              <a:chOff x="6328165" y="4891232"/>
              <a:chExt cx="1093468" cy="338554"/>
            </a:xfrm>
          </p:grpSpPr>
          <p:sp>
            <p:nvSpPr>
              <p:cNvPr id="28" name="Retângulo 7">
                <a:extLst>
                  <a:ext uri="{FF2B5EF4-FFF2-40B4-BE49-F238E27FC236}">
                    <a16:creationId xmlns:a16="http://schemas.microsoft.com/office/drawing/2014/main" id="{830B6F2F-34EE-40A2-8B5A-27A011496B02}"/>
                  </a:ext>
                </a:extLst>
              </p:cNvPr>
              <p:cNvSpPr/>
              <p:nvPr/>
            </p:nvSpPr>
            <p:spPr>
              <a:xfrm>
                <a:off x="6366265" y="4923709"/>
                <a:ext cx="996607" cy="273600"/>
              </a:xfrm>
              <a:prstGeom prst="rect">
                <a:avLst/>
              </a:prstGeom>
              <a:solidFill>
                <a:srgbClr val="00D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9" name="TextBox 34">
                <a:extLst>
                  <a:ext uri="{FF2B5EF4-FFF2-40B4-BE49-F238E27FC236}">
                    <a16:creationId xmlns:a16="http://schemas.microsoft.com/office/drawing/2014/main" id="{39836588-46C1-48C8-85E9-B5440419C688}"/>
                  </a:ext>
                </a:extLst>
              </p:cNvPr>
              <p:cNvSpPr txBox="1"/>
              <p:nvPr/>
            </p:nvSpPr>
            <p:spPr>
              <a:xfrm>
                <a:off x="6328165" y="4891232"/>
                <a:ext cx="109346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Síntese</a:t>
                </a:r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 &amp; </a:t>
                </a:r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Pontos</a:t>
                </a:r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 de </a:t>
                </a:r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Atenção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5D8286D1-BCB4-47DE-A3A3-FC309B57456C}"/>
                </a:ext>
              </a:extLst>
            </p:cNvPr>
            <p:cNvGrpSpPr/>
            <p:nvPr/>
          </p:nvGrpSpPr>
          <p:grpSpPr>
            <a:xfrm>
              <a:off x="3473199" y="4923709"/>
              <a:ext cx="680901" cy="273600"/>
              <a:chOff x="3397537" y="4923709"/>
              <a:chExt cx="680901" cy="273600"/>
            </a:xfrm>
          </p:grpSpPr>
          <p:sp>
            <p:nvSpPr>
              <p:cNvPr id="26" name="Retângulo 1">
                <a:extLst>
                  <a:ext uri="{FF2B5EF4-FFF2-40B4-BE49-F238E27FC236}">
                    <a16:creationId xmlns:a16="http://schemas.microsoft.com/office/drawing/2014/main" id="{5665C2F8-B0A6-4AB0-AEC7-5CC888095F4B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27" name="TextBox 45">
                <a:extLst>
                  <a:ext uri="{FF2B5EF4-FFF2-40B4-BE49-F238E27FC236}">
                    <a16:creationId xmlns:a16="http://schemas.microsoft.com/office/drawing/2014/main" id="{8F287DCB-7045-4003-BA89-76F0BB08F5D3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FF5B8339-2F95-45E9-9A06-41A6A0491C70}"/>
                </a:ext>
              </a:extLst>
            </p:cNvPr>
            <p:cNvGrpSpPr/>
            <p:nvPr/>
          </p:nvGrpSpPr>
          <p:grpSpPr>
            <a:xfrm>
              <a:off x="5100095" y="4924175"/>
              <a:ext cx="577127" cy="272669"/>
              <a:chOff x="5107239" y="4924175"/>
              <a:chExt cx="577127" cy="272669"/>
            </a:xfrm>
          </p:grpSpPr>
          <p:sp>
            <p:nvSpPr>
              <p:cNvPr id="24" name="Retângulo 4">
                <a:extLst>
                  <a:ext uri="{FF2B5EF4-FFF2-40B4-BE49-F238E27FC236}">
                    <a16:creationId xmlns:a16="http://schemas.microsoft.com/office/drawing/2014/main" id="{73222CA8-FA2B-4BEE-8E5F-B1B9E0C95458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25" name="TextBox 25">
                <a:extLst>
                  <a:ext uri="{FF2B5EF4-FFF2-40B4-BE49-F238E27FC236}">
                    <a16:creationId xmlns:a16="http://schemas.microsoft.com/office/drawing/2014/main" id="{5A5A98BA-ED96-4ADF-A3C4-8BC8C9A48ADD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135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AC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0070C0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297DCCA-D598-4517-AD48-6FD405C20041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7032820" y="-46605"/>
            <a:chExt cx="4581090" cy="338554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BA2F7EDA-86C4-4CDB-9D9A-4C4033596F0A}"/>
                </a:ext>
              </a:extLst>
            </p:cNvPr>
            <p:cNvGrpSpPr/>
            <p:nvPr/>
          </p:nvGrpSpPr>
          <p:grpSpPr>
            <a:xfrm>
              <a:off x="7032820" y="-14128"/>
              <a:ext cx="680901" cy="273600"/>
              <a:chOff x="2718987" y="4923709"/>
              <a:chExt cx="680901" cy="273600"/>
            </a:xfrm>
          </p:grpSpPr>
          <p:sp>
            <p:nvSpPr>
              <p:cNvPr id="46" name="Retângulo 1">
                <a:extLst>
                  <a:ext uri="{FF2B5EF4-FFF2-40B4-BE49-F238E27FC236}">
                    <a16:creationId xmlns:a16="http://schemas.microsoft.com/office/drawing/2014/main" id="{91FD36FE-0ED3-48D1-9B85-36F06F27CE68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7" name="TextBox 45">
                <a:extLst>
                  <a:ext uri="{FF2B5EF4-FFF2-40B4-BE49-F238E27FC236}">
                    <a16:creationId xmlns:a16="http://schemas.microsoft.com/office/drawing/2014/main" id="{1FA7FB62-5181-4B9F-AA07-23B3FB6CAD74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113787D-5EB8-4E82-83AB-F5447DA7EA1D}"/>
                </a:ext>
              </a:extLst>
            </p:cNvPr>
            <p:cNvGrpSpPr/>
            <p:nvPr/>
          </p:nvGrpSpPr>
          <p:grpSpPr>
            <a:xfrm>
              <a:off x="8356044" y="-13378"/>
              <a:ext cx="964781" cy="272101"/>
              <a:chOff x="4068077" y="4924459"/>
              <a:chExt cx="964781" cy="272101"/>
            </a:xfrm>
          </p:grpSpPr>
          <p:sp>
            <p:nvSpPr>
              <p:cNvPr id="44" name="Retângulo 2">
                <a:extLst>
                  <a:ext uri="{FF2B5EF4-FFF2-40B4-BE49-F238E27FC236}">
                    <a16:creationId xmlns:a16="http://schemas.microsoft.com/office/drawing/2014/main" id="{77BBA36F-A896-40D7-8AA1-B5C9E5A14171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5" name="TextBox 2">
                <a:extLst>
                  <a:ext uri="{FF2B5EF4-FFF2-40B4-BE49-F238E27FC236}">
                    <a16:creationId xmlns:a16="http://schemas.microsoft.com/office/drawing/2014/main" id="{3889ECB1-F469-4C07-9A57-696462B05CB1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8BB7643-3DEE-44B9-8CE7-3F1C987462AA}"/>
                </a:ext>
              </a:extLst>
            </p:cNvPr>
            <p:cNvGrpSpPr/>
            <p:nvPr/>
          </p:nvGrpSpPr>
          <p:grpSpPr>
            <a:xfrm>
              <a:off x="9879166" y="-13662"/>
              <a:ext cx="689519" cy="272669"/>
              <a:chOff x="5680556" y="4924175"/>
              <a:chExt cx="689519" cy="272669"/>
            </a:xfrm>
          </p:grpSpPr>
          <p:sp>
            <p:nvSpPr>
              <p:cNvPr id="42" name="Retângulo 4">
                <a:extLst>
                  <a:ext uri="{FF2B5EF4-FFF2-40B4-BE49-F238E27FC236}">
                    <a16:creationId xmlns:a16="http://schemas.microsoft.com/office/drawing/2014/main" id="{E836FC56-B66B-49C6-8B43-DD05A88BC868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3" name="TextBox 25">
                <a:extLst>
                  <a:ext uri="{FF2B5EF4-FFF2-40B4-BE49-F238E27FC236}">
                    <a16:creationId xmlns:a16="http://schemas.microsoft.com/office/drawing/2014/main" id="{7CBF60F3-597B-4A2D-823E-75752A018949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34" name="Retângulo 7">
              <a:extLst>
                <a:ext uri="{FF2B5EF4-FFF2-40B4-BE49-F238E27FC236}">
                  <a16:creationId xmlns:a16="http://schemas.microsoft.com/office/drawing/2014/main" id="{2222A175-85E4-4ED4-A9BC-FB1B3A151E89}"/>
                </a:ext>
              </a:extLst>
            </p:cNvPr>
            <p:cNvSpPr/>
            <p:nvPr/>
          </p:nvSpPr>
          <p:spPr>
            <a:xfrm>
              <a:off x="10558542" y="-14128"/>
              <a:ext cx="996607" cy="273600"/>
            </a:xfrm>
            <a:prstGeom prst="rect">
              <a:avLst/>
            </a:prstGeom>
            <a:solidFill>
              <a:srgbClr val="00B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8975BAA3-4605-4883-B5DF-11A07DA1AEA1}"/>
                </a:ext>
              </a:extLst>
            </p:cNvPr>
            <p:cNvGrpSpPr/>
            <p:nvPr/>
          </p:nvGrpSpPr>
          <p:grpSpPr>
            <a:xfrm>
              <a:off x="7694432" y="-14128"/>
              <a:ext cx="680901" cy="273600"/>
              <a:chOff x="3397537" y="4923709"/>
              <a:chExt cx="680901" cy="273600"/>
            </a:xfrm>
          </p:grpSpPr>
          <p:sp>
            <p:nvSpPr>
              <p:cNvPr id="40" name="Retângulo 1">
                <a:extLst>
                  <a:ext uri="{FF2B5EF4-FFF2-40B4-BE49-F238E27FC236}">
                    <a16:creationId xmlns:a16="http://schemas.microsoft.com/office/drawing/2014/main" id="{C634814E-E772-49EF-91A1-9F3657D4FB34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1" name="TextBox 45">
                <a:extLst>
                  <a:ext uri="{FF2B5EF4-FFF2-40B4-BE49-F238E27FC236}">
                    <a16:creationId xmlns:a16="http://schemas.microsoft.com/office/drawing/2014/main" id="{D3C83378-AC20-4FE6-A88C-6DAFF6D86FD6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65E9E812-D81D-4A49-830F-71C3D9723894}"/>
                </a:ext>
              </a:extLst>
            </p:cNvPr>
            <p:cNvGrpSpPr/>
            <p:nvPr/>
          </p:nvGrpSpPr>
          <p:grpSpPr>
            <a:xfrm>
              <a:off x="9321328" y="-13662"/>
              <a:ext cx="577127" cy="272669"/>
              <a:chOff x="5107239" y="4924175"/>
              <a:chExt cx="577127" cy="272669"/>
            </a:xfrm>
          </p:grpSpPr>
          <p:sp>
            <p:nvSpPr>
              <p:cNvPr id="38" name="Retângulo 4">
                <a:extLst>
                  <a:ext uri="{FF2B5EF4-FFF2-40B4-BE49-F238E27FC236}">
                    <a16:creationId xmlns:a16="http://schemas.microsoft.com/office/drawing/2014/main" id="{F5AC5744-9A56-425D-8C84-209C34BEE67E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39" name="TextBox 25">
                <a:extLst>
                  <a:ext uri="{FF2B5EF4-FFF2-40B4-BE49-F238E27FC236}">
                    <a16:creationId xmlns:a16="http://schemas.microsoft.com/office/drawing/2014/main" id="{FABCDACA-0D79-4FC2-B9B2-EF14259DEE2E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37" name="TextBox 34">
              <a:extLst>
                <a:ext uri="{FF2B5EF4-FFF2-40B4-BE49-F238E27FC236}">
                  <a16:creationId xmlns:a16="http://schemas.microsoft.com/office/drawing/2014/main" id="{648C8BBC-4745-41B7-B504-0B27E169BF9B}"/>
                </a:ext>
              </a:extLst>
            </p:cNvPr>
            <p:cNvSpPr txBox="1"/>
            <p:nvPr userDrawn="1"/>
          </p:nvSpPr>
          <p:spPr>
            <a:xfrm>
              <a:off x="10520442" y="-46605"/>
              <a:ext cx="10934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Síntese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&amp;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Pontos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de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Atenção</a:t>
              </a:r>
              <a:endParaRPr lang="en-BR" sz="800">
                <a:solidFill>
                  <a:schemeClr val="bg1"/>
                </a:solidFill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402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6096001" cy="6863356"/>
          </a:xfrm>
          <a:prstGeom prst="rect">
            <a:avLst/>
          </a:prstGeom>
          <a:solidFill>
            <a:srgbClr val="B8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66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EFFFF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2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529114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/>
            </a:lvl1pPr>
          </a:lstStyle>
          <a:p>
            <a:pPr lv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2300" y="1058861"/>
            <a:ext cx="5297300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/>
            </a:lvl1pPr>
          </a:lstStyle>
          <a:p>
            <a:pPr lv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9389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9389" y="1028700"/>
            <a:ext cx="442911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1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63C11A80-D6B1-4D8D-A55C-6FDCAC560EBC}"/>
              </a:ext>
            </a:extLst>
          </p:cNvPr>
          <p:cNvSpPr/>
          <p:nvPr userDrawn="1"/>
        </p:nvSpPr>
        <p:spPr>
          <a:xfrm>
            <a:off x="3718817" y="-5356"/>
            <a:ext cx="4783040" cy="6863356"/>
          </a:xfrm>
          <a:prstGeom prst="rect">
            <a:avLst/>
          </a:prstGeom>
          <a:solidFill>
            <a:srgbClr val="B8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3714751" cy="6863356"/>
          </a:xfrm>
          <a:prstGeom prst="rect">
            <a:avLst/>
          </a:prstGeom>
          <a:solidFill>
            <a:srgbClr val="8F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66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2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3098031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44768" y="1058861"/>
            <a:ext cx="309483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354094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27335" y="1549399"/>
            <a:ext cx="3506105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501857" y="1028700"/>
            <a:ext cx="442911" cy="442911"/>
          </a:xfrm>
          <a:prstGeom prst="rect">
            <a:avLst/>
          </a:prstGeom>
        </p:spPr>
      </p:pic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3C931603-CC78-4A17-A23A-3814675DBD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11337" y="1058861"/>
            <a:ext cx="34420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33340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4409955" cy="6863356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B2D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00AA13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529114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2300" y="1058861"/>
            <a:ext cx="5297300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9389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9389" y="1028700"/>
            <a:ext cx="442911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56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6096001" cy="6863356"/>
          </a:xfrm>
          <a:prstGeom prst="rect">
            <a:avLst/>
          </a:prstGeom>
          <a:solidFill>
            <a:srgbClr val="FF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FFD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accent2">
                    <a:lumMod val="75000"/>
                  </a:schemeClr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529114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2300" y="1058861"/>
            <a:ext cx="5297300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9389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9389" y="1028700"/>
            <a:ext cx="442911" cy="442911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DFC0B64-4D1E-4541-B459-5FF10806933C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7032820" y="-46605"/>
            <a:chExt cx="4581090" cy="338554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3F7CC2A2-01DC-4DAA-9C9F-A3252FC2FD14}"/>
                </a:ext>
              </a:extLst>
            </p:cNvPr>
            <p:cNvGrpSpPr/>
            <p:nvPr/>
          </p:nvGrpSpPr>
          <p:grpSpPr>
            <a:xfrm>
              <a:off x="7032820" y="-14128"/>
              <a:ext cx="680901" cy="273600"/>
              <a:chOff x="2718987" y="4923709"/>
              <a:chExt cx="680901" cy="273600"/>
            </a:xfrm>
          </p:grpSpPr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5F1BCC65-AC58-4FAC-899D-2E582DFAA95D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7" name="TextBox 45">
                <a:extLst>
                  <a:ext uri="{FF2B5EF4-FFF2-40B4-BE49-F238E27FC236}">
                    <a16:creationId xmlns:a16="http://schemas.microsoft.com/office/drawing/2014/main" id="{53D35B92-EB8B-4FCC-933A-6B160B515904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BCE22F60-676B-4C2D-8161-78BD3EC34499}"/>
                </a:ext>
              </a:extLst>
            </p:cNvPr>
            <p:cNvGrpSpPr/>
            <p:nvPr/>
          </p:nvGrpSpPr>
          <p:grpSpPr>
            <a:xfrm>
              <a:off x="8356044" y="-13378"/>
              <a:ext cx="964781" cy="272101"/>
              <a:chOff x="4068077" y="4924459"/>
              <a:chExt cx="964781" cy="272101"/>
            </a:xfrm>
          </p:grpSpPr>
          <p:sp>
            <p:nvSpPr>
              <p:cNvPr id="54" name="Retângulo 2">
                <a:extLst>
                  <a:ext uri="{FF2B5EF4-FFF2-40B4-BE49-F238E27FC236}">
                    <a16:creationId xmlns:a16="http://schemas.microsoft.com/office/drawing/2014/main" id="{8A2D8735-415E-42EC-904C-A91FF82EE2A2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5" name="TextBox 2">
                <a:extLst>
                  <a:ext uri="{FF2B5EF4-FFF2-40B4-BE49-F238E27FC236}">
                    <a16:creationId xmlns:a16="http://schemas.microsoft.com/office/drawing/2014/main" id="{D4EE9722-1187-48BE-8DD7-E958503DC0F4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C3F7A7D-72FF-4813-A2EF-4281F574E0A4}"/>
                </a:ext>
              </a:extLst>
            </p:cNvPr>
            <p:cNvGrpSpPr/>
            <p:nvPr/>
          </p:nvGrpSpPr>
          <p:grpSpPr>
            <a:xfrm>
              <a:off x="9879166" y="-13662"/>
              <a:ext cx="689519" cy="272669"/>
              <a:chOff x="5680556" y="4924175"/>
              <a:chExt cx="689519" cy="272669"/>
            </a:xfrm>
          </p:grpSpPr>
          <p:sp>
            <p:nvSpPr>
              <p:cNvPr id="52" name="Retângulo 4">
                <a:extLst>
                  <a:ext uri="{FF2B5EF4-FFF2-40B4-BE49-F238E27FC236}">
                    <a16:creationId xmlns:a16="http://schemas.microsoft.com/office/drawing/2014/main" id="{632E45D2-25FC-46BE-8400-66303154B4DE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3" name="TextBox 25">
                <a:extLst>
                  <a:ext uri="{FF2B5EF4-FFF2-40B4-BE49-F238E27FC236}">
                    <a16:creationId xmlns:a16="http://schemas.microsoft.com/office/drawing/2014/main" id="{3557362B-5A0C-492D-9771-ED4B9669FBB4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4" name="Retângulo 7">
              <a:extLst>
                <a:ext uri="{FF2B5EF4-FFF2-40B4-BE49-F238E27FC236}">
                  <a16:creationId xmlns:a16="http://schemas.microsoft.com/office/drawing/2014/main" id="{E2FCB611-1337-4430-8767-3B2B417F9737}"/>
                </a:ext>
              </a:extLst>
            </p:cNvPr>
            <p:cNvSpPr/>
            <p:nvPr/>
          </p:nvSpPr>
          <p:spPr>
            <a:xfrm>
              <a:off x="10558542" y="-14128"/>
              <a:ext cx="996607" cy="273600"/>
            </a:xfrm>
            <a:prstGeom prst="rect">
              <a:avLst/>
            </a:prstGeom>
            <a:solidFill>
              <a:srgbClr val="00B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3AFB1D71-9289-4728-9D23-22C5D8ADFAA9}"/>
                </a:ext>
              </a:extLst>
            </p:cNvPr>
            <p:cNvGrpSpPr/>
            <p:nvPr/>
          </p:nvGrpSpPr>
          <p:grpSpPr>
            <a:xfrm>
              <a:off x="7694432" y="-14128"/>
              <a:ext cx="680901" cy="273600"/>
              <a:chOff x="3397537" y="4923709"/>
              <a:chExt cx="680901" cy="273600"/>
            </a:xfrm>
          </p:grpSpPr>
          <p:sp>
            <p:nvSpPr>
              <p:cNvPr id="50" name="Retângulo 1">
                <a:extLst>
                  <a:ext uri="{FF2B5EF4-FFF2-40B4-BE49-F238E27FC236}">
                    <a16:creationId xmlns:a16="http://schemas.microsoft.com/office/drawing/2014/main" id="{5917170B-7B35-4D8D-BFE1-CC6E128D9F15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1" name="TextBox 45">
                <a:extLst>
                  <a:ext uri="{FF2B5EF4-FFF2-40B4-BE49-F238E27FC236}">
                    <a16:creationId xmlns:a16="http://schemas.microsoft.com/office/drawing/2014/main" id="{1D58CD58-FC79-4553-9ADC-CC8D0758A959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FA3F0572-6E08-41DD-9C20-739DE9C040EA}"/>
                </a:ext>
              </a:extLst>
            </p:cNvPr>
            <p:cNvGrpSpPr/>
            <p:nvPr/>
          </p:nvGrpSpPr>
          <p:grpSpPr>
            <a:xfrm>
              <a:off x="9321328" y="-13662"/>
              <a:ext cx="577127" cy="272669"/>
              <a:chOff x="5107239" y="4924175"/>
              <a:chExt cx="577127" cy="272669"/>
            </a:xfrm>
          </p:grpSpPr>
          <p:sp>
            <p:nvSpPr>
              <p:cNvPr id="48" name="Retângulo 4">
                <a:extLst>
                  <a:ext uri="{FF2B5EF4-FFF2-40B4-BE49-F238E27FC236}">
                    <a16:creationId xmlns:a16="http://schemas.microsoft.com/office/drawing/2014/main" id="{7793F8C4-038E-45D2-BE18-5407DF98D13B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7E084AD8-42CE-4888-8169-6664A3558149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7" name="TextBox 34">
              <a:extLst>
                <a:ext uri="{FF2B5EF4-FFF2-40B4-BE49-F238E27FC236}">
                  <a16:creationId xmlns:a16="http://schemas.microsoft.com/office/drawing/2014/main" id="{18A0B1A2-378F-4EBB-84E0-2A6DFE8E4D5C}"/>
                </a:ext>
              </a:extLst>
            </p:cNvPr>
            <p:cNvSpPr txBox="1"/>
            <p:nvPr userDrawn="1"/>
          </p:nvSpPr>
          <p:spPr>
            <a:xfrm>
              <a:off x="10520442" y="-46605"/>
              <a:ext cx="10934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Síntese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&amp;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Pontos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de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Atenção</a:t>
              </a:r>
              <a:endParaRPr lang="en-BR" sz="800">
                <a:solidFill>
                  <a:schemeClr val="bg1"/>
                </a:solidFill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73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DECDD1F-ABBD-4058-B663-57CE8142502B}"/>
              </a:ext>
            </a:extLst>
          </p:cNvPr>
          <p:cNvSpPr/>
          <p:nvPr userDrawn="1"/>
        </p:nvSpPr>
        <p:spPr>
          <a:xfrm>
            <a:off x="0" y="0"/>
            <a:ext cx="12192000" cy="761997"/>
          </a:xfrm>
          <a:prstGeom prst="rect">
            <a:avLst/>
          </a:prstGeom>
          <a:solidFill>
            <a:srgbClr val="558ED5">
              <a:alpha val="15000"/>
            </a:srgbClr>
          </a:solidFill>
          <a:ln w="2083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0E02D-EB03-9F4D-9814-A231D3DB8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512BE-9BF4-434A-A47A-FD00BCE709C9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59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6096001" cy="6863356"/>
          </a:xfrm>
          <a:prstGeom prst="rect">
            <a:avLst/>
          </a:prstGeom>
          <a:solidFill>
            <a:srgbClr val="EB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C8C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lang="en-BR" sz="3100" b="1" kern="1200" dirty="0">
                <a:solidFill>
                  <a:srgbClr val="EBEEFF"/>
                </a:solidFill>
                <a:latin typeface="Quicksand" pitchFamily="2" charset="0"/>
                <a:ea typeface="+mj-ea"/>
                <a:cs typeface="+mj-c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>
            <a:noAutofit/>
          </a:bodyPr>
          <a:lstStyle>
            <a:lvl1pPr marL="0" indent="0" algn="l">
              <a:buNone/>
              <a:defRPr lang="en-BR" sz="2400" kern="1200" dirty="0">
                <a:solidFill>
                  <a:srgbClr val="7030A0"/>
                </a:solidFill>
                <a:latin typeface="Quicksand" pitchFamily="2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529114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2300" y="1058861"/>
            <a:ext cx="5297300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9389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9389" y="1028700"/>
            <a:ext cx="442911" cy="442911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0B6BA18-F71F-43DC-9C63-710FC79BA56E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7032820" y="-46605"/>
            <a:chExt cx="4581090" cy="338554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D44DADE9-8BA9-4008-9E09-0033D87C3A48}"/>
                </a:ext>
              </a:extLst>
            </p:cNvPr>
            <p:cNvGrpSpPr/>
            <p:nvPr/>
          </p:nvGrpSpPr>
          <p:grpSpPr>
            <a:xfrm>
              <a:off x="7032820" y="-14128"/>
              <a:ext cx="680901" cy="273600"/>
              <a:chOff x="2718987" y="4923709"/>
              <a:chExt cx="680901" cy="273600"/>
            </a:xfrm>
          </p:grpSpPr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4B3A213B-CB95-4543-ADE7-D84ECE1B5E74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7" name="TextBox 45">
                <a:extLst>
                  <a:ext uri="{FF2B5EF4-FFF2-40B4-BE49-F238E27FC236}">
                    <a16:creationId xmlns:a16="http://schemas.microsoft.com/office/drawing/2014/main" id="{E3C14353-1761-423B-BD02-1C3A487F7314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9134B40B-585F-496B-996C-6271761FCEED}"/>
                </a:ext>
              </a:extLst>
            </p:cNvPr>
            <p:cNvGrpSpPr/>
            <p:nvPr/>
          </p:nvGrpSpPr>
          <p:grpSpPr>
            <a:xfrm>
              <a:off x="8356044" y="-13378"/>
              <a:ext cx="964781" cy="272101"/>
              <a:chOff x="4068077" y="4924459"/>
              <a:chExt cx="964781" cy="272101"/>
            </a:xfrm>
          </p:grpSpPr>
          <p:sp>
            <p:nvSpPr>
              <p:cNvPr id="54" name="Retângulo 2">
                <a:extLst>
                  <a:ext uri="{FF2B5EF4-FFF2-40B4-BE49-F238E27FC236}">
                    <a16:creationId xmlns:a16="http://schemas.microsoft.com/office/drawing/2014/main" id="{FD46CD90-D686-4368-8160-5F2668E158E6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5" name="TextBox 2">
                <a:extLst>
                  <a:ext uri="{FF2B5EF4-FFF2-40B4-BE49-F238E27FC236}">
                    <a16:creationId xmlns:a16="http://schemas.microsoft.com/office/drawing/2014/main" id="{8A6F9545-C51F-4512-A791-53D890A5BC9B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5392B3C9-06A9-4424-994E-63786FFF430B}"/>
                </a:ext>
              </a:extLst>
            </p:cNvPr>
            <p:cNvGrpSpPr/>
            <p:nvPr/>
          </p:nvGrpSpPr>
          <p:grpSpPr>
            <a:xfrm>
              <a:off x="9879166" y="-13662"/>
              <a:ext cx="689519" cy="272669"/>
              <a:chOff x="5680556" y="4924175"/>
              <a:chExt cx="689519" cy="272669"/>
            </a:xfrm>
          </p:grpSpPr>
          <p:sp>
            <p:nvSpPr>
              <p:cNvPr id="52" name="Retângulo 4">
                <a:extLst>
                  <a:ext uri="{FF2B5EF4-FFF2-40B4-BE49-F238E27FC236}">
                    <a16:creationId xmlns:a16="http://schemas.microsoft.com/office/drawing/2014/main" id="{58738178-B4A4-484A-90AD-BE26B95E2B67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3" name="TextBox 25">
                <a:extLst>
                  <a:ext uri="{FF2B5EF4-FFF2-40B4-BE49-F238E27FC236}">
                    <a16:creationId xmlns:a16="http://schemas.microsoft.com/office/drawing/2014/main" id="{F8F70A51-79AB-4B22-AD3F-5B43437E411E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4" name="Retângulo 7">
              <a:extLst>
                <a:ext uri="{FF2B5EF4-FFF2-40B4-BE49-F238E27FC236}">
                  <a16:creationId xmlns:a16="http://schemas.microsoft.com/office/drawing/2014/main" id="{05C7F468-8C15-4F65-87EB-8F5038E9F392}"/>
                </a:ext>
              </a:extLst>
            </p:cNvPr>
            <p:cNvSpPr/>
            <p:nvPr/>
          </p:nvSpPr>
          <p:spPr>
            <a:xfrm>
              <a:off x="10558542" y="-14128"/>
              <a:ext cx="996607" cy="273600"/>
            </a:xfrm>
            <a:prstGeom prst="rect">
              <a:avLst/>
            </a:prstGeom>
            <a:solidFill>
              <a:srgbClr val="00B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A45D03BE-5A6A-4B30-A38B-E9377C7283EE}"/>
                </a:ext>
              </a:extLst>
            </p:cNvPr>
            <p:cNvGrpSpPr/>
            <p:nvPr/>
          </p:nvGrpSpPr>
          <p:grpSpPr>
            <a:xfrm>
              <a:off x="7694432" y="-14128"/>
              <a:ext cx="680901" cy="273600"/>
              <a:chOff x="3397537" y="4923709"/>
              <a:chExt cx="680901" cy="273600"/>
            </a:xfrm>
          </p:grpSpPr>
          <p:sp>
            <p:nvSpPr>
              <p:cNvPr id="50" name="Retângulo 1">
                <a:extLst>
                  <a:ext uri="{FF2B5EF4-FFF2-40B4-BE49-F238E27FC236}">
                    <a16:creationId xmlns:a16="http://schemas.microsoft.com/office/drawing/2014/main" id="{D1D177C3-75DC-4825-9989-A5C01DD877DA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1" name="TextBox 45">
                <a:extLst>
                  <a:ext uri="{FF2B5EF4-FFF2-40B4-BE49-F238E27FC236}">
                    <a16:creationId xmlns:a16="http://schemas.microsoft.com/office/drawing/2014/main" id="{53F689A8-AB32-48A3-85E4-6E4E8B72E760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636D8189-7DB5-48EB-B40B-2F8E1CF136B4}"/>
                </a:ext>
              </a:extLst>
            </p:cNvPr>
            <p:cNvGrpSpPr/>
            <p:nvPr/>
          </p:nvGrpSpPr>
          <p:grpSpPr>
            <a:xfrm>
              <a:off x="9321328" y="-13662"/>
              <a:ext cx="577127" cy="272669"/>
              <a:chOff x="5107239" y="4924175"/>
              <a:chExt cx="577127" cy="272669"/>
            </a:xfrm>
          </p:grpSpPr>
          <p:sp>
            <p:nvSpPr>
              <p:cNvPr id="48" name="Retângulo 4">
                <a:extLst>
                  <a:ext uri="{FF2B5EF4-FFF2-40B4-BE49-F238E27FC236}">
                    <a16:creationId xmlns:a16="http://schemas.microsoft.com/office/drawing/2014/main" id="{F310D607-346F-4600-9004-555C93C6E94C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52A916A6-442F-47DB-BE18-D7914A630BBC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7" name="TextBox 34">
              <a:extLst>
                <a:ext uri="{FF2B5EF4-FFF2-40B4-BE49-F238E27FC236}">
                  <a16:creationId xmlns:a16="http://schemas.microsoft.com/office/drawing/2014/main" id="{E53F8674-4F02-4E01-92ED-1FB84B4650CD}"/>
                </a:ext>
              </a:extLst>
            </p:cNvPr>
            <p:cNvSpPr txBox="1"/>
            <p:nvPr userDrawn="1"/>
          </p:nvSpPr>
          <p:spPr>
            <a:xfrm>
              <a:off x="10520442" y="-46605"/>
              <a:ext cx="10934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Síntese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&amp;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Pontos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de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Atenção</a:t>
              </a:r>
              <a:endParaRPr lang="en-BR" sz="800">
                <a:solidFill>
                  <a:schemeClr val="bg1"/>
                </a:solidFill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842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6096001" cy="6863356"/>
          </a:xfrm>
          <a:prstGeom prst="rect">
            <a:avLst/>
          </a:prstGeom>
          <a:solidFill>
            <a:srgbClr val="E4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76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0070C0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529114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2300" y="1058861"/>
            <a:ext cx="5297300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9389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9389" y="1028700"/>
            <a:ext cx="442911" cy="442911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F0F176A-9F52-488A-BDF8-936AF37274F3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7032820" y="-46605"/>
            <a:chExt cx="4581090" cy="338554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E899400F-0461-476C-8695-AFCB98A4AD2B}"/>
                </a:ext>
              </a:extLst>
            </p:cNvPr>
            <p:cNvGrpSpPr/>
            <p:nvPr/>
          </p:nvGrpSpPr>
          <p:grpSpPr>
            <a:xfrm>
              <a:off x="7032820" y="-14128"/>
              <a:ext cx="680901" cy="273600"/>
              <a:chOff x="2718987" y="4923709"/>
              <a:chExt cx="680901" cy="273600"/>
            </a:xfrm>
          </p:grpSpPr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3F6551B9-7FF6-4197-8B78-A75150F99A69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7" name="TextBox 45">
                <a:extLst>
                  <a:ext uri="{FF2B5EF4-FFF2-40B4-BE49-F238E27FC236}">
                    <a16:creationId xmlns:a16="http://schemas.microsoft.com/office/drawing/2014/main" id="{6D25C44E-5BAE-425C-8478-19E996392662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55B72597-F4C7-4413-B006-894BE7203C23}"/>
                </a:ext>
              </a:extLst>
            </p:cNvPr>
            <p:cNvGrpSpPr/>
            <p:nvPr/>
          </p:nvGrpSpPr>
          <p:grpSpPr>
            <a:xfrm>
              <a:off x="8356044" y="-13378"/>
              <a:ext cx="964781" cy="272101"/>
              <a:chOff x="4068077" y="4924459"/>
              <a:chExt cx="964781" cy="272101"/>
            </a:xfrm>
          </p:grpSpPr>
          <p:sp>
            <p:nvSpPr>
              <p:cNvPr id="54" name="Retângulo 2">
                <a:extLst>
                  <a:ext uri="{FF2B5EF4-FFF2-40B4-BE49-F238E27FC236}">
                    <a16:creationId xmlns:a16="http://schemas.microsoft.com/office/drawing/2014/main" id="{8865FBE3-7ECA-4070-A2FA-3CF85949ABC2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5" name="TextBox 2">
                <a:extLst>
                  <a:ext uri="{FF2B5EF4-FFF2-40B4-BE49-F238E27FC236}">
                    <a16:creationId xmlns:a16="http://schemas.microsoft.com/office/drawing/2014/main" id="{E471FFD9-5202-43BC-BDA7-0F5EAF49C530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E6FBCF1F-AECC-4512-891B-C6657E9E5FEE}"/>
                </a:ext>
              </a:extLst>
            </p:cNvPr>
            <p:cNvGrpSpPr/>
            <p:nvPr/>
          </p:nvGrpSpPr>
          <p:grpSpPr>
            <a:xfrm>
              <a:off x="9879166" y="-13662"/>
              <a:ext cx="689519" cy="272669"/>
              <a:chOff x="5680556" y="4924175"/>
              <a:chExt cx="689519" cy="272669"/>
            </a:xfrm>
          </p:grpSpPr>
          <p:sp>
            <p:nvSpPr>
              <p:cNvPr id="52" name="Retângulo 4">
                <a:extLst>
                  <a:ext uri="{FF2B5EF4-FFF2-40B4-BE49-F238E27FC236}">
                    <a16:creationId xmlns:a16="http://schemas.microsoft.com/office/drawing/2014/main" id="{5D1CBC30-F9BF-4904-9928-B2257AA8EC47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3" name="TextBox 25">
                <a:extLst>
                  <a:ext uri="{FF2B5EF4-FFF2-40B4-BE49-F238E27FC236}">
                    <a16:creationId xmlns:a16="http://schemas.microsoft.com/office/drawing/2014/main" id="{9714A8C4-6456-4910-9CBA-F5F7A5595D19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4" name="Retângulo 7">
              <a:extLst>
                <a:ext uri="{FF2B5EF4-FFF2-40B4-BE49-F238E27FC236}">
                  <a16:creationId xmlns:a16="http://schemas.microsoft.com/office/drawing/2014/main" id="{F6E38F7E-DE30-41F0-8DA3-5ADC9F571A87}"/>
                </a:ext>
              </a:extLst>
            </p:cNvPr>
            <p:cNvSpPr/>
            <p:nvPr/>
          </p:nvSpPr>
          <p:spPr>
            <a:xfrm>
              <a:off x="10558542" y="-14128"/>
              <a:ext cx="996607" cy="273600"/>
            </a:xfrm>
            <a:prstGeom prst="rect">
              <a:avLst/>
            </a:prstGeom>
            <a:solidFill>
              <a:srgbClr val="00B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8BBE701-41FB-498F-9A5F-19C14A296417}"/>
                </a:ext>
              </a:extLst>
            </p:cNvPr>
            <p:cNvGrpSpPr/>
            <p:nvPr/>
          </p:nvGrpSpPr>
          <p:grpSpPr>
            <a:xfrm>
              <a:off x="7694432" y="-14128"/>
              <a:ext cx="680901" cy="273600"/>
              <a:chOff x="3397537" y="4923709"/>
              <a:chExt cx="680901" cy="273600"/>
            </a:xfrm>
          </p:grpSpPr>
          <p:sp>
            <p:nvSpPr>
              <p:cNvPr id="50" name="Retângulo 1">
                <a:extLst>
                  <a:ext uri="{FF2B5EF4-FFF2-40B4-BE49-F238E27FC236}">
                    <a16:creationId xmlns:a16="http://schemas.microsoft.com/office/drawing/2014/main" id="{EB0440FA-D3C0-4844-9C86-527C7B2366F2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1" name="TextBox 45">
                <a:extLst>
                  <a:ext uri="{FF2B5EF4-FFF2-40B4-BE49-F238E27FC236}">
                    <a16:creationId xmlns:a16="http://schemas.microsoft.com/office/drawing/2014/main" id="{256AADD8-3611-4096-A4E8-EC35537B59AB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42092EB4-77E9-4F6E-B388-D0791C7210AE}"/>
                </a:ext>
              </a:extLst>
            </p:cNvPr>
            <p:cNvGrpSpPr/>
            <p:nvPr/>
          </p:nvGrpSpPr>
          <p:grpSpPr>
            <a:xfrm>
              <a:off x="9321328" y="-13662"/>
              <a:ext cx="577127" cy="272669"/>
              <a:chOff x="5107239" y="4924175"/>
              <a:chExt cx="577127" cy="272669"/>
            </a:xfrm>
          </p:grpSpPr>
          <p:sp>
            <p:nvSpPr>
              <p:cNvPr id="48" name="Retângulo 4">
                <a:extLst>
                  <a:ext uri="{FF2B5EF4-FFF2-40B4-BE49-F238E27FC236}">
                    <a16:creationId xmlns:a16="http://schemas.microsoft.com/office/drawing/2014/main" id="{BDA37DDD-14D2-472F-8FB8-F816B4D88E27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DA326F21-C2B4-47BF-8A39-6EABB4FDF0AC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7" name="TextBox 34">
              <a:extLst>
                <a:ext uri="{FF2B5EF4-FFF2-40B4-BE49-F238E27FC236}">
                  <a16:creationId xmlns:a16="http://schemas.microsoft.com/office/drawing/2014/main" id="{57E3262D-7918-4868-AA34-FF5956035E96}"/>
                </a:ext>
              </a:extLst>
            </p:cNvPr>
            <p:cNvSpPr txBox="1"/>
            <p:nvPr userDrawn="1"/>
          </p:nvSpPr>
          <p:spPr>
            <a:xfrm>
              <a:off x="10520442" y="-46605"/>
              <a:ext cx="10934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Síntese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&amp;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Pontos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de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Atenção</a:t>
              </a:r>
              <a:endParaRPr lang="en-BR" sz="800">
                <a:solidFill>
                  <a:schemeClr val="bg1"/>
                </a:solidFill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997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3581401" cy="6863356"/>
          </a:xfrm>
          <a:prstGeom prst="rect">
            <a:avLst/>
          </a:prstGeom>
          <a:solidFill>
            <a:srgbClr val="D8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B2D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00AA13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920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bg>
      <p:bgPr>
        <a:solidFill>
          <a:srgbClr val="B2DAB7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5" y="6720300"/>
            <a:ext cx="12192000" cy="137600"/>
          </a:xfrm>
          <a:prstGeom prst="rect">
            <a:avLst/>
          </a:prstGeom>
          <a:solidFill>
            <a:srgbClr val="0073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noProof="0"/>
          </a:p>
        </p:txBody>
      </p:sp>
    </p:spTree>
    <p:extLst>
      <p:ext uri="{BB962C8B-B14F-4D97-AF65-F5344CB8AC3E}">
        <p14:creationId xmlns:p14="http://schemas.microsoft.com/office/powerpoint/2010/main" val="3003235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6A91B-FAB0-8148-AFF3-D0A705C4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en-BR" smtClean="0"/>
              <a:t>08/24/2021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A31D3-E754-E94C-B803-6C4FF2BA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6B337-8FCE-A54F-8596-6BEF5375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7196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5B38E74-1238-4D73-A4B0-B8DEB8E24AC5}"/>
              </a:ext>
            </a:extLst>
          </p:cNvPr>
          <p:cNvSpPr/>
          <p:nvPr userDrawn="1"/>
        </p:nvSpPr>
        <p:spPr>
          <a:xfrm>
            <a:off x="3396342" y="0"/>
            <a:ext cx="8795657" cy="623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0E02D-EB03-9F4D-9814-A231D3DB8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512BE-9BF4-434A-A47A-FD00BCE709C9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1275F1-4043-429B-99BC-4537BB47F2E3}"/>
              </a:ext>
            </a:extLst>
          </p:cNvPr>
          <p:cNvSpPr/>
          <p:nvPr userDrawn="1"/>
        </p:nvSpPr>
        <p:spPr>
          <a:xfrm>
            <a:off x="0" y="0"/>
            <a:ext cx="3396342" cy="623599"/>
          </a:xfrm>
          <a:prstGeom prst="rect">
            <a:avLst/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8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67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8F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1">
                    <a:lumMod val="95000"/>
                  </a:schemeClr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1836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 - V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8C1D13D-9EB8-41F7-A045-6496AD160818}"/>
              </a:ext>
            </a:extLst>
          </p:cNvPr>
          <p:cNvSpPr/>
          <p:nvPr userDrawn="1"/>
        </p:nvSpPr>
        <p:spPr>
          <a:xfrm>
            <a:off x="0" y="4819650"/>
            <a:ext cx="12192000" cy="2040125"/>
          </a:xfrm>
          <a:custGeom>
            <a:avLst/>
            <a:gdLst>
              <a:gd name="connsiteX0" fmla="*/ 1051346 w 12192000"/>
              <a:gd name="connsiteY0" fmla="*/ 24 h 3595899"/>
              <a:gd name="connsiteX1" fmla="*/ 3776547 w 12192000"/>
              <a:gd name="connsiteY1" fmla="*/ 1308124 h 3595899"/>
              <a:gd name="connsiteX2" fmla="*/ 8535272 w 12192000"/>
              <a:gd name="connsiteY2" fmla="*/ 101624 h 3595899"/>
              <a:gd name="connsiteX3" fmla="*/ 11384974 w 12192000"/>
              <a:gd name="connsiteY3" fmla="*/ 1562124 h 3595899"/>
              <a:gd name="connsiteX4" fmla="*/ 12055958 w 12192000"/>
              <a:gd name="connsiteY4" fmla="*/ 1444639 h 3595899"/>
              <a:gd name="connsiteX5" fmla="*/ 12192000 w 12192000"/>
              <a:gd name="connsiteY5" fmla="*/ 1381527 h 3595899"/>
              <a:gd name="connsiteX6" fmla="*/ 12192000 w 12192000"/>
              <a:gd name="connsiteY6" fmla="*/ 3595899 h 3595899"/>
              <a:gd name="connsiteX7" fmla="*/ 0 w 12192000"/>
              <a:gd name="connsiteY7" fmla="*/ 3595899 h 3595899"/>
              <a:gd name="connsiteX8" fmla="*/ 0 w 12192000"/>
              <a:gd name="connsiteY8" fmla="*/ 271762 h 3595899"/>
              <a:gd name="connsiteX9" fmla="*/ 26032 w 12192000"/>
              <a:gd name="connsiteY9" fmla="*/ 259096 h 3595899"/>
              <a:gd name="connsiteX10" fmla="*/ 1051346 w 12192000"/>
              <a:gd name="connsiteY10" fmla="*/ 24 h 359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595899">
                <a:moveTo>
                  <a:pt x="1051346" y="24"/>
                </a:moveTo>
                <a:cubicBezTo>
                  <a:pt x="1950524" y="-6326"/>
                  <a:pt x="2529225" y="1291191"/>
                  <a:pt x="3776547" y="1308124"/>
                </a:cubicBezTo>
                <a:cubicBezTo>
                  <a:pt x="5023868" y="1325057"/>
                  <a:pt x="7267201" y="59291"/>
                  <a:pt x="8535272" y="101624"/>
                </a:cubicBezTo>
                <a:cubicBezTo>
                  <a:pt x="9803344" y="143957"/>
                  <a:pt x="10446602" y="1430891"/>
                  <a:pt x="11384974" y="1562124"/>
                </a:cubicBezTo>
                <a:cubicBezTo>
                  <a:pt x="11604905" y="1592882"/>
                  <a:pt x="11829902" y="1538296"/>
                  <a:pt x="12055958" y="1444639"/>
                </a:cubicBezTo>
                <a:lnTo>
                  <a:pt x="12192000" y="1381527"/>
                </a:lnTo>
                <a:lnTo>
                  <a:pt x="12192000" y="3595899"/>
                </a:lnTo>
                <a:lnTo>
                  <a:pt x="0" y="3595899"/>
                </a:lnTo>
                <a:lnTo>
                  <a:pt x="0" y="271762"/>
                </a:lnTo>
                <a:lnTo>
                  <a:pt x="26032" y="259096"/>
                </a:lnTo>
                <a:cubicBezTo>
                  <a:pt x="368858" y="101823"/>
                  <a:pt x="714155" y="2405"/>
                  <a:pt x="1051346" y="24"/>
                </a:cubicBezTo>
                <a:close/>
              </a:path>
            </a:pathLst>
          </a:custGeom>
          <a:gradFill flip="none" rotWithShape="1">
            <a:gsLst>
              <a:gs pos="0">
                <a:srgbClr val="00AA13"/>
              </a:gs>
              <a:gs pos="100000">
                <a:srgbClr val="0070C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pt-BR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CAF40-B3CC-3F44-9AFF-9A42E69E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92942"/>
            <a:ext cx="10515600" cy="1500187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A914-8B4A-534A-9FEE-3F1A0750C8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2720117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751D-5D6B-1140-B968-3CDCC640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025" y="6356350"/>
            <a:ext cx="1857374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4DAC91E8-C203-A94E-B80D-5E5809A534B4}" type="datetimeFigureOut">
              <a:rPr lang="pt-BR" noProof="0" smtClean="0"/>
              <a:pPr/>
              <a:t>24/08/2021</a:t>
            </a:fld>
            <a:endParaRPr lang="pt-BR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9D91-A8E5-E44C-952E-E32B2C48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7338" y="6356350"/>
            <a:ext cx="2786061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7685-5CF0-9A48-9C7E-138B8D37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56350"/>
            <a:ext cx="1857374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11C29AE2-8F77-1B45-AEF2-52E9D75733AA}" type="slidenum">
              <a:rPr lang="pt-BR" noProof="0" smtClean="0"/>
              <a:pPr/>
              <a:t>‹nº›</a:t>
            </a:fld>
            <a:endParaRPr lang="pt-BR" noProof="0"/>
          </a:p>
        </p:txBody>
      </p:sp>
      <p:pic>
        <p:nvPicPr>
          <p:cNvPr id="10" name="Google Shape;102;p1">
            <a:extLst>
              <a:ext uri="{FF2B5EF4-FFF2-40B4-BE49-F238E27FC236}">
                <a16:creationId xmlns:a16="http://schemas.microsoft.com/office/drawing/2014/main" id="{9E99DB6C-3965-4404-A4F5-DE1D45B199F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74580" y="5184646"/>
            <a:ext cx="1246635" cy="149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3E6F145-F222-4C5B-8AF4-143A381F80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0380" y="62730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1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V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335A32D7-3939-40A4-B6F5-E85B38D5DC07}"/>
              </a:ext>
            </a:extLst>
          </p:cNvPr>
          <p:cNvSpPr/>
          <p:nvPr userDrawn="1"/>
        </p:nvSpPr>
        <p:spPr>
          <a:xfrm>
            <a:off x="0" y="817000"/>
            <a:ext cx="12192000" cy="6042775"/>
          </a:xfrm>
          <a:custGeom>
            <a:avLst/>
            <a:gdLst>
              <a:gd name="connsiteX0" fmla="*/ 10651364 w 12192000"/>
              <a:gd name="connsiteY0" fmla="*/ 105 h 5904475"/>
              <a:gd name="connsiteX1" fmla="*/ 12165798 w 12192000"/>
              <a:gd name="connsiteY1" fmla="*/ 105777 h 5904475"/>
              <a:gd name="connsiteX2" fmla="*/ 12192000 w 12192000"/>
              <a:gd name="connsiteY2" fmla="*/ 110819 h 5904475"/>
              <a:gd name="connsiteX3" fmla="*/ 12192000 w 12192000"/>
              <a:gd name="connsiteY3" fmla="*/ 5904475 h 5904475"/>
              <a:gd name="connsiteX4" fmla="*/ 0 w 12192000"/>
              <a:gd name="connsiteY4" fmla="*/ 5904475 h 5904475"/>
              <a:gd name="connsiteX5" fmla="*/ 0 w 12192000"/>
              <a:gd name="connsiteY5" fmla="*/ 4100935 h 5904475"/>
              <a:gd name="connsiteX6" fmla="*/ 317998 w 12192000"/>
              <a:gd name="connsiteY6" fmla="*/ 4022316 h 5904475"/>
              <a:gd name="connsiteX7" fmla="*/ 3302936 w 12192000"/>
              <a:gd name="connsiteY7" fmla="*/ 3773506 h 5904475"/>
              <a:gd name="connsiteX8" fmla="*/ 5167543 w 12192000"/>
              <a:gd name="connsiteY8" fmla="*/ 2156218 h 5904475"/>
              <a:gd name="connsiteX9" fmla="*/ 6769348 w 12192000"/>
              <a:gd name="connsiteY9" fmla="*/ 2075524 h 5904475"/>
              <a:gd name="connsiteX10" fmla="*/ 8408186 w 12192000"/>
              <a:gd name="connsiteY10" fmla="*/ 249897 h 5904475"/>
              <a:gd name="connsiteX11" fmla="*/ 10372827 w 12192000"/>
              <a:gd name="connsiteY11" fmla="*/ 1799 h 5904475"/>
              <a:gd name="connsiteX12" fmla="*/ 10651364 w 12192000"/>
              <a:gd name="connsiteY12" fmla="*/ 105 h 590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904475">
                <a:moveTo>
                  <a:pt x="10651364" y="105"/>
                </a:moveTo>
                <a:cubicBezTo>
                  <a:pt x="11250547" y="2407"/>
                  <a:pt x="11812851" y="42734"/>
                  <a:pt x="12165798" y="105777"/>
                </a:cubicBezTo>
                <a:lnTo>
                  <a:pt x="12192000" y="110819"/>
                </a:lnTo>
                <a:lnTo>
                  <a:pt x="12192000" y="5904475"/>
                </a:lnTo>
                <a:lnTo>
                  <a:pt x="0" y="5904475"/>
                </a:lnTo>
                <a:lnTo>
                  <a:pt x="0" y="4100935"/>
                </a:lnTo>
                <a:lnTo>
                  <a:pt x="317998" y="4022316"/>
                </a:lnTo>
                <a:cubicBezTo>
                  <a:pt x="1228559" y="3812059"/>
                  <a:pt x="2494679" y="4084523"/>
                  <a:pt x="3302936" y="3773506"/>
                </a:cubicBezTo>
                <a:cubicBezTo>
                  <a:pt x="4111192" y="3462490"/>
                  <a:pt x="4589807" y="2439215"/>
                  <a:pt x="5167543" y="2156218"/>
                </a:cubicBezTo>
                <a:cubicBezTo>
                  <a:pt x="5745279" y="1873221"/>
                  <a:pt x="6229241" y="2393244"/>
                  <a:pt x="6769348" y="2075524"/>
                </a:cubicBezTo>
                <a:cubicBezTo>
                  <a:pt x="7309455" y="1757804"/>
                  <a:pt x="7495836" y="575697"/>
                  <a:pt x="8408186" y="249897"/>
                </a:cubicBezTo>
                <a:cubicBezTo>
                  <a:pt x="8864361" y="86997"/>
                  <a:pt x="9626429" y="13813"/>
                  <a:pt x="10372827" y="1799"/>
                </a:cubicBezTo>
                <a:cubicBezTo>
                  <a:pt x="10466127" y="297"/>
                  <a:pt x="10559182" y="-249"/>
                  <a:pt x="10651364" y="105"/>
                </a:cubicBezTo>
                <a:close/>
              </a:path>
            </a:pathLst>
          </a:custGeom>
          <a:gradFill flip="none" rotWithShape="1">
            <a:gsLst>
              <a:gs pos="0">
                <a:srgbClr val="00AA13"/>
              </a:gs>
              <a:gs pos="100000">
                <a:srgbClr val="0070C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CAF40-B3CC-3F44-9AFF-9A42E69E73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6765" y="561254"/>
            <a:ext cx="6860722" cy="2007775"/>
          </a:xfrm>
        </p:spPr>
        <p:txBody>
          <a:bodyPr anchor="ctr"/>
          <a:lstStyle>
            <a:lvl1pPr algn="l">
              <a:defRPr sz="6000">
                <a:solidFill>
                  <a:srgbClr val="0070C0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A914-8B4A-534A-9FEE-3F1A0750C8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44571" y="3700421"/>
            <a:ext cx="7311210" cy="275843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</p:txBody>
      </p:sp>
      <p:pic>
        <p:nvPicPr>
          <p:cNvPr id="10" name="Google Shape;102;p1">
            <a:extLst>
              <a:ext uri="{FF2B5EF4-FFF2-40B4-BE49-F238E27FC236}">
                <a16:creationId xmlns:a16="http://schemas.microsoft.com/office/drawing/2014/main" id="{9E99DB6C-3965-4404-A4F5-DE1D45B199F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74580" y="5184646"/>
            <a:ext cx="1246635" cy="149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E94AF87-BAF8-4435-B8B3-9720BE1715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0380" y="62730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7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- V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8C1D13D-9EB8-41F7-A045-6496AD160818}"/>
              </a:ext>
            </a:extLst>
          </p:cNvPr>
          <p:cNvSpPr/>
          <p:nvPr userDrawn="1"/>
        </p:nvSpPr>
        <p:spPr>
          <a:xfrm>
            <a:off x="0" y="4819650"/>
            <a:ext cx="12192000" cy="2040125"/>
          </a:xfrm>
          <a:custGeom>
            <a:avLst/>
            <a:gdLst>
              <a:gd name="connsiteX0" fmla="*/ 1051346 w 12192000"/>
              <a:gd name="connsiteY0" fmla="*/ 24 h 3595899"/>
              <a:gd name="connsiteX1" fmla="*/ 3776547 w 12192000"/>
              <a:gd name="connsiteY1" fmla="*/ 1308124 h 3595899"/>
              <a:gd name="connsiteX2" fmla="*/ 8535272 w 12192000"/>
              <a:gd name="connsiteY2" fmla="*/ 101624 h 3595899"/>
              <a:gd name="connsiteX3" fmla="*/ 11384974 w 12192000"/>
              <a:gd name="connsiteY3" fmla="*/ 1562124 h 3595899"/>
              <a:gd name="connsiteX4" fmla="*/ 12055958 w 12192000"/>
              <a:gd name="connsiteY4" fmla="*/ 1444639 h 3595899"/>
              <a:gd name="connsiteX5" fmla="*/ 12192000 w 12192000"/>
              <a:gd name="connsiteY5" fmla="*/ 1381527 h 3595899"/>
              <a:gd name="connsiteX6" fmla="*/ 12192000 w 12192000"/>
              <a:gd name="connsiteY6" fmla="*/ 3595899 h 3595899"/>
              <a:gd name="connsiteX7" fmla="*/ 0 w 12192000"/>
              <a:gd name="connsiteY7" fmla="*/ 3595899 h 3595899"/>
              <a:gd name="connsiteX8" fmla="*/ 0 w 12192000"/>
              <a:gd name="connsiteY8" fmla="*/ 271762 h 3595899"/>
              <a:gd name="connsiteX9" fmla="*/ 26032 w 12192000"/>
              <a:gd name="connsiteY9" fmla="*/ 259096 h 3595899"/>
              <a:gd name="connsiteX10" fmla="*/ 1051346 w 12192000"/>
              <a:gd name="connsiteY10" fmla="*/ 24 h 359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595899">
                <a:moveTo>
                  <a:pt x="1051346" y="24"/>
                </a:moveTo>
                <a:cubicBezTo>
                  <a:pt x="1950524" y="-6326"/>
                  <a:pt x="2529225" y="1291191"/>
                  <a:pt x="3776547" y="1308124"/>
                </a:cubicBezTo>
                <a:cubicBezTo>
                  <a:pt x="5023868" y="1325057"/>
                  <a:pt x="7267201" y="59291"/>
                  <a:pt x="8535272" y="101624"/>
                </a:cubicBezTo>
                <a:cubicBezTo>
                  <a:pt x="9803344" y="143957"/>
                  <a:pt x="10446602" y="1430891"/>
                  <a:pt x="11384974" y="1562124"/>
                </a:cubicBezTo>
                <a:cubicBezTo>
                  <a:pt x="11604905" y="1592882"/>
                  <a:pt x="11829902" y="1538296"/>
                  <a:pt x="12055958" y="1444639"/>
                </a:cubicBezTo>
                <a:lnTo>
                  <a:pt x="12192000" y="1381527"/>
                </a:lnTo>
                <a:lnTo>
                  <a:pt x="12192000" y="3595899"/>
                </a:lnTo>
                <a:lnTo>
                  <a:pt x="0" y="3595899"/>
                </a:lnTo>
                <a:lnTo>
                  <a:pt x="0" y="271762"/>
                </a:lnTo>
                <a:lnTo>
                  <a:pt x="26032" y="259096"/>
                </a:lnTo>
                <a:cubicBezTo>
                  <a:pt x="368858" y="101823"/>
                  <a:pt x="714155" y="2405"/>
                  <a:pt x="1051346" y="24"/>
                </a:cubicBezTo>
                <a:close/>
              </a:path>
            </a:pathLst>
          </a:custGeom>
          <a:gradFill flip="none" rotWithShape="1">
            <a:gsLst>
              <a:gs pos="0">
                <a:srgbClr val="00AA13"/>
              </a:gs>
              <a:gs pos="100000">
                <a:srgbClr val="0070C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pt-BR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CAF40-B3CC-3F44-9AFF-9A42E69E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92942"/>
            <a:ext cx="10515600" cy="1500187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A914-8B4A-534A-9FEE-3F1A0750C8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2720117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751D-5D6B-1140-B968-3CDCC640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025" y="6356350"/>
            <a:ext cx="1857374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4DAC91E8-C203-A94E-B80D-5E5809A534B4}" type="datetimeFigureOut">
              <a:rPr lang="pt-BR" noProof="0" smtClean="0"/>
              <a:pPr/>
              <a:t>24/08/2021</a:t>
            </a:fld>
            <a:endParaRPr lang="pt-BR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9D91-A8E5-E44C-952E-E32B2C48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7338" y="6356350"/>
            <a:ext cx="2786061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7685-5CF0-9A48-9C7E-138B8D37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56350"/>
            <a:ext cx="1857374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11C29AE2-8F77-1B45-AEF2-52E9D75733AA}" type="slidenum">
              <a:rPr lang="pt-BR" noProof="0" smtClean="0"/>
              <a:pPr/>
              <a:t>‹nº›</a:t>
            </a:fld>
            <a:endParaRPr lang="pt-BR" noProof="0"/>
          </a:p>
        </p:txBody>
      </p:sp>
      <p:pic>
        <p:nvPicPr>
          <p:cNvPr id="10" name="Google Shape;102;p1">
            <a:extLst>
              <a:ext uri="{FF2B5EF4-FFF2-40B4-BE49-F238E27FC236}">
                <a16:creationId xmlns:a16="http://schemas.microsoft.com/office/drawing/2014/main" id="{9E99DB6C-3965-4404-A4F5-DE1D45B199F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74580" y="5184646"/>
            <a:ext cx="1246635" cy="149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3E6F145-F222-4C5B-8AF4-143A381F80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0380" y="62730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9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24/08/2021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1">
                    <a:lumMod val="95000"/>
                  </a:schemeClr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1996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6BE6547-B63C-F747-86CC-66155A73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48" y="31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43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7" r:id="rId3"/>
    <p:sldLayoutId id="2147483683" r:id="rId4"/>
    <p:sldLayoutId id="2147483751" r:id="rId5"/>
    <p:sldLayoutId id="2147483753" r:id="rId6"/>
  </p:sldLayoutIdLst>
  <p:txStyles>
    <p:titleStyle>
      <a:lvl1pPr>
        <a:defRPr lang="en-US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1pPr>
    </p:titleStyle>
    <p:bodyStyle>
      <a:lvl1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1pPr>
      <a:lvl2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2pPr>
      <a:lvl3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3pPr>
      <a:lvl4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4pPr>
      <a:lvl5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5pPr>
      <a:lvl6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6pPr>
      <a:lvl7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76C23-F949-A34C-9F4C-B8F95264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5C8D-3DE7-0F4D-9C0A-99A1049B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5659-E0D7-3345-9D38-C85FD3C17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0"/>
              </a:defRPr>
            </a:lvl1pPr>
          </a:lstStyle>
          <a:p>
            <a:fld id="{4DAC91E8-C203-A94E-B80D-5E5809A534B4}" type="datetimeFigureOut">
              <a:rPr lang="pt-BR" noProof="0" smtClean="0"/>
              <a:pPr/>
              <a:t>24/08/2021</a:t>
            </a:fld>
            <a:endParaRPr lang="pt-BR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3D66-DB74-B049-81E2-7A18985E0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0"/>
              </a:defRPr>
            </a:lvl1pPr>
          </a:lstStyle>
          <a:p>
            <a:endParaRPr lang="pt-BR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0A62-CE35-A04A-BFD2-CBCA6F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0"/>
              </a:defRPr>
            </a:lvl1pPr>
          </a:lstStyle>
          <a:p>
            <a:fld id="{11C29AE2-8F77-1B45-AEF2-52E9D75733AA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8615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6" r:id="rId3"/>
    <p:sldLayoutId id="2147483752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Quicksan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Quicksand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Quicksand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Quicksand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Quicksand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Quicksand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5.xml"/><Relationship Id="rId4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comments" Target="../comments/comment9.xml"/><Relationship Id="rId4" Type="http://schemas.openxmlformats.org/officeDocument/2006/relationships/image" Target="../media/image4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3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4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4.xml"/><Relationship Id="rId4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44.svg"/><Relationship Id="rId7" Type="http://schemas.openxmlformats.org/officeDocument/2006/relationships/image" Target="../media/image56.png"/><Relationship Id="rId12" Type="http://schemas.openxmlformats.org/officeDocument/2006/relationships/image" Target="../media/image6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e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jpeg"/><Relationship Id="rId4" Type="http://schemas.openxmlformats.org/officeDocument/2006/relationships/image" Target="../media/image53.png"/><Relationship Id="rId9" Type="http://schemas.openxmlformats.org/officeDocument/2006/relationships/image" Target="../media/image58.svg"/><Relationship Id="rId1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4.sv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sv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jpeg"/><Relationship Id="rId4" Type="http://schemas.openxmlformats.org/officeDocument/2006/relationships/image" Target="../media/image53.png"/><Relationship Id="rId9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hyperlink" Target="https://medium.com/@mydogtom/modularization-part-1-application-structure-overview-9e465909a9bc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google-developer-experts/modularizing-android-applications-9e2d18f244a0" TargetMode="External"/><Relationship Id="rId5" Type="http://schemas.openxmlformats.org/officeDocument/2006/relationships/hyperlink" Target="https://proandroiddev.com/build-a-modular-android-app-architecture-25342d99de82" TargetMode="Externa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5">
            <a:extLst>
              <a:ext uri="{FF2B5EF4-FFF2-40B4-BE49-F238E27FC236}">
                <a16:creationId xmlns:a16="http://schemas.microsoft.com/office/drawing/2014/main" id="{AF444D75-B9F3-F34D-B8BD-ADC964D95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182880"/>
            <a:ext cx="1115853" cy="1328801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3556B743-2A95-4842-928B-7F6F7A8D3732}"/>
              </a:ext>
            </a:extLst>
          </p:cNvPr>
          <p:cNvGrpSpPr/>
          <p:nvPr/>
        </p:nvGrpSpPr>
        <p:grpSpPr>
          <a:xfrm>
            <a:off x="0" y="2392864"/>
            <a:ext cx="12192000" cy="2857500"/>
            <a:chOff x="0" y="2194560"/>
            <a:chExt cx="12192000" cy="285750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9142ACAC-C3CB-428E-B93D-BF72DE57D54B}"/>
                </a:ext>
              </a:extLst>
            </p:cNvPr>
            <p:cNvSpPr/>
            <p:nvPr/>
          </p:nvSpPr>
          <p:spPr>
            <a:xfrm>
              <a:off x="0" y="2194560"/>
              <a:ext cx="6096000" cy="2857500"/>
            </a:xfrm>
            <a:prstGeom prst="rect">
              <a:avLst/>
            </a:prstGeom>
            <a:gradFill>
              <a:gsLst>
                <a:gs pos="0">
                  <a:srgbClr val="00AA13"/>
                </a:gs>
                <a:gs pos="100000">
                  <a:srgbClr val="0070C0"/>
                </a:gs>
              </a:gsLst>
              <a:lin ang="81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BCD067-E8F6-AB4B-B7AB-469C47E67819}"/>
                </a:ext>
              </a:extLst>
            </p:cNvPr>
            <p:cNvSpPr/>
            <p:nvPr/>
          </p:nvSpPr>
          <p:spPr>
            <a:xfrm>
              <a:off x="6096000" y="2194560"/>
              <a:ext cx="6096000" cy="2857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10" name="CaixaDeTexto 6">
              <a:extLst>
                <a:ext uri="{FF2B5EF4-FFF2-40B4-BE49-F238E27FC236}">
                  <a16:creationId xmlns:a16="http://schemas.microsoft.com/office/drawing/2014/main" id="{DF641435-B811-BC46-B18D-2511BE8F525E}"/>
                </a:ext>
              </a:extLst>
            </p:cNvPr>
            <p:cNvSpPr txBox="1"/>
            <p:nvPr/>
          </p:nvSpPr>
          <p:spPr>
            <a:xfrm>
              <a:off x="6096000" y="3300145"/>
              <a:ext cx="5606175" cy="64633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>
                <a:defRPr sz="3200">
                  <a:solidFill>
                    <a:srgbClr val="0D62C5"/>
                  </a:solidFill>
                  <a:latin typeface="Avenir Next" panose="020B0503020202020204" pitchFamily="34" charset="0"/>
                </a:defRPr>
              </a:lvl1pPr>
            </a:lstStyle>
            <a:p>
              <a:pPr algn="r"/>
              <a:r>
                <a:rPr lang="pt-B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" pitchFamily="2" charset="77"/>
                </a:rPr>
                <a:t>SUPER APP</a:t>
              </a:r>
            </a:p>
          </p:txBody>
        </p:sp>
      </p:grp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0B86D56-A657-7747-B3E7-027525A4BB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30" y="5845275"/>
            <a:ext cx="1667394" cy="772695"/>
          </a:xfrm>
          <a:prstGeom prst="rect">
            <a:avLst/>
          </a:prstGeom>
        </p:spPr>
      </p:pic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2213DB3-FAA0-094B-9A88-347A3053D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30" y="-110857"/>
            <a:ext cx="1908810" cy="1908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74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EFC9A9-42C0-4F0A-8E00-00D155BE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Arranjo Arquitetural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1C6400-8E95-45ED-8BAF-FDB9B8C33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61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g7b29a26fc5_0_12">
            <a:extLst>
              <a:ext uri="{FF2B5EF4-FFF2-40B4-BE49-F238E27FC236}">
                <a16:creationId xmlns:a16="http://schemas.microsoft.com/office/drawing/2014/main" id="{FC1F3AEC-061F-478F-95C6-1E4320EA0BE0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6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CENÁRIO ATUAL: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Arranjo arquitetural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BA91E97-D3B6-4555-9D33-8C9123841B09}"/>
              </a:ext>
            </a:extLst>
          </p:cNvPr>
          <p:cNvSpPr txBox="1"/>
          <p:nvPr/>
        </p:nvSpPr>
        <p:spPr>
          <a:xfrm>
            <a:off x="40822" y="767013"/>
            <a:ext cx="3984170" cy="400110"/>
          </a:xfrm>
          <a:prstGeom prst="rect">
            <a:avLst/>
          </a:prstGeom>
          <a:solidFill>
            <a:srgbClr val="E446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Quicksand" pitchFamily="2" charset="77"/>
              </a:rPr>
              <a:t>Arquitetura técnica (1/4)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8859B8E-77A0-4435-A4A6-C18B2C716502}"/>
              </a:ext>
            </a:extLst>
          </p:cNvPr>
          <p:cNvCxnSpPr>
            <a:cxnSpLocks/>
          </p:cNvCxnSpPr>
          <p:nvPr/>
        </p:nvCxnSpPr>
        <p:spPr>
          <a:xfrm>
            <a:off x="40821" y="1167123"/>
            <a:ext cx="8086779" cy="0"/>
          </a:xfrm>
          <a:prstGeom prst="line">
            <a:avLst/>
          </a:prstGeom>
          <a:ln>
            <a:solidFill>
              <a:srgbClr val="E4469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6752F2-897B-436E-9C32-4ABC46120A78}"/>
              </a:ext>
            </a:extLst>
          </p:cNvPr>
          <p:cNvSpPr txBox="1"/>
          <p:nvPr/>
        </p:nvSpPr>
        <p:spPr>
          <a:xfrm>
            <a:off x="80009" y="1348716"/>
            <a:ext cx="6113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b="1" dirty="0">
                <a:latin typeface="Quicksand" pitchFamily="2" charset="77"/>
              </a:rPr>
              <a:t>Aspectos técnicas gerais da Arquitetura atual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5D87E8-64C7-4295-9D96-EB290774549A}"/>
              </a:ext>
            </a:extLst>
          </p:cNvPr>
          <p:cNvSpPr txBox="1"/>
          <p:nvPr/>
        </p:nvSpPr>
        <p:spPr>
          <a:xfrm>
            <a:off x="358923" y="1736170"/>
            <a:ext cx="7768676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Atualmente o </a:t>
            </a:r>
            <a:r>
              <a:rPr lang="pt-BR" sz="1200" b="1" dirty="0">
                <a:latin typeface="Quicksand"/>
              </a:rPr>
              <a:t>aplicativo mobile VR &amp; VC  </a:t>
            </a:r>
            <a:r>
              <a:rPr lang="pt-BR" sz="1200" dirty="0">
                <a:latin typeface="Quicksand"/>
              </a:rPr>
              <a:t>é desenvolvido em linguagem nativa iOS e Android e é baseado na arquitetura Model-</a:t>
            </a:r>
            <a:r>
              <a:rPr lang="pt-BR" sz="1200" dirty="0" err="1">
                <a:latin typeface="Quicksand"/>
              </a:rPr>
              <a:t>View</a:t>
            </a:r>
            <a:r>
              <a:rPr lang="pt-BR" sz="1200" dirty="0">
                <a:latin typeface="Quicksand"/>
              </a:rPr>
              <a:t>-</a:t>
            </a:r>
            <a:r>
              <a:rPr lang="pt-BR" sz="1200" dirty="0" err="1">
                <a:latin typeface="Quicksand"/>
              </a:rPr>
              <a:t>Controller</a:t>
            </a:r>
            <a:r>
              <a:rPr lang="pt-BR" sz="1200" dirty="0">
                <a:latin typeface="Quicksand"/>
              </a:rPr>
              <a:t>.</a:t>
            </a:r>
            <a:endParaRPr lang="pt-BR" sz="1200" dirty="0">
              <a:latin typeface="Quicksand" pitchFamily="2" charset="77"/>
            </a:endParaRP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A estrutura de serviços está dividida em dois ambientes,</a:t>
            </a:r>
          </a:p>
          <a:p>
            <a:pPr marL="628650" lvl="1" indent="-1714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latin typeface="Quicksand"/>
              </a:rPr>
              <a:t>Um </a:t>
            </a:r>
            <a:r>
              <a:rPr lang="pt-BR" sz="1200" b="1" dirty="0">
                <a:latin typeface="Quicksand"/>
              </a:rPr>
              <a:t>ON-PREMISES na TIVIT</a:t>
            </a:r>
            <a:r>
              <a:rPr lang="pt-BR" sz="1200" dirty="0">
                <a:latin typeface="Quicksand"/>
              </a:rPr>
              <a:t>, que suporta o barramento IBM, </a:t>
            </a:r>
            <a:r>
              <a:rPr lang="pt-BR" sz="1200" dirty="0">
                <a:highlight>
                  <a:srgbClr val="FFFF00"/>
                </a:highlight>
                <a:latin typeface="Quicksand"/>
              </a:rPr>
              <a:t>4Time</a:t>
            </a:r>
            <a:r>
              <a:rPr lang="pt-BR" sz="1200" dirty="0">
                <a:latin typeface="Quicksand"/>
              </a:rPr>
              <a:t>, a aplicação SNCORE e o banco de dados Oracle.</a:t>
            </a:r>
            <a:endParaRPr lang="pt-BR" sz="1200" b="1" dirty="0">
              <a:latin typeface="Quicksand"/>
            </a:endParaRPr>
          </a:p>
          <a:p>
            <a:pPr marL="628650" lvl="1" indent="-1714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latin typeface="Quicksand"/>
              </a:rPr>
              <a:t>E um ambiente na </a:t>
            </a:r>
            <a:r>
              <a:rPr lang="pt-BR" sz="1200" b="1" dirty="0">
                <a:latin typeface="Quicksand"/>
              </a:rPr>
              <a:t>CLOUD AWS, </a:t>
            </a:r>
            <a:r>
              <a:rPr lang="pt-BR" sz="1200" dirty="0">
                <a:latin typeface="Quicksand"/>
              </a:rPr>
              <a:t>onde encontram-se os serviços de </a:t>
            </a:r>
            <a:r>
              <a:rPr lang="pt-BR" sz="1200" dirty="0" err="1">
                <a:latin typeface="Quicksand"/>
              </a:rPr>
              <a:t>notification</a:t>
            </a:r>
            <a:r>
              <a:rPr lang="pt-BR" sz="1200" dirty="0">
                <a:latin typeface="Quicksand"/>
              </a:rPr>
              <a:t> center, gestão e promoção, MC busca, gestão de identidade e RHSSO, sendo que esses serviços são orquestrados pelo OPENSHIFT.</a:t>
            </a:r>
            <a:endParaRPr lang="pt-BR" sz="1200" dirty="0">
              <a:latin typeface="Quicksand" pitchFamily="2" charset="7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4ABD58-C3FA-42E7-9B4D-5B19056238E7}"/>
              </a:ext>
            </a:extLst>
          </p:cNvPr>
          <p:cNvSpPr txBox="1"/>
          <p:nvPr/>
        </p:nvSpPr>
        <p:spPr>
          <a:xfrm>
            <a:off x="358922" y="4173071"/>
            <a:ext cx="776867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A </a:t>
            </a:r>
            <a:r>
              <a:rPr lang="pt-BR" sz="1200" b="1" dirty="0">
                <a:latin typeface="Quicksand" pitchFamily="2" charset="77"/>
              </a:rPr>
              <a:t>integração com os serviços é feita via API</a:t>
            </a:r>
            <a:r>
              <a:rPr lang="pt-BR" sz="1200" dirty="0">
                <a:latin typeface="Quicksand" pitchFamily="2" charset="77"/>
              </a:rPr>
              <a:t> e conta com troca de arquivos </a:t>
            </a:r>
            <a:r>
              <a:rPr lang="pt-BR" sz="1200" dirty="0" err="1">
                <a:latin typeface="Quicksand" pitchFamily="2" charset="77"/>
              </a:rPr>
              <a:t>JSon</a:t>
            </a:r>
            <a:r>
              <a:rPr lang="pt-BR" sz="1200" dirty="0">
                <a:latin typeface="Quicksand" pitchFamily="2" charset="77"/>
              </a:rPr>
              <a:t>. Há uma camada de abstração via SDK para cada parceiro fornecedor integrado à plataforma.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A integração com os serviços da VR  é feito com </a:t>
            </a:r>
            <a:r>
              <a:rPr lang="pt-BR" sz="1200" b="1" dirty="0">
                <a:latin typeface="Quicksand" pitchFamily="2" charset="77"/>
              </a:rPr>
              <a:t>três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b="1" dirty="0">
                <a:latin typeface="Quicksand" pitchFamily="2" charset="77"/>
              </a:rPr>
              <a:t>provedores de serviços </a:t>
            </a:r>
            <a:r>
              <a:rPr lang="pt-BR" sz="1200" dirty="0">
                <a:latin typeface="Quicksand" pitchFamily="2" charset="77"/>
              </a:rPr>
              <a:t>diferentes, sendo eles o API Gateway da </a:t>
            </a:r>
            <a:r>
              <a:rPr lang="pt-BR" sz="1200" dirty="0" err="1">
                <a:latin typeface="Quicksand" pitchFamily="2" charset="77"/>
              </a:rPr>
              <a:t>Sensidia</a:t>
            </a:r>
            <a:r>
              <a:rPr lang="pt-BR" sz="1200" dirty="0">
                <a:latin typeface="Quicksand" pitchFamily="2" charset="77"/>
              </a:rPr>
              <a:t>, o Barramento IBM </a:t>
            </a:r>
            <a:r>
              <a:rPr lang="pt-BR" sz="1200" dirty="0" err="1">
                <a:latin typeface="Quicksand" pitchFamily="2" charset="77"/>
              </a:rPr>
              <a:t>Websphere</a:t>
            </a:r>
            <a:r>
              <a:rPr lang="pt-BR" sz="1200" dirty="0">
                <a:latin typeface="Quicksand" pitchFamily="2" charset="77"/>
              </a:rPr>
              <a:t> e </a:t>
            </a:r>
            <a:r>
              <a:rPr lang="pt-BR" sz="1200" dirty="0">
                <a:highlight>
                  <a:srgbClr val="FFFF00"/>
                </a:highlight>
                <a:latin typeface="Quicksand" pitchFamily="2" charset="77"/>
              </a:rPr>
              <a:t>4Time WAS</a:t>
            </a:r>
            <a:r>
              <a:rPr lang="pt-BR" sz="1200" dirty="0">
                <a:latin typeface="Quicksand" pitchFamily="2" charset="77"/>
              </a:rPr>
              <a:t>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dirty="0">
                <a:latin typeface="Quicksand" pitchFamily="2" charset="77"/>
              </a:rPr>
              <a:t>Para comunicação via </a:t>
            </a:r>
            <a:r>
              <a:rPr lang="pt-BR" sz="1200" b="1" dirty="0">
                <a:latin typeface="Quicksand" pitchFamily="2" charset="77"/>
              </a:rPr>
              <a:t>notificações</a:t>
            </a:r>
            <a:r>
              <a:rPr lang="pt-BR" sz="1200" dirty="0">
                <a:latin typeface="Quicksand" pitchFamily="2" charset="77"/>
              </a:rPr>
              <a:t> é utilizado um broker de mensagens, através do </a:t>
            </a:r>
            <a:r>
              <a:rPr lang="pt-BR" sz="1200" b="1" dirty="0">
                <a:latin typeface="Quicksand" pitchFamily="2" charset="77"/>
              </a:rPr>
              <a:t>Amazon MQ for </a:t>
            </a:r>
            <a:r>
              <a:rPr lang="pt-BR" sz="1200" b="1" dirty="0" err="1">
                <a:latin typeface="Quicksand" pitchFamily="2" charset="77"/>
              </a:rPr>
              <a:t>Rabbit</a:t>
            </a:r>
            <a:r>
              <a:rPr lang="pt-BR" sz="1200" b="1" dirty="0">
                <a:latin typeface="Quicksand" pitchFamily="2" charset="77"/>
              </a:rPr>
              <a:t> MQ, </a:t>
            </a:r>
            <a:r>
              <a:rPr lang="pt-BR" sz="1200" dirty="0">
                <a:latin typeface="Quicksand" pitchFamily="2" charset="77"/>
              </a:rPr>
              <a:t>conectado ao serviço </a:t>
            </a:r>
            <a:r>
              <a:rPr lang="pt-BR" sz="1200" dirty="0" err="1">
                <a:latin typeface="Quicksand" pitchFamily="2" charset="77"/>
              </a:rPr>
              <a:t>Notification</a:t>
            </a:r>
            <a:r>
              <a:rPr lang="pt-BR" sz="1200" dirty="0">
                <a:latin typeface="Quicksand" pitchFamily="2" charset="77"/>
              </a:rPr>
              <a:t> Center responsável pelo envio de mensagens transacionais e </a:t>
            </a:r>
            <a:r>
              <a:rPr lang="pt-BR" sz="1200" dirty="0">
                <a:highlight>
                  <a:srgbClr val="FFFF00"/>
                </a:highlight>
                <a:latin typeface="Quicksand" pitchFamily="2" charset="77"/>
              </a:rPr>
              <a:t>relacionais</a:t>
            </a:r>
            <a:r>
              <a:rPr lang="pt-BR" sz="1200" dirty="0">
                <a:latin typeface="Quicksand" pitchFamily="2" charset="77"/>
              </a:rPr>
              <a:t>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Integração com </a:t>
            </a:r>
            <a:r>
              <a:rPr lang="pt-BR" sz="1200" b="1" dirty="0">
                <a:latin typeface="Quicksand" pitchFamily="2" charset="77"/>
              </a:rPr>
              <a:t>Plataforma Google Maps</a:t>
            </a:r>
            <a:r>
              <a:rPr lang="pt-BR" sz="1200" dirty="0">
                <a:latin typeface="Quicksand" pitchFamily="2" charset="77"/>
              </a:rPr>
              <a:t> para disponibilizar o recurso de adicionar marcadores, utilizado para facilitar a trajetória para as redes credenciadas.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40E2E71-FB5F-443A-9D97-9EC2E07DB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2648" y="755123"/>
            <a:ext cx="1590152" cy="159015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257349-08E8-48D6-B761-1B57068862AF}"/>
              </a:ext>
            </a:extLst>
          </p:cNvPr>
          <p:cNvSpPr txBox="1"/>
          <p:nvPr/>
        </p:nvSpPr>
        <p:spPr>
          <a:xfrm>
            <a:off x="69575" y="3785617"/>
            <a:ext cx="611320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b="1" dirty="0">
                <a:latin typeface="Quicksand"/>
              </a:rPr>
              <a:t>Integrações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6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g7b29a26fc5_0_12">
            <a:extLst>
              <a:ext uri="{FF2B5EF4-FFF2-40B4-BE49-F238E27FC236}">
                <a16:creationId xmlns:a16="http://schemas.microsoft.com/office/drawing/2014/main" id="{FC1F3AEC-061F-478F-95C6-1E4320EA0BE0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6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CENÁRIO ATUAL: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Arranjo arquitetural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BA91E97-D3B6-4555-9D33-8C9123841B09}"/>
              </a:ext>
            </a:extLst>
          </p:cNvPr>
          <p:cNvSpPr txBox="1"/>
          <p:nvPr/>
        </p:nvSpPr>
        <p:spPr>
          <a:xfrm>
            <a:off x="40822" y="767013"/>
            <a:ext cx="3984170" cy="400110"/>
          </a:xfrm>
          <a:prstGeom prst="rect">
            <a:avLst/>
          </a:prstGeom>
          <a:solidFill>
            <a:srgbClr val="E446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Quicksand" pitchFamily="2" charset="77"/>
              </a:rPr>
              <a:t>Arquitetura técnica (2/4)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8859B8E-77A0-4435-A4A6-C18B2C716502}"/>
              </a:ext>
            </a:extLst>
          </p:cNvPr>
          <p:cNvCxnSpPr>
            <a:cxnSpLocks/>
          </p:cNvCxnSpPr>
          <p:nvPr/>
        </p:nvCxnSpPr>
        <p:spPr>
          <a:xfrm>
            <a:off x="40821" y="1167123"/>
            <a:ext cx="8086779" cy="0"/>
          </a:xfrm>
          <a:prstGeom prst="line">
            <a:avLst/>
          </a:prstGeom>
          <a:ln>
            <a:solidFill>
              <a:srgbClr val="E4469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5A9E46-BAB4-46D7-86B4-BFFE794F2D67}"/>
              </a:ext>
            </a:extLst>
          </p:cNvPr>
          <p:cNvSpPr txBox="1"/>
          <p:nvPr/>
        </p:nvSpPr>
        <p:spPr>
          <a:xfrm>
            <a:off x="-17206" y="1288130"/>
            <a:ext cx="6113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800" b="1" dirty="0">
                <a:latin typeface="Quicksand" pitchFamily="2" charset="77"/>
              </a:rPr>
              <a:t> Emprego das Tecnologias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3F9C98-9604-44C2-AFFC-B17FDD54E803}"/>
              </a:ext>
            </a:extLst>
          </p:cNvPr>
          <p:cNvSpPr txBox="1"/>
          <p:nvPr/>
        </p:nvSpPr>
        <p:spPr>
          <a:xfrm>
            <a:off x="262759" y="1778468"/>
            <a:ext cx="786484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Em termos tecnológicos o aplicativo mobile é desenvolvido utilizando-se de </a:t>
            </a:r>
            <a:r>
              <a:rPr lang="pt-BR" sz="1200" b="1" dirty="0" err="1">
                <a:latin typeface="Quicksand" pitchFamily="2" charset="77"/>
              </a:rPr>
              <a:t>Objective</a:t>
            </a:r>
            <a:r>
              <a:rPr lang="pt-BR" sz="1200" b="1" dirty="0">
                <a:latin typeface="Quicksand" pitchFamily="2" charset="77"/>
              </a:rPr>
              <a:t> C</a:t>
            </a:r>
            <a:r>
              <a:rPr lang="pt-BR" sz="1200" dirty="0">
                <a:latin typeface="Quicksand" pitchFamily="2" charset="77"/>
              </a:rPr>
              <a:t> e </a:t>
            </a:r>
            <a:r>
              <a:rPr lang="pt-BR" sz="1200" b="1" dirty="0">
                <a:latin typeface="Quicksand" pitchFamily="2" charset="77"/>
              </a:rPr>
              <a:t>Java</a:t>
            </a:r>
            <a:r>
              <a:rPr lang="pt-BR" sz="1200" dirty="0">
                <a:latin typeface="Quicksand" pitchFamily="2" charset="77"/>
              </a:rPr>
              <a:t> como linguagens principais. Contudo,  para a versão iOS, as novas funcionalidades já estão sendo desenvolvidas em </a:t>
            </a:r>
            <a:r>
              <a:rPr lang="pt-BR" sz="1200" b="1" dirty="0">
                <a:latin typeface="Quicksand" pitchFamily="2" charset="77"/>
              </a:rPr>
              <a:t>Swift</a:t>
            </a:r>
            <a:r>
              <a:rPr lang="pt-BR" sz="1200" dirty="0">
                <a:latin typeface="Quicksand" pitchFamily="2" charset="77"/>
              </a:rPr>
              <a:t>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O Aplicativo mobile não adota a estratégia de armazenamento em bancos de dados local, as poucas informações que são salvas no dispositivo,  utiliza-se  de um arquivo que é persistido em sessões (</a:t>
            </a:r>
            <a:r>
              <a:rPr lang="pt-BR" sz="1200" b="1" dirty="0">
                <a:highlight>
                  <a:srgbClr val="FFFF00"/>
                </a:highlight>
                <a:latin typeface="Quicksand" pitchFamily="2" charset="77"/>
              </a:rPr>
              <a:t>Preferencies</a:t>
            </a:r>
            <a:r>
              <a:rPr lang="pt-BR" sz="1200" dirty="0">
                <a:latin typeface="Quicksand" pitchFamily="2" charset="77"/>
              </a:rPr>
              <a:t>), 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Os </a:t>
            </a:r>
            <a:r>
              <a:rPr lang="pt-BR" sz="1200" b="1" dirty="0">
                <a:latin typeface="Quicksand" pitchFamily="2" charset="77"/>
              </a:rPr>
              <a:t>Microservices </a:t>
            </a:r>
            <a:r>
              <a:rPr lang="pt-BR" sz="1200" dirty="0">
                <a:latin typeface="Quicksand" pitchFamily="2" charset="77"/>
              </a:rPr>
              <a:t>que são consumidos pelo APP são desenvolvidos na linguagem </a:t>
            </a:r>
            <a:r>
              <a:rPr lang="pt-BR" sz="1200" b="1" dirty="0">
                <a:latin typeface="Quicksand" pitchFamily="2" charset="77"/>
              </a:rPr>
              <a:t>Java</a:t>
            </a:r>
            <a:r>
              <a:rPr lang="pt-BR" sz="1200" dirty="0">
                <a:latin typeface="Quicksand" pitchFamily="2" charset="77"/>
              </a:rPr>
              <a:t> com </a:t>
            </a:r>
            <a:r>
              <a:rPr lang="pt-BR" sz="1200" dirty="0" err="1">
                <a:latin typeface="Quicksand" pitchFamily="2" charset="77"/>
              </a:rPr>
              <a:t>SpringBoot</a:t>
            </a:r>
            <a:r>
              <a:rPr lang="pt-BR" sz="1200" dirty="0">
                <a:latin typeface="Quicksand" pitchFamily="2" charset="77"/>
              </a:rPr>
              <a:t>.. Estas aplicações são empacotadas em containers para execução em cluster </a:t>
            </a:r>
            <a:r>
              <a:rPr lang="pt-BR" sz="1200" b="1" dirty="0" err="1">
                <a:latin typeface="Quicksand" pitchFamily="2" charset="77"/>
              </a:rPr>
              <a:t>Kurbenetes</a:t>
            </a: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dirty="0">
                <a:latin typeface="Quicksand" pitchFamily="2" charset="77"/>
              </a:rPr>
              <a:t> (gerido pelo </a:t>
            </a:r>
            <a:r>
              <a:rPr lang="pt-BR" sz="1200" dirty="0" err="1">
                <a:latin typeface="Quicksand" pitchFamily="2" charset="77"/>
              </a:rPr>
              <a:t>Red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Hat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OpenShift</a:t>
            </a:r>
            <a:r>
              <a:rPr lang="pt-BR" sz="1200" dirty="0">
                <a:latin typeface="Quicksand" pitchFamily="2" charset="77"/>
              </a:rPr>
              <a:t>).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Os bancos de dados para os serviços de gestão de identidade e login do usuário utilizados são </a:t>
            </a:r>
            <a:r>
              <a:rPr lang="pt-BR" sz="1200" b="1" dirty="0">
                <a:latin typeface="Quicksand"/>
              </a:rPr>
              <a:t>MYSQL e PostgreSQL </a:t>
            </a:r>
            <a:r>
              <a:rPr lang="pt-BR" sz="1200" dirty="0">
                <a:latin typeface="Quicksand"/>
              </a:rPr>
              <a:t>que são contratados via serviços (RDS) no ambiente AS.</a:t>
            </a:r>
            <a:endParaRPr lang="pt-BR" sz="1200" b="1" dirty="0">
              <a:latin typeface="Quicksand"/>
            </a:endParaRP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É utilizado o </a:t>
            </a:r>
            <a:r>
              <a:rPr lang="pt-BR" sz="1200" b="1" dirty="0" err="1">
                <a:latin typeface="Quicksand" pitchFamily="2" charset="77"/>
              </a:rPr>
              <a:t>ElasticSearch</a:t>
            </a:r>
            <a:r>
              <a:rPr lang="pt-BR" sz="1200" dirty="0">
                <a:latin typeface="Quicksand" pitchFamily="2" charset="77"/>
              </a:rPr>
              <a:t> alocado na AWS como plataforma para armazenamento das </a:t>
            </a:r>
            <a:r>
              <a:rPr lang="pt-BR" sz="1200" i="1" dirty="0" err="1">
                <a:latin typeface="Quicksand" pitchFamily="2" charset="77"/>
              </a:rPr>
              <a:t>push</a:t>
            </a:r>
            <a:r>
              <a:rPr lang="pt-BR" sz="1200" i="1" dirty="0">
                <a:latin typeface="Quicksand" pitchFamily="2" charset="77"/>
              </a:rPr>
              <a:t> </a:t>
            </a:r>
            <a:r>
              <a:rPr lang="pt-BR" sz="1200" i="1" dirty="0" err="1">
                <a:latin typeface="Quicksand" pitchFamily="2" charset="77"/>
              </a:rPr>
              <a:t>notifications</a:t>
            </a:r>
            <a:r>
              <a:rPr lang="pt-BR" sz="1200" dirty="0">
                <a:latin typeface="Quicksand" pitchFamily="2" charset="77"/>
              </a:rPr>
              <a:t> geradas pelo </a:t>
            </a:r>
            <a:r>
              <a:rPr lang="pt-BR" sz="1200" dirty="0" err="1">
                <a:latin typeface="Quicksand" pitchFamily="2" charset="77"/>
              </a:rPr>
              <a:t>Notification</a:t>
            </a:r>
            <a:r>
              <a:rPr lang="pt-BR" sz="1200" dirty="0">
                <a:latin typeface="Quicksand" pitchFamily="2" charset="77"/>
              </a:rPr>
              <a:t> Center.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B06D9BAB-9C4A-4FAC-AC6C-ED5D40B01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2648" y="755123"/>
            <a:ext cx="1590152" cy="15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8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g7b29a26fc5_0_12">
            <a:extLst>
              <a:ext uri="{FF2B5EF4-FFF2-40B4-BE49-F238E27FC236}">
                <a16:creationId xmlns:a16="http://schemas.microsoft.com/office/drawing/2014/main" id="{FC1F3AEC-061F-478F-95C6-1E4320EA0BE0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6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CENÁRIO ATUAL: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Arranjo arquitetural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BA91E97-D3B6-4555-9D33-8C9123841B09}"/>
              </a:ext>
            </a:extLst>
          </p:cNvPr>
          <p:cNvSpPr txBox="1"/>
          <p:nvPr/>
        </p:nvSpPr>
        <p:spPr>
          <a:xfrm>
            <a:off x="40822" y="767013"/>
            <a:ext cx="3984170" cy="400110"/>
          </a:xfrm>
          <a:prstGeom prst="rect">
            <a:avLst/>
          </a:prstGeom>
          <a:solidFill>
            <a:srgbClr val="E446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Quicksand" pitchFamily="2" charset="77"/>
              </a:rPr>
              <a:t>Arquitetura técnica (3/4)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8859B8E-77A0-4435-A4A6-C18B2C716502}"/>
              </a:ext>
            </a:extLst>
          </p:cNvPr>
          <p:cNvCxnSpPr>
            <a:cxnSpLocks/>
          </p:cNvCxnSpPr>
          <p:nvPr/>
        </p:nvCxnSpPr>
        <p:spPr>
          <a:xfrm>
            <a:off x="40821" y="1167123"/>
            <a:ext cx="8086779" cy="0"/>
          </a:xfrm>
          <a:prstGeom prst="line">
            <a:avLst/>
          </a:prstGeom>
          <a:ln>
            <a:solidFill>
              <a:srgbClr val="E4469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7EC09D-C50E-465C-9786-6C7429D01D07}"/>
              </a:ext>
            </a:extLst>
          </p:cNvPr>
          <p:cNvSpPr txBox="1"/>
          <p:nvPr/>
        </p:nvSpPr>
        <p:spPr>
          <a:xfrm>
            <a:off x="99459" y="1288130"/>
            <a:ext cx="611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800" b="1" dirty="0">
                <a:latin typeface="Quicksand" pitchFamily="2" charset="77"/>
              </a:rPr>
              <a:t> Segurança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525724-93B1-411B-AD00-0AB3F017FB12}"/>
              </a:ext>
            </a:extLst>
          </p:cNvPr>
          <p:cNvSpPr txBox="1"/>
          <p:nvPr/>
        </p:nvSpPr>
        <p:spPr>
          <a:xfrm>
            <a:off x="346842" y="1872906"/>
            <a:ext cx="778075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As informação de senha de acesso dos usuários são armazenadas de forma criptografada através de um </a:t>
            </a:r>
            <a:r>
              <a:rPr lang="pt-BR" sz="1200" b="1" dirty="0">
                <a:latin typeface="Quicksand" pitchFamily="2" charset="77"/>
              </a:rPr>
              <a:t>algoritmo simétrico</a:t>
            </a:r>
            <a:r>
              <a:rPr lang="pt-BR" sz="1200" dirty="0">
                <a:latin typeface="Quicksand" pitchFamily="2" charset="77"/>
              </a:rPr>
              <a:t>. 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O Aplicativo não utiliza-se de </a:t>
            </a:r>
            <a:r>
              <a:rPr lang="pt-BR" sz="1200" b="1" dirty="0">
                <a:latin typeface="Quicksand" pitchFamily="2" charset="77"/>
              </a:rPr>
              <a:t>recursos de ofuscação </a:t>
            </a:r>
            <a:r>
              <a:rPr lang="pt-BR" sz="1200" dirty="0">
                <a:latin typeface="Quicksand" pitchFamily="2" charset="77"/>
              </a:rPr>
              <a:t>para proporcionar redução do tamanho do APP e ajudar contra ataques de engenharia reversa, principalmente na versão Android.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As informações de autenticação são trafegadas para o barramento IBM via </a:t>
            </a:r>
            <a:r>
              <a:rPr lang="pt-BR" sz="1200" dirty="0" err="1">
                <a:latin typeface="Quicksand" pitchFamily="2" charset="77"/>
              </a:rPr>
              <a:t>Json</a:t>
            </a:r>
            <a:r>
              <a:rPr lang="pt-BR" sz="1200" dirty="0">
                <a:latin typeface="Quicksand" pitchFamily="2" charset="77"/>
              </a:rPr>
              <a:t> utilizando-se </a:t>
            </a:r>
            <a:r>
              <a:rPr lang="pt-BR" sz="1200" b="1" dirty="0">
                <a:latin typeface="Quicksand" pitchFamily="2" charset="77"/>
              </a:rPr>
              <a:t>protocolo https</a:t>
            </a:r>
            <a:r>
              <a:rPr lang="pt-BR" sz="1200" dirty="0">
                <a:latin typeface="Quicksand" pitchFamily="2" charset="77"/>
              </a:rPr>
              <a:t>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Não existe atualmente um </a:t>
            </a:r>
            <a:r>
              <a:rPr lang="pt-BR" sz="1200" b="1" dirty="0">
                <a:latin typeface="Quicksand" pitchFamily="2" charset="77"/>
              </a:rPr>
              <a:t>mecanismo de positivação </a:t>
            </a:r>
            <a:r>
              <a:rPr lang="pt-BR" sz="1200" dirty="0">
                <a:latin typeface="Quicksand" pitchFamily="2" charset="77"/>
              </a:rPr>
              <a:t>via SMS ou checagem do CPF a partir de um birô de crédito.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Como mecanismo de autenticação do APP é utilizada a solução da </a:t>
            </a:r>
            <a:r>
              <a:rPr lang="pt-BR" sz="1200" b="1" dirty="0" err="1">
                <a:latin typeface="Quicksand" pitchFamily="2" charset="77"/>
              </a:rPr>
              <a:t>Red</a:t>
            </a: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b="1" dirty="0" err="1">
                <a:latin typeface="Quicksand" pitchFamily="2" charset="77"/>
              </a:rPr>
              <a:t>Hat</a:t>
            </a:r>
            <a:r>
              <a:rPr lang="pt-BR" sz="1200" b="1" dirty="0">
                <a:latin typeface="Quicksand" pitchFamily="2" charset="77"/>
              </a:rPr>
              <a:t> Single </a:t>
            </a:r>
            <a:r>
              <a:rPr lang="pt-BR" sz="1200" b="1" dirty="0" err="1">
                <a:latin typeface="Quicksand" pitchFamily="2" charset="77"/>
              </a:rPr>
              <a:t>Sign-On</a:t>
            </a:r>
            <a:r>
              <a:rPr lang="pt-BR" sz="1200" b="1" dirty="0">
                <a:latin typeface="Quicksand" pitchFamily="2" charset="77"/>
              </a:rPr>
              <a:t> (RH-SSO)</a:t>
            </a:r>
            <a:r>
              <a:rPr lang="pt-BR" sz="1200" dirty="0">
                <a:latin typeface="Quicksand" pitchFamily="2" charset="77"/>
              </a:rPr>
              <a:t>, baseado em nos padrões </a:t>
            </a:r>
            <a:r>
              <a:rPr lang="pt-BR" sz="1200" dirty="0" err="1">
                <a:latin typeface="Quicksand" pitchFamily="2" charset="77"/>
              </a:rPr>
              <a:t>OAuth</a:t>
            </a:r>
            <a:r>
              <a:rPr lang="pt-BR" sz="1200" dirty="0">
                <a:latin typeface="Quicksand" pitchFamily="2" charset="77"/>
              </a:rPr>
              <a:t> 2.0</a:t>
            </a:r>
            <a:r>
              <a:rPr lang="pt-BR" sz="1200" dirty="0">
                <a:highlight>
                  <a:srgbClr val="FFFF00"/>
                </a:highlight>
                <a:latin typeface="Quicksand" pitchFamily="2" charset="77"/>
              </a:rPr>
              <a:t>, </a:t>
            </a:r>
          </a:p>
          <a:p>
            <a:pPr marL="171450" indent="-1714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A segurança da comunicação entre as redes Cloud AWS e TIVIT é garantida por uma </a:t>
            </a:r>
            <a:r>
              <a:rPr lang="pt-BR" sz="1200" b="1" i="1" dirty="0">
                <a:latin typeface="Quicksand" pitchFamily="2" charset="77"/>
              </a:rPr>
              <a:t>VPN site-</a:t>
            </a:r>
            <a:r>
              <a:rPr lang="pt-BR" sz="1200" b="1" i="1" dirty="0" err="1">
                <a:latin typeface="Quicksand" pitchFamily="2" charset="77"/>
              </a:rPr>
              <a:t>to</a:t>
            </a:r>
            <a:r>
              <a:rPr lang="pt-BR" sz="1200" b="1" i="1" dirty="0">
                <a:latin typeface="Quicksand" pitchFamily="2" charset="77"/>
              </a:rPr>
              <a:t>-site</a:t>
            </a:r>
            <a:r>
              <a:rPr lang="pt-BR" sz="1200" dirty="0">
                <a:latin typeface="Quicksand" pitchFamily="2" charset="77"/>
              </a:rPr>
              <a:t>, estabelecida entre os ambientes. Este mecanismo garante que as duas redes possam se comunicar internamente através de acesso irrestrito entre si.</a:t>
            </a:r>
            <a:endParaRPr lang="pt-BR" sz="1200" b="1" dirty="0">
              <a:solidFill>
                <a:srgbClr val="FF0000"/>
              </a:solidFill>
              <a:latin typeface="Quicksand" pitchFamily="2" charset="77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B06D9BAB-9C4A-4FAC-AC6C-ED5D40B01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2648" y="755123"/>
            <a:ext cx="1590152" cy="15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7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037302A8-140C-494A-8A6D-649C1BA3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6" y="1160014"/>
            <a:ext cx="11060387" cy="552403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C6CF16B-1DDD-484B-8C82-DA1A3D90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DDF8E5D-696D-40C9-A9F7-B8BE358A5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i="1" dirty="0"/>
              <a:t>Blue Print </a:t>
            </a:r>
            <a:r>
              <a:rPr lang="pt-BR" dirty="0"/>
              <a:t>– Desenho do arranjo arquitetural</a:t>
            </a:r>
          </a:p>
        </p:txBody>
      </p:sp>
    </p:spTree>
    <p:extLst>
      <p:ext uri="{BB962C8B-B14F-4D97-AF65-F5344CB8AC3E}">
        <p14:creationId xmlns:p14="http://schemas.microsoft.com/office/powerpoint/2010/main" val="159703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E8585-2F31-496A-812C-5B65BC76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1F8A32-9783-4C2E-B810-3BD739C31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3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g7b29a26fc5_0_12">
            <a:extLst>
              <a:ext uri="{FF2B5EF4-FFF2-40B4-BE49-F238E27FC236}">
                <a16:creationId xmlns:a16="http://schemas.microsoft.com/office/drawing/2014/main" id="{799BE1C2-C751-4A5A-B0A3-728FE496903E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6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CENÁRIO ATUAL: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Implantação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8E5D2B-EF59-439C-BF86-44CBB619CE7D}"/>
              </a:ext>
            </a:extLst>
          </p:cNvPr>
          <p:cNvSpPr txBox="1"/>
          <p:nvPr/>
        </p:nvSpPr>
        <p:spPr>
          <a:xfrm>
            <a:off x="4514850" y="145868"/>
            <a:ext cx="70866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100" dirty="0">
                <a:latin typeface="Quicksand" pitchFamily="2" charset="77"/>
              </a:rPr>
              <a:t>Aqui observamos como a VR estrutura seu modelo de desenvolvimento para CI/CD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2DBD490-F63E-4C08-B24E-210AA7DBBB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7354A6C-5860-46BB-8BED-9D6BA51362A6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Quicksand" pitchFamily="2" charset="77"/>
              </a:rPr>
              <a:t>Práticas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Quicksand" pitchFamily="2" charset="77"/>
              </a:rPr>
              <a:t>desenvolvimento</a:t>
            </a:r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CFE3CDC-69DC-4E44-B5D0-A1807A85FA40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ACF113-B1E8-48C6-88EA-B5F186CFF6D9}"/>
              </a:ext>
            </a:extLst>
          </p:cNvPr>
          <p:cNvSpPr txBox="1"/>
          <p:nvPr/>
        </p:nvSpPr>
        <p:spPr>
          <a:xfrm>
            <a:off x="135155" y="1189645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b="1" dirty="0">
                <a:latin typeface="Quicksand" pitchFamily="2" charset="77"/>
              </a:rPr>
              <a:t> CI / CD / Build &amp; </a:t>
            </a:r>
            <a:r>
              <a:rPr lang="pt-BR" b="1" dirty="0" err="1">
                <a:latin typeface="Quicksand" pitchFamily="2" charset="77"/>
              </a:rPr>
              <a:t>Deploy</a:t>
            </a:r>
            <a:endParaRPr lang="pt-BR" b="1" dirty="0">
              <a:latin typeface="Quicksand" pitchFamily="2" charset="77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65DDFD-791F-4192-9B71-93062F030DAE}"/>
              </a:ext>
            </a:extLst>
          </p:cNvPr>
          <p:cNvSpPr txBox="1"/>
          <p:nvPr/>
        </p:nvSpPr>
        <p:spPr>
          <a:xfrm rot="10800000" flipV="1">
            <a:off x="399393" y="1589753"/>
            <a:ext cx="7728207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Há uma iniciativa em fase de testes de </a:t>
            </a:r>
            <a:r>
              <a:rPr lang="pt-BR" sz="1200" b="1" dirty="0">
                <a:latin typeface="Quicksand" pitchFamily="2" charset="77"/>
              </a:rPr>
              <a:t>pipeline CI/CD </a:t>
            </a:r>
            <a:r>
              <a:rPr lang="pt-BR" sz="1200" dirty="0">
                <a:latin typeface="Quicksand" pitchFamily="2" charset="77"/>
              </a:rPr>
              <a:t>tanto para iOS quanto Android utilizando ferramenta </a:t>
            </a:r>
            <a:r>
              <a:rPr lang="pt-BR" sz="1200" b="1" dirty="0">
                <a:latin typeface="Quicksand" pitchFamily="2" charset="77"/>
              </a:rPr>
              <a:t>SaaS (</a:t>
            </a:r>
            <a:r>
              <a:rPr lang="pt-BR" sz="1200" b="1" dirty="0" err="1">
                <a:latin typeface="Quicksand" pitchFamily="2" charset="77"/>
              </a:rPr>
              <a:t>Bitrise</a:t>
            </a:r>
            <a:r>
              <a:rPr lang="pt-BR" sz="1200" b="1" dirty="0">
                <a:latin typeface="Quicksand" pitchFamily="2" charset="77"/>
              </a:rPr>
              <a:t>) na nuvem.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Em paralelo, também está sendo analisada opção de criação de ambiente na própria empresa para a execução de pipeline CI/CD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Apesar dessa iniciativa, atualmente, os processos relacionados a </a:t>
            </a:r>
            <a:r>
              <a:rPr lang="pt-BR" sz="1200" i="1" dirty="0" err="1">
                <a:latin typeface="Quicksand" pitchFamily="2" charset="77"/>
              </a:rPr>
              <a:t>Integration</a:t>
            </a:r>
            <a:r>
              <a:rPr lang="pt-BR" sz="1200" dirty="0">
                <a:latin typeface="Quicksand" pitchFamily="2" charset="77"/>
              </a:rPr>
              <a:t> e </a:t>
            </a:r>
            <a:r>
              <a:rPr lang="pt-BR" sz="1200" i="1" dirty="0">
                <a:latin typeface="Quicksand" pitchFamily="2" charset="77"/>
              </a:rPr>
              <a:t>Delivery</a:t>
            </a:r>
            <a:r>
              <a:rPr lang="pt-BR" sz="1200" dirty="0">
                <a:latin typeface="Quicksand" pitchFamily="2" charset="77"/>
              </a:rPr>
              <a:t> dos aplicativos (tanto iOS quanto Android) estão sendo disparados manualmente nas próprias máquinas dos desenvolvedores.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Há um pipeline consolidado e específico para </a:t>
            </a:r>
            <a:r>
              <a:rPr lang="pt-BR" sz="1200" b="1" dirty="0">
                <a:latin typeface="Quicksand" pitchFamily="2" charset="77"/>
              </a:rPr>
              <a:t>testes de integração</a:t>
            </a:r>
            <a:r>
              <a:rPr lang="pt-BR" sz="1200" dirty="0">
                <a:latin typeface="Quicksand" pitchFamily="2" charset="77"/>
              </a:rPr>
              <a:t>. Esse pipeline é executado diariamente em horário específico (ou também sob demanda) e executa uma suíte de testes de sanidade escrita em Ruby. </a:t>
            </a:r>
            <a:endParaRPr lang="pt-BR" sz="1200" dirty="0">
              <a:latin typeface="Quicksand"/>
              <a:ea typeface="+mn-lt"/>
              <a:cs typeface="+mn-lt"/>
            </a:endParaRPr>
          </a:p>
          <a:p>
            <a:pPr marL="628650" lvl="2" indent="-1714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200" b="1" dirty="0">
                <a:latin typeface="Quicksand" pitchFamily="2" charset="77"/>
              </a:rPr>
              <a:t>Testes de regressão </a:t>
            </a:r>
            <a:r>
              <a:rPr lang="pt-BR" sz="1200" dirty="0">
                <a:latin typeface="Quicksand" pitchFamily="2" charset="77"/>
              </a:rPr>
              <a:t>não fazem parte dessa pipeline executada diariamente, mas podem vir a ser executados sob demanda</a:t>
            </a:r>
            <a:endParaRPr lang="pt-BR" sz="1200" dirty="0">
              <a:latin typeface="Quicksan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03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">
            <a:extLst>
              <a:ext uri="{FF2B5EF4-FFF2-40B4-BE49-F238E27FC236}">
                <a16:creationId xmlns:a16="http://schemas.microsoft.com/office/drawing/2014/main" id="{C02D5384-784D-4A40-93B9-76653C5EF2CF}"/>
              </a:ext>
            </a:extLst>
          </p:cNvPr>
          <p:cNvSpPr txBox="1"/>
          <p:nvPr/>
        </p:nvSpPr>
        <p:spPr>
          <a:xfrm>
            <a:off x="40820" y="1168393"/>
            <a:ext cx="78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b="1" dirty="0">
                <a:latin typeface="Quicksand" pitchFamily="2" charset="77"/>
              </a:rPr>
              <a:t>Testes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latin typeface="Quicksand" pitchFamily="2" charset="77"/>
              </a:rPr>
              <a:t>Práticas</a:t>
            </a:r>
            <a:r>
              <a:rPr lang="en-US" sz="2000">
                <a:solidFill>
                  <a:schemeClr val="bg1"/>
                </a:solidFill>
                <a:latin typeface="Quicksand" pitchFamily="2" charset="77"/>
              </a:rPr>
              <a:t> do </a:t>
            </a:r>
            <a:r>
              <a:rPr lang="en-US" sz="2000" err="1">
                <a:solidFill>
                  <a:schemeClr val="bg1"/>
                </a:solidFill>
                <a:latin typeface="Quicksand" pitchFamily="2" charset="77"/>
              </a:rPr>
              <a:t>desenvolvimento</a:t>
            </a:r>
            <a:endParaRPr lang="en-US" sz="2000">
              <a:solidFill>
                <a:schemeClr val="bg1"/>
              </a:solidFill>
              <a:latin typeface="Quicksand" pitchFamily="2" charset="77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1C38C0BD-76B8-41A7-94C4-F86090B2BCBF}"/>
              </a:ext>
            </a:extLst>
          </p:cNvPr>
          <p:cNvSpPr txBox="1"/>
          <p:nvPr/>
        </p:nvSpPr>
        <p:spPr>
          <a:xfrm>
            <a:off x="4514850" y="61230"/>
            <a:ext cx="70866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100" dirty="0">
                <a:latin typeface="Quicksand" pitchFamily="2" charset="77"/>
              </a:rPr>
              <a:t>Aqui observamos como a VR seu modelo de desenvolvimento para alcançar seus os objetivos relacionados a qualidade do produto.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CENÁRIO ATUAL: Implementação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6D0A31-82A5-4F45-B600-1FC86BA57A49}"/>
              </a:ext>
            </a:extLst>
          </p:cNvPr>
          <p:cNvSpPr txBox="1"/>
          <p:nvPr/>
        </p:nvSpPr>
        <p:spPr>
          <a:xfrm rot="10800000" flipV="1">
            <a:off x="242174" y="1558978"/>
            <a:ext cx="7885426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A cobertura de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testes unitários </a:t>
            </a:r>
            <a:r>
              <a:rPr lang="pt-BR" sz="1200" dirty="0">
                <a:latin typeface="Quicksand"/>
                <a:ea typeface="+mn-lt"/>
                <a:cs typeface="+mn-lt"/>
              </a:rPr>
              <a:t>é ainda baixa para os apps (tanto iOS quanto Android).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Para os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testes de integração</a:t>
            </a:r>
            <a:r>
              <a:rPr lang="pt-BR" sz="1200" dirty="0">
                <a:latin typeface="Quicksand"/>
                <a:ea typeface="+mn-lt"/>
                <a:cs typeface="+mn-lt"/>
              </a:rPr>
              <a:t>, já há um conjunto significativo de testes automatizados de integração, sendo executados diariamente. Os scripts desses testes são codificados em Ruby e estão em um repositório apartado do repositório do código fonte dos apps.</a:t>
            </a:r>
          </a:p>
          <a:p>
            <a:pPr marL="342900" lvl="1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Em relação aos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testes sistêmicos</a:t>
            </a:r>
            <a:r>
              <a:rPr lang="pt-BR" sz="1200" dirty="0">
                <a:latin typeface="Quicksand"/>
                <a:ea typeface="+mn-lt"/>
                <a:cs typeface="+mn-lt"/>
              </a:rPr>
              <a:t>, os critérios de aceite das histórias são especificados em linguagem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Gherkin</a:t>
            </a:r>
            <a:r>
              <a:rPr lang="pt-BR" sz="1200" dirty="0">
                <a:latin typeface="Quicksand"/>
                <a:ea typeface="+mn-lt"/>
                <a:cs typeface="+mn-lt"/>
              </a:rPr>
              <a:t>. Em um exemplo visto, os termos utilizados estão mais voltados para a parte tecnológica do que em relação ao negócio em si. </a:t>
            </a:r>
          </a:p>
          <a:p>
            <a:pPr marL="342900" lvl="1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  <a:ea typeface="+mn-lt"/>
                <a:cs typeface="+mn-lt"/>
              </a:rPr>
              <a:t>BDD (</a:t>
            </a:r>
            <a:r>
              <a:rPr lang="pt-BR" sz="1200" b="1" dirty="0" err="1">
                <a:latin typeface="Quicksand"/>
                <a:ea typeface="+mn-lt"/>
                <a:cs typeface="+mn-lt"/>
              </a:rPr>
              <a:t>Behaviour</a:t>
            </a:r>
            <a:r>
              <a:rPr lang="pt-BR" sz="1200" b="1" dirty="0">
                <a:latin typeface="Quicksand"/>
                <a:ea typeface="+mn-lt"/>
                <a:cs typeface="+mn-lt"/>
              </a:rPr>
              <a:t> </a:t>
            </a:r>
            <a:r>
              <a:rPr lang="pt-BR" sz="1200" b="1" dirty="0" err="1">
                <a:latin typeface="Quicksand"/>
                <a:ea typeface="+mn-lt"/>
                <a:cs typeface="+mn-lt"/>
              </a:rPr>
              <a:t>Driven</a:t>
            </a:r>
            <a:r>
              <a:rPr lang="pt-BR" sz="1200" b="1" dirty="0">
                <a:latin typeface="Quicksand"/>
                <a:ea typeface="+mn-lt"/>
                <a:cs typeface="+mn-lt"/>
              </a:rPr>
              <a:t> </a:t>
            </a:r>
            <a:r>
              <a:rPr lang="pt-BR" sz="1200" b="1" dirty="0" err="1">
                <a:latin typeface="Quicksand"/>
                <a:ea typeface="+mn-lt"/>
                <a:cs typeface="+mn-lt"/>
              </a:rPr>
              <a:t>Development</a:t>
            </a:r>
            <a:r>
              <a:rPr lang="pt-BR" sz="1200" b="1" dirty="0">
                <a:latin typeface="Quicksand"/>
                <a:ea typeface="+mn-lt"/>
                <a:cs typeface="+mn-lt"/>
              </a:rPr>
              <a:t>) </a:t>
            </a:r>
            <a:r>
              <a:rPr lang="pt-BR" sz="1200" dirty="0">
                <a:latin typeface="Quicksand"/>
                <a:ea typeface="+mn-lt"/>
                <a:cs typeface="+mn-lt"/>
              </a:rPr>
              <a:t>Apesar do uso de especificação dos critérios de aceite e testes de aceitação em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Gherkin</a:t>
            </a:r>
            <a:r>
              <a:rPr lang="pt-BR" sz="1200" dirty="0">
                <a:latin typeface="Quicksand"/>
                <a:ea typeface="+mn-lt"/>
                <a:cs typeface="+mn-lt"/>
              </a:rPr>
              <a:t>, as práticas e técnicas relacionadas ao BDD ainda estão sendo consideradas e não há consenso se devem ser adotadas na empresa</a:t>
            </a:r>
          </a:p>
          <a:p>
            <a:pPr marL="342900" lvl="1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Os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critérios de aceite </a:t>
            </a:r>
            <a:r>
              <a:rPr lang="pt-BR" sz="1200" dirty="0">
                <a:latin typeface="Quicksand"/>
                <a:ea typeface="+mn-lt"/>
                <a:cs typeface="+mn-lt"/>
              </a:rPr>
              <a:t>são a base para os testes funcionais de aceitação, porém a especificação dos cenários (com exemplos concretos de uso) só é feita quando há requisição do time de desenvolvimento.</a:t>
            </a:r>
          </a:p>
          <a:p>
            <a:pPr marL="342900" lvl="1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Observamos que há iniciativa de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automação de testes </a:t>
            </a:r>
            <a:r>
              <a:rPr lang="pt-BR" sz="1200" dirty="0">
                <a:latin typeface="Quicksand"/>
                <a:ea typeface="+mn-lt"/>
                <a:cs typeface="+mn-lt"/>
              </a:rPr>
              <a:t>sistêmicos funcionais com utilização de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stack</a:t>
            </a:r>
            <a:r>
              <a:rPr lang="pt-BR" sz="1200" dirty="0">
                <a:latin typeface="Quicksand"/>
                <a:ea typeface="+mn-lt"/>
                <a:cs typeface="+mn-lt"/>
              </a:rPr>
              <a:t> com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Appium</a:t>
            </a:r>
            <a:r>
              <a:rPr lang="pt-BR" sz="1200" dirty="0">
                <a:latin typeface="Quicksand"/>
                <a:ea typeface="+mn-lt"/>
                <a:cs typeface="+mn-lt"/>
              </a:rPr>
              <a:t> mas essa iniciativa está atualmente pausada.</a:t>
            </a:r>
          </a:p>
          <a:p>
            <a:pPr marL="342900" lvl="1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Atualmente os dispositivos onde são testados os apps se resumem aos dispositivos físicos do próprio time de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testers</a:t>
            </a:r>
            <a:r>
              <a:rPr lang="pt-BR" sz="1200" dirty="0">
                <a:latin typeface="Quicksand"/>
                <a:ea typeface="+mn-lt"/>
                <a:cs typeface="+mn-lt"/>
              </a:rPr>
              <a:t>. Há em curso um estudo de uso de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serviços de teste </a:t>
            </a:r>
            <a:r>
              <a:rPr lang="pt-BR" sz="1200" dirty="0">
                <a:latin typeface="Quicksand"/>
                <a:ea typeface="+mn-lt"/>
                <a:cs typeface="+mn-lt"/>
              </a:rPr>
              <a:t>com "device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farms</a:t>
            </a:r>
            <a:r>
              <a:rPr lang="pt-BR" sz="1200" dirty="0">
                <a:latin typeface="Quicksand"/>
                <a:ea typeface="+mn-lt"/>
                <a:cs typeface="+mn-lt"/>
              </a:rPr>
              <a:t>" utilizando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providers</a:t>
            </a:r>
            <a:r>
              <a:rPr lang="pt-BR" sz="1200" dirty="0">
                <a:latin typeface="Quicksand"/>
                <a:ea typeface="+mn-lt"/>
                <a:cs typeface="+mn-lt"/>
              </a:rPr>
              <a:t> como AWS e Google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Firebase</a:t>
            </a:r>
            <a:r>
              <a:rPr lang="pt-BR" sz="1200" dirty="0">
                <a:latin typeface="Quicksand"/>
                <a:ea typeface="+mn-lt"/>
                <a:cs typeface="+mn-lt"/>
              </a:rPr>
              <a:t>.</a:t>
            </a:r>
          </a:p>
          <a:p>
            <a:pPr marL="342900" lvl="1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É utilizado o plugin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Zephyr</a:t>
            </a:r>
            <a:r>
              <a:rPr lang="pt-BR" sz="1200" dirty="0">
                <a:latin typeface="Quicksand"/>
                <a:ea typeface="+mn-lt"/>
                <a:cs typeface="+mn-lt"/>
              </a:rPr>
              <a:t>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Scale</a:t>
            </a:r>
            <a:r>
              <a:rPr lang="pt-BR" sz="1200" dirty="0">
                <a:latin typeface="Quicksand"/>
                <a:ea typeface="+mn-lt"/>
                <a:cs typeface="+mn-lt"/>
              </a:rPr>
              <a:t> no JIRA que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gerencia os ciclos e suítes de testes </a:t>
            </a:r>
            <a:r>
              <a:rPr lang="pt-BR" sz="1200" dirty="0">
                <a:latin typeface="Quicksand"/>
                <a:ea typeface="+mn-lt"/>
                <a:cs typeface="+mn-lt"/>
              </a:rPr>
              <a:t>e, para testes automatizados (com execução via Jenkins), atualiza também status dos casos de testes definidos.</a:t>
            </a:r>
          </a:p>
          <a:p>
            <a:pPr marL="342900" lvl="1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  <a:ea typeface="+mn-lt"/>
                <a:cs typeface="+mn-lt"/>
              </a:rPr>
              <a:t>Performance</a:t>
            </a:r>
            <a:r>
              <a:rPr lang="pt-BR" sz="1200" dirty="0">
                <a:latin typeface="Quicksand"/>
                <a:ea typeface="+mn-lt"/>
                <a:cs typeface="+mn-lt"/>
              </a:rPr>
              <a:t>, para casos específicos (sob demanda), é construída suíte de testes de performance utilizando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jMeter</a:t>
            </a:r>
            <a:r>
              <a:rPr lang="pt-BR" sz="1200" dirty="0">
                <a:latin typeface="Quicksand"/>
                <a:ea typeface="+mn-lt"/>
                <a:cs typeface="+mn-lt"/>
              </a:rPr>
              <a:t> executados em ambiente de desenvolvimento e homologação.</a:t>
            </a:r>
          </a:p>
        </p:txBody>
      </p:sp>
    </p:spTree>
    <p:extLst>
      <p:ext uri="{BB962C8B-B14F-4D97-AF65-F5344CB8AC3E}">
        <p14:creationId xmlns:p14="http://schemas.microsoft.com/office/powerpoint/2010/main" val="7272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885F7-54F0-44D0-8B6D-004C730E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3888B5-4C23-4B5F-B77B-F8ED9CBAE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6325" indent="-342900" algn="l">
              <a:buFont typeface="Arial" panose="020B0604020202020204" pitchFamily="34" charset="0"/>
              <a:buChar char="•"/>
            </a:pPr>
            <a:r>
              <a:rPr lang="pt-BR" dirty="0"/>
              <a:t>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  <a:p>
            <a:pPr marL="1076325" indent="-342900" algn="l">
              <a:buFont typeface="Arial" panose="020B0604020202020204" pitchFamily="34" charset="0"/>
              <a:buChar char="•"/>
            </a:pPr>
            <a:r>
              <a:rPr lang="pt-BR" dirty="0"/>
              <a:t>Adequabilidade aos drivers</a:t>
            </a:r>
          </a:p>
        </p:txBody>
      </p:sp>
    </p:spTree>
    <p:extLst>
      <p:ext uri="{BB962C8B-B14F-4D97-AF65-F5344CB8AC3E}">
        <p14:creationId xmlns:p14="http://schemas.microsoft.com/office/powerpoint/2010/main" val="295559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3D0F5-78C2-4532-8C81-1FF968A1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07A9B0-EAB0-422E-B7A9-A37BAF68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2">
            <a:extLst>
              <a:ext uri="{FF2B5EF4-FFF2-40B4-BE49-F238E27FC236}">
                <a16:creationId xmlns:a16="http://schemas.microsoft.com/office/drawing/2014/main" id="{969B64F2-2CF7-5240-88AE-7984312B9C8C}"/>
              </a:ext>
            </a:extLst>
          </p:cNvPr>
          <p:cNvSpPr/>
          <p:nvPr/>
        </p:nvSpPr>
        <p:spPr>
          <a:xfrm>
            <a:off x="1731388" y="1161845"/>
            <a:ext cx="1749600" cy="5696344"/>
          </a:xfrm>
          <a:prstGeom prst="rect">
            <a:avLst/>
          </a:prstGeom>
          <a:solidFill>
            <a:srgbClr val="008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9" name="Retângulo 3">
            <a:extLst>
              <a:ext uri="{FF2B5EF4-FFF2-40B4-BE49-F238E27FC236}">
                <a16:creationId xmlns:a16="http://schemas.microsoft.com/office/drawing/2014/main" id="{FD6E9353-BB21-C14C-B7CB-7FDB2EB8ECBF}"/>
              </a:ext>
            </a:extLst>
          </p:cNvPr>
          <p:cNvSpPr/>
          <p:nvPr/>
        </p:nvSpPr>
        <p:spPr>
          <a:xfrm>
            <a:off x="3474807" y="1161845"/>
            <a:ext cx="1748121" cy="5696344"/>
          </a:xfrm>
          <a:prstGeom prst="rect">
            <a:avLst/>
          </a:prstGeom>
          <a:solidFill>
            <a:srgbClr val="008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E3189334-8AB0-BD4C-97A2-31721B0283BD}"/>
              </a:ext>
            </a:extLst>
          </p:cNvPr>
          <p:cNvSpPr txBox="1"/>
          <p:nvPr/>
        </p:nvSpPr>
        <p:spPr>
          <a:xfrm>
            <a:off x="1719461" y="3336671"/>
            <a:ext cx="174341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Quicksand" pitchFamily="2" charset="77"/>
              </a:rPr>
              <a:t>Visão VR</a:t>
            </a:r>
          </a:p>
          <a:p>
            <a:pPr algn="ctr"/>
            <a:r>
              <a:rPr lang="pt-BR" sz="1100" b="1" dirty="0">
                <a:solidFill>
                  <a:schemeClr val="bg1"/>
                </a:solidFill>
                <a:latin typeface="Quicksand" pitchFamily="2" charset="77"/>
              </a:rPr>
              <a:t>Ambições &amp; Expectativas</a:t>
            </a:r>
          </a:p>
        </p:txBody>
      </p:sp>
      <p:sp>
        <p:nvSpPr>
          <p:cNvPr id="87" name="Retângulo 1">
            <a:extLst>
              <a:ext uri="{FF2B5EF4-FFF2-40B4-BE49-F238E27FC236}">
                <a16:creationId xmlns:a16="http://schemas.microsoft.com/office/drawing/2014/main" id="{2252A5C9-9B37-1B41-87AA-AAF7D90B06AB}"/>
              </a:ext>
            </a:extLst>
          </p:cNvPr>
          <p:cNvSpPr/>
          <p:nvPr/>
        </p:nvSpPr>
        <p:spPr>
          <a:xfrm>
            <a:off x="-12031" y="1161845"/>
            <a:ext cx="1749600" cy="5696344"/>
          </a:xfrm>
          <a:prstGeom prst="rect">
            <a:avLst/>
          </a:prstGeom>
          <a:solidFill>
            <a:srgbClr val="007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TextBox 45">
            <a:extLst>
              <a:ext uri="{FF2B5EF4-FFF2-40B4-BE49-F238E27FC236}">
                <a16:creationId xmlns:a16="http://schemas.microsoft.com/office/drawing/2014/main" id="{727B02B1-564F-9D46-B241-74BFB53D39DA}"/>
              </a:ext>
            </a:extLst>
          </p:cNvPr>
          <p:cNvSpPr txBox="1"/>
          <p:nvPr/>
        </p:nvSpPr>
        <p:spPr>
          <a:xfrm>
            <a:off x="-11016" y="3505945"/>
            <a:ext cx="17304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latin typeface="Quicksand" pitchFamily="2" charset="77"/>
              </a:rPr>
              <a:t>Método</a:t>
            </a:r>
          </a:p>
        </p:txBody>
      </p:sp>
      <p:sp>
        <p:nvSpPr>
          <p:cNvPr id="91" name="Retângulo 7">
            <a:extLst>
              <a:ext uri="{FF2B5EF4-FFF2-40B4-BE49-F238E27FC236}">
                <a16:creationId xmlns:a16="http://schemas.microsoft.com/office/drawing/2014/main" id="{32E38CA8-D211-AB4F-A7F4-CDA6B5A5016F}"/>
              </a:ext>
            </a:extLst>
          </p:cNvPr>
          <p:cNvSpPr/>
          <p:nvPr/>
        </p:nvSpPr>
        <p:spPr>
          <a:xfrm>
            <a:off x="10443550" y="1162019"/>
            <a:ext cx="1748449" cy="5696344"/>
          </a:xfrm>
          <a:prstGeom prst="rect">
            <a:avLst/>
          </a:prstGeom>
          <a:solidFill>
            <a:srgbClr val="00B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1" name="TextBox 34">
            <a:extLst>
              <a:ext uri="{FF2B5EF4-FFF2-40B4-BE49-F238E27FC236}">
                <a16:creationId xmlns:a16="http://schemas.microsoft.com/office/drawing/2014/main" id="{DB1EEFCE-D450-DA4F-A47F-DC6D258971AE}"/>
              </a:ext>
            </a:extLst>
          </p:cNvPr>
          <p:cNvSpPr txBox="1"/>
          <p:nvPr/>
        </p:nvSpPr>
        <p:spPr>
          <a:xfrm>
            <a:off x="10443550" y="3398224"/>
            <a:ext cx="17484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Quicksand" pitchFamily="2" charset="77"/>
              </a:rPr>
              <a:t>Síntese e recomendações</a:t>
            </a:r>
          </a:p>
        </p:txBody>
      </p:sp>
      <p:sp>
        <p:nvSpPr>
          <p:cNvPr id="90" name="Retângulo 4">
            <a:extLst>
              <a:ext uri="{FF2B5EF4-FFF2-40B4-BE49-F238E27FC236}">
                <a16:creationId xmlns:a16="http://schemas.microsoft.com/office/drawing/2014/main" id="{8FAE3868-67A1-764C-8959-0A4321858E5B}"/>
              </a:ext>
            </a:extLst>
          </p:cNvPr>
          <p:cNvSpPr/>
          <p:nvPr/>
        </p:nvSpPr>
        <p:spPr>
          <a:xfrm>
            <a:off x="5216747" y="1162050"/>
            <a:ext cx="1748448" cy="5695950"/>
          </a:xfrm>
          <a:prstGeom prst="rect">
            <a:avLst/>
          </a:prstGeom>
          <a:solidFill>
            <a:srgbClr val="0099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0" name="TextBox 25">
            <a:extLst>
              <a:ext uri="{FF2B5EF4-FFF2-40B4-BE49-F238E27FC236}">
                <a16:creationId xmlns:a16="http://schemas.microsoft.com/office/drawing/2014/main" id="{E70CB601-CA98-2F46-8D4F-05E6A9FFC252}"/>
              </a:ext>
            </a:extLst>
          </p:cNvPr>
          <p:cNvSpPr txBox="1"/>
          <p:nvPr/>
        </p:nvSpPr>
        <p:spPr>
          <a:xfrm>
            <a:off x="5264885" y="3505944"/>
            <a:ext cx="16521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Quicksand" pitchFamily="2" charset="77"/>
              </a:rPr>
              <a:t>Análises</a:t>
            </a:r>
          </a:p>
        </p:txBody>
      </p:sp>
      <p:sp>
        <p:nvSpPr>
          <p:cNvPr id="23" name="Retângulo 4">
            <a:extLst>
              <a:ext uri="{FF2B5EF4-FFF2-40B4-BE49-F238E27FC236}">
                <a16:creationId xmlns:a16="http://schemas.microsoft.com/office/drawing/2014/main" id="{050D8842-AF2A-4DD2-98A9-1E8D1AE63DDE}"/>
              </a:ext>
            </a:extLst>
          </p:cNvPr>
          <p:cNvSpPr/>
          <p:nvPr/>
        </p:nvSpPr>
        <p:spPr>
          <a:xfrm>
            <a:off x="6959014" y="1162050"/>
            <a:ext cx="1748448" cy="5695950"/>
          </a:xfrm>
          <a:prstGeom prst="rect">
            <a:avLst/>
          </a:prstGeom>
          <a:solidFill>
            <a:srgbClr val="00A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DE7CD02C-258A-49CC-B7FF-8B3FC9025D67}"/>
              </a:ext>
            </a:extLst>
          </p:cNvPr>
          <p:cNvSpPr txBox="1"/>
          <p:nvPr/>
        </p:nvSpPr>
        <p:spPr>
          <a:xfrm>
            <a:off x="7007152" y="3367446"/>
            <a:ext cx="16521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Quicksand" pitchFamily="2" charset="77"/>
              </a:rPr>
              <a:t>Pontos de atenção</a:t>
            </a:r>
          </a:p>
        </p:txBody>
      </p:sp>
      <p:sp>
        <p:nvSpPr>
          <p:cNvPr id="35" name="Retângulo 4">
            <a:extLst>
              <a:ext uri="{FF2B5EF4-FFF2-40B4-BE49-F238E27FC236}">
                <a16:creationId xmlns:a16="http://schemas.microsoft.com/office/drawing/2014/main" id="{3F97136B-F50D-47C6-B3ED-5204126AF8AB}"/>
              </a:ext>
            </a:extLst>
          </p:cNvPr>
          <p:cNvSpPr/>
          <p:nvPr/>
        </p:nvSpPr>
        <p:spPr>
          <a:xfrm>
            <a:off x="8701281" y="1162757"/>
            <a:ext cx="1748448" cy="5695950"/>
          </a:xfrm>
          <a:prstGeom prst="rect">
            <a:avLst/>
          </a:prstGeom>
          <a:solidFill>
            <a:srgbClr val="00B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BB38CCF0-D1AA-4841-A943-DD145C3D5778}"/>
              </a:ext>
            </a:extLst>
          </p:cNvPr>
          <p:cNvSpPr txBox="1"/>
          <p:nvPr/>
        </p:nvSpPr>
        <p:spPr>
          <a:xfrm>
            <a:off x="8749419" y="3367445"/>
            <a:ext cx="16521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Quicksand" pitchFamily="2" charset="77"/>
              </a:rPr>
              <a:t>Arquitetura sugerida</a:t>
            </a:r>
          </a:p>
        </p:txBody>
      </p:sp>
      <p:cxnSp>
        <p:nvCxnSpPr>
          <p:cNvPr id="102" name="Conector reto 41">
            <a:extLst>
              <a:ext uri="{FF2B5EF4-FFF2-40B4-BE49-F238E27FC236}">
                <a16:creationId xmlns:a16="http://schemas.microsoft.com/office/drawing/2014/main" id="{5304C22F-A5EF-BF42-9C90-2286C3D8AE2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-12032" y="6597348"/>
            <a:ext cx="12188467" cy="4189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hevron 36">
            <a:extLst>
              <a:ext uri="{FF2B5EF4-FFF2-40B4-BE49-F238E27FC236}">
                <a16:creationId xmlns:a16="http://schemas.microsoft.com/office/drawing/2014/main" id="{33C37692-0032-064F-949F-720249579628}"/>
              </a:ext>
            </a:extLst>
          </p:cNvPr>
          <p:cNvSpPr/>
          <p:nvPr/>
        </p:nvSpPr>
        <p:spPr>
          <a:xfrm>
            <a:off x="5948115" y="6453531"/>
            <a:ext cx="285712" cy="285713"/>
          </a:xfrm>
          <a:prstGeom prst="chevron">
            <a:avLst/>
          </a:prstGeom>
          <a:solidFill>
            <a:srgbClr val="004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5" name="Chevron 38">
            <a:extLst>
              <a:ext uri="{FF2B5EF4-FFF2-40B4-BE49-F238E27FC236}">
                <a16:creationId xmlns:a16="http://schemas.microsoft.com/office/drawing/2014/main" id="{F8253BAF-B065-B548-8B23-4D542862B58F}"/>
              </a:ext>
            </a:extLst>
          </p:cNvPr>
          <p:cNvSpPr/>
          <p:nvPr/>
        </p:nvSpPr>
        <p:spPr>
          <a:xfrm>
            <a:off x="4206011" y="6454441"/>
            <a:ext cx="285712" cy="285713"/>
          </a:xfrm>
          <a:prstGeom prst="chevron">
            <a:avLst/>
          </a:prstGeom>
          <a:solidFill>
            <a:srgbClr val="004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6" name="Rectangle 42">
            <a:extLst>
              <a:ext uri="{FF2B5EF4-FFF2-40B4-BE49-F238E27FC236}">
                <a16:creationId xmlns:a16="http://schemas.microsoft.com/office/drawing/2014/main" id="{C284A9C0-70A6-F54B-9829-A0FACDE37C63}"/>
              </a:ext>
            </a:extLst>
          </p:cNvPr>
          <p:cNvSpPr/>
          <p:nvPr/>
        </p:nvSpPr>
        <p:spPr>
          <a:xfrm>
            <a:off x="11222299" y="6492496"/>
            <a:ext cx="190953" cy="190953"/>
          </a:xfrm>
          <a:prstGeom prst="rect">
            <a:avLst/>
          </a:prstGeom>
          <a:solidFill>
            <a:srgbClr val="73F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8" name="Chevron 47">
            <a:extLst>
              <a:ext uri="{FF2B5EF4-FFF2-40B4-BE49-F238E27FC236}">
                <a16:creationId xmlns:a16="http://schemas.microsoft.com/office/drawing/2014/main" id="{A5FF4A5A-7551-9740-82EA-BD7D1CB1C642}"/>
              </a:ext>
            </a:extLst>
          </p:cNvPr>
          <p:cNvSpPr/>
          <p:nvPr/>
        </p:nvSpPr>
        <p:spPr>
          <a:xfrm>
            <a:off x="719913" y="6453531"/>
            <a:ext cx="285712" cy="285713"/>
          </a:xfrm>
          <a:prstGeom prst="ellipse">
            <a:avLst/>
          </a:prstGeom>
          <a:solidFill>
            <a:srgbClr val="73F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9" name="Chevron 3">
            <a:extLst>
              <a:ext uri="{FF2B5EF4-FFF2-40B4-BE49-F238E27FC236}">
                <a16:creationId xmlns:a16="http://schemas.microsoft.com/office/drawing/2014/main" id="{483E5435-08E2-C348-8CC8-FECA79F8B09F}"/>
              </a:ext>
            </a:extLst>
          </p:cNvPr>
          <p:cNvSpPr/>
          <p:nvPr/>
        </p:nvSpPr>
        <p:spPr>
          <a:xfrm>
            <a:off x="2463332" y="6453531"/>
            <a:ext cx="285712" cy="285713"/>
          </a:xfrm>
          <a:prstGeom prst="chevron">
            <a:avLst/>
          </a:prstGeom>
          <a:solidFill>
            <a:srgbClr val="004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5" name="Chevron 36">
            <a:extLst>
              <a:ext uri="{FF2B5EF4-FFF2-40B4-BE49-F238E27FC236}">
                <a16:creationId xmlns:a16="http://schemas.microsoft.com/office/drawing/2014/main" id="{AC15D10F-E5C8-4E56-91A6-2F065CF52174}"/>
              </a:ext>
            </a:extLst>
          </p:cNvPr>
          <p:cNvSpPr/>
          <p:nvPr/>
        </p:nvSpPr>
        <p:spPr>
          <a:xfrm>
            <a:off x="7690382" y="6453531"/>
            <a:ext cx="285712" cy="285713"/>
          </a:xfrm>
          <a:prstGeom prst="chevron">
            <a:avLst/>
          </a:prstGeom>
          <a:solidFill>
            <a:srgbClr val="004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9" name="Chevron 41">
            <a:extLst>
              <a:ext uri="{FF2B5EF4-FFF2-40B4-BE49-F238E27FC236}">
                <a16:creationId xmlns:a16="http://schemas.microsoft.com/office/drawing/2014/main" id="{8D0E06B6-F034-4435-B70E-E3180A154C1A}"/>
              </a:ext>
            </a:extLst>
          </p:cNvPr>
          <p:cNvSpPr/>
          <p:nvPr/>
        </p:nvSpPr>
        <p:spPr>
          <a:xfrm>
            <a:off x="9487945" y="6451155"/>
            <a:ext cx="273633" cy="288089"/>
          </a:xfrm>
          <a:prstGeom prst="chevron">
            <a:avLst/>
          </a:prstGeom>
          <a:solidFill>
            <a:srgbClr val="004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4E7DBE-3C45-42C5-8401-9F773D34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ÍNDICE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09573-B92E-4A82-8586-65A664D50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961D3906-FFF5-456F-BF93-6A5882054D52}"/>
              </a:ext>
            </a:extLst>
          </p:cNvPr>
          <p:cNvSpPr/>
          <p:nvPr/>
        </p:nvSpPr>
        <p:spPr>
          <a:xfrm rot="5400000" flipH="1">
            <a:off x="5537224" y="-4956598"/>
            <a:ext cx="1105511" cy="12204035"/>
          </a:xfrm>
          <a:custGeom>
            <a:avLst/>
            <a:gdLst>
              <a:gd name="connsiteX0" fmla="*/ 1179077 w 1179077"/>
              <a:gd name="connsiteY0" fmla="*/ 3 h 12204035"/>
              <a:gd name="connsiteX1" fmla="*/ 1179077 w 1179077"/>
              <a:gd name="connsiteY1" fmla="*/ 0 h 12204035"/>
              <a:gd name="connsiteX2" fmla="*/ 530099 w 1179077"/>
              <a:gd name="connsiteY2" fmla="*/ 0 h 12204035"/>
              <a:gd name="connsiteX3" fmla="*/ 528568 w 1179077"/>
              <a:gd name="connsiteY3" fmla="*/ 68372 h 12204035"/>
              <a:gd name="connsiteX4" fmla="*/ 249 w 1179077"/>
              <a:gd name="connsiteY4" fmla="*/ 6408526 h 12204035"/>
              <a:gd name="connsiteX5" fmla="*/ 326821 w 1179077"/>
              <a:gd name="connsiteY5" fmla="*/ 12171561 h 12204035"/>
              <a:gd name="connsiteX6" fmla="*/ 329765 w 1179077"/>
              <a:gd name="connsiteY6" fmla="*/ 12204035 h 12204035"/>
              <a:gd name="connsiteX7" fmla="*/ 909201 w 1179077"/>
              <a:gd name="connsiteY7" fmla="*/ 12204035 h 12204035"/>
              <a:gd name="connsiteX8" fmla="*/ 906257 w 1179077"/>
              <a:gd name="connsiteY8" fmla="*/ 12171562 h 12204035"/>
              <a:gd name="connsiteX9" fmla="*/ 579685 w 1179077"/>
              <a:gd name="connsiteY9" fmla="*/ 6408527 h 12204035"/>
              <a:gd name="connsiteX10" fmla="*/ 1108004 w 1179077"/>
              <a:gd name="connsiteY10" fmla="*/ 68373 h 12204035"/>
              <a:gd name="connsiteX11" fmla="*/ 1109535 w 1179077"/>
              <a:gd name="connsiteY11" fmla="*/ 3 h 1220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9077" h="12204035">
                <a:moveTo>
                  <a:pt x="1179077" y="3"/>
                </a:moveTo>
                <a:lnTo>
                  <a:pt x="1179077" y="0"/>
                </a:lnTo>
                <a:lnTo>
                  <a:pt x="530099" y="0"/>
                </a:lnTo>
                <a:lnTo>
                  <a:pt x="528568" y="68372"/>
                </a:lnTo>
                <a:cubicBezTo>
                  <a:pt x="484541" y="1440218"/>
                  <a:pt x="-12723" y="3961450"/>
                  <a:pt x="249" y="6408526"/>
                </a:cubicBezTo>
                <a:cubicBezTo>
                  <a:pt x="8357" y="7937948"/>
                  <a:pt x="162032" y="10294360"/>
                  <a:pt x="326821" y="12171561"/>
                </a:cubicBezTo>
                <a:lnTo>
                  <a:pt x="329765" y="12204035"/>
                </a:lnTo>
                <a:lnTo>
                  <a:pt x="909201" y="12204035"/>
                </a:lnTo>
                <a:lnTo>
                  <a:pt x="906257" y="12171562"/>
                </a:lnTo>
                <a:cubicBezTo>
                  <a:pt x="741468" y="10294361"/>
                  <a:pt x="587793" y="7937949"/>
                  <a:pt x="579685" y="6408527"/>
                </a:cubicBezTo>
                <a:cubicBezTo>
                  <a:pt x="566713" y="3961451"/>
                  <a:pt x="1063977" y="1440219"/>
                  <a:pt x="1108004" y="68373"/>
                </a:cubicBezTo>
                <a:lnTo>
                  <a:pt x="1109535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0E00E393-4BF6-49A6-8B20-B9AD32C7D525}"/>
              </a:ext>
            </a:extLst>
          </p:cNvPr>
          <p:cNvSpPr/>
          <p:nvPr/>
        </p:nvSpPr>
        <p:spPr>
          <a:xfrm>
            <a:off x="-12032" y="6348249"/>
            <a:ext cx="12204030" cy="5065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TextBox 2">
            <a:extLst>
              <a:ext uri="{FF2B5EF4-FFF2-40B4-BE49-F238E27FC236}">
                <a16:creationId xmlns:a16="http://schemas.microsoft.com/office/drawing/2014/main" id="{7C816E72-E758-174C-AD03-006BC1628345}"/>
              </a:ext>
            </a:extLst>
          </p:cNvPr>
          <p:cNvSpPr txBox="1"/>
          <p:nvPr/>
        </p:nvSpPr>
        <p:spPr>
          <a:xfrm>
            <a:off x="3474478" y="3505945"/>
            <a:ext cx="17484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Quicksand" pitchFamily="2" charset="77"/>
              </a:rPr>
              <a:t>Cenário Atual</a:t>
            </a:r>
          </a:p>
        </p:txBody>
      </p:sp>
    </p:spTree>
    <p:extLst>
      <p:ext uri="{BB962C8B-B14F-4D97-AF65-F5344CB8AC3E}">
        <p14:creationId xmlns:p14="http://schemas.microsoft.com/office/powerpoint/2010/main" val="139593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6421032-01C4-4B82-A912-D11FBD466609}"/>
              </a:ext>
            </a:extLst>
          </p:cNvPr>
          <p:cNvGrpSpPr/>
          <p:nvPr/>
        </p:nvGrpSpPr>
        <p:grpSpPr>
          <a:xfrm>
            <a:off x="1749039" y="1769131"/>
            <a:ext cx="8691241" cy="4127451"/>
            <a:chOff x="452754" y="2221076"/>
            <a:chExt cx="8691241" cy="4127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02ADA5-4A85-4FF3-BB30-77DC749FC00F}"/>
                </a:ext>
              </a:extLst>
            </p:cNvPr>
            <p:cNvSpPr txBox="1"/>
            <p:nvPr/>
          </p:nvSpPr>
          <p:spPr>
            <a:xfrm>
              <a:off x="2390542" y="2573571"/>
              <a:ext cx="6753453" cy="3416320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pt-BR" dirty="0">
                  <a:latin typeface="Quicksand" pitchFamily="2" charset="0"/>
                </a:rPr>
                <a:t>Trazemos a seguir uma análise das plataformas mobile hibridas, conhecidas como </a:t>
              </a:r>
              <a:r>
                <a:rPr lang="pt-BR" i="1" dirty="0" err="1">
                  <a:latin typeface="Quicksand" pitchFamily="2" charset="0"/>
                </a:rPr>
                <a:t>cross-plataform</a:t>
              </a:r>
              <a:r>
                <a:rPr lang="pt-BR" i="1" dirty="0">
                  <a:latin typeface="Quicksand" pitchFamily="2" charset="0"/>
                </a:rPr>
                <a:t>.</a:t>
              </a:r>
            </a:p>
            <a:p>
              <a:endParaRPr lang="pt-BR" i="1" dirty="0">
                <a:latin typeface="Quicksand" pitchFamily="2" charset="0"/>
              </a:endParaRPr>
            </a:p>
            <a:p>
              <a:r>
                <a:rPr lang="pt-BR" dirty="0">
                  <a:latin typeface="Quicksand" pitchFamily="2" charset="0"/>
                </a:rPr>
                <a:t>Foram avaliadas as três principais plataformas do mercado: </a:t>
              </a:r>
              <a:r>
                <a:rPr lang="pt-BR" dirty="0" err="1">
                  <a:latin typeface="Quicksand" pitchFamily="2" charset="0"/>
                </a:rPr>
                <a:t>Flutter</a:t>
              </a:r>
              <a:r>
                <a:rPr lang="pt-BR" dirty="0">
                  <a:latin typeface="Quicksand" pitchFamily="2" charset="0"/>
                </a:rPr>
                <a:t>, </a:t>
              </a:r>
              <a:r>
                <a:rPr lang="pt-BR" dirty="0" err="1">
                  <a:latin typeface="Quicksand" pitchFamily="2" charset="0"/>
                </a:rPr>
                <a:t>React</a:t>
              </a:r>
              <a:r>
                <a:rPr lang="pt-BR" dirty="0">
                  <a:latin typeface="Quicksand" pitchFamily="2" charset="0"/>
                </a:rPr>
                <a:t> </a:t>
              </a:r>
              <a:r>
                <a:rPr lang="pt-BR" dirty="0" err="1">
                  <a:latin typeface="Quicksand" pitchFamily="2" charset="0"/>
                </a:rPr>
                <a:t>Native</a:t>
              </a:r>
              <a:r>
                <a:rPr lang="pt-BR" dirty="0">
                  <a:latin typeface="Quicksand" pitchFamily="2" charset="0"/>
                </a:rPr>
                <a:t> e </a:t>
              </a:r>
              <a:r>
                <a:rPr lang="pt-BR" dirty="0" err="1">
                  <a:latin typeface="Quicksand" pitchFamily="2" charset="0"/>
                </a:rPr>
                <a:t>Kotlin</a:t>
              </a:r>
              <a:r>
                <a:rPr lang="pt-BR" dirty="0">
                  <a:latin typeface="Quicksand" pitchFamily="2" charset="0"/>
                </a:rPr>
                <a:t> </a:t>
              </a:r>
              <a:r>
                <a:rPr lang="pt-BR" dirty="0" err="1">
                  <a:latin typeface="Quicksand" pitchFamily="2" charset="0"/>
                </a:rPr>
                <a:t>Native</a:t>
              </a:r>
              <a:r>
                <a:rPr lang="pt-BR" dirty="0">
                  <a:latin typeface="Quicksand" pitchFamily="2" charset="0"/>
                </a:rPr>
                <a:t>. </a:t>
              </a:r>
            </a:p>
            <a:p>
              <a:endParaRPr lang="pt-BR" dirty="0">
                <a:latin typeface="Quicksand" pitchFamily="2" charset="0"/>
              </a:endParaRPr>
            </a:p>
            <a:p>
              <a:r>
                <a:rPr lang="pt-BR" dirty="0">
                  <a:latin typeface="Quicksand" pitchFamily="2" charset="0"/>
                </a:rPr>
                <a:t>O estudo foi baseado em critérios de avaliação considerados importantes para o cenário da VR e nos drivers que nos foram apresentados.</a:t>
              </a:r>
            </a:p>
            <a:p>
              <a:endParaRPr lang="pt-BR" dirty="0">
                <a:latin typeface="Quicksand" pitchFamily="2" charset="0"/>
              </a:endParaRPr>
            </a:p>
            <a:p>
              <a:r>
                <a:rPr lang="pt-BR" dirty="0">
                  <a:latin typeface="Quicksand" pitchFamily="2" charset="0"/>
                </a:rPr>
                <a:t>Em seguida foi feito um comparativo, entre a plataforma </a:t>
              </a:r>
              <a:r>
                <a:rPr lang="pt-BR" dirty="0" err="1">
                  <a:latin typeface="Quicksand" pitchFamily="2" charset="0"/>
                </a:rPr>
                <a:t>cross</a:t>
              </a:r>
              <a:r>
                <a:rPr lang="pt-BR" dirty="0">
                  <a:latin typeface="Quicksand" pitchFamily="2" charset="0"/>
                </a:rPr>
                <a:t> melhor avaliada com a solução nativa (iOS e Android).</a:t>
              </a:r>
            </a:p>
          </p:txBody>
        </p:sp>
        <p:pic>
          <p:nvPicPr>
            <p:cNvPr id="3" name="Imagem 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EB8E1F6-052D-4DF8-985A-F513DD3A0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55" y="3278093"/>
              <a:ext cx="1263477" cy="631739"/>
            </a:xfrm>
            <a:prstGeom prst="rect">
              <a:avLst/>
            </a:prstGeom>
          </p:spPr>
        </p:pic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259DB8E5-4200-4B86-B5CD-F1B250EC679A}"/>
                </a:ext>
              </a:extLst>
            </p:cNvPr>
            <p:cNvCxnSpPr>
              <a:cxnSpLocks/>
            </p:cNvCxnSpPr>
            <p:nvPr/>
          </p:nvCxnSpPr>
          <p:spPr>
            <a:xfrm>
              <a:off x="2044027" y="2221076"/>
              <a:ext cx="1" cy="4127451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m 31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00BC8BE6-33C6-46BF-8FB0-73C6DA17E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54" y="4099080"/>
              <a:ext cx="1263478" cy="280745"/>
            </a:xfrm>
            <a:prstGeom prst="rect">
              <a:avLst/>
            </a:prstGeom>
          </p:spPr>
        </p:pic>
        <p:pic>
          <p:nvPicPr>
            <p:cNvPr id="34" name="Imagem 33" descr="Logotipo&#10;&#10;Descrição gerada automaticamente">
              <a:extLst>
                <a:ext uri="{FF2B5EF4-FFF2-40B4-BE49-F238E27FC236}">
                  <a16:creationId xmlns:a16="http://schemas.microsoft.com/office/drawing/2014/main" id="{5190423C-46A0-46ED-88B4-2C92DFA37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177" y="2433221"/>
              <a:ext cx="612633" cy="655624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97C70E7-63B8-487C-8AC5-7B54D8E8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40" y="4569073"/>
              <a:ext cx="684507" cy="684507"/>
            </a:xfrm>
            <a:prstGeom prst="rect">
              <a:avLst/>
            </a:prstGeom>
          </p:spPr>
        </p:pic>
        <p:pic>
          <p:nvPicPr>
            <p:cNvPr id="40" name="Imagem 39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EF53986A-2997-4697-BBB6-87C69CACD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24" y="5246640"/>
              <a:ext cx="946938" cy="946938"/>
            </a:xfrm>
            <a:prstGeom prst="rect">
              <a:avLst/>
            </a:prstGeom>
          </p:spPr>
        </p:pic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70E00170-059B-4B76-BF8A-546B2726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AECA5EA-689B-41ED-B946-C69428343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</p:spTree>
    <p:extLst>
      <p:ext uri="{BB962C8B-B14F-4D97-AF65-F5344CB8AC3E}">
        <p14:creationId xmlns:p14="http://schemas.microsoft.com/office/powerpoint/2010/main" val="16196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8710-0476-434E-B7EC-81F476D6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86D98-7D0A-4A68-96C4-3565FF9A4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Critérios de avaliação para as Plataformas Cross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B35B568C-8614-410B-B09D-0AE8AB905C67}"/>
              </a:ext>
            </a:extLst>
          </p:cNvPr>
          <p:cNvGrpSpPr/>
          <p:nvPr/>
        </p:nvGrpSpPr>
        <p:grpSpPr>
          <a:xfrm>
            <a:off x="79640" y="1055287"/>
            <a:ext cx="12086508" cy="5727123"/>
            <a:chOff x="79640" y="1318041"/>
            <a:chExt cx="12086508" cy="5727123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BC67D1DB-43AE-444B-86AA-AE552ADDAA0F}"/>
                </a:ext>
              </a:extLst>
            </p:cNvPr>
            <p:cNvGrpSpPr/>
            <p:nvPr/>
          </p:nvGrpSpPr>
          <p:grpSpPr>
            <a:xfrm>
              <a:off x="79640" y="1318041"/>
              <a:ext cx="12086508" cy="5727123"/>
              <a:chOff x="1670137" y="1307127"/>
              <a:chExt cx="10220041" cy="5727123"/>
            </a:xfrm>
          </p:grpSpPr>
          <p:sp>
            <p:nvSpPr>
              <p:cNvPr id="4" name="Teardrop 13">
                <a:extLst>
                  <a:ext uri="{FF2B5EF4-FFF2-40B4-BE49-F238E27FC236}">
                    <a16:creationId xmlns:a16="http://schemas.microsoft.com/office/drawing/2014/main" id="{A18B20BD-6A6B-46DD-94D5-51354B472D89}"/>
                  </a:ext>
                </a:extLst>
              </p:cNvPr>
              <p:cNvSpPr/>
              <p:nvPr/>
            </p:nvSpPr>
            <p:spPr bwMode="auto">
              <a:xfrm rot="8100000">
                <a:off x="1670137" y="1362635"/>
                <a:ext cx="258245" cy="258313"/>
              </a:xfrm>
              <a:prstGeom prst="teardrop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pt-BR" sz="1800" dirty="0">
                  <a:latin typeface="Quicksand Light" pitchFamily="2" charset="0"/>
                </a:endParaRPr>
              </a:p>
            </p:txBody>
          </p:sp>
          <p:grpSp>
            <p:nvGrpSpPr>
              <p:cNvPr id="5" name="Group 52">
                <a:extLst>
                  <a:ext uri="{FF2B5EF4-FFF2-40B4-BE49-F238E27FC236}">
                    <a16:creationId xmlns:a16="http://schemas.microsoft.com/office/drawing/2014/main" id="{BE4A93D7-6662-4F36-8D92-DCB94A1CE68D}"/>
                  </a:ext>
                </a:extLst>
              </p:cNvPr>
              <p:cNvGrpSpPr/>
              <p:nvPr/>
            </p:nvGrpSpPr>
            <p:grpSpPr>
              <a:xfrm>
                <a:off x="2067373" y="1307127"/>
                <a:ext cx="2736087" cy="1107970"/>
                <a:chOff x="448294" y="1507161"/>
                <a:chExt cx="2736087" cy="1107970"/>
              </a:xfrm>
            </p:grpSpPr>
            <p:sp>
              <p:nvSpPr>
                <p:cNvPr id="6" name="TextBox 46">
                  <a:extLst>
                    <a:ext uri="{FF2B5EF4-FFF2-40B4-BE49-F238E27FC236}">
                      <a16:creationId xmlns:a16="http://schemas.microsoft.com/office/drawing/2014/main" id="{382A480C-D236-4F7C-AB93-D4F9CA74F95B}"/>
                    </a:ext>
                  </a:extLst>
                </p:cNvPr>
                <p:cNvSpPr txBox="1"/>
                <p:nvPr/>
              </p:nvSpPr>
              <p:spPr>
                <a:xfrm>
                  <a:off x="448295" y="1507161"/>
                  <a:ext cx="1410490" cy="369332"/>
                </a:xfrm>
                <a:prstGeom prst="rect">
                  <a:avLst/>
                </a:prstGeom>
                <a:noFill/>
              </p:spPr>
              <p:txBody>
                <a:bodyPr wrap="none" lIns="0" rtlCol="0" anchor="ctr">
                  <a:spAutoFit/>
                </a:bodyPr>
                <a:lstStyle/>
                <a:p>
                  <a:r>
                    <a:rPr lang="pt-BR" dirty="0">
                      <a:solidFill>
                        <a:schemeClr val="bg1">
                          <a:lumMod val="65000"/>
                        </a:schemeClr>
                      </a:solidFill>
                      <a:latin typeface="Quicksand" pitchFamily="2" charset="0"/>
                    </a:rPr>
                    <a:t>Modularização</a:t>
                  </a:r>
                </a:p>
              </p:txBody>
            </p:sp>
            <p:sp>
              <p:nvSpPr>
                <p:cNvPr id="7" name="TextBox 47">
                  <a:extLst>
                    <a:ext uri="{FF2B5EF4-FFF2-40B4-BE49-F238E27FC236}">
                      <a16:creationId xmlns:a16="http://schemas.microsoft.com/office/drawing/2014/main" id="{E3B0FC9F-EF89-4BA9-92B0-072F35FBB2D7}"/>
                    </a:ext>
                  </a:extLst>
                </p:cNvPr>
                <p:cNvSpPr txBox="1"/>
                <p:nvPr/>
              </p:nvSpPr>
              <p:spPr>
                <a:xfrm>
                  <a:off x="448294" y="1845690"/>
                  <a:ext cx="2736087" cy="769441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Capacidade de modularizar o desenvolvimento da plataforma para que seja possível escalar os times de desenvolvimento e facilitar o acoplamento de novas funcionalidades.</a:t>
                  </a:r>
                </a:p>
              </p:txBody>
            </p:sp>
          </p:grpSp>
          <p:grpSp>
            <p:nvGrpSpPr>
              <p:cNvPr id="8" name="Group 53">
                <a:extLst>
                  <a:ext uri="{FF2B5EF4-FFF2-40B4-BE49-F238E27FC236}">
                    <a16:creationId xmlns:a16="http://schemas.microsoft.com/office/drawing/2014/main" id="{12C7746C-C87F-4694-A58F-3B6D594550CB}"/>
                  </a:ext>
                </a:extLst>
              </p:cNvPr>
              <p:cNvGrpSpPr/>
              <p:nvPr/>
            </p:nvGrpSpPr>
            <p:grpSpPr>
              <a:xfrm>
                <a:off x="2051574" y="3106157"/>
                <a:ext cx="2736088" cy="1446525"/>
                <a:chOff x="448295" y="1507161"/>
                <a:chExt cx="2736088" cy="1446525"/>
              </a:xfrm>
            </p:grpSpPr>
            <p:sp>
              <p:nvSpPr>
                <p:cNvPr id="9" name="TextBox 54">
                  <a:extLst>
                    <a:ext uri="{FF2B5EF4-FFF2-40B4-BE49-F238E27FC236}">
                      <a16:creationId xmlns:a16="http://schemas.microsoft.com/office/drawing/2014/main" id="{66A5016B-A199-42CA-8699-067ECD68B5DF}"/>
                    </a:ext>
                  </a:extLst>
                </p:cNvPr>
                <p:cNvSpPr txBox="1"/>
                <p:nvPr/>
              </p:nvSpPr>
              <p:spPr>
                <a:xfrm>
                  <a:off x="448295" y="1507161"/>
                  <a:ext cx="938790" cy="369332"/>
                </a:xfrm>
                <a:prstGeom prst="rect">
                  <a:avLst/>
                </a:prstGeom>
                <a:noFill/>
              </p:spPr>
              <p:txBody>
                <a:bodyPr wrap="none" lIns="0" rtlCol="0" anchor="ctr">
                  <a:spAutoFit/>
                </a:bodyPr>
                <a:lstStyle/>
                <a:p>
                  <a:r>
                    <a:rPr lang="pt-BR" dirty="0">
                      <a:solidFill>
                        <a:srgbClr val="6F7E89"/>
                      </a:solidFill>
                      <a:latin typeface="Quicksand" pitchFamily="2" charset="0"/>
                    </a:rPr>
                    <a:t>Mini Apps</a:t>
                  </a:r>
                </a:p>
              </p:txBody>
            </p:sp>
            <p:sp>
              <p:nvSpPr>
                <p:cNvPr id="10" name="TextBox 55">
                  <a:extLst>
                    <a:ext uri="{FF2B5EF4-FFF2-40B4-BE49-F238E27FC236}">
                      <a16:creationId xmlns:a16="http://schemas.microsoft.com/office/drawing/2014/main" id="{43ECFBC2-A45C-4EFC-9584-D50537FA26BF}"/>
                    </a:ext>
                  </a:extLst>
                </p:cNvPr>
                <p:cNvSpPr txBox="1"/>
                <p:nvPr/>
              </p:nvSpPr>
              <p:spPr>
                <a:xfrm>
                  <a:off x="448295" y="1845690"/>
                  <a:ext cx="2736088" cy="1107996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Capacidade de incorporar mini apps, através de </a:t>
                  </a:r>
                  <a:r>
                    <a:rPr lang="pt-BR" sz="1100" dirty="0" err="1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webview</a:t>
                  </a: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 garantindo segurança, performance e usabilidade. 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Avaliaremos a possibilidade de limitação do controle de navegação e funções nativas do aparelho.</a:t>
                  </a:r>
                </a:p>
              </p:txBody>
            </p:sp>
          </p:grpSp>
          <p:grpSp>
            <p:nvGrpSpPr>
              <p:cNvPr id="11" name="Group 56">
                <a:extLst>
                  <a:ext uri="{FF2B5EF4-FFF2-40B4-BE49-F238E27FC236}">
                    <a16:creationId xmlns:a16="http://schemas.microsoft.com/office/drawing/2014/main" id="{4366872B-DC03-46A2-A176-800CD818C2B0}"/>
                  </a:ext>
                </a:extLst>
              </p:cNvPr>
              <p:cNvGrpSpPr/>
              <p:nvPr/>
            </p:nvGrpSpPr>
            <p:grpSpPr>
              <a:xfrm>
                <a:off x="2067373" y="4905187"/>
                <a:ext cx="2736088" cy="1954356"/>
                <a:chOff x="448294" y="1507161"/>
                <a:chExt cx="2736088" cy="1954356"/>
              </a:xfrm>
            </p:grpSpPr>
            <p:sp>
              <p:nvSpPr>
                <p:cNvPr id="12" name="TextBox 57">
                  <a:extLst>
                    <a:ext uri="{FF2B5EF4-FFF2-40B4-BE49-F238E27FC236}">
                      <a16:creationId xmlns:a16="http://schemas.microsoft.com/office/drawing/2014/main" id="{1CDBF1A8-5E69-45D6-96D4-6C0CA86E2464}"/>
                    </a:ext>
                  </a:extLst>
                </p:cNvPr>
                <p:cNvSpPr txBox="1"/>
                <p:nvPr/>
              </p:nvSpPr>
              <p:spPr>
                <a:xfrm>
                  <a:off x="448297" y="1507161"/>
                  <a:ext cx="1682936" cy="369332"/>
                </a:xfrm>
                <a:prstGeom prst="rect">
                  <a:avLst/>
                </a:prstGeom>
                <a:noFill/>
              </p:spPr>
              <p:txBody>
                <a:bodyPr wrap="none" lIns="0" rtlCol="0" anchor="ctr">
                  <a:spAutoFit/>
                </a:bodyPr>
                <a:lstStyle/>
                <a:p>
                  <a:r>
                    <a:rPr lang="pt-BR" dirty="0">
                      <a:solidFill>
                        <a:srgbClr val="ED7D31"/>
                      </a:solidFill>
                      <a:latin typeface="Quicksand" pitchFamily="2" charset="0"/>
                    </a:rPr>
                    <a:t>Restrições da loja</a:t>
                  </a:r>
                </a:p>
              </p:txBody>
            </p:sp>
            <p:sp>
              <p:nvSpPr>
                <p:cNvPr id="13" name="TextBox 58">
                  <a:extLst>
                    <a:ext uri="{FF2B5EF4-FFF2-40B4-BE49-F238E27FC236}">
                      <a16:creationId xmlns:a16="http://schemas.microsoft.com/office/drawing/2014/main" id="{C70B9BC6-7B89-4327-BDF0-AE0DD99D59AE}"/>
                    </a:ext>
                  </a:extLst>
                </p:cNvPr>
                <p:cNvSpPr txBox="1"/>
                <p:nvPr/>
              </p:nvSpPr>
              <p:spPr>
                <a:xfrm>
                  <a:off x="448294" y="1845690"/>
                  <a:ext cx="2736088" cy="1615827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highlight>
                        <a:srgbClr val="FFFF00"/>
                      </a:highlight>
                      <a:latin typeface="Quicksand Light" pitchFamily="2" charset="0"/>
                    </a:rPr>
                    <a:t>Risco da Apple ou Google restringir o aplicativo em de qualquer forma por causa do uso de uma plataforma subjacente.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Desenvolvimento com </a:t>
                  </a:r>
                  <a:r>
                    <a:rPr lang="pt-BR" sz="1100" dirty="0" err="1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Flutter</a:t>
                  </a: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 UX pode não corresponder ao HIG da Apple (Diretrizes de Interface Humana).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A possibilidade de atualizações Over The Air em </a:t>
                  </a:r>
                  <a:r>
                    <a:rPr lang="pt-BR" sz="1100" dirty="0" err="1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React</a:t>
                  </a: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 </a:t>
                  </a:r>
                  <a:r>
                    <a:rPr lang="pt-BR" sz="1100" dirty="0" err="1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Native</a:t>
                  </a: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 / </a:t>
                  </a:r>
                  <a:r>
                    <a:rPr lang="pt-BR" sz="1100" dirty="0" err="1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Flutter</a:t>
                  </a: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 podem ser um fator bloqueador na Apple.</a:t>
                  </a:r>
                </a:p>
              </p:txBody>
            </p:sp>
          </p:grpSp>
          <p:sp>
            <p:nvSpPr>
              <p:cNvPr id="14" name="Teardrop 68">
                <a:extLst>
                  <a:ext uri="{FF2B5EF4-FFF2-40B4-BE49-F238E27FC236}">
                    <a16:creationId xmlns:a16="http://schemas.microsoft.com/office/drawing/2014/main" id="{D6D5C962-4AB4-4ABF-8FEE-92E17766DB3F}"/>
                  </a:ext>
                </a:extLst>
              </p:cNvPr>
              <p:cNvSpPr/>
              <p:nvPr/>
            </p:nvSpPr>
            <p:spPr bwMode="auto">
              <a:xfrm rot="8100000">
                <a:off x="1670137" y="3161280"/>
                <a:ext cx="258245" cy="258313"/>
              </a:xfrm>
              <a:prstGeom prst="teardrop">
                <a:avLst/>
              </a:prstGeom>
              <a:solidFill>
                <a:srgbClr val="6F7E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pt-BR" sz="1800" dirty="0">
                  <a:latin typeface="Quicksand Light" pitchFamily="2" charset="0"/>
                </a:endParaRPr>
              </a:p>
            </p:txBody>
          </p:sp>
          <p:sp>
            <p:nvSpPr>
              <p:cNvPr id="15" name="Teardrop 69">
                <a:extLst>
                  <a:ext uri="{FF2B5EF4-FFF2-40B4-BE49-F238E27FC236}">
                    <a16:creationId xmlns:a16="http://schemas.microsoft.com/office/drawing/2014/main" id="{D3465C6F-9FC6-4465-9E4A-B25D52ABD996}"/>
                  </a:ext>
                </a:extLst>
              </p:cNvPr>
              <p:cNvSpPr/>
              <p:nvPr/>
            </p:nvSpPr>
            <p:spPr bwMode="auto">
              <a:xfrm rot="8100000">
                <a:off x="1670137" y="4959926"/>
                <a:ext cx="258245" cy="258313"/>
              </a:xfrm>
              <a:prstGeom prst="teardrop">
                <a:avLst/>
              </a:prstGeom>
              <a:solidFill>
                <a:srgbClr val="FFD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pt-BR" sz="1800" dirty="0">
                  <a:latin typeface="Quicksand Light" pitchFamily="2" charset="0"/>
                </a:endParaRPr>
              </a:p>
            </p:txBody>
          </p:sp>
          <p:grpSp>
            <p:nvGrpSpPr>
              <p:cNvPr id="16" name="Group 70">
                <a:extLst>
                  <a:ext uri="{FF2B5EF4-FFF2-40B4-BE49-F238E27FC236}">
                    <a16:creationId xmlns:a16="http://schemas.microsoft.com/office/drawing/2014/main" id="{1C54E025-2807-4DF7-A72B-797FF55C3158}"/>
                  </a:ext>
                </a:extLst>
              </p:cNvPr>
              <p:cNvGrpSpPr/>
              <p:nvPr/>
            </p:nvGrpSpPr>
            <p:grpSpPr>
              <a:xfrm>
                <a:off x="5339690" y="5079894"/>
                <a:ext cx="3159632" cy="1954356"/>
                <a:chOff x="510504" y="1507161"/>
                <a:chExt cx="3159632" cy="1954356"/>
              </a:xfrm>
            </p:grpSpPr>
            <p:sp>
              <p:nvSpPr>
                <p:cNvPr id="17" name="TextBox 71">
                  <a:extLst>
                    <a:ext uri="{FF2B5EF4-FFF2-40B4-BE49-F238E27FC236}">
                      <a16:creationId xmlns:a16="http://schemas.microsoft.com/office/drawing/2014/main" id="{C624D989-0A0A-44C2-AAD2-D3621885235F}"/>
                    </a:ext>
                  </a:extLst>
                </p:cNvPr>
                <p:cNvSpPr txBox="1"/>
                <p:nvPr/>
              </p:nvSpPr>
              <p:spPr>
                <a:xfrm>
                  <a:off x="510504" y="1507161"/>
                  <a:ext cx="2893361" cy="369332"/>
                </a:xfrm>
                <a:prstGeom prst="rect">
                  <a:avLst/>
                </a:prstGeom>
                <a:noFill/>
              </p:spPr>
              <p:txBody>
                <a:bodyPr wrap="none" lIns="0" rtlCol="0" anchor="ctr">
                  <a:spAutoFit/>
                </a:bodyPr>
                <a:lstStyle/>
                <a:p>
                  <a:r>
                    <a:rPr lang="pt-BR" b="1" dirty="0">
                      <a:solidFill>
                        <a:srgbClr val="1AA8FE"/>
                      </a:solidFill>
                      <a:latin typeface="Quicksand Light" pitchFamily="2" charset="0"/>
                    </a:rPr>
                    <a:t>Estabilidade da API/ferramenta</a:t>
                  </a:r>
                </a:p>
              </p:txBody>
            </p:sp>
            <p:sp>
              <p:nvSpPr>
                <p:cNvPr id="18" name="TextBox 72">
                  <a:extLst>
                    <a:ext uri="{FF2B5EF4-FFF2-40B4-BE49-F238E27FC236}">
                      <a16:creationId xmlns:a16="http://schemas.microsoft.com/office/drawing/2014/main" id="{C1D93451-B9AF-4BAE-BC62-2569A9F27B08}"/>
                    </a:ext>
                  </a:extLst>
                </p:cNvPr>
                <p:cNvSpPr txBox="1"/>
                <p:nvPr/>
              </p:nvSpPr>
              <p:spPr>
                <a:xfrm>
                  <a:off x="510504" y="1845690"/>
                  <a:ext cx="3159632" cy="1615827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O quanto mudanças e evoluções na plataforma, sua API ou mudanças de ferramentas que exigem alterações no código desenvolvido.</a:t>
                  </a:r>
                </a:p>
                <a:p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Avaliaremos aqui: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Mudanças na API base ou de dependência que a solução tornam incompatível com versões anteriores. 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Mudanças nos componentes nativos (OS) que quebram o comportamento interno de uma solução </a:t>
                  </a:r>
                  <a:r>
                    <a:rPr lang="pt-BR" sz="1100" dirty="0" err="1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cross</a:t>
                  </a: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-plataforma.</a:t>
                  </a:r>
                </a:p>
              </p:txBody>
            </p:sp>
          </p:grpSp>
          <p:sp>
            <p:nvSpPr>
              <p:cNvPr id="19" name="Teardrop 73">
                <a:extLst>
                  <a:ext uri="{FF2B5EF4-FFF2-40B4-BE49-F238E27FC236}">
                    <a16:creationId xmlns:a16="http://schemas.microsoft.com/office/drawing/2014/main" id="{BBB151C3-7C11-4428-B932-E0D28148D4EB}"/>
                  </a:ext>
                </a:extLst>
              </p:cNvPr>
              <p:cNvSpPr/>
              <p:nvPr/>
            </p:nvSpPr>
            <p:spPr bwMode="auto">
              <a:xfrm rot="8100000">
                <a:off x="4942453" y="5134633"/>
                <a:ext cx="258245" cy="258313"/>
              </a:xfrm>
              <a:prstGeom prst="teardrop">
                <a:avLst/>
              </a:prstGeom>
              <a:solidFill>
                <a:srgbClr val="1AA8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pt-BR" sz="1800" dirty="0">
                  <a:latin typeface="Quicksand Light" pitchFamily="2" charset="0"/>
                </a:endParaRPr>
              </a:p>
            </p:txBody>
          </p:sp>
          <p:sp>
            <p:nvSpPr>
              <p:cNvPr id="20" name="Teardrop 76">
                <a:extLst>
                  <a:ext uri="{FF2B5EF4-FFF2-40B4-BE49-F238E27FC236}">
                    <a16:creationId xmlns:a16="http://schemas.microsoft.com/office/drawing/2014/main" id="{98A4F311-964F-4F37-95F4-D2254D4AD636}"/>
                  </a:ext>
                </a:extLst>
              </p:cNvPr>
              <p:cNvSpPr/>
              <p:nvPr/>
            </p:nvSpPr>
            <p:spPr bwMode="auto">
              <a:xfrm rot="8100000">
                <a:off x="8519609" y="1362635"/>
                <a:ext cx="258245" cy="258313"/>
              </a:xfrm>
              <a:prstGeom prst="teardrop">
                <a:avLst/>
              </a:prstGeom>
              <a:solidFill>
                <a:srgbClr val="3939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pt-BR" sz="1800" dirty="0">
                  <a:latin typeface="Quicksand Light" pitchFamily="2" charset="0"/>
                </a:endParaRPr>
              </a:p>
            </p:txBody>
          </p:sp>
          <p:grpSp>
            <p:nvGrpSpPr>
              <p:cNvPr id="21" name="Group 77">
                <a:extLst>
                  <a:ext uri="{FF2B5EF4-FFF2-40B4-BE49-F238E27FC236}">
                    <a16:creationId xmlns:a16="http://schemas.microsoft.com/office/drawing/2014/main" id="{14B367EC-2299-4EC8-BECE-CB1FADB9B088}"/>
                  </a:ext>
                </a:extLst>
              </p:cNvPr>
              <p:cNvGrpSpPr/>
              <p:nvPr/>
            </p:nvGrpSpPr>
            <p:grpSpPr>
              <a:xfrm>
                <a:off x="8916846" y="1307127"/>
                <a:ext cx="2973332" cy="1785079"/>
                <a:chOff x="670473" y="1507161"/>
                <a:chExt cx="2973332" cy="1785079"/>
              </a:xfrm>
            </p:grpSpPr>
            <p:sp>
              <p:nvSpPr>
                <p:cNvPr id="22" name="TextBox 86">
                  <a:extLst>
                    <a:ext uri="{FF2B5EF4-FFF2-40B4-BE49-F238E27FC236}">
                      <a16:creationId xmlns:a16="http://schemas.microsoft.com/office/drawing/2014/main" id="{9D2401A6-ED22-4B7F-A912-B185C72C5A19}"/>
                    </a:ext>
                  </a:extLst>
                </p:cNvPr>
                <p:cNvSpPr txBox="1"/>
                <p:nvPr/>
              </p:nvSpPr>
              <p:spPr>
                <a:xfrm>
                  <a:off x="670473" y="1507161"/>
                  <a:ext cx="2973332" cy="369332"/>
                </a:xfrm>
                <a:prstGeom prst="rect">
                  <a:avLst/>
                </a:prstGeom>
                <a:noFill/>
              </p:spPr>
              <p:txBody>
                <a:bodyPr wrap="none" lIns="0" rtlCol="0" anchor="ctr">
                  <a:spAutoFit/>
                </a:bodyPr>
                <a:lstStyle/>
                <a:p>
                  <a:r>
                    <a:rPr lang="pt-BR" dirty="0">
                      <a:solidFill>
                        <a:srgbClr val="393950"/>
                      </a:solidFill>
                      <a:latin typeface="Quicksand" pitchFamily="2" charset="0"/>
                    </a:rPr>
                    <a:t>Experiência no desenvolvimento</a:t>
                  </a:r>
                </a:p>
              </p:txBody>
            </p:sp>
            <p:sp>
              <p:nvSpPr>
                <p:cNvPr id="23" name="TextBox 87">
                  <a:extLst>
                    <a:ext uri="{FF2B5EF4-FFF2-40B4-BE49-F238E27FC236}">
                      <a16:creationId xmlns:a16="http://schemas.microsoft.com/office/drawing/2014/main" id="{ECDBB43F-D60B-4B36-A971-EC6FFDFDC4D8}"/>
                    </a:ext>
                  </a:extLst>
                </p:cNvPr>
                <p:cNvSpPr txBox="1"/>
                <p:nvPr/>
              </p:nvSpPr>
              <p:spPr>
                <a:xfrm>
                  <a:off x="670473" y="1845690"/>
                  <a:ext cx="2936736" cy="1446550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Fatores que contribuem para permitir que um desenvolvedor entregue de maneira produtiva o aplicativo móvel. Avaliaremos: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Hot </a:t>
                  </a:r>
                  <a:r>
                    <a:rPr lang="pt-BR" sz="1100" dirty="0" err="1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Reload</a:t>
                  </a:r>
                  <a:endParaRPr lang="pt-BR" sz="1100" dirty="0">
                    <a:solidFill>
                      <a:schemeClr val="bg1">
                        <a:lumMod val="50000"/>
                      </a:schemeClr>
                    </a:solidFill>
                    <a:latin typeface="Quicksand Light" pitchFamily="2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Visibilidade do componente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Ferramentas de </a:t>
                  </a:r>
                  <a:r>
                    <a:rPr lang="pt-BR" sz="1100" dirty="0" err="1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Debugger</a:t>
                  </a:r>
                  <a:endParaRPr lang="pt-BR" sz="1100" dirty="0">
                    <a:solidFill>
                      <a:schemeClr val="bg1">
                        <a:lumMod val="50000"/>
                      </a:schemeClr>
                    </a:solidFill>
                    <a:latin typeface="Quicksand Light" pitchFamily="2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Integração IDE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Ferramentas de teste</a:t>
                  </a:r>
                </a:p>
              </p:txBody>
            </p:sp>
          </p:grpSp>
          <p:grpSp>
            <p:nvGrpSpPr>
              <p:cNvPr id="24" name="Group 78">
                <a:extLst>
                  <a:ext uri="{FF2B5EF4-FFF2-40B4-BE49-F238E27FC236}">
                    <a16:creationId xmlns:a16="http://schemas.microsoft.com/office/drawing/2014/main" id="{11335CC6-17D7-48DD-A07D-F4089C6119EC}"/>
                  </a:ext>
                </a:extLst>
              </p:cNvPr>
              <p:cNvGrpSpPr/>
              <p:nvPr/>
            </p:nvGrpSpPr>
            <p:grpSpPr>
              <a:xfrm>
                <a:off x="8901045" y="3106157"/>
                <a:ext cx="2936736" cy="1785079"/>
                <a:chOff x="670472" y="1507161"/>
                <a:chExt cx="2936736" cy="1785079"/>
              </a:xfrm>
            </p:grpSpPr>
            <p:sp>
              <p:nvSpPr>
                <p:cNvPr id="25" name="TextBox 84">
                  <a:extLst>
                    <a:ext uri="{FF2B5EF4-FFF2-40B4-BE49-F238E27FC236}">
                      <a16:creationId xmlns:a16="http://schemas.microsoft.com/office/drawing/2014/main" id="{B7E248E1-CAB5-4CC7-A85B-AFE5E4C48F4D}"/>
                    </a:ext>
                  </a:extLst>
                </p:cNvPr>
                <p:cNvSpPr txBox="1"/>
                <p:nvPr/>
              </p:nvSpPr>
              <p:spPr>
                <a:xfrm>
                  <a:off x="670472" y="1507161"/>
                  <a:ext cx="2493500" cy="369332"/>
                </a:xfrm>
                <a:prstGeom prst="rect">
                  <a:avLst/>
                </a:prstGeom>
                <a:noFill/>
              </p:spPr>
              <p:txBody>
                <a:bodyPr wrap="none" lIns="0" rtlCol="0" anchor="ctr">
                  <a:spAutoFit/>
                </a:bodyPr>
                <a:lstStyle/>
                <a:p>
                  <a:r>
                    <a:rPr lang="pt-BR" dirty="0">
                      <a:solidFill>
                        <a:srgbClr val="F3591F"/>
                      </a:solidFill>
                      <a:latin typeface="Quicksand" pitchFamily="2" charset="0"/>
                    </a:rPr>
                    <a:t>Viabilidade de longo prazo</a:t>
                  </a:r>
                </a:p>
              </p:txBody>
            </p:sp>
            <p:sp>
              <p:nvSpPr>
                <p:cNvPr id="26" name="TextBox 85">
                  <a:extLst>
                    <a:ext uri="{FF2B5EF4-FFF2-40B4-BE49-F238E27FC236}">
                      <a16:creationId xmlns:a16="http://schemas.microsoft.com/office/drawing/2014/main" id="{6D6399CD-4C2D-4D60-811B-FABFF89EEAC4}"/>
                    </a:ext>
                  </a:extLst>
                </p:cNvPr>
                <p:cNvSpPr txBox="1"/>
                <p:nvPr/>
              </p:nvSpPr>
              <p:spPr>
                <a:xfrm>
                  <a:off x="670472" y="1845690"/>
                  <a:ext cx="2936736" cy="1446550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Confiança que o mantenedor da plataforma proverá suporte a longo prazo (cinco anos) e a probabilidade de que a comunidade seja capaz de apoiar o projeto se o mantenedor decidir não continuar.</a:t>
                  </a:r>
                </a:p>
                <a:p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Avaliaremos aqui: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Adoção por grandes empresas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Tamanho da comunidade (número de núcleos contribuidores, contribuidores externos, </a:t>
                  </a:r>
                  <a:r>
                    <a:rPr lang="pt-BR" sz="1100" dirty="0" err="1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etc</a:t>
                  </a:r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 ...)</a:t>
                  </a:r>
                </a:p>
              </p:txBody>
            </p:sp>
          </p:grpSp>
          <p:grpSp>
            <p:nvGrpSpPr>
              <p:cNvPr id="27" name="Group 79">
                <a:extLst>
                  <a:ext uri="{FF2B5EF4-FFF2-40B4-BE49-F238E27FC236}">
                    <a16:creationId xmlns:a16="http://schemas.microsoft.com/office/drawing/2014/main" id="{E0102132-6364-4F6D-BA06-BE267AFB8070}"/>
                  </a:ext>
                </a:extLst>
              </p:cNvPr>
              <p:cNvGrpSpPr/>
              <p:nvPr/>
            </p:nvGrpSpPr>
            <p:grpSpPr>
              <a:xfrm>
                <a:off x="8916846" y="4905187"/>
                <a:ext cx="2936735" cy="1954356"/>
                <a:chOff x="670473" y="1507161"/>
                <a:chExt cx="2936735" cy="1954356"/>
              </a:xfrm>
            </p:grpSpPr>
            <p:sp>
              <p:nvSpPr>
                <p:cNvPr id="28" name="TextBox 82">
                  <a:extLst>
                    <a:ext uri="{FF2B5EF4-FFF2-40B4-BE49-F238E27FC236}">
                      <a16:creationId xmlns:a16="http://schemas.microsoft.com/office/drawing/2014/main" id="{E3B427E6-C046-4A99-8770-A405404DB91C}"/>
                    </a:ext>
                  </a:extLst>
                </p:cNvPr>
                <p:cNvSpPr txBox="1"/>
                <p:nvPr/>
              </p:nvSpPr>
              <p:spPr>
                <a:xfrm>
                  <a:off x="670473" y="1507161"/>
                  <a:ext cx="2757816" cy="369332"/>
                </a:xfrm>
                <a:prstGeom prst="rect">
                  <a:avLst/>
                </a:prstGeom>
                <a:noFill/>
              </p:spPr>
              <p:txBody>
                <a:bodyPr wrap="none" lIns="0" rtlCol="0" anchor="ctr">
                  <a:spAutoFit/>
                </a:bodyPr>
                <a:lstStyle/>
                <a:p>
                  <a:r>
                    <a:rPr lang="pt-BR" dirty="0">
                      <a:solidFill>
                        <a:srgbClr val="A9C500"/>
                      </a:solidFill>
                      <a:latin typeface="Quicksand" pitchFamily="2" charset="0"/>
                    </a:rPr>
                    <a:t>Especialização na plataforma</a:t>
                  </a:r>
                </a:p>
              </p:txBody>
            </p:sp>
            <p:sp>
              <p:nvSpPr>
                <p:cNvPr id="29" name="TextBox 83">
                  <a:extLst>
                    <a:ext uri="{FF2B5EF4-FFF2-40B4-BE49-F238E27FC236}">
                      <a16:creationId xmlns:a16="http://schemas.microsoft.com/office/drawing/2014/main" id="{DC5E0323-B3B6-41E2-B944-FF09A8EA8FA4}"/>
                    </a:ext>
                  </a:extLst>
                </p:cNvPr>
                <p:cNvSpPr txBox="1"/>
                <p:nvPr/>
              </p:nvSpPr>
              <p:spPr>
                <a:xfrm>
                  <a:off x="670473" y="1845690"/>
                  <a:ext cx="2936735" cy="1615827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Um engenheiro deve ser capaz de escrever código móvel para Android e iOS sem preocupações com as especificidades da plataforma alvo.</a:t>
                  </a:r>
                </a:p>
                <a:p>
                  <a:endParaRPr lang="pt-BR" sz="1100" dirty="0">
                    <a:solidFill>
                      <a:schemeClr val="bg1">
                        <a:lumMod val="50000"/>
                      </a:schemeClr>
                    </a:solidFill>
                    <a:latin typeface="Quicksand Light" pitchFamily="2" charset="0"/>
                  </a:endParaRPr>
                </a:p>
                <a:p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O código deve ter a mesma aparência e se comportar no Android e iOS, com baixa ocorrência de falhas ou problemas específicos do sistema operacional.</a:t>
                  </a:r>
                </a:p>
                <a:p>
                  <a:r>
                    <a:rPr lang="pt-BR" sz="1100" dirty="0">
                      <a:solidFill>
                        <a:schemeClr val="bg1">
                          <a:lumMod val="50000"/>
                        </a:schemeClr>
                      </a:solidFill>
                      <a:latin typeface="Quicksand Light" pitchFamily="2" charset="0"/>
                    </a:rPr>
                    <a:t>Avaliaremos o grau de abstração provido pela plataforma.</a:t>
                  </a:r>
                </a:p>
              </p:txBody>
            </p:sp>
          </p:grpSp>
          <p:sp>
            <p:nvSpPr>
              <p:cNvPr id="30" name="Teardrop 80">
                <a:extLst>
                  <a:ext uri="{FF2B5EF4-FFF2-40B4-BE49-F238E27FC236}">
                    <a16:creationId xmlns:a16="http://schemas.microsoft.com/office/drawing/2014/main" id="{878091D4-07B4-438E-BD27-3104763FAAF0}"/>
                  </a:ext>
                </a:extLst>
              </p:cNvPr>
              <p:cNvSpPr/>
              <p:nvPr/>
            </p:nvSpPr>
            <p:spPr bwMode="auto">
              <a:xfrm rot="8100000">
                <a:off x="8519609" y="3161280"/>
                <a:ext cx="258245" cy="258313"/>
              </a:xfrm>
              <a:prstGeom prst="teardrop">
                <a:avLst/>
              </a:prstGeom>
              <a:solidFill>
                <a:srgbClr val="F359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pt-BR" sz="1800" dirty="0">
                  <a:latin typeface="Quicksand Light" pitchFamily="2" charset="0"/>
                </a:endParaRPr>
              </a:p>
            </p:txBody>
          </p:sp>
          <p:sp>
            <p:nvSpPr>
              <p:cNvPr id="31" name="Teardrop 81">
                <a:extLst>
                  <a:ext uri="{FF2B5EF4-FFF2-40B4-BE49-F238E27FC236}">
                    <a16:creationId xmlns:a16="http://schemas.microsoft.com/office/drawing/2014/main" id="{0C08BFB6-E888-40D1-A2A0-9512199BB134}"/>
                  </a:ext>
                </a:extLst>
              </p:cNvPr>
              <p:cNvSpPr/>
              <p:nvPr/>
            </p:nvSpPr>
            <p:spPr bwMode="auto">
              <a:xfrm rot="8100000">
                <a:off x="8519609" y="4959926"/>
                <a:ext cx="258245" cy="258313"/>
              </a:xfrm>
              <a:prstGeom prst="teardrop">
                <a:avLst/>
              </a:prstGeom>
              <a:solidFill>
                <a:srgbClr val="A9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pt-BR" sz="1800" dirty="0">
                  <a:latin typeface="Quicksand Light" pitchFamily="2" charset="0"/>
                </a:endParaRP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DD2B056E-85DF-4E3D-AF25-E18510B47D7E}"/>
                </a:ext>
              </a:extLst>
            </p:cNvPr>
            <p:cNvGrpSpPr/>
            <p:nvPr/>
          </p:nvGrpSpPr>
          <p:grpSpPr>
            <a:xfrm>
              <a:off x="3970991" y="1318041"/>
              <a:ext cx="3556342" cy="3566160"/>
              <a:chOff x="4408655" y="1318041"/>
              <a:chExt cx="3556342" cy="3566160"/>
            </a:xfrm>
          </p:grpSpPr>
          <p:sp>
            <p:nvSpPr>
              <p:cNvPr id="32" name="Freeform 2655">
                <a:extLst>
                  <a:ext uri="{FF2B5EF4-FFF2-40B4-BE49-F238E27FC236}">
                    <a16:creationId xmlns:a16="http://schemas.microsoft.com/office/drawing/2014/main" id="{76CBA93B-CA5E-43C5-A979-6AA1A6F4F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176" y="2404247"/>
                <a:ext cx="781938" cy="2031730"/>
              </a:xfrm>
              <a:custGeom>
                <a:avLst/>
                <a:gdLst>
                  <a:gd name="T0" fmla="*/ 843 w 956"/>
                  <a:gd name="T1" fmla="*/ 2485 h 2485"/>
                  <a:gd name="T2" fmla="*/ 824 w 956"/>
                  <a:gd name="T3" fmla="*/ 2480 h 2485"/>
                  <a:gd name="T4" fmla="*/ 693 w 956"/>
                  <a:gd name="T5" fmla="*/ 2433 h 2485"/>
                  <a:gd name="T6" fmla="*/ 573 w 956"/>
                  <a:gd name="T7" fmla="*/ 2375 h 2485"/>
                  <a:gd name="T8" fmla="*/ 474 w 956"/>
                  <a:gd name="T9" fmla="*/ 2311 h 2485"/>
                  <a:gd name="T10" fmla="*/ 404 w 956"/>
                  <a:gd name="T11" fmla="*/ 2259 h 2485"/>
                  <a:gd name="T12" fmla="*/ 336 w 956"/>
                  <a:gd name="T13" fmla="*/ 2200 h 2485"/>
                  <a:gd name="T14" fmla="*/ 269 w 956"/>
                  <a:gd name="T15" fmla="*/ 2131 h 2485"/>
                  <a:gd name="T16" fmla="*/ 205 w 956"/>
                  <a:gd name="T17" fmla="*/ 2052 h 2485"/>
                  <a:gd name="T18" fmla="*/ 146 w 956"/>
                  <a:gd name="T19" fmla="*/ 1964 h 2485"/>
                  <a:gd name="T20" fmla="*/ 94 w 956"/>
                  <a:gd name="T21" fmla="*/ 1864 h 2485"/>
                  <a:gd name="T22" fmla="*/ 48 w 956"/>
                  <a:gd name="T23" fmla="*/ 1753 h 2485"/>
                  <a:gd name="T24" fmla="*/ 30 w 956"/>
                  <a:gd name="T25" fmla="*/ 1693 h 2485"/>
                  <a:gd name="T26" fmla="*/ 20 w 956"/>
                  <a:gd name="T27" fmla="*/ 1655 h 2485"/>
                  <a:gd name="T28" fmla="*/ 7 w 956"/>
                  <a:gd name="T29" fmla="*/ 1580 h 2485"/>
                  <a:gd name="T30" fmla="*/ 0 w 956"/>
                  <a:gd name="T31" fmla="*/ 1505 h 2485"/>
                  <a:gd name="T32" fmla="*/ 2 w 956"/>
                  <a:gd name="T33" fmla="*/ 1429 h 2485"/>
                  <a:gd name="T34" fmla="*/ 13 w 956"/>
                  <a:gd name="T35" fmla="*/ 1316 h 2485"/>
                  <a:gd name="T36" fmla="*/ 51 w 956"/>
                  <a:gd name="T37" fmla="*/ 1166 h 2485"/>
                  <a:gd name="T38" fmla="*/ 108 w 956"/>
                  <a:gd name="T39" fmla="*/ 1019 h 2485"/>
                  <a:gd name="T40" fmla="*/ 181 w 956"/>
                  <a:gd name="T41" fmla="*/ 875 h 2485"/>
                  <a:gd name="T42" fmla="*/ 266 w 956"/>
                  <a:gd name="T43" fmla="*/ 739 h 2485"/>
                  <a:gd name="T44" fmla="*/ 360 w 956"/>
                  <a:gd name="T45" fmla="*/ 609 h 2485"/>
                  <a:gd name="T46" fmla="*/ 457 w 956"/>
                  <a:gd name="T47" fmla="*/ 488 h 2485"/>
                  <a:gd name="T48" fmla="*/ 555 w 956"/>
                  <a:gd name="T49" fmla="*/ 376 h 2485"/>
                  <a:gd name="T50" fmla="*/ 697 w 956"/>
                  <a:gd name="T51" fmla="*/ 230 h 2485"/>
                  <a:gd name="T52" fmla="*/ 921 w 956"/>
                  <a:gd name="T53" fmla="*/ 29 h 2485"/>
                  <a:gd name="T54" fmla="*/ 956 w 956"/>
                  <a:gd name="T55" fmla="*/ 0 h 2485"/>
                  <a:gd name="T56" fmla="*/ 945 w 956"/>
                  <a:gd name="T57" fmla="*/ 26 h 2485"/>
                  <a:gd name="T58" fmla="*/ 843 w 956"/>
                  <a:gd name="T59" fmla="*/ 288 h 2485"/>
                  <a:gd name="T60" fmla="*/ 741 w 956"/>
                  <a:gd name="T61" fmla="*/ 597 h 2485"/>
                  <a:gd name="T62" fmla="*/ 678 w 956"/>
                  <a:gd name="T63" fmla="*/ 827 h 2485"/>
                  <a:gd name="T64" fmla="*/ 630 w 956"/>
                  <a:gd name="T65" fmla="*/ 1066 h 2485"/>
                  <a:gd name="T66" fmla="*/ 608 w 956"/>
                  <a:gd name="T67" fmla="*/ 1241 h 2485"/>
                  <a:gd name="T68" fmla="*/ 603 w 956"/>
                  <a:gd name="T69" fmla="*/ 1353 h 2485"/>
                  <a:gd name="T70" fmla="*/ 603 w 956"/>
                  <a:gd name="T71" fmla="*/ 1408 h 2485"/>
                  <a:gd name="T72" fmla="*/ 608 w 956"/>
                  <a:gd name="T73" fmla="*/ 1525 h 2485"/>
                  <a:gd name="T74" fmla="*/ 630 w 956"/>
                  <a:gd name="T75" fmla="*/ 1741 h 2485"/>
                  <a:gd name="T76" fmla="*/ 665 w 956"/>
                  <a:gd name="T77" fmla="*/ 1937 h 2485"/>
                  <a:gd name="T78" fmla="*/ 707 w 956"/>
                  <a:gd name="T79" fmla="*/ 2108 h 2485"/>
                  <a:gd name="T80" fmla="*/ 772 w 956"/>
                  <a:gd name="T81" fmla="*/ 2315 h 2485"/>
                  <a:gd name="T82" fmla="*/ 835 w 956"/>
                  <a:gd name="T83" fmla="*/ 2471 h 2485"/>
                  <a:gd name="T84" fmla="*/ 843 w 956"/>
                  <a:gd name="T85" fmla="*/ 2485 h 2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6" h="2485">
                    <a:moveTo>
                      <a:pt x="843" y="2485"/>
                    </a:moveTo>
                    <a:lnTo>
                      <a:pt x="824" y="2480"/>
                    </a:lnTo>
                    <a:lnTo>
                      <a:pt x="693" y="2433"/>
                    </a:lnTo>
                    <a:lnTo>
                      <a:pt x="573" y="2375"/>
                    </a:lnTo>
                    <a:lnTo>
                      <a:pt x="474" y="2311"/>
                    </a:lnTo>
                    <a:lnTo>
                      <a:pt x="404" y="2259"/>
                    </a:lnTo>
                    <a:lnTo>
                      <a:pt x="336" y="2200"/>
                    </a:lnTo>
                    <a:lnTo>
                      <a:pt x="269" y="2131"/>
                    </a:lnTo>
                    <a:lnTo>
                      <a:pt x="205" y="2052"/>
                    </a:lnTo>
                    <a:lnTo>
                      <a:pt x="146" y="1964"/>
                    </a:lnTo>
                    <a:lnTo>
                      <a:pt x="94" y="1864"/>
                    </a:lnTo>
                    <a:lnTo>
                      <a:pt x="48" y="1753"/>
                    </a:lnTo>
                    <a:lnTo>
                      <a:pt x="30" y="1693"/>
                    </a:lnTo>
                    <a:lnTo>
                      <a:pt x="20" y="1655"/>
                    </a:lnTo>
                    <a:lnTo>
                      <a:pt x="7" y="1580"/>
                    </a:lnTo>
                    <a:lnTo>
                      <a:pt x="0" y="1505"/>
                    </a:lnTo>
                    <a:lnTo>
                      <a:pt x="2" y="1429"/>
                    </a:lnTo>
                    <a:lnTo>
                      <a:pt x="13" y="1316"/>
                    </a:lnTo>
                    <a:lnTo>
                      <a:pt x="51" y="1166"/>
                    </a:lnTo>
                    <a:lnTo>
                      <a:pt x="108" y="1019"/>
                    </a:lnTo>
                    <a:lnTo>
                      <a:pt x="181" y="875"/>
                    </a:lnTo>
                    <a:lnTo>
                      <a:pt x="266" y="739"/>
                    </a:lnTo>
                    <a:lnTo>
                      <a:pt x="360" y="609"/>
                    </a:lnTo>
                    <a:lnTo>
                      <a:pt x="457" y="488"/>
                    </a:lnTo>
                    <a:lnTo>
                      <a:pt x="555" y="376"/>
                    </a:lnTo>
                    <a:lnTo>
                      <a:pt x="697" y="230"/>
                    </a:lnTo>
                    <a:lnTo>
                      <a:pt x="921" y="29"/>
                    </a:lnTo>
                    <a:lnTo>
                      <a:pt x="956" y="0"/>
                    </a:lnTo>
                    <a:lnTo>
                      <a:pt x="945" y="26"/>
                    </a:lnTo>
                    <a:lnTo>
                      <a:pt x="843" y="288"/>
                    </a:lnTo>
                    <a:lnTo>
                      <a:pt x="741" y="597"/>
                    </a:lnTo>
                    <a:lnTo>
                      <a:pt x="678" y="827"/>
                    </a:lnTo>
                    <a:lnTo>
                      <a:pt x="630" y="1066"/>
                    </a:lnTo>
                    <a:lnTo>
                      <a:pt x="608" y="1241"/>
                    </a:lnTo>
                    <a:lnTo>
                      <a:pt x="603" y="1353"/>
                    </a:lnTo>
                    <a:lnTo>
                      <a:pt x="603" y="1408"/>
                    </a:lnTo>
                    <a:lnTo>
                      <a:pt x="608" y="1525"/>
                    </a:lnTo>
                    <a:lnTo>
                      <a:pt x="630" y="1741"/>
                    </a:lnTo>
                    <a:lnTo>
                      <a:pt x="665" y="1937"/>
                    </a:lnTo>
                    <a:lnTo>
                      <a:pt x="707" y="2108"/>
                    </a:lnTo>
                    <a:lnTo>
                      <a:pt x="772" y="2315"/>
                    </a:lnTo>
                    <a:lnTo>
                      <a:pt x="835" y="2471"/>
                    </a:lnTo>
                    <a:lnTo>
                      <a:pt x="843" y="2485"/>
                    </a:lnTo>
                    <a:close/>
                  </a:path>
                </a:pathLst>
              </a:custGeom>
              <a:solidFill>
                <a:srgbClr val="FFD7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822960" rIns="91440" bIns="457200" numCol="1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pt-BR" sz="2400" b="1" dirty="0"/>
                  <a:t>05</a:t>
                </a:r>
              </a:p>
            </p:txBody>
          </p:sp>
          <p:sp>
            <p:nvSpPr>
              <p:cNvPr id="33" name="Freeform 2656">
                <a:extLst>
                  <a:ext uri="{FF2B5EF4-FFF2-40B4-BE49-F238E27FC236}">
                    <a16:creationId xmlns:a16="http://schemas.microsoft.com/office/drawing/2014/main" id="{C32DD0BE-74D0-4BA3-BA1E-4A3C71B89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8655" y="1890590"/>
                <a:ext cx="1727460" cy="1266151"/>
              </a:xfrm>
              <a:custGeom>
                <a:avLst/>
                <a:gdLst>
                  <a:gd name="T0" fmla="*/ 97 w 2111"/>
                  <a:gd name="T1" fmla="*/ 1546 h 1546"/>
                  <a:gd name="T2" fmla="*/ 88 w 2111"/>
                  <a:gd name="T3" fmla="*/ 1529 h 1546"/>
                  <a:gd name="T4" fmla="*/ 44 w 2111"/>
                  <a:gd name="T5" fmla="*/ 1398 h 1546"/>
                  <a:gd name="T6" fmla="*/ 15 w 2111"/>
                  <a:gd name="T7" fmla="*/ 1267 h 1546"/>
                  <a:gd name="T8" fmla="*/ 2 w 2111"/>
                  <a:gd name="T9" fmla="*/ 1149 h 1546"/>
                  <a:gd name="T10" fmla="*/ 0 w 2111"/>
                  <a:gd name="T11" fmla="*/ 1064 h 1546"/>
                  <a:gd name="T12" fmla="*/ 4 w 2111"/>
                  <a:gd name="T13" fmla="*/ 973 h 1546"/>
                  <a:gd name="T14" fmla="*/ 17 w 2111"/>
                  <a:gd name="T15" fmla="*/ 877 h 1546"/>
                  <a:gd name="T16" fmla="*/ 39 w 2111"/>
                  <a:gd name="T17" fmla="*/ 779 h 1546"/>
                  <a:gd name="T18" fmla="*/ 71 w 2111"/>
                  <a:gd name="T19" fmla="*/ 678 h 1546"/>
                  <a:gd name="T20" fmla="*/ 117 w 2111"/>
                  <a:gd name="T21" fmla="*/ 574 h 1546"/>
                  <a:gd name="T22" fmla="*/ 175 w 2111"/>
                  <a:gd name="T23" fmla="*/ 470 h 1546"/>
                  <a:gd name="T24" fmla="*/ 211 w 2111"/>
                  <a:gd name="T25" fmla="*/ 418 h 1546"/>
                  <a:gd name="T26" fmla="*/ 234 w 2111"/>
                  <a:gd name="T27" fmla="*/ 387 h 1546"/>
                  <a:gd name="T28" fmla="*/ 285 w 2111"/>
                  <a:gd name="T29" fmla="*/ 329 h 1546"/>
                  <a:gd name="T30" fmla="*/ 339 w 2111"/>
                  <a:gd name="T31" fmla="*/ 277 h 1546"/>
                  <a:gd name="T32" fmla="*/ 399 w 2111"/>
                  <a:gd name="T33" fmla="*/ 230 h 1546"/>
                  <a:gd name="T34" fmla="*/ 496 w 2111"/>
                  <a:gd name="T35" fmla="*/ 169 h 1546"/>
                  <a:gd name="T36" fmla="*/ 636 w 2111"/>
                  <a:gd name="T37" fmla="*/ 106 h 1546"/>
                  <a:gd name="T38" fmla="*/ 788 w 2111"/>
                  <a:gd name="T39" fmla="*/ 59 h 1546"/>
                  <a:gd name="T40" fmla="*/ 945 w 2111"/>
                  <a:gd name="T41" fmla="*/ 27 h 1546"/>
                  <a:gd name="T42" fmla="*/ 1104 w 2111"/>
                  <a:gd name="T43" fmla="*/ 9 h 1546"/>
                  <a:gd name="T44" fmla="*/ 1264 w 2111"/>
                  <a:gd name="T45" fmla="*/ 0 h 1546"/>
                  <a:gd name="T46" fmla="*/ 1419 w 2111"/>
                  <a:gd name="T47" fmla="*/ 1 h 1546"/>
                  <a:gd name="T48" fmla="*/ 1568 w 2111"/>
                  <a:gd name="T49" fmla="*/ 9 h 1546"/>
                  <a:gd name="T50" fmla="*/ 1770 w 2111"/>
                  <a:gd name="T51" fmla="*/ 29 h 1546"/>
                  <a:gd name="T52" fmla="*/ 2067 w 2111"/>
                  <a:gd name="T53" fmla="*/ 79 h 1546"/>
                  <a:gd name="T54" fmla="*/ 2111 w 2111"/>
                  <a:gd name="T55" fmla="*/ 89 h 1546"/>
                  <a:gd name="T56" fmla="*/ 2084 w 2111"/>
                  <a:gd name="T57" fmla="*/ 97 h 1546"/>
                  <a:gd name="T58" fmla="*/ 1816 w 2111"/>
                  <a:gd name="T59" fmla="*/ 180 h 1546"/>
                  <a:gd name="T60" fmla="*/ 1511 w 2111"/>
                  <a:gd name="T61" fmla="*/ 293 h 1546"/>
                  <a:gd name="T62" fmla="*/ 1292 w 2111"/>
                  <a:gd name="T63" fmla="*/ 387 h 1546"/>
                  <a:gd name="T64" fmla="*/ 1076 w 2111"/>
                  <a:gd name="T65" fmla="*/ 496 h 1546"/>
                  <a:gd name="T66" fmla="*/ 925 w 2111"/>
                  <a:gd name="T67" fmla="*/ 589 h 1546"/>
                  <a:gd name="T68" fmla="*/ 833 w 2111"/>
                  <a:gd name="T69" fmla="*/ 654 h 1546"/>
                  <a:gd name="T70" fmla="*/ 792 w 2111"/>
                  <a:gd name="T71" fmla="*/ 689 h 1546"/>
                  <a:gd name="T72" fmla="*/ 702 w 2111"/>
                  <a:gd name="T73" fmla="*/ 764 h 1546"/>
                  <a:gd name="T74" fmla="*/ 547 w 2111"/>
                  <a:gd name="T75" fmla="*/ 919 h 1546"/>
                  <a:gd name="T76" fmla="*/ 415 w 2111"/>
                  <a:gd name="T77" fmla="*/ 1068 h 1546"/>
                  <a:gd name="T78" fmla="*/ 307 w 2111"/>
                  <a:gd name="T79" fmla="*/ 1206 h 1546"/>
                  <a:gd name="T80" fmla="*/ 185 w 2111"/>
                  <a:gd name="T81" fmla="*/ 1385 h 1546"/>
                  <a:gd name="T82" fmla="*/ 104 w 2111"/>
                  <a:gd name="T83" fmla="*/ 1532 h 1546"/>
                  <a:gd name="T84" fmla="*/ 97 w 2111"/>
                  <a:gd name="T85" fmla="*/ 1546 h 1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11" h="1546">
                    <a:moveTo>
                      <a:pt x="97" y="1546"/>
                    </a:moveTo>
                    <a:lnTo>
                      <a:pt x="88" y="1529"/>
                    </a:lnTo>
                    <a:lnTo>
                      <a:pt x="44" y="1398"/>
                    </a:lnTo>
                    <a:lnTo>
                      <a:pt x="15" y="1267"/>
                    </a:lnTo>
                    <a:lnTo>
                      <a:pt x="2" y="1149"/>
                    </a:lnTo>
                    <a:lnTo>
                      <a:pt x="0" y="1064"/>
                    </a:lnTo>
                    <a:lnTo>
                      <a:pt x="4" y="973"/>
                    </a:lnTo>
                    <a:lnTo>
                      <a:pt x="17" y="877"/>
                    </a:lnTo>
                    <a:lnTo>
                      <a:pt x="39" y="779"/>
                    </a:lnTo>
                    <a:lnTo>
                      <a:pt x="71" y="678"/>
                    </a:lnTo>
                    <a:lnTo>
                      <a:pt x="117" y="574"/>
                    </a:lnTo>
                    <a:lnTo>
                      <a:pt x="175" y="470"/>
                    </a:lnTo>
                    <a:lnTo>
                      <a:pt x="211" y="418"/>
                    </a:lnTo>
                    <a:lnTo>
                      <a:pt x="234" y="387"/>
                    </a:lnTo>
                    <a:lnTo>
                      <a:pt x="285" y="329"/>
                    </a:lnTo>
                    <a:lnTo>
                      <a:pt x="339" y="277"/>
                    </a:lnTo>
                    <a:lnTo>
                      <a:pt x="399" y="230"/>
                    </a:lnTo>
                    <a:lnTo>
                      <a:pt x="496" y="169"/>
                    </a:lnTo>
                    <a:lnTo>
                      <a:pt x="636" y="106"/>
                    </a:lnTo>
                    <a:lnTo>
                      <a:pt x="788" y="59"/>
                    </a:lnTo>
                    <a:lnTo>
                      <a:pt x="945" y="27"/>
                    </a:lnTo>
                    <a:lnTo>
                      <a:pt x="1104" y="9"/>
                    </a:lnTo>
                    <a:lnTo>
                      <a:pt x="1264" y="0"/>
                    </a:lnTo>
                    <a:lnTo>
                      <a:pt x="1419" y="1"/>
                    </a:lnTo>
                    <a:lnTo>
                      <a:pt x="1568" y="9"/>
                    </a:lnTo>
                    <a:lnTo>
                      <a:pt x="1770" y="29"/>
                    </a:lnTo>
                    <a:lnTo>
                      <a:pt x="2067" y="79"/>
                    </a:lnTo>
                    <a:lnTo>
                      <a:pt x="2111" y="89"/>
                    </a:lnTo>
                    <a:lnTo>
                      <a:pt x="2084" y="97"/>
                    </a:lnTo>
                    <a:lnTo>
                      <a:pt x="1816" y="180"/>
                    </a:lnTo>
                    <a:lnTo>
                      <a:pt x="1511" y="293"/>
                    </a:lnTo>
                    <a:lnTo>
                      <a:pt x="1292" y="387"/>
                    </a:lnTo>
                    <a:lnTo>
                      <a:pt x="1076" y="496"/>
                    </a:lnTo>
                    <a:lnTo>
                      <a:pt x="925" y="589"/>
                    </a:lnTo>
                    <a:lnTo>
                      <a:pt x="833" y="654"/>
                    </a:lnTo>
                    <a:lnTo>
                      <a:pt x="792" y="689"/>
                    </a:lnTo>
                    <a:lnTo>
                      <a:pt x="702" y="764"/>
                    </a:lnTo>
                    <a:lnTo>
                      <a:pt x="547" y="919"/>
                    </a:lnTo>
                    <a:lnTo>
                      <a:pt x="415" y="1068"/>
                    </a:lnTo>
                    <a:lnTo>
                      <a:pt x="307" y="1206"/>
                    </a:lnTo>
                    <a:lnTo>
                      <a:pt x="185" y="1385"/>
                    </a:lnTo>
                    <a:lnTo>
                      <a:pt x="104" y="1532"/>
                    </a:lnTo>
                    <a:lnTo>
                      <a:pt x="97" y="1546"/>
                    </a:lnTo>
                    <a:close/>
                  </a:path>
                </a:pathLst>
              </a:custGeom>
              <a:solidFill>
                <a:srgbClr val="6F7E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274320" rIns="9144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</a:rPr>
                  <a:t>06</a:t>
                </a:r>
              </a:p>
            </p:txBody>
          </p:sp>
          <p:sp>
            <p:nvSpPr>
              <p:cNvPr id="34" name="Freeform 2657">
                <a:extLst>
                  <a:ext uri="{FF2B5EF4-FFF2-40B4-BE49-F238E27FC236}">
                    <a16:creationId xmlns:a16="http://schemas.microsoft.com/office/drawing/2014/main" id="{9399CC3E-5C33-4F2E-9404-D383F7424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996" y="1318041"/>
                <a:ext cx="1959752" cy="1050218"/>
              </a:xfrm>
              <a:custGeom>
                <a:avLst/>
                <a:gdLst>
                  <a:gd name="T0" fmla="*/ 0 w 2395"/>
                  <a:gd name="T1" fmla="*/ 614 h 1284"/>
                  <a:gd name="T2" fmla="*/ 9 w 2395"/>
                  <a:gd name="T3" fmla="*/ 596 h 1284"/>
                  <a:gd name="T4" fmla="*/ 84 w 2395"/>
                  <a:gd name="T5" fmla="*/ 481 h 1284"/>
                  <a:gd name="T6" fmla="*/ 168 w 2395"/>
                  <a:gd name="T7" fmla="*/ 377 h 1284"/>
                  <a:gd name="T8" fmla="*/ 252 w 2395"/>
                  <a:gd name="T9" fmla="*/ 294 h 1284"/>
                  <a:gd name="T10" fmla="*/ 317 w 2395"/>
                  <a:gd name="T11" fmla="*/ 238 h 1284"/>
                  <a:gd name="T12" fmla="*/ 391 w 2395"/>
                  <a:gd name="T13" fmla="*/ 185 h 1284"/>
                  <a:gd name="T14" fmla="*/ 474 w 2395"/>
                  <a:gd name="T15" fmla="*/ 135 h 1284"/>
                  <a:gd name="T16" fmla="*/ 565 w 2395"/>
                  <a:gd name="T17" fmla="*/ 90 h 1284"/>
                  <a:gd name="T18" fmla="*/ 664 w 2395"/>
                  <a:gd name="T19" fmla="*/ 53 h 1284"/>
                  <a:gd name="T20" fmla="*/ 773 w 2395"/>
                  <a:gd name="T21" fmla="*/ 24 h 1284"/>
                  <a:gd name="T22" fmla="*/ 891 w 2395"/>
                  <a:gd name="T23" fmla="*/ 6 h 1284"/>
                  <a:gd name="T24" fmla="*/ 955 w 2395"/>
                  <a:gd name="T25" fmla="*/ 1 h 1284"/>
                  <a:gd name="T26" fmla="*/ 992 w 2395"/>
                  <a:gd name="T27" fmla="*/ 0 h 1284"/>
                  <a:gd name="T28" fmla="*/ 1069 w 2395"/>
                  <a:gd name="T29" fmla="*/ 4 h 1284"/>
                  <a:gd name="T30" fmla="*/ 1144 w 2395"/>
                  <a:gd name="T31" fmla="*/ 14 h 1284"/>
                  <a:gd name="T32" fmla="*/ 1218 w 2395"/>
                  <a:gd name="T33" fmla="*/ 32 h 1284"/>
                  <a:gd name="T34" fmla="*/ 1326 w 2395"/>
                  <a:gd name="T35" fmla="*/ 70 h 1284"/>
                  <a:gd name="T36" fmla="*/ 1463 w 2395"/>
                  <a:gd name="T37" fmla="*/ 140 h 1284"/>
                  <a:gd name="T38" fmla="*/ 1594 w 2395"/>
                  <a:gd name="T39" fmla="*/ 229 h 1284"/>
                  <a:gd name="T40" fmla="*/ 1717 w 2395"/>
                  <a:gd name="T41" fmla="*/ 332 h 1284"/>
                  <a:gd name="T42" fmla="*/ 1831 w 2395"/>
                  <a:gd name="T43" fmla="*/ 446 h 1284"/>
                  <a:gd name="T44" fmla="*/ 1937 w 2395"/>
                  <a:gd name="T45" fmla="*/ 565 h 1284"/>
                  <a:gd name="T46" fmla="*/ 2033 w 2395"/>
                  <a:gd name="T47" fmla="*/ 688 h 1284"/>
                  <a:gd name="T48" fmla="*/ 2119 w 2395"/>
                  <a:gd name="T49" fmla="*/ 809 h 1284"/>
                  <a:gd name="T50" fmla="*/ 2230 w 2395"/>
                  <a:gd name="T51" fmla="*/ 980 h 1284"/>
                  <a:gd name="T52" fmla="*/ 2375 w 2395"/>
                  <a:gd name="T53" fmla="*/ 1243 h 1284"/>
                  <a:gd name="T54" fmla="*/ 2395 w 2395"/>
                  <a:gd name="T55" fmla="*/ 1284 h 1284"/>
                  <a:gd name="T56" fmla="*/ 2372 w 2395"/>
                  <a:gd name="T57" fmla="*/ 1267 h 1284"/>
                  <a:gd name="T58" fmla="*/ 2139 w 2395"/>
                  <a:gd name="T59" fmla="*/ 1108 h 1284"/>
                  <a:gd name="T60" fmla="*/ 1862 w 2395"/>
                  <a:gd name="T61" fmla="*/ 941 h 1284"/>
                  <a:gd name="T62" fmla="*/ 1652 w 2395"/>
                  <a:gd name="T63" fmla="*/ 828 h 1284"/>
                  <a:gd name="T64" fmla="*/ 1431 w 2395"/>
                  <a:gd name="T65" fmla="*/ 727 h 1284"/>
                  <a:gd name="T66" fmla="*/ 1265 w 2395"/>
                  <a:gd name="T67" fmla="*/ 666 h 1284"/>
                  <a:gd name="T68" fmla="*/ 1156 w 2395"/>
                  <a:gd name="T69" fmla="*/ 635 h 1284"/>
                  <a:gd name="T70" fmla="*/ 1104 w 2395"/>
                  <a:gd name="T71" fmla="*/ 623 h 1284"/>
                  <a:gd name="T72" fmla="*/ 989 w 2395"/>
                  <a:gd name="T73" fmla="*/ 602 h 1284"/>
                  <a:gd name="T74" fmla="*/ 772 w 2395"/>
                  <a:gd name="T75" fmla="*/ 575 h 1284"/>
                  <a:gd name="T76" fmla="*/ 574 w 2395"/>
                  <a:gd name="T77" fmla="*/ 565 h 1284"/>
                  <a:gd name="T78" fmla="*/ 397 w 2395"/>
                  <a:gd name="T79" fmla="*/ 567 h 1284"/>
                  <a:gd name="T80" fmla="*/ 181 w 2395"/>
                  <a:gd name="T81" fmla="*/ 584 h 1284"/>
                  <a:gd name="T82" fmla="*/ 15 w 2395"/>
                  <a:gd name="T83" fmla="*/ 610 h 1284"/>
                  <a:gd name="T84" fmla="*/ 0 w 2395"/>
                  <a:gd name="T85" fmla="*/ 614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5" h="1284">
                    <a:moveTo>
                      <a:pt x="0" y="614"/>
                    </a:moveTo>
                    <a:lnTo>
                      <a:pt x="9" y="596"/>
                    </a:lnTo>
                    <a:lnTo>
                      <a:pt x="84" y="481"/>
                    </a:lnTo>
                    <a:lnTo>
                      <a:pt x="168" y="377"/>
                    </a:lnTo>
                    <a:lnTo>
                      <a:pt x="252" y="294"/>
                    </a:lnTo>
                    <a:lnTo>
                      <a:pt x="317" y="238"/>
                    </a:lnTo>
                    <a:lnTo>
                      <a:pt x="391" y="185"/>
                    </a:lnTo>
                    <a:lnTo>
                      <a:pt x="474" y="135"/>
                    </a:lnTo>
                    <a:lnTo>
                      <a:pt x="565" y="90"/>
                    </a:lnTo>
                    <a:lnTo>
                      <a:pt x="664" y="53"/>
                    </a:lnTo>
                    <a:lnTo>
                      <a:pt x="773" y="24"/>
                    </a:lnTo>
                    <a:lnTo>
                      <a:pt x="891" y="6"/>
                    </a:lnTo>
                    <a:lnTo>
                      <a:pt x="955" y="1"/>
                    </a:lnTo>
                    <a:lnTo>
                      <a:pt x="992" y="0"/>
                    </a:lnTo>
                    <a:lnTo>
                      <a:pt x="1069" y="4"/>
                    </a:lnTo>
                    <a:lnTo>
                      <a:pt x="1144" y="14"/>
                    </a:lnTo>
                    <a:lnTo>
                      <a:pt x="1218" y="32"/>
                    </a:lnTo>
                    <a:lnTo>
                      <a:pt x="1326" y="70"/>
                    </a:lnTo>
                    <a:lnTo>
                      <a:pt x="1463" y="140"/>
                    </a:lnTo>
                    <a:lnTo>
                      <a:pt x="1594" y="229"/>
                    </a:lnTo>
                    <a:lnTo>
                      <a:pt x="1717" y="332"/>
                    </a:lnTo>
                    <a:lnTo>
                      <a:pt x="1831" y="446"/>
                    </a:lnTo>
                    <a:lnTo>
                      <a:pt x="1937" y="565"/>
                    </a:lnTo>
                    <a:lnTo>
                      <a:pt x="2033" y="688"/>
                    </a:lnTo>
                    <a:lnTo>
                      <a:pt x="2119" y="809"/>
                    </a:lnTo>
                    <a:lnTo>
                      <a:pt x="2230" y="980"/>
                    </a:lnTo>
                    <a:lnTo>
                      <a:pt x="2375" y="1243"/>
                    </a:lnTo>
                    <a:lnTo>
                      <a:pt x="2395" y="1284"/>
                    </a:lnTo>
                    <a:lnTo>
                      <a:pt x="2372" y="1267"/>
                    </a:lnTo>
                    <a:lnTo>
                      <a:pt x="2139" y="1108"/>
                    </a:lnTo>
                    <a:lnTo>
                      <a:pt x="1862" y="941"/>
                    </a:lnTo>
                    <a:lnTo>
                      <a:pt x="1652" y="828"/>
                    </a:lnTo>
                    <a:lnTo>
                      <a:pt x="1431" y="727"/>
                    </a:lnTo>
                    <a:lnTo>
                      <a:pt x="1265" y="666"/>
                    </a:lnTo>
                    <a:lnTo>
                      <a:pt x="1156" y="635"/>
                    </a:lnTo>
                    <a:lnTo>
                      <a:pt x="1104" y="623"/>
                    </a:lnTo>
                    <a:lnTo>
                      <a:pt x="989" y="602"/>
                    </a:lnTo>
                    <a:lnTo>
                      <a:pt x="772" y="575"/>
                    </a:lnTo>
                    <a:lnTo>
                      <a:pt x="574" y="565"/>
                    </a:lnTo>
                    <a:lnTo>
                      <a:pt x="397" y="567"/>
                    </a:lnTo>
                    <a:lnTo>
                      <a:pt x="181" y="584"/>
                    </a:lnTo>
                    <a:lnTo>
                      <a:pt x="15" y="610"/>
                    </a:lnTo>
                    <a:lnTo>
                      <a:pt x="0" y="61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0" tIns="45720" rIns="91440" bIns="640080" numCol="1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pt-BR" sz="2400" b="1" dirty="0"/>
                  <a:t>07</a:t>
                </a:r>
              </a:p>
            </p:txBody>
          </p:sp>
          <p:sp>
            <p:nvSpPr>
              <p:cNvPr id="35" name="Freeform 2658">
                <a:extLst>
                  <a:ext uri="{FF2B5EF4-FFF2-40B4-BE49-F238E27FC236}">
                    <a16:creationId xmlns:a16="http://schemas.microsoft.com/office/drawing/2014/main" id="{A9748243-82F9-4A37-9AC4-4082C08D9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6556" y="1426008"/>
                <a:ext cx="1060032" cy="1887775"/>
              </a:xfrm>
              <a:custGeom>
                <a:avLst/>
                <a:gdLst>
                  <a:gd name="T0" fmla="*/ 0 w 1295"/>
                  <a:gd name="T1" fmla="*/ 18 h 2309"/>
                  <a:gd name="T2" fmla="*/ 21 w 1295"/>
                  <a:gd name="T3" fmla="*/ 14 h 2309"/>
                  <a:gd name="T4" fmla="*/ 158 w 1295"/>
                  <a:gd name="T5" fmla="*/ 0 h 2309"/>
                  <a:gd name="T6" fmla="*/ 291 w 1295"/>
                  <a:gd name="T7" fmla="*/ 1 h 2309"/>
                  <a:gd name="T8" fmla="*/ 409 w 1295"/>
                  <a:gd name="T9" fmla="*/ 15 h 2309"/>
                  <a:gd name="T10" fmla="*/ 493 w 1295"/>
                  <a:gd name="T11" fmla="*/ 32 h 2309"/>
                  <a:gd name="T12" fmla="*/ 581 w 1295"/>
                  <a:gd name="T13" fmla="*/ 57 h 2309"/>
                  <a:gd name="T14" fmla="*/ 672 w 1295"/>
                  <a:gd name="T15" fmla="*/ 90 h 2309"/>
                  <a:gd name="T16" fmla="*/ 762 w 1295"/>
                  <a:gd name="T17" fmla="*/ 133 h 2309"/>
                  <a:gd name="T18" fmla="*/ 855 w 1295"/>
                  <a:gd name="T19" fmla="*/ 189 h 2309"/>
                  <a:gd name="T20" fmla="*/ 944 w 1295"/>
                  <a:gd name="T21" fmla="*/ 255 h 2309"/>
                  <a:gd name="T22" fmla="*/ 1032 w 1295"/>
                  <a:gd name="T23" fmla="*/ 337 h 2309"/>
                  <a:gd name="T24" fmla="*/ 1075 w 1295"/>
                  <a:gd name="T25" fmla="*/ 383 h 2309"/>
                  <a:gd name="T26" fmla="*/ 1099 w 1295"/>
                  <a:gd name="T27" fmla="*/ 412 h 2309"/>
                  <a:gd name="T28" fmla="*/ 1145 w 1295"/>
                  <a:gd name="T29" fmla="*/ 474 h 2309"/>
                  <a:gd name="T30" fmla="*/ 1182 w 1295"/>
                  <a:gd name="T31" fmla="*/ 540 h 2309"/>
                  <a:gd name="T32" fmla="*/ 1215 w 1295"/>
                  <a:gd name="T33" fmla="*/ 609 h 2309"/>
                  <a:gd name="T34" fmla="*/ 1252 w 1295"/>
                  <a:gd name="T35" fmla="*/ 716 h 2309"/>
                  <a:gd name="T36" fmla="*/ 1284 w 1295"/>
                  <a:gd name="T37" fmla="*/ 868 h 2309"/>
                  <a:gd name="T38" fmla="*/ 1295 w 1295"/>
                  <a:gd name="T39" fmla="*/ 1025 h 2309"/>
                  <a:gd name="T40" fmla="*/ 1290 w 1295"/>
                  <a:gd name="T41" fmla="*/ 1186 h 2309"/>
                  <a:gd name="T42" fmla="*/ 1273 w 1295"/>
                  <a:gd name="T43" fmla="*/ 1345 h 2309"/>
                  <a:gd name="T44" fmla="*/ 1245 w 1295"/>
                  <a:gd name="T45" fmla="*/ 1503 h 2309"/>
                  <a:gd name="T46" fmla="*/ 1210 w 1295"/>
                  <a:gd name="T47" fmla="*/ 1654 h 2309"/>
                  <a:gd name="T48" fmla="*/ 1168 w 1295"/>
                  <a:gd name="T49" fmla="*/ 1797 h 2309"/>
                  <a:gd name="T50" fmla="*/ 1103 w 1295"/>
                  <a:gd name="T51" fmla="*/ 1991 h 2309"/>
                  <a:gd name="T52" fmla="*/ 988 w 1295"/>
                  <a:gd name="T53" fmla="*/ 2268 h 2309"/>
                  <a:gd name="T54" fmla="*/ 967 w 1295"/>
                  <a:gd name="T55" fmla="*/ 2309 h 2309"/>
                  <a:gd name="T56" fmla="*/ 967 w 1295"/>
                  <a:gd name="T57" fmla="*/ 2281 h 2309"/>
                  <a:gd name="T58" fmla="*/ 947 w 1295"/>
                  <a:gd name="T59" fmla="*/ 2000 h 2309"/>
                  <a:gd name="T60" fmla="*/ 905 w 1295"/>
                  <a:gd name="T61" fmla="*/ 1678 h 2309"/>
                  <a:gd name="T62" fmla="*/ 862 w 1295"/>
                  <a:gd name="T63" fmla="*/ 1442 h 2309"/>
                  <a:gd name="T64" fmla="*/ 804 w 1295"/>
                  <a:gd name="T65" fmla="*/ 1208 h 2309"/>
                  <a:gd name="T66" fmla="*/ 748 w 1295"/>
                  <a:gd name="T67" fmla="*/ 1039 h 2309"/>
                  <a:gd name="T68" fmla="*/ 704 w 1295"/>
                  <a:gd name="T69" fmla="*/ 935 h 2309"/>
                  <a:gd name="T70" fmla="*/ 681 w 1295"/>
                  <a:gd name="T71" fmla="*/ 888 h 2309"/>
                  <a:gd name="T72" fmla="*/ 626 w 1295"/>
                  <a:gd name="T73" fmla="*/ 784 h 2309"/>
                  <a:gd name="T74" fmla="*/ 512 w 1295"/>
                  <a:gd name="T75" fmla="*/ 597 h 2309"/>
                  <a:gd name="T76" fmla="*/ 397 w 1295"/>
                  <a:gd name="T77" fmla="*/ 435 h 2309"/>
                  <a:gd name="T78" fmla="*/ 286 w 1295"/>
                  <a:gd name="T79" fmla="*/ 299 h 2309"/>
                  <a:gd name="T80" fmla="*/ 138 w 1295"/>
                  <a:gd name="T81" fmla="*/ 141 h 2309"/>
                  <a:gd name="T82" fmla="*/ 13 w 1295"/>
                  <a:gd name="T83" fmla="*/ 27 h 2309"/>
                  <a:gd name="T84" fmla="*/ 0 w 1295"/>
                  <a:gd name="T85" fmla="*/ 18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95" h="2309">
                    <a:moveTo>
                      <a:pt x="0" y="18"/>
                    </a:moveTo>
                    <a:lnTo>
                      <a:pt x="21" y="14"/>
                    </a:lnTo>
                    <a:lnTo>
                      <a:pt x="158" y="0"/>
                    </a:lnTo>
                    <a:lnTo>
                      <a:pt x="291" y="1"/>
                    </a:lnTo>
                    <a:lnTo>
                      <a:pt x="409" y="15"/>
                    </a:lnTo>
                    <a:lnTo>
                      <a:pt x="493" y="32"/>
                    </a:lnTo>
                    <a:lnTo>
                      <a:pt x="581" y="57"/>
                    </a:lnTo>
                    <a:lnTo>
                      <a:pt x="672" y="90"/>
                    </a:lnTo>
                    <a:lnTo>
                      <a:pt x="762" y="133"/>
                    </a:lnTo>
                    <a:lnTo>
                      <a:pt x="855" y="189"/>
                    </a:lnTo>
                    <a:lnTo>
                      <a:pt x="944" y="255"/>
                    </a:lnTo>
                    <a:lnTo>
                      <a:pt x="1032" y="337"/>
                    </a:lnTo>
                    <a:lnTo>
                      <a:pt x="1075" y="383"/>
                    </a:lnTo>
                    <a:lnTo>
                      <a:pt x="1099" y="412"/>
                    </a:lnTo>
                    <a:lnTo>
                      <a:pt x="1145" y="474"/>
                    </a:lnTo>
                    <a:lnTo>
                      <a:pt x="1182" y="540"/>
                    </a:lnTo>
                    <a:lnTo>
                      <a:pt x="1215" y="609"/>
                    </a:lnTo>
                    <a:lnTo>
                      <a:pt x="1252" y="716"/>
                    </a:lnTo>
                    <a:lnTo>
                      <a:pt x="1284" y="868"/>
                    </a:lnTo>
                    <a:lnTo>
                      <a:pt x="1295" y="1025"/>
                    </a:lnTo>
                    <a:lnTo>
                      <a:pt x="1290" y="1186"/>
                    </a:lnTo>
                    <a:lnTo>
                      <a:pt x="1273" y="1345"/>
                    </a:lnTo>
                    <a:lnTo>
                      <a:pt x="1245" y="1503"/>
                    </a:lnTo>
                    <a:lnTo>
                      <a:pt x="1210" y="1654"/>
                    </a:lnTo>
                    <a:lnTo>
                      <a:pt x="1168" y="1797"/>
                    </a:lnTo>
                    <a:lnTo>
                      <a:pt x="1103" y="1991"/>
                    </a:lnTo>
                    <a:lnTo>
                      <a:pt x="988" y="2268"/>
                    </a:lnTo>
                    <a:lnTo>
                      <a:pt x="967" y="2309"/>
                    </a:lnTo>
                    <a:lnTo>
                      <a:pt x="967" y="2281"/>
                    </a:lnTo>
                    <a:lnTo>
                      <a:pt x="947" y="2000"/>
                    </a:lnTo>
                    <a:lnTo>
                      <a:pt x="905" y="1678"/>
                    </a:lnTo>
                    <a:lnTo>
                      <a:pt x="862" y="1442"/>
                    </a:lnTo>
                    <a:lnTo>
                      <a:pt x="804" y="1208"/>
                    </a:lnTo>
                    <a:lnTo>
                      <a:pt x="748" y="1039"/>
                    </a:lnTo>
                    <a:lnTo>
                      <a:pt x="704" y="935"/>
                    </a:lnTo>
                    <a:lnTo>
                      <a:pt x="681" y="888"/>
                    </a:lnTo>
                    <a:lnTo>
                      <a:pt x="626" y="784"/>
                    </a:lnTo>
                    <a:lnTo>
                      <a:pt x="512" y="597"/>
                    </a:lnTo>
                    <a:lnTo>
                      <a:pt x="397" y="435"/>
                    </a:lnTo>
                    <a:lnTo>
                      <a:pt x="286" y="299"/>
                    </a:lnTo>
                    <a:lnTo>
                      <a:pt x="138" y="141"/>
                    </a:lnTo>
                    <a:lnTo>
                      <a:pt x="13" y="27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393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pt-BR" sz="24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36" name="Freeform 2659">
                <a:extLst>
                  <a:ext uri="{FF2B5EF4-FFF2-40B4-BE49-F238E27FC236}">
                    <a16:creationId xmlns:a16="http://schemas.microsoft.com/office/drawing/2014/main" id="{8BAF3D42-4530-4EBA-ABFF-261993EB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2859" y="2302825"/>
                <a:ext cx="1302138" cy="1783080"/>
              </a:xfrm>
              <a:custGeom>
                <a:avLst/>
                <a:gdLst>
                  <a:gd name="T0" fmla="*/ 1192 w 1593"/>
                  <a:gd name="T1" fmla="*/ 0 h 2183"/>
                  <a:gd name="T2" fmla="*/ 1207 w 1593"/>
                  <a:gd name="T3" fmla="*/ 12 h 2183"/>
                  <a:gd name="T4" fmla="*/ 1304 w 1593"/>
                  <a:gd name="T5" fmla="*/ 112 h 2183"/>
                  <a:gd name="T6" fmla="*/ 1386 w 1593"/>
                  <a:gd name="T7" fmla="*/ 217 h 2183"/>
                  <a:gd name="T8" fmla="*/ 1448 w 1593"/>
                  <a:gd name="T9" fmla="*/ 318 h 2183"/>
                  <a:gd name="T10" fmla="*/ 1487 w 1593"/>
                  <a:gd name="T11" fmla="*/ 394 h 2183"/>
                  <a:gd name="T12" fmla="*/ 1523 w 1593"/>
                  <a:gd name="T13" fmla="*/ 479 h 2183"/>
                  <a:gd name="T14" fmla="*/ 1553 w 1593"/>
                  <a:gd name="T15" fmla="*/ 569 h 2183"/>
                  <a:gd name="T16" fmla="*/ 1575 w 1593"/>
                  <a:gd name="T17" fmla="*/ 668 h 2183"/>
                  <a:gd name="T18" fmla="*/ 1589 w 1593"/>
                  <a:gd name="T19" fmla="*/ 774 h 2183"/>
                  <a:gd name="T20" fmla="*/ 1593 w 1593"/>
                  <a:gd name="T21" fmla="*/ 887 h 2183"/>
                  <a:gd name="T22" fmla="*/ 1584 w 1593"/>
                  <a:gd name="T23" fmla="*/ 1005 h 2183"/>
                  <a:gd name="T24" fmla="*/ 1575 w 1593"/>
                  <a:gd name="T25" fmla="*/ 1068 h 2183"/>
                  <a:gd name="T26" fmla="*/ 1567 w 1593"/>
                  <a:gd name="T27" fmla="*/ 1106 h 2183"/>
                  <a:gd name="T28" fmla="*/ 1547 w 1593"/>
                  <a:gd name="T29" fmla="*/ 1180 h 2183"/>
                  <a:gd name="T30" fmla="*/ 1520 w 1593"/>
                  <a:gd name="T31" fmla="*/ 1250 h 2183"/>
                  <a:gd name="T32" fmla="*/ 1486 w 1593"/>
                  <a:gd name="T33" fmla="*/ 1317 h 2183"/>
                  <a:gd name="T34" fmla="*/ 1425 w 1593"/>
                  <a:gd name="T35" fmla="*/ 1414 h 2183"/>
                  <a:gd name="T36" fmla="*/ 1325 w 1593"/>
                  <a:gd name="T37" fmla="*/ 1532 h 2183"/>
                  <a:gd name="T38" fmla="*/ 1210 w 1593"/>
                  <a:gd name="T39" fmla="*/ 1640 h 2183"/>
                  <a:gd name="T40" fmla="*/ 1081 w 1593"/>
                  <a:gd name="T41" fmla="*/ 1736 h 2183"/>
                  <a:gd name="T42" fmla="*/ 945 w 1593"/>
                  <a:gd name="T43" fmla="*/ 1823 h 2183"/>
                  <a:gd name="T44" fmla="*/ 804 w 1593"/>
                  <a:gd name="T45" fmla="*/ 1898 h 2183"/>
                  <a:gd name="T46" fmla="*/ 664 w 1593"/>
                  <a:gd name="T47" fmla="*/ 1964 h 2183"/>
                  <a:gd name="T48" fmla="*/ 527 w 1593"/>
                  <a:gd name="T49" fmla="*/ 2021 h 2183"/>
                  <a:gd name="T50" fmla="*/ 335 w 1593"/>
                  <a:gd name="T51" fmla="*/ 2090 h 2183"/>
                  <a:gd name="T52" fmla="*/ 46 w 1593"/>
                  <a:gd name="T53" fmla="*/ 2174 h 2183"/>
                  <a:gd name="T54" fmla="*/ 0 w 1593"/>
                  <a:gd name="T55" fmla="*/ 2183 h 2183"/>
                  <a:gd name="T56" fmla="*/ 22 w 1593"/>
                  <a:gd name="T57" fmla="*/ 2165 h 2183"/>
                  <a:gd name="T58" fmla="*/ 230 w 1593"/>
                  <a:gd name="T59" fmla="*/ 1974 h 2183"/>
                  <a:gd name="T60" fmla="*/ 455 w 1593"/>
                  <a:gd name="T61" fmla="*/ 1741 h 2183"/>
                  <a:gd name="T62" fmla="*/ 614 w 1593"/>
                  <a:gd name="T63" fmla="*/ 1561 h 2183"/>
                  <a:gd name="T64" fmla="*/ 761 w 1593"/>
                  <a:gd name="T65" fmla="*/ 1369 h 2183"/>
                  <a:gd name="T66" fmla="*/ 857 w 1593"/>
                  <a:gd name="T67" fmla="*/ 1220 h 2183"/>
                  <a:gd name="T68" fmla="*/ 912 w 1593"/>
                  <a:gd name="T69" fmla="*/ 1121 h 2183"/>
                  <a:gd name="T70" fmla="*/ 935 w 1593"/>
                  <a:gd name="T71" fmla="*/ 1073 h 2183"/>
                  <a:gd name="T72" fmla="*/ 982 w 1593"/>
                  <a:gd name="T73" fmla="*/ 966 h 2183"/>
                  <a:gd name="T74" fmla="*/ 1057 w 1593"/>
                  <a:gd name="T75" fmla="*/ 761 h 2183"/>
                  <a:gd name="T76" fmla="*/ 1111 w 1593"/>
                  <a:gd name="T77" fmla="*/ 569 h 2183"/>
                  <a:gd name="T78" fmla="*/ 1149 w 1593"/>
                  <a:gd name="T79" fmla="*/ 398 h 2183"/>
                  <a:gd name="T80" fmla="*/ 1181 w 1593"/>
                  <a:gd name="T81" fmla="*/ 183 h 2183"/>
                  <a:gd name="T82" fmla="*/ 1192 w 1593"/>
                  <a:gd name="T83" fmla="*/ 16 h 2183"/>
                  <a:gd name="T84" fmla="*/ 1192 w 1593"/>
                  <a:gd name="T85" fmla="*/ 0 h 2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3" h="2183">
                    <a:moveTo>
                      <a:pt x="1192" y="0"/>
                    </a:moveTo>
                    <a:lnTo>
                      <a:pt x="1207" y="12"/>
                    </a:lnTo>
                    <a:lnTo>
                      <a:pt x="1304" y="112"/>
                    </a:lnTo>
                    <a:lnTo>
                      <a:pt x="1386" y="217"/>
                    </a:lnTo>
                    <a:lnTo>
                      <a:pt x="1448" y="318"/>
                    </a:lnTo>
                    <a:lnTo>
                      <a:pt x="1487" y="394"/>
                    </a:lnTo>
                    <a:lnTo>
                      <a:pt x="1523" y="479"/>
                    </a:lnTo>
                    <a:lnTo>
                      <a:pt x="1553" y="569"/>
                    </a:lnTo>
                    <a:lnTo>
                      <a:pt x="1575" y="668"/>
                    </a:lnTo>
                    <a:lnTo>
                      <a:pt x="1589" y="774"/>
                    </a:lnTo>
                    <a:lnTo>
                      <a:pt x="1593" y="887"/>
                    </a:lnTo>
                    <a:lnTo>
                      <a:pt x="1584" y="1005"/>
                    </a:lnTo>
                    <a:lnTo>
                      <a:pt x="1575" y="1068"/>
                    </a:lnTo>
                    <a:lnTo>
                      <a:pt x="1567" y="1106"/>
                    </a:lnTo>
                    <a:lnTo>
                      <a:pt x="1547" y="1180"/>
                    </a:lnTo>
                    <a:lnTo>
                      <a:pt x="1520" y="1250"/>
                    </a:lnTo>
                    <a:lnTo>
                      <a:pt x="1486" y="1317"/>
                    </a:lnTo>
                    <a:lnTo>
                      <a:pt x="1425" y="1414"/>
                    </a:lnTo>
                    <a:lnTo>
                      <a:pt x="1325" y="1532"/>
                    </a:lnTo>
                    <a:lnTo>
                      <a:pt x="1210" y="1640"/>
                    </a:lnTo>
                    <a:lnTo>
                      <a:pt x="1081" y="1736"/>
                    </a:lnTo>
                    <a:lnTo>
                      <a:pt x="945" y="1823"/>
                    </a:lnTo>
                    <a:lnTo>
                      <a:pt x="804" y="1898"/>
                    </a:lnTo>
                    <a:lnTo>
                      <a:pt x="664" y="1964"/>
                    </a:lnTo>
                    <a:lnTo>
                      <a:pt x="527" y="2021"/>
                    </a:lnTo>
                    <a:lnTo>
                      <a:pt x="335" y="2090"/>
                    </a:lnTo>
                    <a:lnTo>
                      <a:pt x="46" y="2174"/>
                    </a:lnTo>
                    <a:lnTo>
                      <a:pt x="0" y="2183"/>
                    </a:lnTo>
                    <a:lnTo>
                      <a:pt x="22" y="2165"/>
                    </a:lnTo>
                    <a:lnTo>
                      <a:pt x="230" y="1974"/>
                    </a:lnTo>
                    <a:lnTo>
                      <a:pt x="455" y="1741"/>
                    </a:lnTo>
                    <a:lnTo>
                      <a:pt x="614" y="1561"/>
                    </a:lnTo>
                    <a:lnTo>
                      <a:pt x="761" y="1369"/>
                    </a:lnTo>
                    <a:lnTo>
                      <a:pt x="857" y="1220"/>
                    </a:lnTo>
                    <a:lnTo>
                      <a:pt x="912" y="1121"/>
                    </a:lnTo>
                    <a:lnTo>
                      <a:pt x="935" y="1073"/>
                    </a:lnTo>
                    <a:lnTo>
                      <a:pt x="982" y="966"/>
                    </a:lnTo>
                    <a:lnTo>
                      <a:pt x="1057" y="761"/>
                    </a:lnTo>
                    <a:lnTo>
                      <a:pt x="1111" y="569"/>
                    </a:lnTo>
                    <a:lnTo>
                      <a:pt x="1149" y="398"/>
                    </a:lnTo>
                    <a:lnTo>
                      <a:pt x="1181" y="183"/>
                    </a:lnTo>
                    <a:lnTo>
                      <a:pt x="1192" y="16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F35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365760" numCol="1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pt-BR" sz="24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7" name="Freeform 2660">
                <a:extLst>
                  <a:ext uri="{FF2B5EF4-FFF2-40B4-BE49-F238E27FC236}">
                    <a16:creationId xmlns:a16="http://schemas.microsoft.com/office/drawing/2014/main" id="{2172A7A8-6908-4130-A707-C592E9A1D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163" y="3752189"/>
                <a:ext cx="2002283" cy="870273"/>
              </a:xfrm>
              <a:custGeom>
                <a:avLst/>
                <a:gdLst>
                  <a:gd name="T0" fmla="*/ 2449 w 2449"/>
                  <a:gd name="T1" fmla="*/ 0 h 1061"/>
                  <a:gd name="T2" fmla="*/ 2449 w 2449"/>
                  <a:gd name="T3" fmla="*/ 19 h 1061"/>
                  <a:gd name="T4" fmla="*/ 2431 w 2449"/>
                  <a:gd name="T5" fmla="*/ 157 h 1061"/>
                  <a:gd name="T6" fmla="*/ 2400 w 2449"/>
                  <a:gd name="T7" fmla="*/ 286 h 1061"/>
                  <a:gd name="T8" fmla="*/ 2360 w 2449"/>
                  <a:gd name="T9" fmla="*/ 398 h 1061"/>
                  <a:gd name="T10" fmla="*/ 2325 w 2449"/>
                  <a:gd name="T11" fmla="*/ 477 h 1061"/>
                  <a:gd name="T12" fmla="*/ 2281 w 2449"/>
                  <a:gd name="T13" fmla="*/ 556 h 1061"/>
                  <a:gd name="T14" fmla="*/ 2228 w 2449"/>
                  <a:gd name="T15" fmla="*/ 636 h 1061"/>
                  <a:gd name="T16" fmla="*/ 2165 w 2449"/>
                  <a:gd name="T17" fmla="*/ 715 h 1061"/>
                  <a:gd name="T18" fmla="*/ 2090 w 2449"/>
                  <a:gd name="T19" fmla="*/ 792 h 1061"/>
                  <a:gd name="T20" fmla="*/ 2005 w 2449"/>
                  <a:gd name="T21" fmla="*/ 866 h 1061"/>
                  <a:gd name="T22" fmla="*/ 1906 w 2449"/>
                  <a:gd name="T23" fmla="*/ 933 h 1061"/>
                  <a:gd name="T24" fmla="*/ 1852 w 2449"/>
                  <a:gd name="T25" fmla="*/ 964 h 1061"/>
                  <a:gd name="T26" fmla="*/ 1817 w 2449"/>
                  <a:gd name="T27" fmla="*/ 982 h 1061"/>
                  <a:gd name="T28" fmla="*/ 1747 w 2449"/>
                  <a:gd name="T29" fmla="*/ 1011 h 1061"/>
                  <a:gd name="T30" fmla="*/ 1674 w 2449"/>
                  <a:gd name="T31" fmla="*/ 1034 h 1061"/>
                  <a:gd name="T32" fmla="*/ 1600 w 2449"/>
                  <a:gd name="T33" fmla="*/ 1050 h 1061"/>
                  <a:gd name="T34" fmla="*/ 1486 w 2449"/>
                  <a:gd name="T35" fmla="*/ 1061 h 1061"/>
                  <a:gd name="T36" fmla="*/ 1332 w 2449"/>
                  <a:gd name="T37" fmla="*/ 1058 h 1061"/>
                  <a:gd name="T38" fmla="*/ 1176 w 2449"/>
                  <a:gd name="T39" fmla="*/ 1034 h 1061"/>
                  <a:gd name="T40" fmla="*/ 1021 w 2449"/>
                  <a:gd name="T41" fmla="*/ 994 h 1061"/>
                  <a:gd name="T42" fmla="*/ 869 w 2449"/>
                  <a:gd name="T43" fmla="*/ 941 h 1061"/>
                  <a:gd name="T44" fmla="*/ 723 w 2449"/>
                  <a:gd name="T45" fmla="*/ 877 h 1061"/>
                  <a:gd name="T46" fmla="*/ 583 w 2449"/>
                  <a:gd name="T47" fmla="*/ 809 h 1061"/>
                  <a:gd name="T48" fmla="*/ 453 w 2449"/>
                  <a:gd name="T49" fmla="*/ 737 h 1061"/>
                  <a:gd name="T50" fmla="*/ 280 w 2449"/>
                  <a:gd name="T51" fmla="*/ 630 h 1061"/>
                  <a:gd name="T52" fmla="*/ 35 w 2449"/>
                  <a:gd name="T53" fmla="*/ 455 h 1061"/>
                  <a:gd name="T54" fmla="*/ 0 w 2449"/>
                  <a:gd name="T55" fmla="*/ 426 h 1061"/>
                  <a:gd name="T56" fmla="*/ 27 w 2449"/>
                  <a:gd name="T57" fmla="*/ 432 h 1061"/>
                  <a:gd name="T58" fmla="*/ 305 w 2449"/>
                  <a:gd name="T59" fmla="*/ 476 h 1061"/>
                  <a:gd name="T60" fmla="*/ 628 w 2449"/>
                  <a:gd name="T61" fmla="*/ 507 h 1061"/>
                  <a:gd name="T62" fmla="*/ 867 w 2449"/>
                  <a:gd name="T63" fmla="*/ 518 h 1061"/>
                  <a:gd name="T64" fmla="*/ 1109 w 2449"/>
                  <a:gd name="T65" fmla="*/ 515 h 1061"/>
                  <a:gd name="T66" fmla="*/ 1285 w 2449"/>
                  <a:gd name="T67" fmla="*/ 498 h 1061"/>
                  <a:gd name="T68" fmla="*/ 1397 w 2449"/>
                  <a:gd name="T69" fmla="*/ 478 h 1061"/>
                  <a:gd name="T70" fmla="*/ 1449 w 2449"/>
                  <a:gd name="T71" fmla="*/ 467 h 1061"/>
                  <a:gd name="T72" fmla="*/ 1561 w 2449"/>
                  <a:gd name="T73" fmla="*/ 437 h 1061"/>
                  <a:gd name="T74" fmla="*/ 1769 w 2449"/>
                  <a:gd name="T75" fmla="*/ 367 h 1061"/>
                  <a:gd name="T76" fmla="*/ 1953 w 2449"/>
                  <a:gd name="T77" fmla="*/ 292 h 1061"/>
                  <a:gd name="T78" fmla="*/ 2111 w 2449"/>
                  <a:gd name="T79" fmla="*/ 214 h 1061"/>
                  <a:gd name="T80" fmla="*/ 2299 w 2449"/>
                  <a:gd name="T81" fmla="*/ 105 h 1061"/>
                  <a:gd name="T82" fmla="*/ 2436 w 2449"/>
                  <a:gd name="T83" fmla="*/ 9 h 1061"/>
                  <a:gd name="T84" fmla="*/ 2449 w 2449"/>
                  <a:gd name="T85" fmla="*/ 0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49" h="1061">
                    <a:moveTo>
                      <a:pt x="2449" y="0"/>
                    </a:moveTo>
                    <a:lnTo>
                      <a:pt x="2449" y="19"/>
                    </a:lnTo>
                    <a:lnTo>
                      <a:pt x="2431" y="157"/>
                    </a:lnTo>
                    <a:lnTo>
                      <a:pt x="2400" y="286"/>
                    </a:lnTo>
                    <a:lnTo>
                      <a:pt x="2360" y="398"/>
                    </a:lnTo>
                    <a:lnTo>
                      <a:pt x="2325" y="477"/>
                    </a:lnTo>
                    <a:lnTo>
                      <a:pt x="2281" y="556"/>
                    </a:lnTo>
                    <a:lnTo>
                      <a:pt x="2228" y="636"/>
                    </a:lnTo>
                    <a:lnTo>
                      <a:pt x="2165" y="715"/>
                    </a:lnTo>
                    <a:lnTo>
                      <a:pt x="2090" y="792"/>
                    </a:lnTo>
                    <a:lnTo>
                      <a:pt x="2005" y="866"/>
                    </a:lnTo>
                    <a:lnTo>
                      <a:pt x="1906" y="933"/>
                    </a:lnTo>
                    <a:lnTo>
                      <a:pt x="1852" y="964"/>
                    </a:lnTo>
                    <a:lnTo>
                      <a:pt x="1817" y="982"/>
                    </a:lnTo>
                    <a:lnTo>
                      <a:pt x="1747" y="1011"/>
                    </a:lnTo>
                    <a:lnTo>
                      <a:pt x="1674" y="1034"/>
                    </a:lnTo>
                    <a:lnTo>
                      <a:pt x="1600" y="1050"/>
                    </a:lnTo>
                    <a:lnTo>
                      <a:pt x="1486" y="1061"/>
                    </a:lnTo>
                    <a:lnTo>
                      <a:pt x="1332" y="1058"/>
                    </a:lnTo>
                    <a:lnTo>
                      <a:pt x="1176" y="1034"/>
                    </a:lnTo>
                    <a:lnTo>
                      <a:pt x="1021" y="994"/>
                    </a:lnTo>
                    <a:lnTo>
                      <a:pt x="869" y="941"/>
                    </a:lnTo>
                    <a:lnTo>
                      <a:pt x="723" y="877"/>
                    </a:lnTo>
                    <a:lnTo>
                      <a:pt x="583" y="809"/>
                    </a:lnTo>
                    <a:lnTo>
                      <a:pt x="453" y="737"/>
                    </a:lnTo>
                    <a:lnTo>
                      <a:pt x="280" y="630"/>
                    </a:lnTo>
                    <a:lnTo>
                      <a:pt x="35" y="455"/>
                    </a:lnTo>
                    <a:lnTo>
                      <a:pt x="0" y="426"/>
                    </a:lnTo>
                    <a:lnTo>
                      <a:pt x="27" y="432"/>
                    </a:lnTo>
                    <a:lnTo>
                      <a:pt x="305" y="476"/>
                    </a:lnTo>
                    <a:lnTo>
                      <a:pt x="628" y="507"/>
                    </a:lnTo>
                    <a:lnTo>
                      <a:pt x="867" y="518"/>
                    </a:lnTo>
                    <a:lnTo>
                      <a:pt x="1109" y="515"/>
                    </a:lnTo>
                    <a:lnTo>
                      <a:pt x="1285" y="498"/>
                    </a:lnTo>
                    <a:lnTo>
                      <a:pt x="1397" y="478"/>
                    </a:lnTo>
                    <a:lnTo>
                      <a:pt x="1449" y="467"/>
                    </a:lnTo>
                    <a:lnTo>
                      <a:pt x="1561" y="437"/>
                    </a:lnTo>
                    <a:lnTo>
                      <a:pt x="1769" y="367"/>
                    </a:lnTo>
                    <a:lnTo>
                      <a:pt x="1953" y="292"/>
                    </a:lnTo>
                    <a:lnTo>
                      <a:pt x="2111" y="214"/>
                    </a:lnTo>
                    <a:lnTo>
                      <a:pt x="2299" y="105"/>
                    </a:lnTo>
                    <a:lnTo>
                      <a:pt x="2436" y="9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A9C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548640" bIns="91440" numCol="1" anchor="b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pt-BR" sz="24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8" name="Freeform 2661">
                <a:extLst>
                  <a:ext uri="{FF2B5EF4-FFF2-40B4-BE49-F238E27FC236}">
                    <a16:creationId xmlns:a16="http://schemas.microsoft.com/office/drawing/2014/main" id="{A8D78200-782F-4268-8C9E-64A1AC9A3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539" y="3349771"/>
                <a:ext cx="1521344" cy="1534430"/>
              </a:xfrm>
              <a:custGeom>
                <a:avLst/>
                <a:gdLst>
                  <a:gd name="T0" fmla="*/ 1860 w 1860"/>
                  <a:gd name="T1" fmla="*/ 1653 h 1876"/>
                  <a:gd name="T2" fmla="*/ 1845 w 1860"/>
                  <a:gd name="T3" fmla="*/ 1664 h 1876"/>
                  <a:gd name="T4" fmla="*/ 1727 w 1860"/>
                  <a:gd name="T5" fmla="*/ 1737 h 1876"/>
                  <a:gd name="T6" fmla="*/ 1606 w 1860"/>
                  <a:gd name="T7" fmla="*/ 1793 h 1876"/>
                  <a:gd name="T8" fmla="*/ 1494 w 1860"/>
                  <a:gd name="T9" fmla="*/ 1830 h 1876"/>
                  <a:gd name="T10" fmla="*/ 1411 w 1860"/>
                  <a:gd name="T11" fmla="*/ 1851 h 1876"/>
                  <a:gd name="T12" fmla="*/ 1320 w 1860"/>
                  <a:gd name="T13" fmla="*/ 1867 h 1876"/>
                  <a:gd name="T14" fmla="*/ 1224 w 1860"/>
                  <a:gd name="T15" fmla="*/ 1876 h 1876"/>
                  <a:gd name="T16" fmla="*/ 1123 w 1860"/>
                  <a:gd name="T17" fmla="*/ 1876 h 1876"/>
                  <a:gd name="T18" fmla="*/ 1018 w 1860"/>
                  <a:gd name="T19" fmla="*/ 1865 h 1876"/>
                  <a:gd name="T20" fmla="*/ 906 w 1860"/>
                  <a:gd name="T21" fmla="*/ 1843 h 1876"/>
                  <a:gd name="T22" fmla="*/ 792 w 1860"/>
                  <a:gd name="T23" fmla="*/ 1808 h 1876"/>
                  <a:gd name="T24" fmla="*/ 734 w 1860"/>
                  <a:gd name="T25" fmla="*/ 1785 h 1876"/>
                  <a:gd name="T26" fmla="*/ 699 w 1860"/>
                  <a:gd name="T27" fmla="*/ 1769 h 1876"/>
                  <a:gd name="T28" fmla="*/ 632 w 1860"/>
                  <a:gd name="T29" fmla="*/ 1733 h 1876"/>
                  <a:gd name="T30" fmla="*/ 569 w 1860"/>
                  <a:gd name="T31" fmla="*/ 1690 h 1876"/>
                  <a:gd name="T32" fmla="*/ 511 w 1860"/>
                  <a:gd name="T33" fmla="*/ 1641 h 1876"/>
                  <a:gd name="T34" fmla="*/ 431 w 1860"/>
                  <a:gd name="T35" fmla="*/ 1561 h 1876"/>
                  <a:gd name="T36" fmla="*/ 337 w 1860"/>
                  <a:gd name="T37" fmla="*/ 1438 h 1876"/>
                  <a:gd name="T38" fmla="*/ 260 w 1860"/>
                  <a:gd name="T39" fmla="*/ 1300 h 1876"/>
                  <a:gd name="T40" fmla="*/ 193 w 1860"/>
                  <a:gd name="T41" fmla="*/ 1154 h 1876"/>
                  <a:gd name="T42" fmla="*/ 140 w 1860"/>
                  <a:gd name="T43" fmla="*/ 1002 h 1876"/>
                  <a:gd name="T44" fmla="*/ 99 w 1860"/>
                  <a:gd name="T45" fmla="*/ 848 h 1876"/>
                  <a:gd name="T46" fmla="*/ 65 w 1860"/>
                  <a:gd name="T47" fmla="*/ 696 h 1876"/>
                  <a:gd name="T48" fmla="*/ 42 w 1860"/>
                  <a:gd name="T49" fmla="*/ 550 h 1876"/>
                  <a:gd name="T50" fmla="*/ 17 w 1860"/>
                  <a:gd name="T51" fmla="*/ 346 h 1876"/>
                  <a:gd name="T52" fmla="*/ 0 w 1860"/>
                  <a:gd name="T53" fmla="*/ 47 h 1876"/>
                  <a:gd name="T54" fmla="*/ 2 w 1860"/>
                  <a:gd name="T55" fmla="*/ 0 h 1876"/>
                  <a:gd name="T56" fmla="*/ 15 w 1860"/>
                  <a:gd name="T57" fmla="*/ 26 h 1876"/>
                  <a:gd name="T58" fmla="*/ 153 w 1860"/>
                  <a:gd name="T59" fmla="*/ 270 h 1876"/>
                  <a:gd name="T60" fmla="*/ 330 w 1860"/>
                  <a:gd name="T61" fmla="*/ 543 h 1876"/>
                  <a:gd name="T62" fmla="*/ 470 w 1860"/>
                  <a:gd name="T63" fmla="*/ 738 h 1876"/>
                  <a:gd name="T64" fmla="*/ 624 w 1860"/>
                  <a:gd name="T65" fmla="*/ 924 h 1876"/>
                  <a:gd name="T66" fmla="*/ 747 w 1860"/>
                  <a:gd name="T67" fmla="*/ 1051 h 1876"/>
                  <a:gd name="T68" fmla="*/ 831 w 1860"/>
                  <a:gd name="T69" fmla="*/ 1126 h 1876"/>
                  <a:gd name="T70" fmla="*/ 873 w 1860"/>
                  <a:gd name="T71" fmla="*/ 1160 h 1876"/>
                  <a:gd name="T72" fmla="*/ 966 w 1860"/>
                  <a:gd name="T73" fmla="*/ 1230 h 1876"/>
                  <a:gd name="T74" fmla="*/ 1150 w 1860"/>
                  <a:gd name="T75" fmla="*/ 1349 h 1876"/>
                  <a:gd name="T76" fmla="*/ 1324 w 1860"/>
                  <a:gd name="T77" fmla="*/ 1445 h 1876"/>
                  <a:gd name="T78" fmla="*/ 1483 w 1860"/>
                  <a:gd name="T79" fmla="*/ 1520 h 1876"/>
                  <a:gd name="T80" fmla="*/ 1684 w 1860"/>
                  <a:gd name="T81" fmla="*/ 1601 h 1876"/>
                  <a:gd name="T82" fmla="*/ 1845 w 1860"/>
                  <a:gd name="T83" fmla="*/ 1649 h 1876"/>
                  <a:gd name="T84" fmla="*/ 1860 w 1860"/>
                  <a:gd name="T85" fmla="*/ 1653 h 1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60" h="1876">
                    <a:moveTo>
                      <a:pt x="1860" y="1653"/>
                    </a:moveTo>
                    <a:lnTo>
                      <a:pt x="1845" y="1664"/>
                    </a:lnTo>
                    <a:lnTo>
                      <a:pt x="1727" y="1737"/>
                    </a:lnTo>
                    <a:lnTo>
                      <a:pt x="1606" y="1793"/>
                    </a:lnTo>
                    <a:lnTo>
                      <a:pt x="1494" y="1830"/>
                    </a:lnTo>
                    <a:lnTo>
                      <a:pt x="1411" y="1851"/>
                    </a:lnTo>
                    <a:lnTo>
                      <a:pt x="1320" y="1867"/>
                    </a:lnTo>
                    <a:lnTo>
                      <a:pt x="1224" y="1876"/>
                    </a:lnTo>
                    <a:lnTo>
                      <a:pt x="1123" y="1876"/>
                    </a:lnTo>
                    <a:lnTo>
                      <a:pt x="1018" y="1865"/>
                    </a:lnTo>
                    <a:lnTo>
                      <a:pt x="906" y="1843"/>
                    </a:lnTo>
                    <a:lnTo>
                      <a:pt x="792" y="1808"/>
                    </a:lnTo>
                    <a:lnTo>
                      <a:pt x="734" y="1785"/>
                    </a:lnTo>
                    <a:lnTo>
                      <a:pt x="699" y="1769"/>
                    </a:lnTo>
                    <a:lnTo>
                      <a:pt x="632" y="1733"/>
                    </a:lnTo>
                    <a:lnTo>
                      <a:pt x="569" y="1690"/>
                    </a:lnTo>
                    <a:lnTo>
                      <a:pt x="511" y="1641"/>
                    </a:lnTo>
                    <a:lnTo>
                      <a:pt x="431" y="1561"/>
                    </a:lnTo>
                    <a:lnTo>
                      <a:pt x="337" y="1438"/>
                    </a:lnTo>
                    <a:lnTo>
                      <a:pt x="260" y="1300"/>
                    </a:lnTo>
                    <a:lnTo>
                      <a:pt x="193" y="1154"/>
                    </a:lnTo>
                    <a:lnTo>
                      <a:pt x="140" y="1002"/>
                    </a:lnTo>
                    <a:lnTo>
                      <a:pt x="99" y="848"/>
                    </a:lnTo>
                    <a:lnTo>
                      <a:pt x="65" y="696"/>
                    </a:lnTo>
                    <a:lnTo>
                      <a:pt x="42" y="550"/>
                    </a:lnTo>
                    <a:lnTo>
                      <a:pt x="17" y="346"/>
                    </a:lnTo>
                    <a:lnTo>
                      <a:pt x="0" y="47"/>
                    </a:lnTo>
                    <a:lnTo>
                      <a:pt x="2" y="0"/>
                    </a:lnTo>
                    <a:lnTo>
                      <a:pt x="15" y="26"/>
                    </a:lnTo>
                    <a:lnTo>
                      <a:pt x="153" y="270"/>
                    </a:lnTo>
                    <a:lnTo>
                      <a:pt x="330" y="543"/>
                    </a:lnTo>
                    <a:lnTo>
                      <a:pt x="470" y="738"/>
                    </a:lnTo>
                    <a:lnTo>
                      <a:pt x="624" y="924"/>
                    </a:lnTo>
                    <a:lnTo>
                      <a:pt x="747" y="1051"/>
                    </a:lnTo>
                    <a:lnTo>
                      <a:pt x="831" y="1126"/>
                    </a:lnTo>
                    <a:lnTo>
                      <a:pt x="873" y="1160"/>
                    </a:lnTo>
                    <a:lnTo>
                      <a:pt x="966" y="1230"/>
                    </a:lnTo>
                    <a:lnTo>
                      <a:pt x="1150" y="1349"/>
                    </a:lnTo>
                    <a:lnTo>
                      <a:pt x="1324" y="1445"/>
                    </a:lnTo>
                    <a:lnTo>
                      <a:pt x="1483" y="1520"/>
                    </a:lnTo>
                    <a:lnTo>
                      <a:pt x="1684" y="1601"/>
                    </a:lnTo>
                    <a:lnTo>
                      <a:pt x="1845" y="1649"/>
                    </a:lnTo>
                    <a:lnTo>
                      <a:pt x="1860" y="1653"/>
                    </a:lnTo>
                    <a:close/>
                  </a:path>
                </a:pathLst>
              </a:custGeom>
              <a:solidFill>
                <a:srgbClr val="1AA8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0" rIns="548640" bIns="45720" numCol="1" anchor="b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pt-BR" sz="2400" b="1" dirty="0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679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40821" y="1779687"/>
            <a:ext cx="7682164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Para avaliação da plataforma de desenvolvimento da VR foram considerado os seguintes critérios de avaliação </a:t>
            </a:r>
          </a:p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strike="sngStrike" dirty="0">
                <a:latin typeface="Quicksand"/>
              </a:rPr>
              <a:t>Experiência de Desenvolvimento </a:t>
            </a:r>
            <a:r>
              <a:rPr lang="pt-BR" sz="1200" strike="sngStrike" dirty="0">
                <a:latin typeface="Quicksand"/>
              </a:rPr>
              <a:t>- Fatores que contribuem para permitir que um desenvolvedor entregar e ser produtivo no aplicativo móvel.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strike="sngStrike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strike="sngStrike" dirty="0">
                <a:latin typeface="Quicksand"/>
              </a:rPr>
              <a:t>Hot </a:t>
            </a:r>
            <a:r>
              <a:rPr lang="pt-BR" sz="1200" strike="sngStrike" dirty="0" err="1">
                <a:latin typeface="Quicksand"/>
              </a:rPr>
              <a:t>Reload</a:t>
            </a:r>
            <a:endParaRPr lang="pt-BR" sz="1200" strike="sngStrike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strike="sngStrike" dirty="0">
                <a:latin typeface="Quicksand"/>
              </a:rPr>
              <a:t>Visibilidade do componente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strike="sngStrike" dirty="0">
                <a:latin typeface="Quicksand"/>
              </a:rPr>
              <a:t>Ferramentas de </a:t>
            </a:r>
            <a:r>
              <a:rPr lang="pt-BR" sz="1200" strike="sngStrike" dirty="0" err="1">
                <a:latin typeface="Quicksand"/>
              </a:rPr>
              <a:t>Debugger</a:t>
            </a:r>
            <a:endParaRPr lang="pt-BR" sz="1200" strike="sngStrike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strike="sngStrike" dirty="0">
                <a:latin typeface="Quicksand"/>
              </a:rPr>
              <a:t>Integração IDE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strike="sngStrike" dirty="0">
                <a:latin typeface="Quicksand"/>
              </a:rPr>
              <a:t>Ferramentas de teste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strike="sngStrike" dirty="0">
                <a:latin typeface="Quicksand"/>
              </a:rPr>
              <a:t>Viabilidade de Longo Prazo </a:t>
            </a:r>
            <a:r>
              <a:rPr lang="pt-BR" sz="1200" strike="sngStrike" dirty="0">
                <a:latin typeface="Quicksand"/>
              </a:rPr>
              <a:t>- Confiança que o mantenedor da plataforma manterá suporte a longo prazo (cinco anos) e a probabilidade de que a comunidade seja capaz de apoiar o projeto se o mantenedor decidir não continuar</a:t>
            </a:r>
          </a:p>
          <a:p>
            <a:pPr lvl="1" algn="just"/>
            <a:endParaRPr lang="pt-BR" sz="1200" strike="sngStrike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strike="sngStrike" dirty="0">
                <a:latin typeface="Quicksand"/>
              </a:rPr>
              <a:t>Adoção por grandes empresas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strike="sngStrike" dirty="0">
                <a:latin typeface="Quicksand"/>
              </a:rPr>
              <a:t>Tamanho da comunidade (número de núcleos contribuidores, contribuidores externos, </a:t>
            </a:r>
            <a:r>
              <a:rPr lang="pt-BR" sz="1200" strike="sngStrike" dirty="0" err="1">
                <a:latin typeface="Quicksand"/>
              </a:rPr>
              <a:t>etc</a:t>
            </a:r>
            <a:r>
              <a:rPr lang="pt-BR" sz="1200" strike="sngStrike" dirty="0">
                <a:latin typeface="Quicksand"/>
              </a:rPr>
              <a:t> ...)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strike="sngStrike" dirty="0">
                <a:latin typeface="Quicksand"/>
              </a:rPr>
              <a:t>Sem necessidade de especialista de plataforma </a:t>
            </a:r>
            <a:r>
              <a:rPr lang="pt-BR" sz="1200" strike="sngStrike" dirty="0">
                <a:latin typeface="Quicksand"/>
              </a:rPr>
              <a:t>- Um engenheiro deve ser capaz de escrever código móvel para o produto sem diferenciar entre Android e iOS. O código deve ter a mesma aparência e se comportar no Android e iOS, com baixa ocorrência de falhas / problemas específicos do sistema operacional.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lvl="1" algn="just"/>
            <a:br>
              <a:rPr lang="pt-BR" sz="1200" dirty="0">
                <a:latin typeface="Quicksand"/>
              </a:rPr>
            </a:br>
            <a:r>
              <a:rPr lang="pt-BR" sz="1200" dirty="0">
                <a:latin typeface="Quicksand"/>
              </a:rPr>
              <a:t> 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4019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40821" y="1638887"/>
            <a:ext cx="7682164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strike="sngStrike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strike="sngStrike" dirty="0">
                <a:latin typeface="Quicksand"/>
              </a:rPr>
              <a:t>Estabilidade da API / Ferramenta - </a:t>
            </a:r>
            <a:r>
              <a:rPr lang="pt-BR" sz="1200" strike="sngStrike" dirty="0">
                <a:latin typeface="Quicksand"/>
              </a:rPr>
              <a:t>plataforma </a:t>
            </a:r>
            <a:r>
              <a:rPr lang="pt-BR" sz="1200" strike="sngStrike" dirty="0" err="1">
                <a:latin typeface="Quicksand"/>
              </a:rPr>
              <a:t>api</a:t>
            </a:r>
            <a:r>
              <a:rPr lang="pt-BR" sz="1200" strike="sngStrike" dirty="0">
                <a:latin typeface="Quicksand"/>
              </a:rPr>
              <a:t> ou mudanças de ferramentas que exigem a alteração do código interno.</a:t>
            </a:r>
          </a:p>
          <a:p>
            <a:pPr lvl="1" algn="just"/>
            <a:endParaRPr lang="pt-BR" sz="1200" strike="sngStrike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strike="sngStrike" dirty="0">
                <a:latin typeface="Quicksand"/>
              </a:rPr>
              <a:t>Mudanças nas APIs bases ou mudanças de dependência que o tornam incompatível com versões anteriores. 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strike="sngStrike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strike="sngStrike" dirty="0">
                <a:latin typeface="Quicksand"/>
              </a:rPr>
              <a:t>Mudanças nos componentes nativos (OS) que quebrar o comportamento interno de uma solução </a:t>
            </a:r>
            <a:r>
              <a:rPr lang="pt-BR" sz="1200" strike="sngStrike" dirty="0" err="1">
                <a:latin typeface="Quicksand"/>
              </a:rPr>
              <a:t>cross</a:t>
            </a:r>
            <a:r>
              <a:rPr lang="pt-BR" sz="1200" strike="sngStrike" dirty="0">
                <a:latin typeface="Quicksand"/>
              </a:rPr>
              <a:t>-plataforma.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strike="sngStrike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strike="sngStrike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strike="sngStrike" dirty="0">
                <a:latin typeface="Quicksand"/>
              </a:rPr>
              <a:t>Restrições das Lojas </a:t>
            </a:r>
            <a:r>
              <a:rPr lang="pt-BR" sz="1200" strike="sngStrike" dirty="0">
                <a:latin typeface="Quicksand"/>
              </a:rPr>
              <a:t>-</a:t>
            </a:r>
            <a:r>
              <a:rPr lang="pt-BR" sz="1200" b="1" strike="sngStrike" dirty="0">
                <a:latin typeface="Quicksand"/>
              </a:rPr>
              <a:t> </a:t>
            </a:r>
            <a:r>
              <a:rPr lang="pt-BR" sz="1200" strike="sngStrike" dirty="0">
                <a:latin typeface="Quicksand"/>
              </a:rPr>
              <a:t>Risco de Apple ou Google restringir o aplicativo em de qualquer forma por causa do uso de uma plataforma subjacente.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strike="sngStrike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strike="sngStrike" dirty="0" err="1">
                <a:latin typeface="Quicksand"/>
              </a:rPr>
              <a:t>Flutter</a:t>
            </a:r>
            <a:r>
              <a:rPr lang="pt-BR" sz="1200" strike="sngStrike" dirty="0">
                <a:latin typeface="Quicksand"/>
              </a:rPr>
              <a:t> UX não corresponde ao HIG da Apple (Diretrizes de Interface Humana).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strike="sngStrike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strike="sngStrike" dirty="0">
                <a:latin typeface="Quicksand"/>
              </a:rPr>
              <a:t>A possibilidade de atualizações Over The Air em </a:t>
            </a:r>
            <a:r>
              <a:rPr lang="pt-BR" sz="1200" strike="sngStrike" dirty="0" err="1">
                <a:latin typeface="Quicksand"/>
              </a:rPr>
              <a:t>React</a:t>
            </a:r>
            <a:r>
              <a:rPr lang="pt-BR" sz="1200" strike="sngStrike" dirty="0">
                <a:latin typeface="Quicksand"/>
              </a:rPr>
              <a:t> </a:t>
            </a:r>
            <a:r>
              <a:rPr lang="pt-BR" sz="1200" strike="sngStrike" dirty="0" err="1">
                <a:latin typeface="Quicksand"/>
              </a:rPr>
              <a:t>Native</a:t>
            </a:r>
            <a:r>
              <a:rPr lang="pt-BR" sz="1200" strike="sngStrike" dirty="0">
                <a:latin typeface="Quicksand"/>
              </a:rPr>
              <a:t> / </a:t>
            </a:r>
            <a:r>
              <a:rPr lang="pt-BR" sz="1200" strike="sngStrike" dirty="0" err="1">
                <a:latin typeface="Quicksand"/>
              </a:rPr>
              <a:t>Flutter</a:t>
            </a:r>
            <a:r>
              <a:rPr lang="pt-BR" sz="1200" strike="sngStrike" dirty="0">
                <a:latin typeface="Quicksand"/>
              </a:rPr>
              <a:t> tornando-se um bloqueador para a Apple.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strike="sngStrike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strike="sngStrike" dirty="0">
                <a:latin typeface="Quicksand"/>
              </a:rPr>
              <a:t>MINI APPS </a:t>
            </a:r>
            <a:r>
              <a:rPr lang="pt-BR" sz="1200" strike="sngStrike" dirty="0">
                <a:latin typeface="Quicksand"/>
              </a:rPr>
              <a:t>– Capacidade de incorporar mini apps, através de </a:t>
            </a:r>
            <a:r>
              <a:rPr lang="pt-BR" sz="1200" strike="sngStrike" dirty="0" err="1">
                <a:latin typeface="Quicksand"/>
              </a:rPr>
              <a:t>webview</a:t>
            </a:r>
            <a:r>
              <a:rPr lang="pt-BR" sz="1200" strike="sngStrike" dirty="0">
                <a:latin typeface="Quicksand"/>
              </a:rPr>
              <a:t> garantindo segurança, performance e usabilidade. Como pré-requisito a limitação do controle de navegação e funções nativas do aparelho.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strike="sngStrike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strike="sngStrike" dirty="0">
                <a:latin typeface="Quicksand"/>
              </a:rPr>
              <a:t>Modularização </a:t>
            </a:r>
            <a:r>
              <a:rPr lang="pt-BR" sz="1200" strike="sngStrike" dirty="0">
                <a:latin typeface="Quicksand"/>
              </a:rPr>
              <a:t>–</a:t>
            </a:r>
            <a:r>
              <a:rPr lang="pt-BR" sz="1200" b="1" strike="sngStrike" dirty="0">
                <a:latin typeface="Quicksand"/>
              </a:rPr>
              <a:t> </a:t>
            </a:r>
            <a:r>
              <a:rPr lang="pt-BR" sz="1200" strike="sngStrike" dirty="0">
                <a:latin typeface="Quicksand"/>
              </a:rPr>
              <a:t>Capacidade de modularizar o desenvolvimento da plataforma para que seja possível escalar os times de desenvolvimento e facilitar o acoplamento de novas funcionalidades</a:t>
            </a:r>
            <a:r>
              <a:rPr lang="pt-BR" sz="1200" dirty="0">
                <a:latin typeface="Quicksand"/>
              </a:rPr>
              <a:t>.</a:t>
            </a:r>
          </a:p>
          <a:p>
            <a:pPr lvl="1" algn="just"/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8592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60" y="2129293"/>
            <a:ext cx="1466849" cy="146684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285991" y="1287868"/>
            <a:ext cx="9951085" cy="36317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b="1" dirty="0">
                <a:latin typeface="Quicksand" pitchFamily="2" charset="0"/>
              </a:rPr>
              <a:t>IDE e Hot </a:t>
            </a:r>
            <a:r>
              <a:rPr lang="pt-BR" b="1" dirty="0" err="1">
                <a:latin typeface="Quicksand" pitchFamily="2" charset="0"/>
              </a:rPr>
              <a:t>Reload</a:t>
            </a:r>
            <a:endParaRPr lang="pt-BR" b="1" dirty="0">
              <a:latin typeface="Quicksand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latin typeface="Quicksand Light" pitchFamily="2" charset="0"/>
              </a:rPr>
              <a:t>O </a:t>
            </a:r>
            <a:r>
              <a:rPr lang="pt-BR" sz="1400" dirty="0" err="1">
                <a:latin typeface="Quicksand Light" pitchFamily="2" charset="0"/>
              </a:rPr>
              <a:t>Flutter</a:t>
            </a:r>
            <a:r>
              <a:rPr lang="pt-BR" sz="1400" dirty="0">
                <a:latin typeface="Quicksand Light" pitchFamily="2" charset="0"/>
              </a:rPr>
              <a:t> tem melhor escalabilidade, pois possui hot </a:t>
            </a:r>
            <a:r>
              <a:rPr lang="pt-BR" sz="1400" dirty="0" err="1">
                <a:latin typeface="Quicksand Light" pitchFamily="2" charset="0"/>
              </a:rPr>
              <a:t>reload</a:t>
            </a:r>
            <a:r>
              <a:rPr lang="pt-BR" sz="1400" dirty="0">
                <a:latin typeface="Quicksand Light" pitchFamily="2" charset="0"/>
              </a:rPr>
              <a:t> integrado que se adapta bem à base de código e é mais robusto do que o </a:t>
            </a:r>
            <a:r>
              <a:rPr lang="pt-BR" sz="1400" dirty="0" err="1">
                <a:latin typeface="Quicksand Light" pitchFamily="2" charset="0"/>
              </a:rPr>
              <a:t>Kotlin</a:t>
            </a:r>
            <a:r>
              <a:rPr lang="pt-BR" sz="1400" dirty="0">
                <a:latin typeface="Quicksand Light" pitchFamily="2" charset="0"/>
              </a:rPr>
              <a:t> </a:t>
            </a:r>
            <a:r>
              <a:rPr lang="pt-BR" sz="1400" dirty="0" err="1">
                <a:latin typeface="Quicksand Light" pitchFamily="2" charset="0"/>
              </a:rPr>
              <a:t>Native</a:t>
            </a:r>
            <a:r>
              <a:rPr lang="pt-BR" sz="1400" dirty="0">
                <a:latin typeface="Quicksand Light" pitchFamily="2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 err="1">
                <a:latin typeface="Quicksand Light" pitchFamily="2" charset="0"/>
              </a:rPr>
              <a:t>Flutter</a:t>
            </a:r>
            <a:r>
              <a:rPr lang="pt-BR" sz="1400" dirty="0">
                <a:latin typeface="Quicksand Light" pitchFamily="2" charset="0"/>
              </a:rPr>
              <a:t> também apresenta ferramentas de depuração de código e IU que funcionam prontamente em ambas as plataformas, integradas ao IDE.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latin typeface="Quicksand Light" pitchFamily="2" charset="0"/>
              </a:rPr>
              <a:t>Em contraste, o </a:t>
            </a:r>
            <a:r>
              <a:rPr lang="pt-BR" sz="1400" dirty="0" err="1">
                <a:latin typeface="Quicksand Light" pitchFamily="2" charset="0"/>
              </a:rPr>
              <a:t>React</a:t>
            </a:r>
            <a:r>
              <a:rPr lang="pt-BR" sz="1400" dirty="0">
                <a:latin typeface="Quicksand Light" pitchFamily="2" charset="0"/>
              </a:rPr>
              <a:t> </a:t>
            </a:r>
            <a:r>
              <a:rPr lang="pt-BR" sz="1400" dirty="0" err="1">
                <a:latin typeface="Quicksand Light" pitchFamily="2" charset="0"/>
              </a:rPr>
              <a:t>Native</a:t>
            </a:r>
            <a:r>
              <a:rPr lang="pt-BR" sz="1400" dirty="0">
                <a:latin typeface="Quicksand Light" pitchFamily="2" charset="0"/>
              </a:rPr>
              <a:t> requer ferramentas e configurações adicionais (como o uso de um navegador) para fazer a depuração funcionar, e o </a:t>
            </a:r>
            <a:r>
              <a:rPr lang="pt-BR" sz="1400" dirty="0" err="1">
                <a:latin typeface="Quicksand Light" pitchFamily="2" charset="0"/>
              </a:rPr>
              <a:t>Kotlin</a:t>
            </a:r>
            <a:r>
              <a:rPr lang="pt-BR" sz="1400" dirty="0">
                <a:latin typeface="Quicksand Light" pitchFamily="2" charset="0"/>
              </a:rPr>
              <a:t> </a:t>
            </a:r>
            <a:r>
              <a:rPr lang="pt-BR" sz="1400" dirty="0" err="1">
                <a:latin typeface="Quicksand Light" pitchFamily="2" charset="0"/>
              </a:rPr>
              <a:t>Native</a:t>
            </a:r>
            <a:r>
              <a:rPr lang="pt-BR" sz="1400" dirty="0">
                <a:latin typeface="Quicksand Light" pitchFamily="2" charset="0"/>
              </a:rPr>
              <a:t> requer as ferramentas da </a:t>
            </a:r>
            <a:r>
              <a:rPr lang="pt-BR" sz="1400" dirty="0">
                <a:highlight>
                  <a:srgbClr val="FFFF00"/>
                </a:highlight>
                <a:latin typeface="Quicksand Light" pitchFamily="2" charset="0"/>
              </a:rPr>
              <a:t>plataforma subjacente</a:t>
            </a:r>
            <a:r>
              <a:rPr lang="pt-BR" sz="1400" dirty="0">
                <a:latin typeface="Quicksand Light" pitchFamily="2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pt-BR" sz="1400" dirty="0">
              <a:latin typeface="Quicksand Light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b="1" dirty="0">
                <a:latin typeface="Quicksand" pitchFamily="2" charset="0"/>
              </a:rPr>
              <a:t>Testes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 err="1">
                <a:latin typeface="Quicksand Light" pitchFamily="2" charset="0"/>
              </a:rPr>
              <a:t>Flutter</a:t>
            </a:r>
            <a:r>
              <a:rPr lang="pt-BR" sz="1400" dirty="0">
                <a:latin typeface="Quicksand Light" pitchFamily="2" charset="0"/>
              </a:rPr>
              <a:t> possui uma infraestrutura de teste integrada para testes de unidade, integração e ponta a ponta. Isso inclui a capacidade de exercitar telas e fluxos sem a necessidade de renderizar na tela e também um </a:t>
            </a:r>
            <a:r>
              <a:rPr lang="pt-BR" sz="1400" dirty="0" err="1">
                <a:latin typeface="Quicksand Light" pitchFamily="2" charset="0"/>
              </a:rPr>
              <a:t>automatizador</a:t>
            </a:r>
            <a:r>
              <a:rPr lang="pt-BR" sz="1400" dirty="0">
                <a:latin typeface="Quicksand Light" pitchFamily="2" charset="0"/>
              </a:rPr>
              <a:t> de teste que simula a entrada de um usuário.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latin typeface="Quicksand Light" pitchFamily="2" charset="0"/>
              </a:rPr>
              <a:t>Por outro lado, o </a:t>
            </a:r>
            <a:r>
              <a:rPr lang="pt-BR" sz="1400" dirty="0" err="1">
                <a:latin typeface="Quicksand Light" pitchFamily="2" charset="0"/>
              </a:rPr>
              <a:t>React</a:t>
            </a:r>
            <a:r>
              <a:rPr lang="pt-BR" sz="1400" dirty="0">
                <a:latin typeface="Quicksand Light" pitchFamily="2" charset="0"/>
              </a:rPr>
              <a:t> </a:t>
            </a:r>
            <a:r>
              <a:rPr lang="pt-BR" sz="1400" dirty="0" err="1">
                <a:latin typeface="Quicksand Light" pitchFamily="2" charset="0"/>
              </a:rPr>
              <a:t>Native</a:t>
            </a:r>
            <a:r>
              <a:rPr lang="pt-BR" sz="1400" dirty="0">
                <a:latin typeface="Quicksand Light" pitchFamily="2" charset="0"/>
              </a:rPr>
              <a:t> requer dependências de terceiros para que os testes de  integração e ponta a ponta funcionem, já o </a:t>
            </a:r>
            <a:r>
              <a:rPr lang="pt-BR" sz="1400" dirty="0" err="1">
                <a:latin typeface="Quicksand Light" pitchFamily="2" charset="0"/>
              </a:rPr>
              <a:t>Kotlin</a:t>
            </a:r>
            <a:r>
              <a:rPr lang="pt-BR" sz="1400" dirty="0">
                <a:latin typeface="Quicksand Light" pitchFamily="2" charset="0"/>
              </a:rPr>
              <a:t> </a:t>
            </a:r>
            <a:r>
              <a:rPr lang="pt-BR" sz="1400" dirty="0" err="1">
                <a:latin typeface="Quicksand Light" pitchFamily="2" charset="0"/>
              </a:rPr>
              <a:t>Native</a:t>
            </a:r>
            <a:r>
              <a:rPr lang="pt-BR" sz="1400" dirty="0">
                <a:latin typeface="Quicksand Light" pitchFamily="2" charset="0"/>
              </a:rPr>
              <a:t> tem suporte de teste de unidade muito limitado, o que exigiria que escrevêssemos um código personalizado para essas funcionalidades.</a:t>
            </a:r>
          </a:p>
          <a:p>
            <a:pPr marL="1085850" lvl="2" indent="-171450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C7CC317-B009-4155-902B-D3FE09F33229}"/>
              </a:ext>
            </a:extLst>
          </p:cNvPr>
          <p:cNvGrpSpPr/>
          <p:nvPr/>
        </p:nvGrpSpPr>
        <p:grpSpPr>
          <a:xfrm>
            <a:off x="2205903" y="5105932"/>
            <a:ext cx="7780194" cy="1459611"/>
            <a:chOff x="460503" y="5337159"/>
            <a:chExt cx="7780194" cy="1459611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59ACA79F-7CC7-4345-A5E3-D65748629B4B}"/>
                </a:ext>
              </a:extLst>
            </p:cNvPr>
            <p:cNvSpPr txBox="1"/>
            <p:nvPr/>
          </p:nvSpPr>
          <p:spPr>
            <a:xfrm>
              <a:off x="3489119" y="6109260"/>
              <a:ext cx="4160977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lvl="2"/>
              <a:endParaRPr lang="pt-BR" sz="1200" b="1" dirty="0">
                <a:latin typeface="Quicksand" pitchFamily="2" charset="77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847B41A-B030-4C5A-9DA7-E7BC71C0BB48}"/>
                </a:ext>
              </a:extLst>
            </p:cNvPr>
            <p:cNvSpPr txBox="1"/>
            <p:nvPr/>
          </p:nvSpPr>
          <p:spPr>
            <a:xfrm>
              <a:off x="460503" y="5758809"/>
              <a:ext cx="36475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1" dirty="0" err="1">
                  <a:latin typeface="Quicksand" pitchFamily="2" charset="0"/>
                </a:rPr>
                <a:t>flutter</a:t>
              </a:r>
              <a:endParaRPr lang="pt-BR" sz="1200" b="1" dirty="0">
                <a:latin typeface="Quicksand" pitchFamily="2" charset="0"/>
              </a:endParaRPr>
            </a:p>
            <a:p>
              <a:pPr algn="l"/>
              <a:br>
                <a:rPr lang="pt-BR" sz="1200" dirty="0">
                  <a:latin typeface="Quicksand" pitchFamily="2" charset="0"/>
                </a:rPr>
              </a:br>
              <a:r>
                <a:rPr lang="pt-BR" sz="1200" b="1" dirty="0" err="1">
                  <a:latin typeface="Quicksand" pitchFamily="2" charset="0"/>
                </a:rPr>
                <a:t>react</a:t>
              </a:r>
              <a:r>
                <a:rPr lang="pt-BR" sz="1200" b="1" dirty="0">
                  <a:latin typeface="Quicksand" pitchFamily="2" charset="0"/>
                </a:rPr>
                <a:t> </a:t>
              </a:r>
              <a:r>
                <a:rPr lang="pt-BR" sz="1200" b="1" dirty="0" err="1">
                  <a:latin typeface="Quicksand" pitchFamily="2" charset="0"/>
                </a:rPr>
                <a:t>native</a:t>
              </a:r>
              <a:endParaRPr lang="pt-BR" sz="1200" b="1" dirty="0">
                <a:latin typeface="Quicksand" pitchFamily="2" charset="0"/>
              </a:endParaRPr>
            </a:p>
            <a:p>
              <a:pPr algn="l"/>
              <a:endParaRPr lang="pt-BR" sz="1200" dirty="0">
                <a:latin typeface="Quicksand" pitchFamily="2" charset="0"/>
              </a:endParaRPr>
            </a:p>
            <a:p>
              <a:pPr algn="l"/>
              <a:r>
                <a:rPr lang="pt-BR" sz="1200" b="1" dirty="0" err="1">
                  <a:latin typeface="Quicksand" pitchFamily="2" charset="0"/>
                </a:rPr>
                <a:t>kotlin</a:t>
              </a:r>
              <a:r>
                <a:rPr lang="pt-BR" sz="1200" b="1" dirty="0">
                  <a:latin typeface="Quicksand" pitchFamily="2" charset="0"/>
                </a:rPr>
                <a:t> </a:t>
              </a:r>
              <a:r>
                <a:rPr lang="pt-BR" sz="1200" b="1" dirty="0" err="1">
                  <a:latin typeface="Quicksand" pitchFamily="2" charset="0"/>
                </a:rPr>
                <a:t>native</a:t>
              </a:r>
              <a:endParaRPr lang="pt-BR" sz="1200" b="1" dirty="0">
                <a:latin typeface="Quicksand" pitchFamily="2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013C864-5B1D-4B94-B576-D23686F32BD3}"/>
                </a:ext>
              </a:extLst>
            </p:cNvPr>
            <p:cNvCxnSpPr>
              <a:cxnSpLocks/>
            </p:cNvCxnSpPr>
            <p:nvPr/>
          </p:nvCxnSpPr>
          <p:spPr>
            <a:xfrm>
              <a:off x="539561" y="6091592"/>
              <a:ext cx="12596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54D06EC4-1519-47C2-98CE-A3952D6739F5}"/>
                </a:ext>
              </a:extLst>
            </p:cNvPr>
            <p:cNvCxnSpPr>
              <a:cxnSpLocks/>
            </p:cNvCxnSpPr>
            <p:nvPr/>
          </p:nvCxnSpPr>
          <p:spPr>
            <a:xfrm>
              <a:off x="539561" y="6490667"/>
              <a:ext cx="12596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721620E1-1A91-455E-9FBC-49FBBAECE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90" y="6774024"/>
              <a:ext cx="7725107" cy="22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4D91FD5-CC5F-490F-93C1-249ACD4AD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561" y="5737634"/>
              <a:ext cx="7701136" cy="21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182C64B-2FFC-4BBA-98D8-2890BC5F51B1}"/>
                </a:ext>
              </a:extLst>
            </p:cNvPr>
            <p:cNvSpPr txBox="1"/>
            <p:nvPr/>
          </p:nvSpPr>
          <p:spPr>
            <a:xfrm>
              <a:off x="539561" y="5339247"/>
              <a:ext cx="2125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Plataforma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97B7C1F-92FB-4E49-AB4F-79891E2DAD82}"/>
                </a:ext>
              </a:extLst>
            </p:cNvPr>
            <p:cNvSpPr txBox="1"/>
            <p:nvPr/>
          </p:nvSpPr>
          <p:spPr>
            <a:xfrm>
              <a:off x="2108266" y="5339247"/>
              <a:ext cx="1528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 err="1">
                  <a:solidFill>
                    <a:srgbClr val="7030A0"/>
                  </a:solidFill>
                  <a:latin typeface="Quicksand" pitchFamily="2" charset="0"/>
                </a:rPr>
                <a:t>Reload</a:t>
              </a:r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 </a:t>
              </a:r>
              <a:r>
                <a:rPr lang="pt-BR" sz="1200" dirty="0" err="1">
                  <a:solidFill>
                    <a:srgbClr val="7030A0"/>
                  </a:solidFill>
                  <a:latin typeface="Quicksand" pitchFamily="2" charset="0"/>
                </a:rPr>
                <a:t>at</a:t>
              </a:r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 </a:t>
              </a:r>
              <a:r>
                <a:rPr lang="pt-BR" sz="1200" dirty="0" err="1">
                  <a:solidFill>
                    <a:srgbClr val="7030A0"/>
                  </a:solidFill>
                  <a:latin typeface="Quicksand" pitchFamily="2" charset="0"/>
                </a:rPr>
                <a:t>scala</a:t>
              </a:r>
              <a:endParaRPr lang="pt-BR" sz="1200" dirty="0">
                <a:solidFill>
                  <a:srgbClr val="7030A0"/>
                </a:solidFill>
                <a:latin typeface="Quicksand" pitchFamily="2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96413B0-5724-4A7F-8625-865E3449ADDD}"/>
                </a:ext>
              </a:extLst>
            </p:cNvPr>
            <p:cNvSpPr txBox="1"/>
            <p:nvPr/>
          </p:nvSpPr>
          <p:spPr>
            <a:xfrm>
              <a:off x="3063264" y="5784394"/>
              <a:ext cx="27571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pt-BR" sz="1200" dirty="0">
                <a:latin typeface="Quicksand" pitchFamily="2" charset="77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266F9A3-CA28-4454-A7E0-F8EC8B16E50D}"/>
                </a:ext>
              </a:extLst>
            </p:cNvPr>
            <p:cNvSpPr txBox="1"/>
            <p:nvPr/>
          </p:nvSpPr>
          <p:spPr>
            <a:xfrm>
              <a:off x="3182375" y="6147833"/>
              <a:ext cx="25189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pt-BR" sz="1200" dirty="0">
                <a:latin typeface="Quicksand" pitchFamily="2" charset="77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9FE99A3-8E5A-4CFF-BF46-B49221F56793}"/>
                </a:ext>
              </a:extLst>
            </p:cNvPr>
            <p:cNvSpPr txBox="1"/>
            <p:nvPr/>
          </p:nvSpPr>
          <p:spPr>
            <a:xfrm>
              <a:off x="3337631" y="6511272"/>
              <a:ext cx="239979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pt-BR" sz="1200" dirty="0">
                <a:latin typeface="Quicksand" pitchFamily="2" charset="77"/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7EC4C735-7EFB-409A-BF4A-76DDB4E07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266" y="6042335"/>
              <a:ext cx="10602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2474BE80-EC41-4028-999A-34235EF47E55}"/>
                </a:ext>
              </a:extLst>
            </p:cNvPr>
            <p:cNvCxnSpPr>
              <a:cxnSpLocks/>
            </p:cNvCxnSpPr>
            <p:nvPr/>
          </p:nvCxnSpPr>
          <p:spPr>
            <a:xfrm>
              <a:off x="2108266" y="6456395"/>
              <a:ext cx="10602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B0BDBEA-B83C-4F3F-89C2-A200F199D47D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17" y="6037991"/>
              <a:ext cx="13346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BC4B58A3-8B1B-48AE-B00A-FC38E6273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3755" y="6448840"/>
              <a:ext cx="14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F747A40-8463-4544-A8AF-82BB7EBD31A7}"/>
                </a:ext>
              </a:extLst>
            </p:cNvPr>
            <p:cNvSpPr txBox="1"/>
            <p:nvPr/>
          </p:nvSpPr>
          <p:spPr>
            <a:xfrm>
              <a:off x="6398933" y="5765336"/>
              <a:ext cx="13667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pt-BR" sz="1200" dirty="0">
                <a:latin typeface="Quicksand" pitchFamily="2" charset="77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42F3075-886B-4BE0-800F-6AF5BDAD890F}"/>
                </a:ext>
              </a:extLst>
            </p:cNvPr>
            <p:cNvSpPr txBox="1"/>
            <p:nvPr/>
          </p:nvSpPr>
          <p:spPr>
            <a:xfrm>
              <a:off x="6274165" y="6116862"/>
              <a:ext cx="16030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pt-BR" sz="1200" dirty="0">
                <a:latin typeface="Quicksand" pitchFamily="2" charset="77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62653CA-426B-4ADC-9554-C6CFC2790F37}"/>
                </a:ext>
              </a:extLst>
            </p:cNvPr>
            <p:cNvSpPr txBox="1"/>
            <p:nvPr/>
          </p:nvSpPr>
          <p:spPr>
            <a:xfrm>
              <a:off x="3380216" y="5339247"/>
              <a:ext cx="1550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Estabilidade Teste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E444345-E739-4AC3-B278-4A95913AB15A}"/>
                </a:ext>
              </a:extLst>
            </p:cNvPr>
            <p:cNvSpPr txBox="1"/>
            <p:nvPr/>
          </p:nvSpPr>
          <p:spPr>
            <a:xfrm>
              <a:off x="4953755" y="5339247"/>
              <a:ext cx="924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 err="1">
                  <a:solidFill>
                    <a:srgbClr val="7030A0"/>
                  </a:solidFill>
                  <a:latin typeface="Quicksand" pitchFamily="2" charset="0"/>
                </a:rPr>
                <a:t>Testability</a:t>
              </a:r>
              <a:endParaRPr lang="pt-BR" sz="1200" dirty="0">
                <a:solidFill>
                  <a:srgbClr val="7030A0"/>
                </a:solidFill>
                <a:latin typeface="Quicksand" pitchFamily="2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2D27B07-1A7B-481B-9DBD-A84AA5284D7E}"/>
                </a:ext>
              </a:extLst>
            </p:cNvPr>
            <p:cNvSpPr txBox="1"/>
            <p:nvPr/>
          </p:nvSpPr>
          <p:spPr>
            <a:xfrm>
              <a:off x="6761489" y="5337159"/>
              <a:ext cx="846813" cy="281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Score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BEB1D13-8EAC-45E3-9660-1BE789885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3755" y="6029223"/>
              <a:ext cx="14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315286E1-DCAC-4E7E-B515-341A624F2C02}"/>
                </a:ext>
              </a:extLst>
            </p:cNvPr>
            <p:cNvCxnSpPr>
              <a:cxnSpLocks/>
            </p:cNvCxnSpPr>
            <p:nvPr/>
          </p:nvCxnSpPr>
          <p:spPr>
            <a:xfrm>
              <a:off x="6761489" y="6048591"/>
              <a:ext cx="1479208" cy="12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EB74654-5953-45F0-BC4D-66BFA230663C}"/>
                </a:ext>
              </a:extLst>
            </p:cNvPr>
            <p:cNvSpPr txBox="1"/>
            <p:nvPr/>
          </p:nvSpPr>
          <p:spPr>
            <a:xfrm>
              <a:off x="2108266" y="5759747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7DD49021-6994-479B-A6B6-11CECDDAA5F6}"/>
                </a:ext>
              </a:extLst>
            </p:cNvPr>
            <p:cNvSpPr txBox="1"/>
            <p:nvPr/>
          </p:nvSpPr>
          <p:spPr>
            <a:xfrm>
              <a:off x="2108266" y="6116862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Baixo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8A494CA-2C84-4FD4-B553-AC433AB6EB90}"/>
                </a:ext>
              </a:extLst>
            </p:cNvPr>
            <p:cNvSpPr txBox="1"/>
            <p:nvPr/>
          </p:nvSpPr>
          <p:spPr>
            <a:xfrm>
              <a:off x="2108266" y="6500738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</a:t>
              </a: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F59AFA60-F46F-4C23-899C-232F5259321A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17" y="6448840"/>
              <a:ext cx="13346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35B2B70-5BA5-4DB3-97C2-258ADA3C5913}"/>
                </a:ext>
              </a:extLst>
            </p:cNvPr>
            <p:cNvSpPr txBox="1"/>
            <p:nvPr/>
          </p:nvSpPr>
          <p:spPr>
            <a:xfrm>
              <a:off x="3380217" y="5734119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 - Alto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9D609328-0BAA-4016-AEF4-F351AF6DFDE3}"/>
                </a:ext>
              </a:extLst>
            </p:cNvPr>
            <p:cNvSpPr txBox="1"/>
            <p:nvPr/>
          </p:nvSpPr>
          <p:spPr>
            <a:xfrm>
              <a:off x="3380217" y="6091592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36E1D31D-C337-4D8A-A01A-BF62DB3411E5}"/>
                </a:ext>
              </a:extLst>
            </p:cNvPr>
            <p:cNvSpPr txBox="1"/>
            <p:nvPr/>
          </p:nvSpPr>
          <p:spPr>
            <a:xfrm>
              <a:off x="3380217" y="6504844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Baixo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3EAE523-A510-4199-BCFC-145C51E1DD75}"/>
                </a:ext>
              </a:extLst>
            </p:cNvPr>
            <p:cNvSpPr txBox="1"/>
            <p:nvPr/>
          </p:nvSpPr>
          <p:spPr>
            <a:xfrm>
              <a:off x="4953755" y="5751248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Alto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9D2CC312-56E0-47ED-9AAE-6CD3E551B099}"/>
                </a:ext>
              </a:extLst>
            </p:cNvPr>
            <p:cNvSpPr txBox="1"/>
            <p:nvPr/>
          </p:nvSpPr>
          <p:spPr>
            <a:xfrm>
              <a:off x="4953755" y="6091804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Alto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A9D55E0-AFC9-4B2D-B994-80CEEF05B240}"/>
                </a:ext>
              </a:extLst>
            </p:cNvPr>
            <p:cNvSpPr txBox="1"/>
            <p:nvPr/>
          </p:nvSpPr>
          <p:spPr>
            <a:xfrm>
              <a:off x="4953755" y="6468009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Baixo</a:t>
              </a: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F782612F-3B06-436D-93BB-69A560FCF54B}"/>
                </a:ext>
              </a:extLst>
            </p:cNvPr>
            <p:cNvCxnSpPr>
              <a:cxnSpLocks/>
            </p:cNvCxnSpPr>
            <p:nvPr/>
          </p:nvCxnSpPr>
          <p:spPr>
            <a:xfrm>
              <a:off x="6761489" y="6448840"/>
              <a:ext cx="1479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5F053FF7-D2E7-4DE5-89E5-AF3860067667}"/>
                </a:ext>
              </a:extLst>
            </p:cNvPr>
            <p:cNvSpPr txBox="1"/>
            <p:nvPr/>
          </p:nvSpPr>
          <p:spPr>
            <a:xfrm>
              <a:off x="6761489" y="5736696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 - Alto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8B15810B-DFB5-49A0-92E8-FF32291650C3}"/>
                </a:ext>
              </a:extLst>
            </p:cNvPr>
            <p:cNvSpPr txBox="1"/>
            <p:nvPr/>
          </p:nvSpPr>
          <p:spPr>
            <a:xfrm>
              <a:off x="6761489" y="6121362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3857230E-0F0B-44B4-BD3B-1F3924BDFD9C}"/>
                </a:ext>
              </a:extLst>
            </p:cNvPr>
            <p:cNvSpPr txBox="1"/>
            <p:nvPr/>
          </p:nvSpPr>
          <p:spPr>
            <a:xfrm>
              <a:off x="6761489" y="6504309"/>
              <a:ext cx="1188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 - Baixo</a:t>
              </a: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8B41E59-96D6-4AA6-8ADB-B1CA21B6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880A098-1099-43CC-8ADA-4EAA8E5E3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Experiência no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18923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6541" y="4242563"/>
            <a:ext cx="1466849" cy="146684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293036" y="1322658"/>
            <a:ext cx="8556674" cy="12311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b="1" dirty="0">
                <a:latin typeface="Quicksand" pitchFamily="2" charset="0"/>
              </a:rPr>
              <a:t>Viabilidade a longo prazo (Framework Cross </a:t>
            </a:r>
            <a:r>
              <a:rPr lang="pt-BR" b="1" dirty="0" err="1">
                <a:latin typeface="Quicksand" pitchFamily="2" charset="0"/>
              </a:rPr>
              <a:t>Plataform</a:t>
            </a:r>
            <a:r>
              <a:rPr lang="pt-BR" b="1" dirty="0">
                <a:latin typeface="Quicksand" pitchFamily="2" charset="0"/>
              </a:rPr>
              <a:t>)</a:t>
            </a:r>
            <a:endParaRPr lang="pt-BR" dirty="0">
              <a:latin typeface="Quicksand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latin typeface="Quicksand Light" pitchFamily="2" charset="0"/>
              </a:rPr>
              <a:t>A expectativa de vida do framework, e se isso se encaixa em uma visão de longo prazo. Para essa abordagem, estamos considerando 5 anos como longo prazo. Nós estamos também considerando a probabilidade de a comunidade absorver a manutenção custos no caso de o mantenedor original interromper o suporte para o framework.</a:t>
            </a: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49E59F-8911-4949-AE7F-27F53998439E}"/>
              </a:ext>
            </a:extLst>
          </p:cNvPr>
          <p:cNvGrpSpPr/>
          <p:nvPr/>
        </p:nvGrpSpPr>
        <p:grpSpPr>
          <a:xfrm>
            <a:off x="34469" y="3027872"/>
            <a:ext cx="4160977" cy="2622273"/>
            <a:chOff x="293036" y="3314737"/>
            <a:chExt cx="4160977" cy="2622273"/>
          </a:xfrm>
        </p:grpSpPr>
        <p:pic>
          <p:nvPicPr>
            <p:cNvPr id="3" name="Imagem 2" descr="Gráfico, Gráfico de linhas&#10;&#10;Descrição gerada automaticamente">
              <a:extLst>
                <a:ext uri="{FF2B5EF4-FFF2-40B4-BE49-F238E27FC236}">
                  <a16:creationId xmlns:a16="http://schemas.microsoft.com/office/drawing/2014/main" id="{09EDA848-E8BF-4DA8-AB95-B935A00E7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036" y="3592406"/>
              <a:ext cx="4160977" cy="2344604"/>
            </a:xfrm>
            <a:prstGeom prst="rect">
              <a:avLst/>
            </a:prstGeom>
          </p:spPr>
        </p:pic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2501F94-0D34-4B85-A32C-B60B85320928}"/>
                </a:ext>
              </a:extLst>
            </p:cNvPr>
            <p:cNvCxnSpPr>
              <a:cxnSpLocks/>
            </p:cNvCxnSpPr>
            <p:nvPr/>
          </p:nvCxnSpPr>
          <p:spPr>
            <a:xfrm>
              <a:off x="665748" y="3591736"/>
              <a:ext cx="3359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263F12E-52BF-49A2-A7EA-7EEFD8409BC9}"/>
                </a:ext>
              </a:extLst>
            </p:cNvPr>
            <p:cNvSpPr txBox="1"/>
            <p:nvPr/>
          </p:nvSpPr>
          <p:spPr>
            <a:xfrm>
              <a:off x="634667" y="3314737"/>
              <a:ext cx="287153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Popularidade de busca da plataforma</a:t>
              </a:r>
            </a:p>
          </p:txBody>
        </p:sp>
      </p:grp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9ACA79F-7CC7-4345-A5E3-D65748629B4B}"/>
              </a:ext>
            </a:extLst>
          </p:cNvPr>
          <p:cNvSpPr txBox="1"/>
          <p:nvPr/>
        </p:nvSpPr>
        <p:spPr>
          <a:xfrm>
            <a:off x="3405518" y="5569530"/>
            <a:ext cx="416097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/>
            <a:endParaRPr lang="pt-BR" sz="1200" b="1" dirty="0">
              <a:latin typeface="Quicksand" pitchFamily="2" charset="77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A4954B2-9308-4EB1-9386-37C85CA23F58}"/>
              </a:ext>
            </a:extLst>
          </p:cNvPr>
          <p:cNvGrpSpPr/>
          <p:nvPr/>
        </p:nvGrpSpPr>
        <p:grpSpPr>
          <a:xfrm>
            <a:off x="4568230" y="3111390"/>
            <a:ext cx="5237921" cy="3787555"/>
            <a:chOff x="4568231" y="3111390"/>
            <a:chExt cx="3989738" cy="3787555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EC0A32F3-3F86-4D0E-983B-81115105D3DF}"/>
                </a:ext>
              </a:extLst>
            </p:cNvPr>
            <p:cNvSpPr txBox="1"/>
            <p:nvPr/>
          </p:nvSpPr>
          <p:spPr>
            <a:xfrm>
              <a:off x="7091120" y="3435538"/>
              <a:ext cx="1466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 err="1">
                  <a:solidFill>
                    <a:srgbClr val="7030A0"/>
                  </a:solidFill>
                  <a:latin typeface="Quicksand" pitchFamily="2" charset="0"/>
                </a:rPr>
                <a:t>StackOverflow</a:t>
              </a:r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 </a:t>
              </a:r>
              <a:r>
                <a:rPr lang="pt-BR" sz="1200" dirty="0" err="1">
                  <a:solidFill>
                    <a:srgbClr val="7030A0"/>
                  </a:solidFill>
                  <a:latin typeface="Quicksand" pitchFamily="2" charset="0"/>
                </a:rPr>
                <a:t>questions</a:t>
              </a:r>
              <a:endParaRPr lang="pt-BR" sz="1200" dirty="0">
                <a:solidFill>
                  <a:srgbClr val="7030A0"/>
                </a:solidFill>
                <a:latin typeface="Quicksand" pitchFamily="2" charset="0"/>
              </a:endParaRP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5DAC419A-09F9-43BC-98FE-1E8B0AEAFE48}"/>
                </a:ext>
              </a:extLst>
            </p:cNvPr>
            <p:cNvGrpSpPr/>
            <p:nvPr/>
          </p:nvGrpSpPr>
          <p:grpSpPr>
            <a:xfrm>
              <a:off x="4604881" y="3111390"/>
              <a:ext cx="3551188" cy="1879294"/>
              <a:chOff x="4645448" y="3319968"/>
              <a:chExt cx="3551188" cy="1879294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D5FCA71-A8C6-4EB4-91F5-08936F4A1982}"/>
                  </a:ext>
                </a:extLst>
              </p:cNvPr>
              <p:cNvSpPr txBox="1"/>
              <p:nvPr/>
            </p:nvSpPr>
            <p:spPr>
              <a:xfrm>
                <a:off x="4645448" y="4162424"/>
                <a:ext cx="16648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b="1" dirty="0" err="1">
                    <a:latin typeface="Quicksand" pitchFamily="2" charset="0"/>
                  </a:rPr>
                  <a:t>flutter</a:t>
                </a:r>
                <a:endParaRPr lang="pt-BR" sz="1200" b="1" dirty="0">
                  <a:latin typeface="Quicksand" pitchFamily="2" charset="0"/>
                </a:endParaRPr>
              </a:p>
              <a:p>
                <a:pPr algn="l"/>
                <a:br>
                  <a:rPr lang="pt-BR" sz="1200" dirty="0">
                    <a:latin typeface="Quicksand" pitchFamily="2" charset="0"/>
                  </a:rPr>
                </a:br>
                <a:r>
                  <a:rPr lang="pt-BR" sz="1200" b="1" dirty="0" err="1">
                    <a:latin typeface="Quicksand" pitchFamily="2" charset="0"/>
                  </a:rPr>
                  <a:t>react</a:t>
                </a:r>
                <a:r>
                  <a:rPr lang="pt-BR" sz="1200" b="1" dirty="0">
                    <a:latin typeface="Quicksand" pitchFamily="2" charset="0"/>
                  </a:rPr>
                  <a:t> </a:t>
                </a:r>
                <a:r>
                  <a:rPr lang="pt-BR" sz="1200" b="1" dirty="0" err="1">
                    <a:latin typeface="Quicksand" pitchFamily="2" charset="0"/>
                  </a:rPr>
                  <a:t>native</a:t>
                </a:r>
                <a:endParaRPr lang="pt-BR" sz="1200" b="1" dirty="0">
                  <a:latin typeface="Quicksand" pitchFamily="2" charset="0"/>
                </a:endParaRPr>
              </a:p>
              <a:p>
                <a:pPr algn="l"/>
                <a:endParaRPr lang="pt-BR" sz="1200" dirty="0">
                  <a:latin typeface="Quicksand" pitchFamily="2" charset="0"/>
                </a:endParaRPr>
              </a:p>
              <a:p>
                <a:pPr algn="l"/>
                <a:r>
                  <a:rPr lang="pt-BR" sz="1200" b="1" dirty="0" err="1">
                    <a:latin typeface="Quicksand" pitchFamily="2" charset="0"/>
                  </a:rPr>
                  <a:t>kotlin</a:t>
                </a:r>
                <a:r>
                  <a:rPr lang="pt-BR" sz="1200" b="1" dirty="0">
                    <a:latin typeface="Quicksand" pitchFamily="2" charset="0"/>
                  </a:rPr>
                  <a:t> </a:t>
                </a:r>
                <a:r>
                  <a:rPr lang="pt-BR" sz="1200" b="1" dirty="0" err="1">
                    <a:latin typeface="Quicksand" pitchFamily="2" charset="0"/>
                  </a:rPr>
                  <a:t>native</a:t>
                </a:r>
                <a:endParaRPr lang="pt-BR" sz="1200" b="1" dirty="0">
                  <a:latin typeface="Quicksand" pitchFamily="2" charset="0"/>
                </a:endParaRPr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3AEF4A0A-F7AE-472B-87C0-5B7F241B56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2474" y="4498347"/>
                <a:ext cx="10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CE05D504-06C5-4A47-8B71-C83336C70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2474" y="4875504"/>
                <a:ext cx="10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E4A2B8E5-A34A-485E-AB54-855CEBEEB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5448" y="5184566"/>
                <a:ext cx="3551188" cy="14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299E021B-D300-439E-A73C-7E8C9A495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2474" y="4141249"/>
                <a:ext cx="34441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B9091453-F3CF-404A-8C18-37F54CE5B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5238" y="3591736"/>
                <a:ext cx="22213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C06DDEA-99C4-41C7-936D-17FB9A9D8BCC}"/>
                  </a:ext>
                </a:extLst>
              </p:cNvPr>
              <p:cNvSpPr txBox="1"/>
              <p:nvPr/>
            </p:nvSpPr>
            <p:spPr>
              <a:xfrm>
                <a:off x="4681533" y="3716552"/>
                <a:ext cx="9701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dirty="0">
                    <a:solidFill>
                      <a:srgbClr val="7030A0"/>
                    </a:solidFill>
                    <a:latin typeface="Quicksand" pitchFamily="2" charset="0"/>
                  </a:rPr>
                  <a:t>Plataforma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F1DCB8C-D9B5-4CC1-AF7B-BCEA9FB99F3B}"/>
                  </a:ext>
                </a:extLst>
              </p:cNvPr>
              <p:cNvSpPr txBox="1"/>
              <p:nvPr/>
            </p:nvSpPr>
            <p:spPr>
              <a:xfrm>
                <a:off x="5983257" y="3319968"/>
                <a:ext cx="19999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dirty="0">
                    <a:solidFill>
                      <a:srgbClr val="7030A0"/>
                    </a:solidFill>
                    <a:latin typeface="Quicksand" pitchFamily="2" charset="0"/>
                  </a:rPr>
                  <a:t>Tamanho da comunidade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BDCD3D4-7502-4A29-8BC6-373047BECFDE}"/>
                  </a:ext>
                </a:extLst>
              </p:cNvPr>
              <p:cNvSpPr txBox="1"/>
              <p:nvPr/>
            </p:nvSpPr>
            <p:spPr>
              <a:xfrm>
                <a:off x="5772348" y="3716553"/>
                <a:ext cx="11367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dirty="0">
                    <a:solidFill>
                      <a:srgbClr val="7030A0"/>
                    </a:solidFill>
                    <a:latin typeface="Quicksand" pitchFamily="2" charset="0"/>
                  </a:rPr>
                  <a:t># Stars/Forks</a:t>
                </a: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4FB0B59-C8A7-4E1E-B031-939359ADF17B}"/>
                  </a:ext>
                </a:extLst>
              </p:cNvPr>
              <p:cNvSpPr txBox="1"/>
              <p:nvPr/>
            </p:nvSpPr>
            <p:spPr>
              <a:xfrm>
                <a:off x="5833451" y="4188009"/>
                <a:ext cx="125846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dirty="0">
                    <a:latin typeface="Quicksand" pitchFamily="2" charset="77"/>
                  </a:rPr>
                  <a:t>126.000/18.300 </a:t>
                </a:r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44E422C-A180-4B48-89BB-0134A169C3EB}"/>
                  </a:ext>
                </a:extLst>
              </p:cNvPr>
              <p:cNvSpPr txBox="1"/>
              <p:nvPr/>
            </p:nvSpPr>
            <p:spPr>
              <a:xfrm>
                <a:off x="5887818" y="4551448"/>
                <a:ext cx="114973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dirty="0">
                    <a:latin typeface="Quicksand" pitchFamily="2" charset="77"/>
                  </a:rPr>
                  <a:t>97.300/21.200 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B164BDC6-BF7D-4F9C-AF09-38978163AE72}"/>
                  </a:ext>
                </a:extLst>
              </p:cNvPr>
              <p:cNvSpPr txBox="1"/>
              <p:nvPr/>
            </p:nvSpPr>
            <p:spPr>
              <a:xfrm>
                <a:off x="5958683" y="4914887"/>
                <a:ext cx="1095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dirty="0">
                    <a:latin typeface="Quicksand" pitchFamily="2" charset="77"/>
                  </a:rPr>
                  <a:t>38.400/4.700 </a:t>
                </a:r>
              </a:p>
            </p:txBody>
          </p: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2A9E51A1-902E-43CA-9611-0C4557A9DA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2186" y="4495207"/>
                <a:ext cx="10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C650A986-3F0E-46E8-B2C5-60DBA2E2D0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8683" y="4858717"/>
                <a:ext cx="10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C8D7B338-4BF7-422E-B4F6-9319083065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88636" y="4495207"/>
                <a:ext cx="10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E610D5E6-15F0-4C8C-BF9B-3D1731339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88636" y="4858717"/>
                <a:ext cx="10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23D3CE9D-4339-4D54-8035-DD64D552D74A}"/>
                  </a:ext>
                </a:extLst>
              </p:cNvPr>
              <p:cNvSpPr txBox="1"/>
              <p:nvPr/>
            </p:nvSpPr>
            <p:spPr>
              <a:xfrm>
                <a:off x="7355982" y="4168951"/>
                <a:ext cx="62384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dirty="0">
                    <a:latin typeface="Quicksand" pitchFamily="2" charset="77"/>
                  </a:rPr>
                  <a:t>97.696</a:t>
                </a:r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353067C1-9700-4916-BD8F-69A8E27A484A}"/>
                  </a:ext>
                </a:extLst>
              </p:cNvPr>
              <p:cNvSpPr txBox="1"/>
              <p:nvPr/>
            </p:nvSpPr>
            <p:spPr>
              <a:xfrm>
                <a:off x="7299033" y="4520477"/>
                <a:ext cx="7316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dirty="0">
                    <a:latin typeface="Quicksand" pitchFamily="2" charset="77"/>
                  </a:rPr>
                  <a:t>104.070</a:t>
                </a:r>
              </a:p>
            </p:txBody>
          </p:sp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FBAC95D4-C75C-40E2-9476-67816BCE2BA7}"/>
                  </a:ext>
                </a:extLst>
              </p:cNvPr>
              <p:cNvSpPr txBox="1"/>
              <p:nvPr/>
            </p:nvSpPr>
            <p:spPr>
              <a:xfrm>
                <a:off x="7393802" y="4894282"/>
                <a:ext cx="6171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dirty="0">
                    <a:latin typeface="Quicksand" pitchFamily="2" charset="77"/>
                  </a:rPr>
                  <a:t>61.325</a:t>
                </a:r>
              </a:p>
            </p:txBody>
          </p: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7FCEBE66-2014-49A9-B7B1-392F62081C78}"/>
                </a:ext>
              </a:extLst>
            </p:cNvPr>
            <p:cNvGrpSpPr/>
            <p:nvPr/>
          </p:nvGrpSpPr>
          <p:grpSpPr>
            <a:xfrm>
              <a:off x="4568231" y="5587280"/>
              <a:ext cx="3593408" cy="1311665"/>
              <a:chOff x="4506922" y="5219113"/>
              <a:chExt cx="3593408" cy="1311665"/>
            </a:xfrm>
          </p:grpSpPr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A2842CDC-1108-406E-8BDB-A7C58AFC0BD1}"/>
                  </a:ext>
                </a:extLst>
              </p:cNvPr>
              <p:cNvSpPr txBox="1"/>
              <p:nvPr/>
            </p:nvSpPr>
            <p:spPr>
              <a:xfrm>
                <a:off x="4506922" y="5219113"/>
                <a:ext cx="28715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pt-BR" sz="1200" dirty="0">
                    <a:solidFill>
                      <a:srgbClr val="7030A0"/>
                    </a:solidFill>
                    <a:latin typeface="Quicksand" pitchFamily="2" charset="0"/>
                  </a:rPr>
                  <a:t>Adoção de grandes empresas</a:t>
                </a:r>
              </a:p>
            </p:txBody>
          </p: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8DA29D7C-5AAA-4737-8A00-302647254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0730" y="5496112"/>
                <a:ext cx="354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BC242BAA-C501-4390-896F-0630D50CB1E0}"/>
                  </a:ext>
                </a:extLst>
              </p:cNvPr>
              <p:cNvSpPr txBox="1"/>
              <p:nvPr/>
            </p:nvSpPr>
            <p:spPr>
              <a:xfrm>
                <a:off x="4506922" y="5607448"/>
                <a:ext cx="35878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200" b="1" dirty="0">
                    <a:latin typeface="Quicksand" pitchFamily="2" charset="0"/>
                  </a:rPr>
                  <a:t>flutter</a:t>
                </a:r>
                <a:r>
                  <a:rPr lang="en-US" sz="1200" dirty="0">
                    <a:latin typeface="Quicksand" pitchFamily="2" charset="0"/>
                  </a:rPr>
                  <a:t> – </a:t>
                </a:r>
                <a:r>
                  <a:rPr lang="en-US" sz="1200" dirty="0" err="1">
                    <a:latin typeface="Quicksand" pitchFamily="2" charset="0"/>
                  </a:rPr>
                  <a:t>NuBank</a:t>
                </a:r>
                <a:r>
                  <a:rPr lang="en-US" sz="1200" dirty="0">
                    <a:latin typeface="Quicksand" pitchFamily="2" charset="0"/>
                  </a:rPr>
                  <a:t>, </a:t>
                </a:r>
                <a:r>
                  <a:rPr lang="en-US" sz="1200" dirty="0" err="1">
                    <a:latin typeface="Quicksand" pitchFamily="2" charset="0"/>
                  </a:rPr>
                  <a:t>Ifood</a:t>
                </a:r>
                <a:r>
                  <a:rPr lang="en-US" sz="1200" dirty="0">
                    <a:latin typeface="Quicksand" pitchFamily="2" charset="0"/>
                  </a:rPr>
                  <a:t>, Banco Bs2, Globo</a:t>
                </a:r>
                <a:br>
                  <a:rPr lang="en-US" sz="1200" dirty="0">
                    <a:latin typeface="Quicksand" pitchFamily="2" charset="0"/>
                  </a:rPr>
                </a:br>
                <a:r>
                  <a:rPr lang="en-US" sz="1200" b="1" dirty="0">
                    <a:latin typeface="Quicksand" pitchFamily="2" charset="0"/>
                  </a:rPr>
                  <a:t>react native </a:t>
                </a:r>
                <a:r>
                  <a:rPr lang="en-US" sz="1200" dirty="0">
                    <a:latin typeface="Quicksand" pitchFamily="2" charset="0"/>
                  </a:rPr>
                  <a:t>– Walmart, Airbnb, </a:t>
                </a:r>
                <a:r>
                  <a:rPr lang="en-US" sz="1200" dirty="0" err="1">
                    <a:latin typeface="Quicksand" pitchFamily="2" charset="0"/>
                  </a:rPr>
                  <a:t>UbearEats</a:t>
                </a:r>
                <a:endParaRPr lang="en-US" sz="1200" dirty="0">
                  <a:latin typeface="Quicksand" pitchFamily="2" charset="0"/>
                </a:endParaRPr>
              </a:p>
              <a:p>
                <a:pPr algn="l"/>
                <a:r>
                  <a:rPr lang="en-US" sz="1200" b="1" dirty="0" err="1">
                    <a:latin typeface="Quicksand" pitchFamily="2" charset="0"/>
                  </a:rPr>
                  <a:t>kotlin</a:t>
                </a:r>
                <a:r>
                  <a:rPr lang="en-US" sz="1200" b="1" dirty="0">
                    <a:latin typeface="Quicksand" pitchFamily="2" charset="0"/>
                  </a:rPr>
                  <a:t> native </a:t>
                </a:r>
                <a:r>
                  <a:rPr lang="en-US" sz="1200" dirty="0">
                    <a:latin typeface="Quicksand" pitchFamily="2" charset="0"/>
                  </a:rPr>
                  <a:t>– Netflix (</a:t>
                </a:r>
                <a:r>
                  <a:rPr lang="pt-BR" sz="1200" dirty="0" err="1">
                    <a:latin typeface="Quicksand" pitchFamily="2" charset="0"/>
                  </a:rPr>
                  <a:t>Prodicle</a:t>
                </a:r>
                <a:r>
                  <a:rPr lang="pt-BR" sz="1200" b="0" i="0" dirty="0">
                    <a:solidFill>
                      <a:srgbClr val="292929"/>
                    </a:solidFill>
                    <a:effectLst/>
                    <a:latin typeface="charter"/>
                  </a:rPr>
                  <a:t> ), </a:t>
                </a:r>
                <a:r>
                  <a:rPr lang="pt-BR" sz="1200" dirty="0">
                    <a:latin typeface="Quicksand" pitchFamily="2" charset="0"/>
                  </a:rPr>
                  <a:t>Leroy Merlin</a:t>
                </a:r>
                <a:endParaRPr lang="en-US" sz="1200" dirty="0">
                  <a:latin typeface="Quicksand" pitchFamily="2" charset="0"/>
                </a:endParaRPr>
              </a:p>
              <a:p>
                <a:pPr algn="l"/>
                <a:endParaRPr lang="pt-BR" dirty="0" err="1">
                  <a:latin typeface="Quicksand" pitchFamily="2" charset="0"/>
                </a:endParaRPr>
              </a:p>
            </p:txBody>
          </p:sp>
        </p:grp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E0F1C7FD-8B9F-4EB9-B189-E7A0985F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041F0DCE-25C2-4DAD-9920-64F0A2BBE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Viabilidade a longo prazo (1/4)</a:t>
            </a:r>
          </a:p>
        </p:txBody>
      </p:sp>
    </p:spTree>
    <p:extLst>
      <p:ext uri="{BB962C8B-B14F-4D97-AF65-F5344CB8AC3E}">
        <p14:creationId xmlns:p14="http://schemas.microsoft.com/office/powerpoint/2010/main" val="149976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541730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Viabilidade a longo prazo (Framework Cross </a:t>
            </a:r>
            <a:r>
              <a:rPr lang="pt-BR" sz="1200" b="1" dirty="0" err="1">
                <a:latin typeface="Quicksand" pitchFamily="2" charset="77"/>
              </a:rPr>
              <a:t>Plataform</a:t>
            </a:r>
            <a:r>
              <a:rPr lang="pt-BR" sz="1200" b="1" dirty="0">
                <a:latin typeface="Quicksand" pitchFamily="2" charset="77"/>
              </a:rPr>
              <a:t>)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EA66E209-354A-4492-BF6F-D9146E69F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68" y="2851451"/>
            <a:ext cx="5854447" cy="34565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C6D8C7-A9A4-456F-B82A-3DA9C0BF595B}"/>
              </a:ext>
            </a:extLst>
          </p:cNvPr>
          <p:cNvSpPr txBox="1"/>
          <p:nvPr/>
        </p:nvSpPr>
        <p:spPr>
          <a:xfrm>
            <a:off x="5488141" y="6152772"/>
            <a:ext cx="1430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900" b="0" i="0" dirty="0" err="1">
                <a:solidFill>
                  <a:srgbClr val="455F7C"/>
                </a:solidFill>
                <a:effectLst/>
                <a:latin typeface="Open Sans" panose="020B0606030504020204" pitchFamily="34" charset="0"/>
              </a:rPr>
              <a:t>Source</a:t>
            </a:r>
            <a:r>
              <a:rPr lang="pt-BR" sz="900" b="0" i="0" dirty="0">
                <a:solidFill>
                  <a:srgbClr val="455F7C"/>
                </a:solidFill>
                <a:effectLst/>
                <a:latin typeface="Open Sans" panose="020B0606030504020204" pitchFamily="34" charset="0"/>
              </a:rPr>
              <a:t>: © </a:t>
            </a:r>
            <a:r>
              <a:rPr lang="pt-BR" sz="900" b="0" i="0" dirty="0" err="1">
                <a:solidFill>
                  <a:srgbClr val="455F7C"/>
                </a:solidFill>
                <a:effectLst/>
                <a:latin typeface="Open Sans" panose="020B0606030504020204" pitchFamily="34" charset="0"/>
              </a:rPr>
              <a:t>Statista</a:t>
            </a:r>
            <a:r>
              <a:rPr lang="pt-BR" sz="900" b="0" i="0" dirty="0">
                <a:solidFill>
                  <a:srgbClr val="455F7C"/>
                </a:solidFill>
                <a:effectLst/>
                <a:latin typeface="Open Sans" panose="020B0606030504020204" pitchFamily="34" charset="0"/>
              </a:rPr>
              <a:t> 2021</a:t>
            </a:r>
            <a:endParaRPr lang="pt-BR" sz="900" dirty="0">
              <a:latin typeface="Quicksand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C9CCE6-ED8A-478F-8543-ECCC757ADB59}"/>
              </a:ext>
            </a:extLst>
          </p:cNvPr>
          <p:cNvSpPr txBox="1"/>
          <p:nvPr/>
        </p:nvSpPr>
        <p:spPr>
          <a:xfrm>
            <a:off x="671442" y="2052339"/>
            <a:ext cx="827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é a estrutura móvel multiplataforma mais popular usada por  desenvolvedores globais, de acordo com uma pesquisa de  desenvolvedores de 2021 pela </a:t>
            </a:r>
            <a:r>
              <a:rPr lang="pt-BR" sz="1200" dirty="0" err="1">
                <a:latin typeface="Quicksand" pitchFamily="2" charset="0"/>
              </a:rPr>
              <a:t>Satista</a:t>
            </a:r>
            <a:r>
              <a:rPr lang="pt-BR" sz="1200" dirty="0">
                <a:latin typeface="Quicksand" pitchFamily="2" charset="0"/>
              </a:rPr>
              <a:t>. De acordo com a pesquisa, 42% dos desenvolvedores de software  usaram o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.  A segunda estrutura móvel de plataforma cruzada mais popular entre os desenvolvedores foi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2E242B-802A-4C7E-81F9-F7659B61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D7E4E-FCB3-4FC8-9B2A-AB5DA655C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Viabilidade a longo prazo (2/4) </a:t>
            </a:r>
          </a:p>
        </p:txBody>
      </p:sp>
    </p:spTree>
    <p:extLst>
      <p:ext uri="{BB962C8B-B14F-4D97-AF65-F5344CB8AC3E}">
        <p14:creationId xmlns:p14="http://schemas.microsoft.com/office/powerpoint/2010/main" val="65419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541730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Viabilidade a longo prazo (Framework Cross </a:t>
            </a:r>
            <a:r>
              <a:rPr lang="pt-BR" sz="1200" b="1" dirty="0" err="1">
                <a:latin typeface="Quicksand" pitchFamily="2" charset="77"/>
              </a:rPr>
              <a:t>Plataform</a:t>
            </a:r>
            <a:r>
              <a:rPr lang="pt-BR" sz="1200" b="1" dirty="0">
                <a:latin typeface="Quicksand" pitchFamily="2" charset="77"/>
              </a:rPr>
              <a:t>)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C9CCE6-ED8A-478F-8543-ECCC757ADB59}"/>
              </a:ext>
            </a:extLst>
          </p:cNvPr>
          <p:cNvSpPr txBox="1"/>
          <p:nvPr/>
        </p:nvSpPr>
        <p:spPr>
          <a:xfrm>
            <a:off x="764111" y="2098558"/>
            <a:ext cx="827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err="1">
                <a:latin typeface="Quicksand" pitchFamily="2" charset="0"/>
              </a:rPr>
              <a:t>Stackoverflow</a:t>
            </a:r>
            <a:r>
              <a:rPr lang="pt-BR" sz="1200" b="1" dirty="0">
                <a:latin typeface="Quicksand" pitchFamily="2" charset="0"/>
              </a:rPr>
              <a:t> 2020 </a:t>
            </a:r>
            <a:r>
              <a:rPr lang="pt-BR" sz="1200" b="1" dirty="0" err="1">
                <a:latin typeface="Quicksand" pitchFamily="2" charset="0"/>
              </a:rPr>
              <a:t>Survey</a:t>
            </a:r>
            <a:r>
              <a:rPr lang="pt-BR" sz="1200" b="1" dirty="0">
                <a:latin typeface="Quicksand" pitchFamily="2" charset="0"/>
              </a:rPr>
              <a:t> </a:t>
            </a:r>
            <a:r>
              <a:rPr lang="pt-BR" sz="1200" dirty="0">
                <a:latin typeface="Quicksand" pitchFamily="2" charset="0"/>
              </a:rPr>
              <a:t>-</a:t>
            </a:r>
            <a:r>
              <a:rPr lang="pt-BR" sz="1200" b="1" dirty="0">
                <a:latin typeface="Quicksand" pitchFamily="2" charset="0"/>
              </a:rPr>
              <a:t> </a:t>
            </a:r>
            <a:r>
              <a:rPr lang="pt-BR" sz="1200" dirty="0">
                <a:latin typeface="Quicksand" pitchFamily="2" charset="0"/>
              </a:rPr>
              <a:t>Categoria: Frameworks, </a:t>
            </a:r>
            <a:r>
              <a:rPr lang="pt-BR" sz="1200" dirty="0" err="1">
                <a:latin typeface="Quicksand" pitchFamily="2" charset="0"/>
              </a:rPr>
              <a:t>Libraries</a:t>
            </a:r>
            <a:r>
              <a:rPr lang="pt-BR" sz="1200" dirty="0">
                <a:latin typeface="Quicksand" pitchFamily="2" charset="0"/>
              </a:rPr>
              <a:t>, </a:t>
            </a:r>
            <a:r>
              <a:rPr lang="pt-BR" sz="1200" dirty="0" err="1">
                <a:latin typeface="Quicksand" pitchFamily="2" charset="0"/>
              </a:rPr>
              <a:t>and</a:t>
            </a:r>
            <a:r>
              <a:rPr lang="pt-BR" sz="1200" dirty="0">
                <a:latin typeface="Quicksand" pitchFamily="2" charset="0"/>
              </a:rPr>
              <a:t> Tools</a:t>
            </a:r>
          </a:p>
          <a:p>
            <a:pPr algn="just"/>
            <a:endParaRPr lang="pt-BR" sz="1200" dirty="0">
              <a:latin typeface="Quicksand" pitchFamily="2" charset="0"/>
            </a:endParaRPr>
          </a:p>
          <a:p>
            <a:pPr algn="just"/>
            <a:r>
              <a:rPr lang="pt-BR" sz="1200" dirty="0">
                <a:latin typeface="Quicksand" pitchFamily="2" charset="0"/>
              </a:rPr>
              <a:t>Em fevereiro de 2020, quase 65.000 desenvolvedores nos contaram como aprendem e sobem de nível,</a:t>
            </a:r>
          </a:p>
          <a:p>
            <a:pPr algn="just"/>
            <a:r>
              <a:rPr lang="pt-BR" sz="1200" dirty="0">
                <a:latin typeface="Quicksand" pitchFamily="2" charset="0"/>
              </a:rPr>
              <a:t> quais  ferramentas estão usando e o que desejam.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41908A8-E6FA-4D57-B73E-2CB850A6B5C3}"/>
              </a:ext>
            </a:extLst>
          </p:cNvPr>
          <p:cNvGrpSpPr/>
          <p:nvPr/>
        </p:nvGrpSpPr>
        <p:grpSpPr>
          <a:xfrm>
            <a:off x="1584067" y="2943784"/>
            <a:ext cx="5686887" cy="3852986"/>
            <a:chOff x="1585116" y="2322349"/>
            <a:chExt cx="4511932" cy="3376783"/>
          </a:xfrm>
        </p:grpSpPr>
        <p:pic>
          <p:nvPicPr>
            <p:cNvPr id="3" name="Imagem 2" descr="Padrão do plano de fundo&#10;&#10;Descrição gerada automaticamente">
              <a:extLst>
                <a:ext uri="{FF2B5EF4-FFF2-40B4-BE49-F238E27FC236}">
                  <a16:creationId xmlns:a16="http://schemas.microsoft.com/office/drawing/2014/main" id="{FF0BAEEB-ECB5-4B6D-B069-0548A88B8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5116" y="2322349"/>
              <a:ext cx="4511932" cy="3091401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2A40839-02A8-4E8E-A19C-D5F069661A6C}"/>
                </a:ext>
              </a:extLst>
            </p:cNvPr>
            <p:cNvSpPr txBox="1"/>
            <p:nvPr/>
          </p:nvSpPr>
          <p:spPr>
            <a:xfrm>
              <a:off x="5008831" y="5492677"/>
              <a:ext cx="1088217" cy="20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900" b="0" i="0" dirty="0" err="1">
                  <a:solidFill>
                    <a:srgbClr val="455F7C"/>
                  </a:solidFill>
                  <a:effectLst/>
                  <a:latin typeface="Open Sans" panose="020B0606030504020204" pitchFamily="34" charset="0"/>
                </a:rPr>
                <a:t>Source</a:t>
              </a:r>
              <a:r>
                <a:rPr lang="pt-BR" sz="900" b="0" i="0" dirty="0">
                  <a:solidFill>
                    <a:srgbClr val="455F7C"/>
                  </a:solidFill>
                  <a:effectLst/>
                  <a:latin typeface="Open Sans" panose="020B0606030504020204" pitchFamily="34" charset="0"/>
                </a:rPr>
                <a:t>: </a:t>
              </a:r>
              <a:r>
                <a:rPr lang="pt-BR" sz="900" b="0" i="0" dirty="0" err="1">
                  <a:solidFill>
                    <a:srgbClr val="455F7C"/>
                  </a:solidFill>
                  <a:effectLst/>
                  <a:latin typeface="Open Sans" panose="020B0606030504020204" pitchFamily="34" charset="0"/>
                </a:rPr>
                <a:t>Stackoverflow</a:t>
              </a:r>
              <a:endParaRPr lang="pt-BR" sz="900" dirty="0">
                <a:latin typeface="Quicksand" pitchFamily="2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64BB754-6E5E-4BA9-A6A9-52B55BB4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26A77CA-BCF6-44A4-8D9D-3A0A42361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Viabilidade a longo prazo (3/4) </a:t>
            </a:r>
          </a:p>
        </p:txBody>
      </p:sp>
    </p:spTree>
    <p:extLst>
      <p:ext uri="{BB962C8B-B14F-4D97-AF65-F5344CB8AC3E}">
        <p14:creationId xmlns:p14="http://schemas.microsoft.com/office/powerpoint/2010/main" val="3015608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541730"/>
            <a:ext cx="768216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Viabilidade a longo prazo (Framework Cross </a:t>
            </a:r>
            <a:r>
              <a:rPr lang="pt-BR" sz="1200" b="1" dirty="0" err="1">
                <a:latin typeface="Quicksand" pitchFamily="2" charset="77"/>
              </a:rPr>
              <a:t>Plataform</a:t>
            </a:r>
            <a:r>
              <a:rPr lang="pt-BR" sz="1200" b="1" dirty="0">
                <a:latin typeface="Quicksand" pitchFamily="2" charset="77"/>
              </a:rPr>
              <a:t>)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Conclusão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649F98-FCF8-4CE8-BA56-3CBD2A7CC0E2}"/>
              </a:ext>
            </a:extLst>
          </p:cNvPr>
          <p:cNvSpPr txBox="1"/>
          <p:nvPr/>
        </p:nvSpPr>
        <p:spPr>
          <a:xfrm>
            <a:off x="1263316" y="2478505"/>
            <a:ext cx="67118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Quicksand" pitchFamily="2" charset="0"/>
              </a:rPr>
              <a:t>A comunidade em torno do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é grande, madura e existe há mais tempo do que todas as outras alternativas. Embora o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seja uma tecnologia mais recente, tem melhor documentação oficial e suporte do mantenedor do que o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e está crescendo em um ritmo acelerado. </a:t>
            </a:r>
          </a:p>
          <a:p>
            <a:endParaRPr lang="pt-BR" sz="1200" dirty="0">
              <a:latin typeface="Quicksand" pitchFamily="2" charset="0"/>
            </a:endParaRPr>
          </a:p>
          <a:p>
            <a:r>
              <a:rPr lang="pt-BR" sz="1200" dirty="0">
                <a:latin typeface="Quicksand" pitchFamily="2" charset="0"/>
              </a:rPr>
              <a:t>Além disso, a comunidade no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está mais envolvida e mais propensa a continuar o desenvolvimento se o Facebook decidir retirar o suporte oficial. Com relação ao compromisso do mantenedor, vemos o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e o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como tendo a mesma probabilidade de ter suporte contínuo. </a:t>
            </a:r>
          </a:p>
          <a:p>
            <a:endParaRPr lang="pt-BR" sz="1200" dirty="0">
              <a:latin typeface="Quicksand" pitchFamily="2" charset="0"/>
            </a:endParaRPr>
          </a:p>
          <a:p>
            <a:r>
              <a:rPr lang="pt-BR" sz="1200" dirty="0">
                <a:latin typeface="Quicksand" pitchFamily="2" charset="0"/>
              </a:rPr>
              <a:t>O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foi um projeto de vários anos dentro da Google antes do lançamento público inicial e que está sendo usado atualmente em mais de 10 projetos no Google, muitos dos que serão público e se estenderá por milhões e dezenas de milhões de usuários.</a:t>
            </a:r>
          </a:p>
          <a:p>
            <a:endParaRPr lang="pt-BR" sz="1200" dirty="0">
              <a:latin typeface="Quicksand" pitchFamily="2" charset="0"/>
            </a:endParaRPr>
          </a:p>
          <a:p>
            <a:r>
              <a:rPr lang="pt-BR" sz="1200" dirty="0">
                <a:latin typeface="Quicksand" pitchFamily="2" charset="0"/>
              </a:rPr>
              <a:t>Em 2021 nota-se um crescimento ainda maior do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pela comunidade.  O SDK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se posiciona como um das mais desejada pelos desenvolvedores para construção de aplicativos mobile </a:t>
            </a:r>
            <a:r>
              <a:rPr lang="pt-BR" sz="1200" dirty="0" err="1">
                <a:latin typeface="Quicksand" pitchFamily="2" charset="0"/>
              </a:rPr>
              <a:t>cross</a:t>
            </a:r>
            <a:r>
              <a:rPr lang="pt-BR" sz="1200" dirty="0">
                <a:latin typeface="Quicksand" pitchFamily="2" charset="0"/>
              </a:rPr>
              <a:t> plataforma.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FF83DBE-4DD7-4BD4-A784-D6D074A1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651B0D4-59D5-4149-8553-69AA4DA43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Viabilidade a longo prazo (4/4)</a:t>
            </a:r>
          </a:p>
        </p:txBody>
      </p:sp>
    </p:spTree>
    <p:extLst>
      <p:ext uri="{BB962C8B-B14F-4D97-AF65-F5344CB8AC3E}">
        <p14:creationId xmlns:p14="http://schemas.microsoft.com/office/powerpoint/2010/main" val="1016469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17973" y="2284497"/>
            <a:ext cx="7682164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/>
            <a:r>
              <a:rPr lang="pt-BR" sz="1200" dirty="0">
                <a:latin typeface="Quicksand" pitchFamily="2" charset="77"/>
              </a:rPr>
              <a:t>O risco de exigir um código específico da plataforma é proporcional à proximidade da plataforma do sistema operacional subjacente. Quanto mais longe, maior a abstração e menos provável que o código de plataforma </a:t>
            </a:r>
            <a:r>
              <a:rPr lang="pt-BR" sz="1200" dirty="0" err="1">
                <a:latin typeface="Quicksand" pitchFamily="2" charset="77"/>
              </a:rPr>
              <a:t>cross</a:t>
            </a:r>
            <a:r>
              <a:rPr lang="pt-BR" sz="1200" dirty="0">
                <a:latin typeface="Quicksand" pitchFamily="2" charset="77"/>
              </a:rPr>
              <a:t>.</a:t>
            </a:r>
          </a:p>
          <a:p>
            <a:pPr lvl="2"/>
            <a:endParaRPr lang="pt-BR" sz="1200" dirty="0">
              <a:latin typeface="Quicksand" pitchFamily="2" charset="77"/>
            </a:endParaRPr>
          </a:p>
          <a:p>
            <a:pPr lvl="2"/>
            <a:r>
              <a:rPr lang="pt-BR" sz="1200" dirty="0">
                <a:latin typeface="Quicksand" pitchFamily="2" charset="77"/>
              </a:rPr>
              <a:t>O </a:t>
            </a:r>
            <a:r>
              <a:rPr lang="pt-BR" sz="1200" dirty="0" err="1">
                <a:latin typeface="Quicksand" pitchFamily="2" charset="77"/>
              </a:rPr>
              <a:t>Flutter</a:t>
            </a:r>
            <a:r>
              <a:rPr lang="pt-BR" sz="1200" dirty="0">
                <a:latin typeface="Quicksand" pitchFamily="2" charset="77"/>
              </a:rPr>
              <a:t> oferece abstrações mais integradas (como navegação) que, de outra forma, exigiriam dependências externas para serem atendidas. No </a:t>
            </a:r>
            <a:r>
              <a:rPr lang="pt-BR" sz="1200" dirty="0" err="1">
                <a:latin typeface="Quicksand" pitchFamily="2" charset="77"/>
              </a:rPr>
              <a:t>Kotlin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, não há abstração de IU fornecida e, como tal, teríamos que escrever nossa própria. Isso aumenta a probabilidade de vazar o funcionamento interno das plataformas nativas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541730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Sem Necessidade de Especialista na Plataforma</a:t>
            </a:r>
          </a:p>
          <a:p>
            <a:pPr lvl="2" algn="just"/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0FC0DEB-E7FC-41F2-A522-076BB0E704C8}"/>
              </a:ext>
            </a:extLst>
          </p:cNvPr>
          <p:cNvGrpSpPr/>
          <p:nvPr/>
        </p:nvGrpSpPr>
        <p:grpSpPr>
          <a:xfrm>
            <a:off x="4574449" y="4016551"/>
            <a:ext cx="3747920" cy="1479561"/>
            <a:chOff x="511539" y="4363804"/>
            <a:chExt cx="5376888" cy="1479561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C6C3FAE-A1D6-4C87-BB46-66922BFA5ED5}"/>
                </a:ext>
              </a:extLst>
            </p:cNvPr>
            <p:cNvSpPr txBox="1"/>
            <p:nvPr/>
          </p:nvSpPr>
          <p:spPr>
            <a:xfrm>
              <a:off x="2444523" y="4363804"/>
              <a:ext cx="3443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Risco de ter uma única plataforma de código</a:t>
              </a: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B59CCE4-8229-4233-88F9-007D51CE9D45}"/>
                </a:ext>
              </a:extLst>
            </p:cNvPr>
            <p:cNvGrpSpPr/>
            <p:nvPr/>
          </p:nvGrpSpPr>
          <p:grpSpPr>
            <a:xfrm>
              <a:off x="511539" y="4527661"/>
              <a:ext cx="5034821" cy="1315704"/>
              <a:chOff x="511539" y="4527661"/>
              <a:chExt cx="5034821" cy="1315704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47B97B1-4445-4555-BC30-8D6631662E70}"/>
                  </a:ext>
                </a:extLst>
              </p:cNvPr>
              <p:cNvSpPr txBox="1"/>
              <p:nvPr/>
            </p:nvSpPr>
            <p:spPr>
              <a:xfrm>
                <a:off x="511539" y="4817114"/>
                <a:ext cx="30427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b="1" dirty="0" err="1">
                    <a:latin typeface="Quicksand" pitchFamily="2" charset="0"/>
                  </a:rPr>
                  <a:t>flutter</a:t>
                </a:r>
                <a:endParaRPr lang="pt-BR" sz="1200" b="1" dirty="0">
                  <a:latin typeface="Quicksand" pitchFamily="2" charset="0"/>
                </a:endParaRPr>
              </a:p>
              <a:p>
                <a:pPr algn="l"/>
                <a:br>
                  <a:rPr lang="pt-BR" sz="1200" dirty="0">
                    <a:latin typeface="Quicksand" pitchFamily="2" charset="0"/>
                  </a:rPr>
                </a:br>
                <a:r>
                  <a:rPr lang="pt-BR" sz="1200" b="1" dirty="0" err="1">
                    <a:latin typeface="Quicksand" pitchFamily="2" charset="0"/>
                  </a:rPr>
                  <a:t>reactive</a:t>
                </a:r>
                <a:r>
                  <a:rPr lang="pt-BR" sz="1200" b="1" dirty="0">
                    <a:latin typeface="Quicksand" pitchFamily="2" charset="0"/>
                  </a:rPr>
                  <a:t> </a:t>
                </a:r>
                <a:r>
                  <a:rPr lang="pt-BR" sz="1200" b="1" dirty="0" err="1">
                    <a:latin typeface="Quicksand" pitchFamily="2" charset="0"/>
                  </a:rPr>
                  <a:t>native</a:t>
                </a:r>
                <a:endParaRPr lang="pt-BR" sz="1200" b="1" dirty="0">
                  <a:latin typeface="Quicksand" pitchFamily="2" charset="0"/>
                </a:endParaRPr>
              </a:p>
              <a:p>
                <a:pPr algn="l"/>
                <a:endParaRPr lang="pt-BR" sz="1200" dirty="0">
                  <a:latin typeface="Quicksand" pitchFamily="2" charset="0"/>
                </a:endParaRPr>
              </a:p>
              <a:p>
                <a:pPr algn="l"/>
                <a:r>
                  <a:rPr lang="pt-BR" sz="1200" b="1" dirty="0" err="1">
                    <a:latin typeface="Quicksand" pitchFamily="2" charset="0"/>
                  </a:rPr>
                  <a:t>kotlin</a:t>
                </a:r>
                <a:r>
                  <a:rPr lang="pt-BR" sz="1200" b="1" dirty="0">
                    <a:latin typeface="Quicksand" pitchFamily="2" charset="0"/>
                  </a:rPr>
                  <a:t> </a:t>
                </a:r>
                <a:r>
                  <a:rPr lang="pt-BR" sz="1200" b="1" dirty="0" err="1">
                    <a:latin typeface="Quicksand" pitchFamily="2" charset="0"/>
                  </a:rPr>
                  <a:t>native</a:t>
                </a:r>
                <a:endParaRPr lang="pt-BR" sz="1200" b="1" dirty="0">
                  <a:latin typeface="Quicksand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94A537CB-D4D8-43AF-9E3F-1D6260D7D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561" y="5136248"/>
                <a:ext cx="125962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B72E578-B998-4C42-9C99-BFAF03317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562" y="4817114"/>
                <a:ext cx="464541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DB61ECA-EA77-4799-8643-E1DB436380E1}"/>
                  </a:ext>
                </a:extLst>
              </p:cNvPr>
              <p:cNvSpPr txBox="1"/>
              <p:nvPr/>
            </p:nvSpPr>
            <p:spPr>
              <a:xfrm>
                <a:off x="511539" y="4527661"/>
                <a:ext cx="2125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dirty="0">
                    <a:solidFill>
                      <a:srgbClr val="7030A0"/>
                    </a:solidFill>
                    <a:latin typeface="Quicksand" pitchFamily="2" charset="0"/>
                  </a:rPr>
                  <a:t>Plataforma</a:t>
                </a:r>
              </a:p>
            </p:txBody>
          </p: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3690B383-FB2B-443D-B6B7-1BBB0DB61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561" y="5540000"/>
                <a:ext cx="125962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1378B903-C374-4853-9811-DC3CDCBACF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552" y="5843364"/>
                <a:ext cx="46454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0D55E43C-8F94-4C25-B4C7-F2BA797B0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429" y="5130085"/>
                <a:ext cx="2594549" cy="6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C5BF237B-AE15-4A58-B9BE-BD445B05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429" y="5496112"/>
                <a:ext cx="2581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BC51E30-91E0-4101-B71B-D575992B9C39}"/>
                  </a:ext>
                </a:extLst>
              </p:cNvPr>
              <p:cNvSpPr txBox="1"/>
              <p:nvPr/>
            </p:nvSpPr>
            <p:spPr>
              <a:xfrm>
                <a:off x="2503624" y="4817113"/>
                <a:ext cx="30427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dirty="0">
                    <a:latin typeface="Quicksand" pitchFamily="2" charset="0"/>
                  </a:rPr>
                  <a:t>              baixo</a:t>
                </a:r>
              </a:p>
              <a:p>
                <a:pPr algn="l"/>
                <a:br>
                  <a:rPr lang="pt-BR" sz="1200" dirty="0">
                    <a:latin typeface="Quicksand" pitchFamily="2" charset="0"/>
                  </a:rPr>
                </a:br>
                <a:r>
                  <a:rPr lang="pt-BR" sz="1200" dirty="0">
                    <a:latin typeface="Quicksand" pitchFamily="2" charset="0"/>
                  </a:rPr>
                  <a:t>              médio</a:t>
                </a:r>
              </a:p>
              <a:p>
                <a:pPr algn="l"/>
                <a:endParaRPr lang="pt-BR" sz="1200" dirty="0">
                  <a:latin typeface="Quicksand" pitchFamily="2" charset="0"/>
                </a:endParaRPr>
              </a:p>
              <a:p>
                <a:pPr algn="l"/>
                <a:r>
                  <a:rPr lang="pt-BR" sz="1200" dirty="0">
                    <a:latin typeface="Quicksand" pitchFamily="2" charset="0"/>
                  </a:rPr>
                  <a:t>               alto</a:t>
                </a: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30BCCF-76C7-435A-B1D6-54CBF762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688B93-5B48-4BE0-95AA-04CE709C3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Necessidade de especialização em plataformas nativas</a:t>
            </a:r>
          </a:p>
        </p:txBody>
      </p:sp>
    </p:spTree>
    <p:extLst>
      <p:ext uri="{BB962C8B-B14F-4D97-AF65-F5344CB8AC3E}">
        <p14:creationId xmlns:p14="http://schemas.microsoft.com/office/powerpoint/2010/main" val="348291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721EC-82A4-43D7-A5F0-812320C4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trabalho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FCF4EF-92FB-4853-A5F9-9035CCD81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435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8935" y="1604650"/>
            <a:ext cx="1466849" cy="146684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17973" y="1787035"/>
            <a:ext cx="768216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 algn="just"/>
            <a:r>
              <a:rPr lang="pt-BR" sz="1200" dirty="0">
                <a:latin typeface="Quicksand" pitchFamily="2" charset="77"/>
              </a:rPr>
              <a:t>Baseado no histórico de grandes mudanças na plataforma, levando em consideração a API, as ferramentas disponíveis e o ambiente de desenvolvimento. Também consideramos as mudanças significativas na principal dependência exigida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277178"/>
            <a:ext cx="768216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Estabilidade da API / Plataforma</a:t>
            </a: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8B4CAC9-E4CA-4813-B9DD-CF6A2C7CB944}"/>
              </a:ext>
            </a:extLst>
          </p:cNvPr>
          <p:cNvSpPr txBox="1"/>
          <p:nvPr/>
        </p:nvSpPr>
        <p:spPr>
          <a:xfrm>
            <a:off x="2703914" y="6501503"/>
            <a:ext cx="6784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pt-BR" sz="1200" dirty="0">
                <a:latin typeface="Quicksand" pitchFamily="2" charset="77"/>
              </a:rPr>
              <a:t>Nota: a pontuação final foi traduzida para uma escala em que quanto maior, melhor.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4AA73B-F0A4-4381-8703-B691C9B39E8B}"/>
              </a:ext>
            </a:extLst>
          </p:cNvPr>
          <p:cNvSpPr txBox="1"/>
          <p:nvPr/>
        </p:nvSpPr>
        <p:spPr>
          <a:xfrm>
            <a:off x="243128" y="2444613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 algn="just"/>
            <a:r>
              <a:rPr lang="pt-BR" sz="1200" dirty="0">
                <a:latin typeface="Quicksand" pitchFamily="2" charset="77"/>
              </a:rPr>
              <a:t>O </a:t>
            </a:r>
            <a:r>
              <a:rPr lang="pt-BR" sz="1200" dirty="0" err="1">
                <a:latin typeface="Quicksand" pitchFamily="2" charset="77"/>
              </a:rPr>
              <a:t>React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 tem dependências em ordem de magnitude a mais do que as outras alternativas e, como tal, é muito mais vulnerável a mudanças significativas nessas áreas. Tanto o </a:t>
            </a:r>
            <a:r>
              <a:rPr lang="pt-BR" sz="1200" dirty="0" err="1">
                <a:latin typeface="Quicksand" pitchFamily="2" charset="77"/>
              </a:rPr>
              <a:t>Kotlin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 quanto o </a:t>
            </a:r>
            <a:r>
              <a:rPr lang="pt-BR" sz="1200" dirty="0" err="1">
                <a:latin typeface="Quicksand" pitchFamily="2" charset="77"/>
              </a:rPr>
              <a:t>Flutter</a:t>
            </a:r>
            <a:r>
              <a:rPr lang="pt-BR" sz="1200" dirty="0">
                <a:latin typeface="Quicksand" pitchFamily="2" charset="77"/>
              </a:rPr>
              <a:t> têm APIs estáveis, enquanto o </a:t>
            </a:r>
            <a:r>
              <a:rPr lang="pt-BR" sz="1200" dirty="0" err="1">
                <a:latin typeface="Quicksand" pitchFamily="2" charset="77"/>
              </a:rPr>
              <a:t>Kotlin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 tem uma área de superfície muito menor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D5DC48A-F549-4CE4-B2AC-56BFEF81346F}"/>
              </a:ext>
            </a:extLst>
          </p:cNvPr>
          <p:cNvGrpSpPr/>
          <p:nvPr/>
        </p:nvGrpSpPr>
        <p:grpSpPr>
          <a:xfrm>
            <a:off x="2175083" y="3683093"/>
            <a:ext cx="7841833" cy="2253179"/>
            <a:chOff x="1649008" y="4225659"/>
            <a:chExt cx="6446878" cy="2253179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C05741B-4CE4-45D9-88FE-BA54D2AED23E}"/>
                </a:ext>
              </a:extLst>
            </p:cNvPr>
            <p:cNvSpPr txBox="1"/>
            <p:nvPr/>
          </p:nvSpPr>
          <p:spPr>
            <a:xfrm>
              <a:off x="4852421" y="4625135"/>
              <a:ext cx="2083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latin typeface="Quicksand" pitchFamily="2" charset="0"/>
                </a:rPr>
                <a:t>muito poucas dependências, pois é mais completo em seu core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C6C3FAE-A1D6-4C87-BB46-66922BFA5ED5}"/>
                </a:ext>
              </a:extLst>
            </p:cNvPr>
            <p:cNvSpPr txBox="1"/>
            <p:nvPr/>
          </p:nvSpPr>
          <p:spPr>
            <a:xfrm>
              <a:off x="2976604" y="4229531"/>
              <a:ext cx="1833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Histórico de mudanças significativas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47B97B1-4445-4555-BC30-8D6631662E70}"/>
                </a:ext>
              </a:extLst>
            </p:cNvPr>
            <p:cNvSpPr txBox="1"/>
            <p:nvPr/>
          </p:nvSpPr>
          <p:spPr>
            <a:xfrm>
              <a:off x="1681896" y="4798678"/>
              <a:ext cx="636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err="1">
                  <a:latin typeface="Quicksand" pitchFamily="2" charset="0"/>
                </a:rPr>
                <a:t>flutter</a:t>
              </a:r>
              <a:endParaRPr lang="pt-BR" sz="1200" b="1" dirty="0">
                <a:latin typeface="Quicksand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94A537CB-D4D8-43AF-9E3F-1D6260D7D69E}"/>
                </a:ext>
              </a:extLst>
            </p:cNvPr>
            <p:cNvCxnSpPr>
              <a:cxnSpLocks/>
            </p:cNvCxnSpPr>
            <p:nvPr/>
          </p:nvCxnSpPr>
          <p:spPr>
            <a:xfrm>
              <a:off x="1681896" y="5322006"/>
              <a:ext cx="878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7B72E578-B998-4C42-9C99-BFAF033178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4421" y="4687324"/>
              <a:ext cx="633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DB61ECA-EA77-4799-8643-E1DB436380E1}"/>
                </a:ext>
              </a:extLst>
            </p:cNvPr>
            <p:cNvSpPr txBox="1"/>
            <p:nvPr/>
          </p:nvSpPr>
          <p:spPr>
            <a:xfrm>
              <a:off x="1681896" y="4301648"/>
              <a:ext cx="99634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Plataforma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3690B383-FB2B-443D-B6B7-1BBB0DB61C30}"/>
                </a:ext>
              </a:extLst>
            </p:cNvPr>
            <p:cNvCxnSpPr>
              <a:cxnSpLocks/>
            </p:cNvCxnSpPr>
            <p:nvPr/>
          </p:nvCxnSpPr>
          <p:spPr>
            <a:xfrm>
              <a:off x="1701313" y="5914014"/>
              <a:ext cx="878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378B903-C374-4853-9811-DC3CDCBAC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210" y="6430942"/>
              <a:ext cx="6360197" cy="4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D55E43C-8F94-4C25-B4C7-F2BA797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2856390" y="5261020"/>
              <a:ext cx="1889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5BF237B-AE15-4A58-B9BE-BD445B05BD8C}"/>
                </a:ext>
              </a:extLst>
            </p:cNvPr>
            <p:cNvCxnSpPr>
              <a:cxnSpLocks/>
            </p:cNvCxnSpPr>
            <p:nvPr/>
          </p:nvCxnSpPr>
          <p:spPr>
            <a:xfrm>
              <a:off x="2856390" y="5898568"/>
              <a:ext cx="19538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53ACA38-4781-4604-B9DD-61A3E8DB383A}"/>
                </a:ext>
              </a:extLst>
            </p:cNvPr>
            <p:cNvSpPr txBox="1"/>
            <p:nvPr/>
          </p:nvSpPr>
          <p:spPr>
            <a:xfrm>
              <a:off x="7354014" y="4382811"/>
              <a:ext cx="7418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Score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8112453C-54C7-45FA-A50C-C3BFE59CFDEB}"/>
                </a:ext>
              </a:extLst>
            </p:cNvPr>
            <p:cNvSpPr txBox="1"/>
            <p:nvPr/>
          </p:nvSpPr>
          <p:spPr>
            <a:xfrm>
              <a:off x="1649008" y="6079555"/>
              <a:ext cx="1106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sz="1200" b="1" dirty="0" err="1">
                  <a:latin typeface="Quicksand" pitchFamily="2" charset="0"/>
                </a:rPr>
                <a:t>kotlin</a:t>
              </a:r>
              <a:r>
                <a:rPr lang="pt-BR" sz="1200" b="1" dirty="0">
                  <a:latin typeface="Quicksand" pitchFamily="2" charset="0"/>
                </a:rPr>
                <a:t> </a:t>
              </a:r>
              <a:r>
                <a:rPr lang="pt-BR" sz="1200" b="1" dirty="0" err="1">
                  <a:latin typeface="Quicksand" pitchFamily="2" charset="0"/>
                </a:rPr>
                <a:t>native</a:t>
              </a:r>
              <a:endParaRPr lang="pt-BR" sz="1200" b="1" dirty="0">
                <a:latin typeface="Quicksand" pitchFamily="2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FC220288-D2A1-4851-B56C-C1B5B0ACAB24}"/>
                </a:ext>
              </a:extLst>
            </p:cNvPr>
            <p:cNvSpPr txBox="1"/>
            <p:nvPr/>
          </p:nvSpPr>
          <p:spPr>
            <a:xfrm>
              <a:off x="1649008" y="5420634"/>
              <a:ext cx="1298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sz="1200" b="1" dirty="0" err="1">
                  <a:latin typeface="Quicksand" pitchFamily="2" charset="0"/>
                </a:rPr>
                <a:t>reactive</a:t>
              </a:r>
              <a:r>
                <a:rPr lang="pt-BR" sz="1200" b="1" dirty="0">
                  <a:latin typeface="Quicksand" pitchFamily="2" charset="0"/>
                </a:rPr>
                <a:t> </a:t>
              </a:r>
              <a:r>
                <a:rPr lang="pt-BR" sz="1200" b="1" dirty="0" err="1">
                  <a:latin typeface="Quicksand" pitchFamily="2" charset="0"/>
                </a:rPr>
                <a:t>native</a:t>
              </a:r>
              <a:endParaRPr lang="pt-BR" sz="1200" dirty="0">
                <a:latin typeface="Quicksand" pitchFamily="2" charset="0"/>
              </a:endParaRPr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B2AF091F-DCC8-4669-983F-46CFA24FBD94}"/>
                </a:ext>
              </a:extLst>
            </p:cNvPr>
            <p:cNvCxnSpPr>
              <a:cxnSpLocks/>
            </p:cNvCxnSpPr>
            <p:nvPr/>
          </p:nvCxnSpPr>
          <p:spPr>
            <a:xfrm>
              <a:off x="7012546" y="5228823"/>
              <a:ext cx="10738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7997104E-554E-4038-B3E0-81F68FFB3F61}"/>
                </a:ext>
              </a:extLst>
            </p:cNvPr>
            <p:cNvCxnSpPr>
              <a:cxnSpLocks/>
            </p:cNvCxnSpPr>
            <p:nvPr/>
          </p:nvCxnSpPr>
          <p:spPr>
            <a:xfrm>
              <a:off x="7012546" y="5898568"/>
              <a:ext cx="1083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62D1233-C32C-42DC-ACE0-54910041D68F}"/>
                </a:ext>
              </a:extLst>
            </p:cNvPr>
            <p:cNvSpPr txBox="1"/>
            <p:nvPr/>
          </p:nvSpPr>
          <p:spPr>
            <a:xfrm>
              <a:off x="4826398" y="4225659"/>
              <a:ext cx="1833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Quebra com mudanças de dependências 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CB7BEFE2-3D3D-4BD1-93B8-4D30E6CBAF90}"/>
                </a:ext>
              </a:extLst>
            </p:cNvPr>
            <p:cNvCxnSpPr>
              <a:cxnSpLocks/>
            </p:cNvCxnSpPr>
            <p:nvPr/>
          </p:nvCxnSpPr>
          <p:spPr>
            <a:xfrm>
              <a:off x="5001137" y="5898568"/>
              <a:ext cx="18890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823F4B56-DCF5-4EE2-B745-F1D65BA4B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488" y="5228823"/>
              <a:ext cx="1954709" cy="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FC74C87-9BD9-431A-9E78-4A575698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E1A5908-410B-41D9-85B4-992D792DE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Estabilidade da API/ferramenta</a:t>
            </a:r>
          </a:p>
        </p:txBody>
      </p:sp>
    </p:spTree>
    <p:extLst>
      <p:ext uri="{BB962C8B-B14F-4D97-AF65-F5344CB8AC3E}">
        <p14:creationId xmlns:p14="http://schemas.microsoft.com/office/powerpoint/2010/main" val="83366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456286"/>
            <a:ext cx="7682164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Restrições da lojas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lvl="2" algn="just"/>
            <a:r>
              <a:rPr lang="pt-BR" sz="1200" dirty="0">
                <a:latin typeface="Quicksand" pitchFamily="2" charset="77"/>
              </a:rPr>
              <a:t>Medir a estabilidade da plataforma em relação à distribuição da loja e possíveis restrições que podem se aplicar ao aplicativo se uma determinada plataforma for escolhida. Consideramos a presença de atualizações Over </a:t>
            </a:r>
            <a:r>
              <a:rPr lang="pt-BR" sz="1200" dirty="0" err="1">
                <a:latin typeface="Quicksand" pitchFamily="2" charset="77"/>
              </a:rPr>
              <a:t>the</a:t>
            </a:r>
            <a:r>
              <a:rPr lang="pt-BR" sz="1200" dirty="0">
                <a:latin typeface="Quicksand" pitchFamily="2" charset="77"/>
              </a:rPr>
              <a:t> Air (wireless update) um risco potencial, uma vez que a Apple restringiu esse comportamento. Outro fator que levamos em consideração foi o possibilidade de rejeição devido à estrutura de interface do usuário multiplataforma não estar em conformidade com as diretrizes integradas da plataforma. É mais provável que isso aconteça no </a:t>
            </a:r>
            <a:r>
              <a:rPr lang="pt-BR" sz="1200" dirty="0" err="1">
                <a:latin typeface="Quicksand" pitchFamily="2" charset="77"/>
              </a:rPr>
              <a:t>Flutter</a:t>
            </a:r>
            <a:r>
              <a:rPr lang="pt-BR" sz="1200" dirty="0">
                <a:latin typeface="Quicksand" pitchFamily="2" charset="77"/>
              </a:rPr>
              <a:t>, pois não usa os componentes integrados do sistema.</a:t>
            </a:r>
            <a:endParaRPr lang="pt-BR" sz="1200" b="1" dirty="0">
              <a:latin typeface="Quicksand" pitchFamily="2" charset="77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9ACA79F-7CC7-4345-A5E3-D65748629B4B}"/>
              </a:ext>
            </a:extLst>
          </p:cNvPr>
          <p:cNvSpPr txBox="1"/>
          <p:nvPr/>
        </p:nvSpPr>
        <p:spPr>
          <a:xfrm>
            <a:off x="3405518" y="5569530"/>
            <a:ext cx="416097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/>
            <a:endParaRPr lang="pt-BR" sz="1200" b="1" dirty="0">
              <a:latin typeface="Quicksand" pitchFamily="2" charset="77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85F306-EEDD-41B9-AB3E-77143F4F38BA}"/>
              </a:ext>
            </a:extLst>
          </p:cNvPr>
          <p:cNvGrpSpPr/>
          <p:nvPr/>
        </p:nvGrpSpPr>
        <p:grpSpPr>
          <a:xfrm>
            <a:off x="953201" y="3488716"/>
            <a:ext cx="7468348" cy="1469286"/>
            <a:chOff x="889033" y="3835108"/>
            <a:chExt cx="7468348" cy="1469286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FBA0F97-ED13-415F-A327-145F79BD3D94}"/>
                </a:ext>
              </a:extLst>
            </p:cNvPr>
            <p:cNvSpPr txBox="1"/>
            <p:nvPr/>
          </p:nvSpPr>
          <p:spPr>
            <a:xfrm>
              <a:off x="889033" y="4280980"/>
              <a:ext cx="30427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1" dirty="0" err="1">
                  <a:latin typeface="Quicksand" pitchFamily="2" charset="0"/>
                </a:rPr>
                <a:t>flutter</a:t>
              </a:r>
              <a:endParaRPr lang="pt-BR" sz="1200" b="1" dirty="0">
                <a:latin typeface="Quicksand" pitchFamily="2" charset="0"/>
              </a:endParaRPr>
            </a:p>
            <a:p>
              <a:pPr algn="l"/>
              <a:br>
                <a:rPr lang="pt-BR" sz="1200" dirty="0">
                  <a:latin typeface="Quicksand" pitchFamily="2" charset="0"/>
                </a:rPr>
              </a:br>
              <a:r>
                <a:rPr lang="pt-BR" sz="1200" b="1" dirty="0" err="1">
                  <a:latin typeface="Quicksand" pitchFamily="2" charset="0"/>
                </a:rPr>
                <a:t>reactive</a:t>
              </a:r>
              <a:r>
                <a:rPr lang="pt-BR" sz="1200" b="1" dirty="0">
                  <a:latin typeface="Quicksand" pitchFamily="2" charset="0"/>
                </a:rPr>
                <a:t> </a:t>
              </a:r>
              <a:r>
                <a:rPr lang="pt-BR" sz="1200" b="1" dirty="0" err="1">
                  <a:latin typeface="Quicksand" pitchFamily="2" charset="0"/>
                </a:rPr>
                <a:t>native</a:t>
              </a:r>
              <a:endParaRPr lang="pt-BR" sz="1200" b="1" dirty="0">
                <a:latin typeface="Quicksand" pitchFamily="2" charset="0"/>
              </a:endParaRPr>
            </a:p>
            <a:p>
              <a:pPr algn="l"/>
              <a:endParaRPr lang="pt-BR" sz="1200" dirty="0">
                <a:latin typeface="Quicksand" pitchFamily="2" charset="0"/>
              </a:endParaRPr>
            </a:p>
            <a:p>
              <a:pPr algn="l"/>
              <a:r>
                <a:rPr lang="pt-BR" sz="1200" b="1" dirty="0" err="1">
                  <a:latin typeface="Quicksand" pitchFamily="2" charset="0"/>
                </a:rPr>
                <a:t>kotlin</a:t>
              </a:r>
              <a:r>
                <a:rPr lang="pt-BR" sz="1200" b="1" dirty="0">
                  <a:latin typeface="Quicksand" pitchFamily="2" charset="0"/>
                </a:rPr>
                <a:t> </a:t>
              </a:r>
              <a:r>
                <a:rPr lang="pt-BR" sz="1200" b="1" dirty="0" err="1">
                  <a:latin typeface="Quicksand" pitchFamily="2" charset="0"/>
                </a:rPr>
                <a:t>native</a:t>
              </a:r>
              <a:endParaRPr lang="pt-BR" sz="1200" b="1" dirty="0">
                <a:latin typeface="Quicksand" pitchFamily="2" charset="0"/>
              </a:endParaRP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1B1FA5C3-4CBB-41B0-81BD-51F9F0C699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982" y="4583564"/>
              <a:ext cx="14554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DE376F0C-0BF6-4BD6-85D4-5DB4CECA2D99}"/>
                </a:ext>
              </a:extLst>
            </p:cNvPr>
            <p:cNvCxnSpPr>
              <a:cxnSpLocks/>
            </p:cNvCxnSpPr>
            <p:nvPr/>
          </p:nvCxnSpPr>
          <p:spPr>
            <a:xfrm>
              <a:off x="954982" y="4994060"/>
              <a:ext cx="145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93F15192-B028-4E8C-8B72-5CBE752D0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82" y="5303122"/>
              <a:ext cx="7236000" cy="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34CBBCB7-B9B4-4DD3-A8C7-2E24E2B77AED}"/>
                </a:ext>
              </a:extLst>
            </p:cNvPr>
            <p:cNvCxnSpPr>
              <a:cxnSpLocks/>
            </p:cNvCxnSpPr>
            <p:nvPr/>
          </p:nvCxnSpPr>
          <p:spPr>
            <a:xfrm>
              <a:off x="954982" y="4259805"/>
              <a:ext cx="723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1F0DDD0A-4317-4717-88A4-B5B8A9BFE1CF}"/>
                </a:ext>
              </a:extLst>
            </p:cNvPr>
            <p:cNvSpPr txBox="1"/>
            <p:nvPr/>
          </p:nvSpPr>
          <p:spPr>
            <a:xfrm>
              <a:off x="954982" y="3835108"/>
              <a:ext cx="1773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Plataforma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5BA3D35-B32E-43DF-BBA0-8E9BBD50AADE}"/>
                </a:ext>
              </a:extLst>
            </p:cNvPr>
            <p:cNvSpPr txBox="1"/>
            <p:nvPr/>
          </p:nvSpPr>
          <p:spPr>
            <a:xfrm>
              <a:off x="2948561" y="3835109"/>
              <a:ext cx="2077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Risco da Tecnologia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50B09A16-3E99-499F-9A41-7EAC0A9733D4}"/>
                </a:ext>
              </a:extLst>
            </p:cNvPr>
            <p:cNvSpPr txBox="1"/>
            <p:nvPr/>
          </p:nvSpPr>
          <p:spPr>
            <a:xfrm>
              <a:off x="3060232" y="4287507"/>
              <a:ext cx="22999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Baixo (Apple pode julgar alguns restrições de UX)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0D856D49-B5A1-47FF-9C18-0F1ECCAE7FA3}"/>
                </a:ext>
              </a:extLst>
            </p:cNvPr>
            <p:cNvSpPr txBox="1"/>
            <p:nvPr/>
          </p:nvSpPr>
          <p:spPr>
            <a:xfrm>
              <a:off x="3083492" y="4670412"/>
              <a:ext cx="210125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Muito Baixo (possibilidade OTA)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89C9136A-05B4-4810-A29A-A75092446A26}"/>
                </a:ext>
              </a:extLst>
            </p:cNvPr>
            <p:cNvSpPr txBox="1"/>
            <p:nvPr/>
          </p:nvSpPr>
          <p:spPr>
            <a:xfrm>
              <a:off x="3103973" y="5008917"/>
              <a:ext cx="200188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Mínimo</a:t>
              </a:r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EE86EAA-1644-4AA3-ABB3-4708945FA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805" y="4642206"/>
              <a:ext cx="1842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62B316AA-9EED-439A-BA5C-598E6B51E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805" y="4994060"/>
              <a:ext cx="1842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D62FE0F6-1A60-42EF-8134-48F16DD5E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4744" y="4638383"/>
              <a:ext cx="30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66B82057-DD3E-4528-9C2A-38B141CF6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3836" y="4989758"/>
              <a:ext cx="30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947E7A61-8E86-4B7D-8B5D-4739F0826F39}"/>
                </a:ext>
              </a:extLst>
            </p:cNvPr>
            <p:cNvSpPr txBox="1"/>
            <p:nvPr/>
          </p:nvSpPr>
          <p:spPr>
            <a:xfrm>
              <a:off x="5143835" y="4316593"/>
              <a:ext cx="217751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Médio (Google ADS, </a:t>
              </a:r>
              <a:r>
                <a:rPr lang="pt-BR" sz="900" dirty="0" err="1">
                  <a:latin typeface="Quicksand" pitchFamily="2" charset="77"/>
                </a:rPr>
                <a:t>Alibaba</a:t>
              </a:r>
              <a:r>
                <a:rPr lang="pt-BR" sz="900" dirty="0">
                  <a:latin typeface="Quicksand" pitchFamily="2" charset="77"/>
                </a:rPr>
                <a:t>, </a:t>
              </a:r>
              <a:r>
                <a:rPr lang="pt-BR" sz="900" dirty="0" err="1">
                  <a:latin typeface="Quicksand" pitchFamily="2" charset="77"/>
                </a:rPr>
                <a:t>Nubank</a:t>
              </a:r>
              <a:r>
                <a:rPr lang="pt-BR" sz="900" dirty="0">
                  <a:latin typeface="Quicksand" pitchFamily="2" charset="77"/>
                </a:rPr>
                <a:t>)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F805075A-E73C-40F1-A8C9-F05EDF4D1321}"/>
                </a:ext>
              </a:extLst>
            </p:cNvPr>
            <p:cNvSpPr txBox="1"/>
            <p:nvPr/>
          </p:nvSpPr>
          <p:spPr>
            <a:xfrm>
              <a:off x="5184744" y="4697145"/>
              <a:ext cx="200188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Alto (Facebook. Instagram, Uber)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EB8E16D3-D23C-459D-A4E5-B13531DEBAAF}"/>
                </a:ext>
              </a:extLst>
            </p:cNvPr>
            <p:cNvSpPr txBox="1"/>
            <p:nvPr/>
          </p:nvSpPr>
          <p:spPr>
            <a:xfrm>
              <a:off x="5184744" y="5016491"/>
              <a:ext cx="112781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Mínimo 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C0EB510-A952-46BA-9C16-B5D104CF41F5}"/>
                </a:ext>
              </a:extLst>
            </p:cNvPr>
            <p:cNvSpPr txBox="1"/>
            <p:nvPr/>
          </p:nvSpPr>
          <p:spPr>
            <a:xfrm>
              <a:off x="5105862" y="3892723"/>
              <a:ext cx="1773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Adoção do Mercado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2054AFE6-3B3A-43B7-BB2C-5F3F7A75CC7F}"/>
                </a:ext>
              </a:extLst>
            </p:cNvPr>
            <p:cNvSpPr txBox="1"/>
            <p:nvPr/>
          </p:nvSpPr>
          <p:spPr>
            <a:xfrm>
              <a:off x="7321351" y="3860740"/>
              <a:ext cx="1002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Pontuação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666DD1F-18EA-46D4-81AD-5C38DED607AB}"/>
                </a:ext>
              </a:extLst>
            </p:cNvPr>
            <p:cNvSpPr txBox="1"/>
            <p:nvPr/>
          </p:nvSpPr>
          <p:spPr>
            <a:xfrm>
              <a:off x="7321350" y="4299660"/>
              <a:ext cx="103603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Médio-Alto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9EFB640-A376-481E-BF8D-F77DDD7560CB}"/>
                </a:ext>
              </a:extLst>
            </p:cNvPr>
            <p:cNvSpPr txBox="1"/>
            <p:nvPr/>
          </p:nvSpPr>
          <p:spPr>
            <a:xfrm>
              <a:off x="7321349" y="4710417"/>
              <a:ext cx="103603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Alto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3CBDA5A-FF2A-49F1-9DE0-D6B6E2DC49C1}"/>
                </a:ext>
              </a:extLst>
            </p:cNvPr>
            <p:cNvSpPr txBox="1"/>
            <p:nvPr/>
          </p:nvSpPr>
          <p:spPr>
            <a:xfrm>
              <a:off x="7321349" y="5013282"/>
              <a:ext cx="103603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Muito-Alto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EBF5E0-C70F-46CA-84FF-DBB9E5ADD4AC}"/>
              </a:ext>
            </a:extLst>
          </p:cNvPr>
          <p:cNvSpPr txBox="1"/>
          <p:nvPr/>
        </p:nvSpPr>
        <p:spPr>
          <a:xfrm>
            <a:off x="1905663" y="5087980"/>
            <a:ext cx="6154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Quicksand" pitchFamily="2" charset="0"/>
              </a:rPr>
              <a:t>Nota:</a:t>
            </a:r>
            <a:r>
              <a:rPr lang="pt-BR" sz="1200" dirty="0">
                <a:latin typeface="Quicksand" pitchFamily="2" charset="0"/>
              </a:rPr>
              <a:t> a pontuação final foi traduzida para uma escala em que quanto maior, melhor. </a:t>
            </a:r>
          </a:p>
          <a:p>
            <a:pPr algn="l"/>
            <a:r>
              <a:rPr lang="pt-BR" sz="1200" dirty="0">
                <a:latin typeface="Quicksand" pitchFamily="2" charset="0"/>
              </a:rPr>
              <a:t>Para as colunas intermediárias, quanto menor é melhor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B2421F-4718-4D54-9C87-1D9D01408944}"/>
              </a:ext>
            </a:extLst>
          </p:cNvPr>
          <p:cNvSpPr txBox="1"/>
          <p:nvPr/>
        </p:nvSpPr>
        <p:spPr>
          <a:xfrm>
            <a:off x="1019149" y="5750757"/>
            <a:ext cx="7018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Quicksand" pitchFamily="2" charset="0"/>
              </a:rPr>
              <a:t>Com relação à possibilidade de ser restrito pelas diretrizes da loja, </a:t>
            </a:r>
            <a:r>
              <a:rPr lang="pt-BR" sz="1200" dirty="0" err="1">
                <a:latin typeface="Quicksand" pitchFamily="2" charset="0"/>
              </a:rPr>
              <a:t>Kotlin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é a opção mais segura, pois não tem a possibilidade integrada de executar código que ainda não foi empacotado com o aplicativo e requer a criação de nossa própria IU abstrações usando componentes do sistema.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06E956-5D1E-437C-8546-1001499F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777F4598-9010-4FA6-B698-3308D6D31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Restrições da lojas (1/2)</a:t>
            </a:r>
          </a:p>
        </p:txBody>
      </p:sp>
    </p:spTree>
    <p:extLst>
      <p:ext uri="{BB962C8B-B14F-4D97-AF65-F5344CB8AC3E}">
        <p14:creationId xmlns:p14="http://schemas.microsoft.com/office/powerpoint/2010/main" val="317844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508818" y="2297453"/>
            <a:ext cx="7466381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lvl="1"/>
            <a:r>
              <a:rPr lang="pt-BR" sz="1200" dirty="0">
                <a:latin typeface="Quicksand" pitchFamily="2" charset="77"/>
              </a:rPr>
              <a:t>Em relação às limitações da plataforma, </a:t>
            </a:r>
            <a:r>
              <a:rPr lang="pt-BR" sz="1200" dirty="0" err="1">
                <a:latin typeface="Quicksand" pitchFamily="2" charset="77"/>
              </a:rPr>
              <a:t>Kotlin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 é a abordagem mais flexível. Ele permite o compartilhamento de código em todos os contextos e não impõe limites aos recursos da plataforma / dispositivo. </a:t>
            </a:r>
          </a:p>
          <a:p>
            <a:pPr lvl="1"/>
            <a:endParaRPr lang="pt-BR" sz="1200" dirty="0">
              <a:latin typeface="Quicksand" pitchFamily="2" charset="77"/>
            </a:endParaRPr>
          </a:p>
          <a:p>
            <a:pPr lvl="1"/>
            <a:r>
              <a:rPr lang="pt-BR" sz="1200" dirty="0" err="1">
                <a:latin typeface="Quicksand" pitchFamily="2" charset="77"/>
              </a:rPr>
              <a:t>Flutter</a:t>
            </a:r>
            <a:r>
              <a:rPr lang="pt-BR" sz="1200" dirty="0">
                <a:latin typeface="Quicksand" pitchFamily="2" charset="77"/>
              </a:rPr>
              <a:t> e </a:t>
            </a:r>
            <a:r>
              <a:rPr lang="pt-BR" sz="1200" dirty="0" err="1">
                <a:latin typeface="Quicksand" pitchFamily="2" charset="77"/>
              </a:rPr>
              <a:t>React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 têm limitações semelhantes principalmente devido à sua abordagem de memória e não podem ser usados fora do processo principal do aplicativo. Essa limitação pode mudar com o tempo, mas consideramos que não é um bloqueador para uso, pois geralmente não dependemos muito do uso do processo auxiliar e ainda é possível escrever código nativo para atender a esses requisitos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456286"/>
            <a:ext cx="7682164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Restrições da lojas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Conclusão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D3918-A347-4B62-9871-A5EE4225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6F1A8-6C6E-433E-AD3F-3C1C0EB5B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Restrições da lojas (2/2)</a:t>
            </a:r>
          </a:p>
        </p:txBody>
      </p:sp>
    </p:spTree>
    <p:extLst>
      <p:ext uri="{BB962C8B-B14F-4D97-AF65-F5344CB8AC3E}">
        <p14:creationId xmlns:p14="http://schemas.microsoft.com/office/powerpoint/2010/main" val="3243380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B8D513-490F-4BEC-9ABF-F800AF042081}"/>
              </a:ext>
            </a:extLst>
          </p:cNvPr>
          <p:cNvSpPr txBox="1"/>
          <p:nvPr/>
        </p:nvSpPr>
        <p:spPr>
          <a:xfrm>
            <a:off x="313765" y="1525612"/>
            <a:ext cx="11331387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20B0604020202020204" pitchFamily="34" charset="0"/>
              <a:buChar char="q"/>
            </a:pPr>
            <a:r>
              <a:rPr lang="en-US" sz="1200" b="1" dirty="0" err="1">
                <a:latin typeface="Quicksand" pitchFamily="2" charset="77"/>
              </a:rPr>
              <a:t>Consideramos</a:t>
            </a:r>
            <a:r>
              <a:rPr lang="en-US" sz="1200" b="1" dirty="0">
                <a:latin typeface="Quicksand" pitchFamily="2" charset="77"/>
              </a:rPr>
              <a:t> o </a:t>
            </a:r>
            <a:r>
              <a:rPr lang="en-US" sz="1200" b="1" dirty="0" err="1">
                <a:latin typeface="Quicksand" pitchFamily="2" charset="77"/>
              </a:rPr>
              <a:t>uso</a:t>
            </a:r>
            <a:r>
              <a:rPr lang="en-US" sz="1200" b="1" dirty="0">
                <a:latin typeface="Quicksand" pitchFamily="2" charset="77"/>
              </a:rPr>
              <a:t> de WebView</a:t>
            </a:r>
            <a:endParaRPr lang="pt-BR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Quicksand Light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Quicksand Light" pitchFamily="2" charset="0"/>
                <a:ea typeface="+mn-lt"/>
                <a:cs typeface="+mn-lt"/>
              </a:rPr>
              <a:t>Flutter</a:t>
            </a:r>
            <a:endParaRPr lang="en-US" dirty="0">
              <a:latin typeface="Quicksand Light" pitchFamily="2" charset="0"/>
            </a:endParaRP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Utitliza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o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componente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WebView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nativo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de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cada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plataforma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(iOS: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WKWebView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, Android: WebView)</a:t>
            </a:r>
            <a:endParaRPr lang="en-US" dirty="0">
              <a:latin typeface="Quicksand Light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Quicksand Light" pitchFamily="2" charset="0"/>
                <a:ea typeface="+mn-lt"/>
                <a:cs typeface="+mn-lt"/>
              </a:rPr>
              <a:t>React native</a:t>
            </a:r>
            <a:endParaRPr lang="en-US" dirty="0">
              <a:latin typeface="Quicksand Light" pitchFamily="2" charset="0"/>
            </a:endParaRP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Versão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padrão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da WebView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removida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do Core do React Native.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Múltiplos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substitutos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feitos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pela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comunidade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.</a:t>
            </a:r>
            <a:endParaRPr lang="en-US" dirty="0">
              <a:latin typeface="Quicksand Light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Quicksand Light" pitchFamily="2" charset="0"/>
                <a:ea typeface="+mn-lt"/>
                <a:cs typeface="+mn-lt"/>
              </a:rPr>
              <a:t>Kotlin Native</a:t>
            </a:r>
            <a:endParaRPr lang="en-US" dirty="0">
              <a:latin typeface="Quicksand Light" pitchFamily="2" charset="0"/>
            </a:endParaRP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Não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possui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componentes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(UI),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delegando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esta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funcionalidade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para o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nativo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de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cada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plataforma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. Com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isso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,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além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de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desenvolvedores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Kotlin, é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preciso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en-US" dirty="0" err="1">
                <a:latin typeface="Quicksand Light" pitchFamily="2" charset="0"/>
                <a:ea typeface="+mn-lt"/>
                <a:cs typeface="+mn-lt"/>
              </a:rPr>
              <a:t>desenvolvedores</a:t>
            </a:r>
            <a:r>
              <a:rPr lang="en-US" dirty="0">
                <a:latin typeface="Quicksand Light" pitchFamily="2" charset="0"/>
                <a:ea typeface="+mn-lt"/>
                <a:cs typeface="+mn-lt"/>
              </a:rPr>
              <a:t> iOS e Android.</a:t>
            </a:r>
            <a:endParaRPr lang="en-US" dirty="0">
              <a:latin typeface="Quicksand Light" pitchFamily="2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3EE8F62-048D-490B-9BEC-EE759810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60ED04D-476E-4454-AC1A-C1B030507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Mini Apps</a:t>
            </a:r>
          </a:p>
        </p:txBody>
      </p:sp>
    </p:spTree>
    <p:extLst>
      <p:ext uri="{BB962C8B-B14F-4D97-AF65-F5344CB8AC3E}">
        <p14:creationId xmlns:p14="http://schemas.microsoft.com/office/powerpoint/2010/main" val="2644159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B8D513-490F-4BEC-9ABF-F800AF042081}"/>
              </a:ext>
            </a:extLst>
          </p:cNvPr>
          <p:cNvSpPr txBox="1"/>
          <p:nvPr/>
        </p:nvSpPr>
        <p:spPr>
          <a:xfrm>
            <a:off x="313765" y="1525612"/>
            <a:ext cx="11331387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latin typeface="Quicksand Light" pitchFamily="2" charset="0"/>
                <a:ea typeface="+mn-lt"/>
                <a:cs typeface="+mn-lt"/>
              </a:rPr>
              <a:t>Flutter</a:t>
            </a:r>
            <a:endParaRPr lang="pt-BR" dirty="0">
              <a:latin typeface="Quicksand Light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Quicksand Light" pitchFamily="2" charset="0"/>
                <a:ea typeface="+mn-lt"/>
                <a:cs typeface="+mn-lt"/>
              </a:rPr>
              <a:t>Suporte por padrão à modularização e uso de código embarcado.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dirty="0">
              <a:latin typeface="Quicksand Light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latin typeface="Quicksand Light" pitchFamily="2" charset="0"/>
                <a:ea typeface="+mn-lt"/>
                <a:cs typeface="+mn-lt"/>
              </a:rPr>
              <a:t>React</a:t>
            </a:r>
            <a:r>
              <a:rPr lang="pt-BR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pt-BR" dirty="0" err="1">
                <a:latin typeface="Quicksand Light" pitchFamily="2" charset="0"/>
                <a:ea typeface="+mn-lt"/>
                <a:cs typeface="+mn-lt"/>
              </a:rPr>
              <a:t>native</a:t>
            </a:r>
            <a:endParaRPr lang="pt-BR" dirty="0">
              <a:latin typeface="Quicksand Light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Quicksand Light" pitchFamily="2" charset="0"/>
                <a:ea typeface="+mn-lt"/>
                <a:cs typeface="+mn-lt"/>
              </a:rPr>
              <a:t>Suporte por padrão à modularização.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dirty="0">
              <a:latin typeface="Quicksand Light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latin typeface="Quicksand Light" pitchFamily="2" charset="0"/>
                <a:ea typeface="+mn-lt"/>
                <a:cs typeface="+mn-lt"/>
              </a:rPr>
              <a:t>Kotlin</a:t>
            </a:r>
            <a:r>
              <a:rPr lang="pt-BR" dirty="0">
                <a:latin typeface="Quicksand Light" pitchFamily="2" charset="0"/>
                <a:ea typeface="+mn-lt"/>
                <a:cs typeface="+mn-lt"/>
              </a:rPr>
              <a:t> </a:t>
            </a:r>
            <a:r>
              <a:rPr lang="pt-BR" dirty="0" err="1">
                <a:latin typeface="Quicksand Light" pitchFamily="2" charset="0"/>
                <a:ea typeface="+mn-lt"/>
                <a:cs typeface="+mn-lt"/>
              </a:rPr>
              <a:t>Native</a:t>
            </a:r>
            <a:endParaRPr lang="pt-BR" dirty="0">
              <a:latin typeface="Quicksand Light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Quicksand Light" pitchFamily="2" charset="0"/>
                <a:ea typeface="+mn-lt"/>
                <a:cs typeface="+mn-lt"/>
              </a:rPr>
              <a:t>Suporte via </a:t>
            </a:r>
            <a:r>
              <a:rPr lang="pt-BR" dirty="0" err="1">
                <a:latin typeface="Quicksand Light" pitchFamily="2" charset="0"/>
                <a:ea typeface="+mn-lt"/>
                <a:cs typeface="+mn-lt"/>
              </a:rPr>
              <a:t>Gradle</a:t>
            </a:r>
            <a:r>
              <a:rPr lang="pt-BR" dirty="0">
                <a:latin typeface="Quicksand Light" pitchFamily="2" charset="0"/>
                <a:ea typeface="+mn-lt"/>
                <a:cs typeface="+mn-lt"/>
              </a:rPr>
              <a:t> à modularização.</a:t>
            </a:r>
            <a:endParaRPr lang="pt-BR" dirty="0">
              <a:latin typeface="Quicksand Light" pitchFamily="2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3EE8F62-048D-490B-9BEC-EE759810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60ED04D-476E-4454-AC1A-C1B030507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Modularização</a:t>
            </a:r>
          </a:p>
        </p:txBody>
      </p:sp>
    </p:spTree>
    <p:extLst>
      <p:ext uri="{BB962C8B-B14F-4D97-AF65-F5344CB8AC3E}">
        <p14:creationId xmlns:p14="http://schemas.microsoft.com/office/powerpoint/2010/main" val="2128523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0A5A482-0305-4230-B977-A1F4ADA72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4358"/>
              </p:ext>
            </p:extLst>
          </p:nvPr>
        </p:nvGraphicFramePr>
        <p:xfrm>
          <a:off x="1372704" y="1612795"/>
          <a:ext cx="9446592" cy="47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296">
                  <a:extLst>
                    <a:ext uri="{9D8B030D-6E8A-4147-A177-3AD203B41FA5}">
                      <a16:colId xmlns:a16="http://schemas.microsoft.com/office/drawing/2014/main" val="3560747985"/>
                    </a:ext>
                  </a:extLst>
                </a:gridCol>
                <a:gridCol w="4723296">
                  <a:extLst>
                    <a:ext uri="{9D8B030D-6E8A-4147-A177-3AD203B41FA5}">
                      <a16:colId xmlns:a16="http://schemas.microsoft.com/office/drawing/2014/main" val="3915711457"/>
                    </a:ext>
                  </a:extLst>
                </a:gridCol>
              </a:tblGrid>
              <a:tr h="51849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Quicksand" pitchFamily="2" charset="0"/>
                        </a:rPr>
                        <a:t>Cross Platform</a:t>
                      </a:r>
                      <a:endParaRPr lang="pt-BR" dirty="0">
                        <a:latin typeface="Quicksan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Quicksand" pitchFamily="2" charset="0"/>
                        </a:rPr>
                        <a:t>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93593"/>
                  </a:ext>
                </a:extLst>
              </a:tr>
              <a:tr h="5184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>
                          <a:latin typeface="Quicksand Light" pitchFamily="2" charset="0"/>
                        </a:rPr>
                        <a:t>O desenvolvimento tende a ser mais genérico, não direcionado a uma plataforma especifica. </a:t>
                      </a:r>
                      <a:endParaRPr lang="pt-BR" sz="1200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Quicksand Light" pitchFamily="2" charset="0"/>
                        </a:rPr>
                        <a:t>O desenvolvimento tende a ser mais direcionado à plataforma</a:t>
                      </a:r>
                      <a:endParaRPr lang="pt-BR" sz="1200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331179"/>
                  </a:ext>
                </a:extLst>
              </a:tr>
              <a:tr h="5184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Base de código comum entre as plataformas, ou seja, o código único para rodar em iOS e Android.</a:t>
                      </a:r>
                      <a:endParaRPr lang="en-US" sz="1200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Uma base de código entre aplicativos para a mesma plataforma.</a:t>
                      </a:r>
                      <a:endParaRPr lang="en-US" sz="1200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680838"/>
                  </a:ext>
                </a:extLst>
              </a:tr>
              <a:tr h="5184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Tende a exigir maior esforço de desenvolvimento para não impactar perfórmance</a:t>
                      </a:r>
                      <a:endParaRPr lang="en-US" sz="120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Aplicativo tende a ser mais performático</a:t>
                      </a:r>
                      <a:endParaRPr lang="en-US" sz="1200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99668"/>
                  </a:ext>
                </a:extLst>
              </a:tr>
              <a:tr h="5184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Exige maior esforço de desenvolvimento para que o comportamento do código (UI) seja mais próximo ao que o usuário da plataforma está acostumado</a:t>
                      </a:r>
                      <a:endParaRPr lang="en-US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O App naturalmente tende a se comportar e aparentar o que o usuário da plataforma está acostumado</a:t>
                      </a:r>
                      <a:endParaRPr lang="en-US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490652"/>
                  </a:ext>
                </a:extLst>
              </a:tr>
              <a:tr h="5184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Custo de desenvolvimento tende a ser menor</a:t>
                      </a:r>
                      <a:endParaRPr lang="en-US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Custo de desenvolvimento tende a ser maior</a:t>
                      </a:r>
                      <a:endParaRPr lang="en-US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47745"/>
                  </a:ext>
                </a:extLst>
              </a:tr>
              <a:tr h="5184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Possível ambiente de desenvolvimento mais barato</a:t>
                      </a:r>
                      <a:endParaRPr lang="en-US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Ambiente de desenvolvimento mais caro (iOS)</a:t>
                      </a:r>
                      <a:endParaRPr lang="en-US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926595"/>
                  </a:ext>
                </a:extLst>
              </a:tr>
              <a:tr h="5184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Equipe de desenvolvimento mais genérico</a:t>
                      </a:r>
                      <a:endParaRPr lang="en-US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Equipe de desenvolvimento mais específico, com tendência a ser segregado pela plataforma</a:t>
                      </a:r>
                      <a:endParaRPr lang="en-US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45221"/>
                  </a:ext>
                </a:extLst>
              </a:tr>
              <a:tr h="5184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>
                          <a:latin typeface="Quicksand Light" pitchFamily="2" charset="0"/>
                        </a:rPr>
                        <a:t>Novas features da plataforma dependem de implementação no Flutter</a:t>
                      </a:r>
                      <a:endParaRPr lang="en-US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b="0" i="0" u="none" strike="noStrike" noProof="0" dirty="0">
                          <a:latin typeface="Quicksand Light" pitchFamily="2" charset="0"/>
                        </a:rPr>
                        <a:t>Novas </a:t>
                      </a:r>
                      <a:r>
                        <a:rPr lang="pt-BR" sz="1200" b="0" i="0" u="none" strike="noStrike" noProof="0" dirty="0" err="1">
                          <a:latin typeface="Quicksand Light" pitchFamily="2" charset="0"/>
                        </a:rPr>
                        <a:t>features</a:t>
                      </a:r>
                      <a:r>
                        <a:rPr lang="pt-BR" sz="1200" b="0" i="0" u="none" strike="noStrike" noProof="0" dirty="0">
                          <a:latin typeface="Quicksand Light" pitchFamily="2" charset="0"/>
                        </a:rPr>
                        <a:t> da plataforma estão naturalmente disponíveis</a:t>
                      </a:r>
                      <a:endParaRPr lang="en-US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276036"/>
                  </a:ext>
                </a:extLst>
              </a:tr>
            </a:tbl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11BD3780-B853-4841-B617-063FB1FE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358B09C-62FA-44A8-AD71-C0857DA19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Comparação com Plataformas Nativas</a:t>
            </a:r>
          </a:p>
        </p:txBody>
      </p:sp>
    </p:spTree>
    <p:extLst>
      <p:ext uri="{BB962C8B-B14F-4D97-AF65-F5344CB8AC3E}">
        <p14:creationId xmlns:p14="http://schemas.microsoft.com/office/powerpoint/2010/main" val="143238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3079-C2C4-48A0-97B6-AE27BAEF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Adequabilidade aos drivers VR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55A5EA-8CC8-4603-8F06-784FBF827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585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999F498-A1B8-48A3-AA26-B1CF55F2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Adequabilidade aos drivers VR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EC5F4DB-0CE2-4A8B-9B6E-EEB55CF67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68F363BA-98B7-4B52-BC8D-598F7516C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50578"/>
              </p:ext>
            </p:extLst>
          </p:nvPr>
        </p:nvGraphicFramePr>
        <p:xfrm>
          <a:off x="304800" y="1460500"/>
          <a:ext cx="11582399" cy="51435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25800">
                  <a:extLst>
                    <a:ext uri="{9D8B030D-6E8A-4147-A177-3AD203B41FA5}">
                      <a16:colId xmlns:a16="http://schemas.microsoft.com/office/drawing/2014/main" val="1222742688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2054474115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1142977612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3641176208"/>
                    </a:ext>
                  </a:extLst>
                </a:gridCol>
              </a:tblGrid>
              <a:tr h="54416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Quicksand" pitchFamily="2" charset="0"/>
                        </a:rPr>
                        <a:t>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Quicksand" pitchFamily="2" charset="0"/>
                        </a:rPr>
                        <a:t>Flutter</a:t>
                      </a:r>
                      <a:endParaRPr lang="pt-BR" dirty="0">
                        <a:latin typeface="Quicks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Quicksand" pitchFamily="2" charset="0"/>
                        </a:rPr>
                        <a:t>React</a:t>
                      </a:r>
                      <a:r>
                        <a:rPr lang="pt-BR" dirty="0">
                          <a:latin typeface="Quicksand" pitchFamily="2" charset="0"/>
                        </a:rPr>
                        <a:t> </a:t>
                      </a:r>
                      <a:r>
                        <a:rPr lang="pt-BR" dirty="0" err="1">
                          <a:latin typeface="Quicksand" pitchFamily="2" charset="0"/>
                        </a:rPr>
                        <a:t>native</a:t>
                      </a:r>
                      <a:endParaRPr lang="pt-BR" dirty="0">
                        <a:latin typeface="Quicks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Quicksand" pitchFamily="2" charset="0"/>
                        </a:rPr>
                        <a:t>Klotin</a:t>
                      </a:r>
                      <a:r>
                        <a:rPr lang="pt-BR" dirty="0">
                          <a:latin typeface="Quicksand" pitchFamily="2" charset="0"/>
                        </a:rPr>
                        <a:t> </a:t>
                      </a:r>
                      <a:r>
                        <a:rPr lang="pt-BR" dirty="0" err="1">
                          <a:latin typeface="Quicksand" pitchFamily="2" charset="0"/>
                        </a:rPr>
                        <a:t>native</a:t>
                      </a:r>
                      <a:endParaRPr lang="pt-BR" dirty="0">
                        <a:latin typeface="Quicks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349308"/>
                  </a:ext>
                </a:extLst>
              </a:tr>
              <a:tr h="544168">
                <a:tc>
                  <a:txBody>
                    <a:bodyPr/>
                    <a:lstStyle/>
                    <a:p>
                      <a:pPr algn="r"/>
                      <a:r>
                        <a:rPr lang="pt-BR" dirty="0" err="1">
                          <a:latin typeface="Quicksand Light" pitchFamily="2" charset="0"/>
                        </a:rPr>
                        <a:t>Whitelabel</a:t>
                      </a:r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690751"/>
                  </a:ext>
                </a:extLst>
              </a:tr>
              <a:tr h="939247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Quicksand Light" pitchFamily="2" charset="0"/>
                        </a:rPr>
                        <a:t>Modularização menus, </a:t>
                      </a:r>
                      <a:r>
                        <a:rPr lang="pt-BR" dirty="0" err="1">
                          <a:latin typeface="Quicksand Light" pitchFamily="2" charset="0"/>
                        </a:rPr>
                        <a:t>features</a:t>
                      </a:r>
                      <a:r>
                        <a:rPr lang="pt-BR" dirty="0">
                          <a:latin typeface="Quicksand Light" pitchFamily="2" charset="0"/>
                        </a:rPr>
                        <a:t> e SDK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281060"/>
                  </a:ext>
                </a:extLst>
              </a:tr>
              <a:tr h="544168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Quicksand Light" pitchFamily="2" charset="0"/>
                        </a:rPr>
                        <a:t>Pipeline CI/CD para a loja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101497"/>
                  </a:ext>
                </a:extLst>
              </a:tr>
              <a:tr h="544168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Quicksand Light" pitchFamily="2" charset="0"/>
                        </a:rPr>
                        <a:t>Segregação de notificações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91657"/>
                  </a:ext>
                </a:extLst>
              </a:tr>
              <a:tr h="544168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Quicksand Light" pitchFamily="2" charset="0"/>
                        </a:rPr>
                        <a:t>Segregação de cadastro e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176824"/>
                  </a:ext>
                </a:extLst>
              </a:tr>
              <a:tr h="939247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Quicksand Light" pitchFamily="2" charset="0"/>
                        </a:rPr>
                        <a:t>segregação de politicas, termos de uso e LGPD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>
                        <a:latin typeface="Quicksand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960242"/>
                  </a:ext>
                </a:extLst>
              </a:tr>
              <a:tr h="544168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/>
                          </a:solidFill>
                          <a:latin typeface="Quicksand Light" pitchFamily="2" charset="0"/>
                        </a:rPr>
                        <a:t>Aderência</a:t>
                      </a:r>
                    </a:p>
                  </a:txBody>
                  <a:tcPr anchor="ctr">
                    <a:solidFill>
                      <a:srgbClr val="00B21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Quicksand Light" pitchFamily="2" charset="0"/>
                      </a:endParaRPr>
                    </a:p>
                  </a:txBody>
                  <a:tcPr anchor="ctr">
                    <a:solidFill>
                      <a:srgbClr val="00B21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Quicksand Light" pitchFamily="2" charset="0"/>
                      </a:endParaRPr>
                    </a:p>
                  </a:txBody>
                  <a:tcPr anchor="ctr">
                    <a:solidFill>
                      <a:srgbClr val="00B21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Quicksand Light" pitchFamily="2" charset="0"/>
                      </a:endParaRPr>
                    </a:p>
                  </a:txBody>
                  <a:tcPr anchor="ctr">
                    <a:solidFill>
                      <a:srgbClr val="00B2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98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197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C307-3B7C-46B2-B04C-22A05895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das funcionalidades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359311-384E-41D6-AA22-4A71EBAF1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Esforço estimado considerando </a:t>
            </a:r>
            <a:r>
              <a:rPr lang="pt-BR" dirty="0" err="1"/>
              <a:t>Flutter</a:t>
            </a:r>
            <a:endParaRPr lang="pt-BR" dirty="0"/>
          </a:p>
        </p:txBody>
      </p:sp>
      <p:graphicFrame>
        <p:nvGraphicFramePr>
          <p:cNvPr id="29" name="Tabela 29">
            <a:extLst>
              <a:ext uri="{FF2B5EF4-FFF2-40B4-BE49-F238E27FC236}">
                <a16:creationId xmlns:a16="http://schemas.microsoft.com/office/drawing/2014/main" id="{24202742-60C7-4A92-BCF2-2B5D303F8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10931"/>
              </p:ext>
            </p:extLst>
          </p:nvPr>
        </p:nvGraphicFramePr>
        <p:xfrm>
          <a:off x="2032000" y="2418153"/>
          <a:ext cx="8128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1585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153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Funcionalidade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Esforço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4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Carrossel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2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Saldo / Extrato / Gráfico de Utilização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Busca da</a:t>
                      </a:r>
                      <a:br>
                        <a:rPr lang="pt-BR" dirty="0"/>
                      </a:br>
                      <a:r>
                        <a:rPr lang="pt-BR" dirty="0"/>
                        <a:t>Rede Credenciada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6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Cartão Virtual /</a:t>
                      </a:r>
                      <a:br>
                        <a:rPr lang="pt-BR" dirty="0"/>
                      </a:br>
                      <a:r>
                        <a:rPr lang="pt-BR" dirty="0"/>
                        <a:t>Pagamento via QR </a:t>
                      </a:r>
                      <a:r>
                        <a:rPr lang="pt-BR" dirty="0" err="1"/>
                        <a:t>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8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Cadastro do usuário</a:t>
                      </a:r>
                      <a:br>
                        <a:rPr lang="pt-BR" dirty="0"/>
                      </a:br>
                      <a:r>
                        <a:rPr lang="pt-BR" dirty="0"/>
                        <a:t>(</a:t>
                      </a:r>
                      <a:r>
                        <a:rPr lang="pt-BR" dirty="0" err="1"/>
                        <a:t>Onboarding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9941"/>
                  </a:ext>
                </a:extLst>
              </a:tr>
            </a:tbl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2215DE-EB7E-4C61-A48E-BF9535DDFD2A}"/>
              </a:ext>
            </a:extLst>
          </p:cNvPr>
          <p:cNvSpPr txBox="1"/>
          <p:nvPr/>
        </p:nvSpPr>
        <p:spPr>
          <a:xfrm rot="19853718">
            <a:off x="3009901" y="3741216"/>
            <a:ext cx="70231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FF0000"/>
                </a:solidFill>
                <a:latin typeface="Quicksand Light" pitchFamily="2" charset="0"/>
              </a:rPr>
              <a:t>Vale a pena ????</a:t>
            </a:r>
          </a:p>
        </p:txBody>
      </p:sp>
    </p:spTree>
    <p:extLst>
      <p:ext uri="{BB962C8B-B14F-4D97-AF65-F5344CB8AC3E}">
        <p14:creationId xmlns:p14="http://schemas.microsoft.com/office/powerpoint/2010/main" val="2766555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3E9C-1482-43EC-B348-0FD7C53F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atenção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D48E6B-CF20-4759-9CF8-1634A4A35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10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1">
            <a:extLst>
              <a:ext uri="{FF2B5EF4-FFF2-40B4-BE49-F238E27FC236}">
                <a16:creationId xmlns:a16="http://schemas.microsoft.com/office/drawing/2014/main" id="{2105FA17-6BDA-3940-A624-46148660C0A3}"/>
              </a:ext>
            </a:extLst>
          </p:cNvPr>
          <p:cNvSpPr/>
          <p:nvPr/>
        </p:nvSpPr>
        <p:spPr>
          <a:xfrm>
            <a:off x="-20311" y="1200150"/>
            <a:ext cx="1761306" cy="5657849"/>
          </a:xfrm>
          <a:prstGeom prst="rect">
            <a:avLst/>
          </a:prstGeom>
          <a:solidFill>
            <a:srgbClr val="004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E05F7DB-7D92-432F-BE50-7E6FB1CC150D}"/>
              </a:ext>
            </a:extLst>
          </p:cNvPr>
          <p:cNvSpPr/>
          <p:nvPr/>
        </p:nvSpPr>
        <p:spPr>
          <a:xfrm>
            <a:off x="1736829" y="1197764"/>
            <a:ext cx="1746000" cy="5657062"/>
          </a:xfrm>
          <a:prstGeom prst="rect">
            <a:avLst/>
          </a:prstGeom>
          <a:solidFill>
            <a:srgbClr val="00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578055B-8241-4A23-A8D9-7496D5C54094}"/>
              </a:ext>
            </a:extLst>
          </p:cNvPr>
          <p:cNvSpPr/>
          <p:nvPr/>
        </p:nvSpPr>
        <p:spPr>
          <a:xfrm>
            <a:off x="3478663" y="1197764"/>
            <a:ext cx="1746000" cy="5657062"/>
          </a:xfrm>
          <a:prstGeom prst="rect">
            <a:avLst/>
          </a:prstGeom>
          <a:solidFill>
            <a:srgbClr val="005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85E493-B6D0-4FB1-BCED-257EC5756280}"/>
              </a:ext>
            </a:extLst>
          </p:cNvPr>
          <p:cNvSpPr/>
          <p:nvPr/>
        </p:nvSpPr>
        <p:spPr>
          <a:xfrm>
            <a:off x="5220497" y="1197764"/>
            <a:ext cx="1746000" cy="5657062"/>
          </a:xfrm>
          <a:prstGeom prst="rect">
            <a:avLst/>
          </a:prstGeom>
          <a:solidFill>
            <a:srgbClr val="00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DC2CF-71C6-4460-8C70-2C2BA039BEEC}"/>
              </a:ext>
            </a:extLst>
          </p:cNvPr>
          <p:cNvSpPr/>
          <p:nvPr/>
        </p:nvSpPr>
        <p:spPr>
          <a:xfrm>
            <a:off x="6962331" y="1197764"/>
            <a:ext cx="1746000" cy="5657062"/>
          </a:xfrm>
          <a:prstGeom prst="rect">
            <a:avLst/>
          </a:prstGeom>
          <a:solidFill>
            <a:srgbClr val="006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AC869B-3232-4D48-A42E-7CF8CCF1BCA0}"/>
              </a:ext>
            </a:extLst>
          </p:cNvPr>
          <p:cNvSpPr/>
          <p:nvPr/>
        </p:nvSpPr>
        <p:spPr>
          <a:xfrm>
            <a:off x="8704165" y="1197764"/>
            <a:ext cx="1746000" cy="5657062"/>
          </a:xfrm>
          <a:prstGeom prst="rect">
            <a:avLst/>
          </a:pr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14FDFC6-B7B6-4019-A3DF-A2AF5232F2CA}"/>
              </a:ext>
            </a:extLst>
          </p:cNvPr>
          <p:cNvSpPr/>
          <p:nvPr/>
        </p:nvSpPr>
        <p:spPr>
          <a:xfrm>
            <a:off x="10445997" y="1197764"/>
            <a:ext cx="1746000" cy="5657062"/>
          </a:xfrm>
          <a:prstGeom prst="rect">
            <a:avLst/>
          </a:prstGeom>
          <a:solidFill>
            <a:srgbClr val="007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B81DB49E-B3F0-4933-BB9B-2C84D5BCE9B9}"/>
              </a:ext>
            </a:extLst>
          </p:cNvPr>
          <p:cNvSpPr txBox="1"/>
          <p:nvPr/>
        </p:nvSpPr>
        <p:spPr>
          <a:xfrm>
            <a:off x="1769050" y="2884431"/>
            <a:ext cx="16999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Mapeamento do cenário tecnológico e desenho da arquitetura atuais da VR.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53292C0F-6410-4128-B0AC-A7BA51AFE56D}"/>
              </a:ext>
            </a:extLst>
          </p:cNvPr>
          <p:cNvSpPr txBox="1"/>
          <p:nvPr/>
        </p:nvSpPr>
        <p:spPr>
          <a:xfrm>
            <a:off x="3486996" y="2884431"/>
            <a:ext cx="174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Visão de negócio da VR sobre o Super APP, levando em consideração as necessidades estratégicas e principais expectativas.</a:t>
            </a: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2CF96A22-3A90-4E0A-8CC7-1A8CE7648E7E}"/>
              </a:ext>
            </a:extLst>
          </p:cNvPr>
          <p:cNvSpPr txBox="1"/>
          <p:nvPr/>
        </p:nvSpPr>
        <p:spPr>
          <a:xfrm>
            <a:off x="5217997" y="2884431"/>
            <a:ext cx="174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Pontos que serão observados e  avaliados, a partir da realidade atual de arquitetura e com a análise do que é preciso para alcançar os objetivos de negócio.</a:t>
            </a: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D57A962B-F0D5-4781-A5F6-41327BDCB334}"/>
              </a:ext>
            </a:extLst>
          </p:cNvPr>
          <p:cNvSpPr txBox="1"/>
          <p:nvPr/>
        </p:nvSpPr>
        <p:spPr>
          <a:xfrm>
            <a:off x="6958997" y="2884431"/>
            <a:ext cx="17409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Descrição objetiva de recomendações necessárias para nova arquitetura tendo em vista os pontos e gaps observados.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AEC093FF-C6C1-4CF7-8687-81C0D1F572B7}"/>
              </a:ext>
            </a:extLst>
          </p:cNvPr>
          <p:cNvSpPr txBox="1"/>
          <p:nvPr/>
        </p:nvSpPr>
        <p:spPr>
          <a:xfrm>
            <a:off x="8699996" y="2884431"/>
            <a:ext cx="174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Desenho da proposta de uma nova arquitetura para mitigar os gaps tecnológicos encontrados e necessidades de negócio. </a:t>
            </a:r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48327A96-8D92-41A4-956D-9FA0BB3AB52D}"/>
              </a:ext>
            </a:extLst>
          </p:cNvPr>
          <p:cNvSpPr txBox="1"/>
          <p:nvPr/>
        </p:nvSpPr>
        <p:spPr>
          <a:xfrm>
            <a:off x="10463983" y="2884431"/>
            <a:ext cx="1715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Amarração final, sintetizando-se as principais percepções de forças e pontos de atenção, buscando embasar um parecer final sobre a nova arquitetura.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B012AF4-6E97-4BD6-955E-3124DEFEEF50}"/>
              </a:ext>
            </a:extLst>
          </p:cNvPr>
          <p:cNvSpPr/>
          <p:nvPr/>
        </p:nvSpPr>
        <p:spPr>
          <a:xfrm>
            <a:off x="-8850" y="6375258"/>
            <a:ext cx="12189386" cy="47498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E9FD18B-5CE5-4E3E-A5F5-BA6A03441916}"/>
              </a:ext>
            </a:extLst>
          </p:cNvPr>
          <p:cNvCxnSpPr>
            <a:cxnSpLocks/>
            <a:stCxn id="46" idx="2"/>
            <a:endCxn id="31" idx="1"/>
          </p:cNvCxnSpPr>
          <p:nvPr/>
        </p:nvCxnSpPr>
        <p:spPr>
          <a:xfrm>
            <a:off x="727928" y="6607661"/>
            <a:ext cx="10499629" cy="458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36">
            <a:extLst>
              <a:ext uri="{FF2B5EF4-FFF2-40B4-BE49-F238E27FC236}">
                <a16:creationId xmlns:a16="http://schemas.microsoft.com/office/drawing/2014/main" id="{0F820C97-4A95-4DBD-92FE-FF3F91AD8703}"/>
              </a:ext>
            </a:extLst>
          </p:cNvPr>
          <p:cNvSpPr/>
          <p:nvPr/>
        </p:nvSpPr>
        <p:spPr>
          <a:xfrm>
            <a:off x="5982167" y="6475430"/>
            <a:ext cx="273633" cy="27363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8" name="Chevron 38">
            <a:extLst>
              <a:ext uri="{FF2B5EF4-FFF2-40B4-BE49-F238E27FC236}">
                <a16:creationId xmlns:a16="http://schemas.microsoft.com/office/drawing/2014/main" id="{546E494A-8532-4FC5-9FCF-DF7759EB2C08}"/>
              </a:ext>
            </a:extLst>
          </p:cNvPr>
          <p:cNvSpPr/>
          <p:nvPr/>
        </p:nvSpPr>
        <p:spPr>
          <a:xfrm>
            <a:off x="4233703" y="6475430"/>
            <a:ext cx="273633" cy="273633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9" name="Chevron 40">
            <a:extLst>
              <a:ext uri="{FF2B5EF4-FFF2-40B4-BE49-F238E27FC236}">
                <a16:creationId xmlns:a16="http://schemas.microsoft.com/office/drawing/2014/main" id="{F50236BF-CBC8-4BEC-8954-703A55DF9AA7}"/>
              </a:ext>
            </a:extLst>
          </p:cNvPr>
          <p:cNvSpPr/>
          <p:nvPr/>
        </p:nvSpPr>
        <p:spPr>
          <a:xfrm>
            <a:off x="7730631" y="6475430"/>
            <a:ext cx="273633" cy="273633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0" name="Chevron 41">
            <a:extLst>
              <a:ext uri="{FF2B5EF4-FFF2-40B4-BE49-F238E27FC236}">
                <a16:creationId xmlns:a16="http://schemas.microsoft.com/office/drawing/2014/main" id="{39FE05E1-CF7F-4663-89CB-1203484F8B1D}"/>
              </a:ext>
            </a:extLst>
          </p:cNvPr>
          <p:cNvSpPr/>
          <p:nvPr/>
        </p:nvSpPr>
        <p:spPr>
          <a:xfrm>
            <a:off x="9479095" y="6475430"/>
            <a:ext cx="273633" cy="27363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51CDCE9A-710F-4FFB-B667-F8A677851203}"/>
              </a:ext>
            </a:extLst>
          </p:cNvPr>
          <p:cNvSpPr/>
          <p:nvPr/>
        </p:nvSpPr>
        <p:spPr>
          <a:xfrm>
            <a:off x="11227557" y="6520806"/>
            <a:ext cx="182880" cy="182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611440F3-FA9A-4A48-849F-458DE2E9EAE2}"/>
              </a:ext>
            </a:extLst>
          </p:cNvPr>
          <p:cNvSpPr txBox="1"/>
          <p:nvPr/>
        </p:nvSpPr>
        <p:spPr>
          <a:xfrm>
            <a:off x="-21838" y="2879845"/>
            <a:ext cx="1750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Visão geral do método de trabalho utilizado para avaliar o Super APP.</a:t>
            </a:r>
          </a:p>
        </p:txBody>
      </p:sp>
      <p:sp>
        <p:nvSpPr>
          <p:cNvPr id="46" name="Chevron 47">
            <a:extLst>
              <a:ext uri="{FF2B5EF4-FFF2-40B4-BE49-F238E27FC236}">
                <a16:creationId xmlns:a16="http://schemas.microsoft.com/office/drawing/2014/main" id="{BE4270C9-A1EB-E147-AA93-8FD9175F3E08}"/>
              </a:ext>
            </a:extLst>
          </p:cNvPr>
          <p:cNvSpPr/>
          <p:nvPr/>
        </p:nvSpPr>
        <p:spPr>
          <a:xfrm>
            <a:off x="727928" y="6470844"/>
            <a:ext cx="273633" cy="2736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8" name="Chevron 36">
            <a:extLst>
              <a:ext uri="{FF2B5EF4-FFF2-40B4-BE49-F238E27FC236}">
                <a16:creationId xmlns:a16="http://schemas.microsoft.com/office/drawing/2014/main" id="{70C12A3A-7476-1041-B655-D0DBED10C9E5}"/>
              </a:ext>
            </a:extLst>
          </p:cNvPr>
          <p:cNvSpPr/>
          <p:nvPr/>
        </p:nvSpPr>
        <p:spPr>
          <a:xfrm>
            <a:off x="2443252" y="6481020"/>
            <a:ext cx="273633" cy="27363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741070-B44D-4942-9EEC-9A6ABE93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750C99DC-79DD-4F8D-90EC-2984A0F37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Etapas do trabalho</a:t>
            </a: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8AD994D9-1CED-4DF0-AF54-7FD3E438FBDC}"/>
              </a:ext>
            </a:extLst>
          </p:cNvPr>
          <p:cNvSpPr/>
          <p:nvPr/>
        </p:nvSpPr>
        <p:spPr>
          <a:xfrm rot="5400000" flipH="1">
            <a:off x="5537224" y="-4956598"/>
            <a:ext cx="1105511" cy="12204035"/>
          </a:xfrm>
          <a:custGeom>
            <a:avLst/>
            <a:gdLst>
              <a:gd name="connsiteX0" fmla="*/ 1179077 w 1179077"/>
              <a:gd name="connsiteY0" fmla="*/ 3 h 12204035"/>
              <a:gd name="connsiteX1" fmla="*/ 1179077 w 1179077"/>
              <a:gd name="connsiteY1" fmla="*/ 0 h 12204035"/>
              <a:gd name="connsiteX2" fmla="*/ 530099 w 1179077"/>
              <a:gd name="connsiteY2" fmla="*/ 0 h 12204035"/>
              <a:gd name="connsiteX3" fmla="*/ 528568 w 1179077"/>
              <a:gd name="connsiteY3" fmla="*/ 68372 h 12204035"/>
              <a:gd name="connsiteX4" fmla="*/ 249 w 1179077"/>
              <a:gd name="connsiteY4" fmla="*/ 6408526 h 12204035"/>
              <a:gd name="connsiteX5" fmla="*/ 326821 w 1179077"/>
              <a:gd name="connsiteY5" fmla="*/ 12171561 h 12204035"/>
              <a:gd name="connsiteX6" fmla="*/ 329765 w 1179077"/>
              <a:gd name="connsiteY6" fmla="*/ 12204035 h 12204035"/>
              <a:gd name="connsiteX7" fmla="*/ 909201 w 1179077"/>
              <a:gd name="connsiteY7" fmla="*/ 12204035 h 12204035"/>
              <a:gd name="connsiteX8" fmla="*/ 906257 w 1179077"/>
              <a:gd name="connsiteY8" fmla="*/ 12171562 h 12204035"/>
              <a:gd name="connsiteX9" fmla="*/ 579685 w 1179077"/>
              <a:gd name="connsiteY9" fmla="*/ 6408527 h 12204035"/>
              <a:gd name="connsiteX10" fmla="*/ 1108004 w 1179077"/>
              <a:gd name="connsiteY10" fmla="*/ 68373 h 12204035"/>
              <a:gd name="connsiteX11" fmla="*/ 1109535 w 1179077"/>
              <a:gd name="connsiteY11" fmla="*/ 3 h 1220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9077" h="12204035">
                <a:moveTo>
                  <a:pt x="1179077" y="3"/>
                </a:moveTo>
                <a:lnTo>
                  <a:pt x="1179077" y="0"/>
                </a:lnTo>
                <a:lnTo>
                  <a:pt x="530099" y="0"/>
                </a:lnTo>
                <a:lnTo>
                  <a:pt x="528568" y="68372"/>
                </a:lnTo>
                <a:cubicBezTo>
                  <a:pt x="484541" y="1440218"/>
                  <a:pt x="-12723" y="3961450"/>
                  <a:pt x="249" y="6408526"/>
                </a:cubicBezTo>
                <a:cubicBezTo>
                  <a:pt x="8357" y="7937948"/>
                  <a:pt x="162032" y="10294360"/>
                  <a:pt x="326821" y="12171561"/>
                </a:cubicBezTo>
                <a:lnTo>
                  <a:pt x="329765" y="12204035"/>
                </a:lnTo>
                <a:lnTo>
                  <a:pt x="909201" y="12204035"/>
                </a:lnTo>
                <a:lnTo>
                  <a:pt x="906257" y="12171562"/>
                </a:lnTo>
                <a:cubicBezTo>
                  <a:pt x="741468" y="10294361"/>
                  <a:pt x="587793" y="7937949"/>
                  <a:pt x="579685" y="6408527"/>
                </a:cubicBezTo>
                <a:cubicBezTo>
                  <a:pt x="566713" y="3961451"/>
                  <a:pt x="1063977" y="1440219"/>
                  <a:pt x="1108004" y="68373"/>
                </a:cubicBezTo>
                <a:lnTo>
                  <a:pt x="1109535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54F87D3E-56EA-4707-80D1-A4A78DD1E441}"/>
              </a:ext>
            </a:extLst>
          </p:cNvPr>
          <p:cNvSpPr/>
          <p:nvPr/>
        </p:nvSpPr>
        <p:spPr>
          <a:xfrm rot="5400000" flipH="1">
            <a:off x="5346718" y="-4415784"/>
            <a:ext cx="1486520" cy="12204035"/>
          </a:xfrm>
          <a:custGeom>
            <a:avLst/>
            <a:gdLst>
              <a:gd name="connsiteX0" fmla="*/ 1179077 w 1179077"/>
              <a:gd name="connsiteY0" fmla="*/ 3 h 12204035"/>
              <a:gd name="connsiteX1" fmla="*/ 1179077 w 1179077"/>
              <a:gd name="connsiteY1" fmla="*/ 0 h 12204035"/>
              <a:gd name="connsiteX2" fmla="*/ 530099 w 1179077"/>
              <a:gd name="connsiteY2" fmla="*/ 0 h 12204035"/>
              <a:gd name="connsiteX3" fmla="*/ 528568 w 1179077"/>
              <a:gd name="connsiteY3" fmla="*/ 68372 h 12204035"/>
              <a:gd name="connsiteX4" fmla="*/ 249 w 1179077"/>
              <a:gd name="connsiteY4" fmla="*/ 6408526 h 12204035"/>
              <a:gd name="connsiteX5" fmla="*/ 326821 w 1179077"/>
              <a:gd name="connsiteY5" fmla="*/ 12171561 h 12204035"/>
              <a:gd name="connsiteX6" fmla="*/ 329765 w 1179077"/>
              <a:gd name="connsiteY6" fmla="*/ 12204035 h 12204035"/>
              <a:gd name="connsiteX7" fmla="*/ 909201 w 1179077"/>
              <a:gd name="connsiteY7" fmla="*/ 12204035 h 12204035"/>
              <a:gd name="connsiteX8" fmla="*/ 906257 w 1179077"/>
              <a:gd name="connsiteY8" fmla="*/ 12171562 h 12204035"/>
              <a:gd name="connsiteX9" fmla="*/ 579685 w 1179077"/>
              <a:gd name="connsiteY9" fmla="*/ 6408527 h 12204035"/>
              <a:gd name="connsiteX10" fmla="*/ 1108004 w 1179077"/>
              <a:gd name="connsiteY10" fmla="*/ 68373 h 12204035"/>
              <a:gd name="connsiteX11" fmla="*/ 1109535 w 1179077"/>
              <a:gd name="connsiteY11" fmla="*/ 3 h 1220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9077" h="12204035">
                <a:moveTo>
                  <a:pt x="1179077" y="3"/>
                </a:moveTo>
                <a:lnTo>
                  <a:pt x="1179077" y="0"/>
                </a:lnTo>
                <a:lnTo>
                  <a:pt x="530099" y="0"/>
                </a:lnTo>
                <a:lnTo>
                  <a:pt x="528568" y="68372"/>
                </a:lnTo>
                <a:cubicBezTo>
                  <a:pt x="484541" y="1440218"/>
                  <a:pt x="-12723" y="3961450"/>
                  <a:pt x="249" y="6408526"/>
                </a:cubicBezTo>
                <a:cubicBezTo>
                  <a:pt x="8357" y="7937948"/>
                  <a:pt x="162032" y="10294360"/>
                  <a:pt x="326821" y="12171561"/>
                </a:cubicBezTo>
                <a:lnTo>
                  <a:pt x="329765" y="12204035"/>
                </a:lnTo>
                <a:lnTo>
                  <a:pt x="909201" y="12204035"/>
                </a:lnTo>
                <a:lnTo>
                  <a:pt x="906257" y="12171562"/>
                </a:lnTo>
                <a:cubicBezTo>
                  <a:pt x="741468" y="10294361"/>
                  <a:pt x="587793" y="7937949"/>
                  <a:pt x="579685" y="6408527"/>
                </a:cubicBezTo>
                <a:cubicBezTo>
                  <a:pt x="566713" y="3961451"/>
                  <a:pt x="1063977" y="1440219"/>
                  <a:pt x="1108004" y="68373"/>
                </a:cubicBezTo>
                <a:lnTo>
                  <a:pt x="1109535" y="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Quicksand" pitchFamily="2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FC9C3594-7F90-4E19-A788-5407FB1D2631}"/>
              </a:ext>
            </a:extLst>
          </p:cNvPr>
          <p:cNvSpPr txBox="1"/>
          <p:nvPr/>
        </p:nvSpPr>
        <p:spPr>
          <a:xfrm>
            <a:off x="1869947" y="1705312"/>
            <a:ext cx="1356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Cenário  Atual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881F1D45-EA08-41A9-97D9-949DB76A984F}"/>
              </a:ext>
            </a:extLst>
          </p:cNvPr>
          <p:cNvSpPr txBox="1"/>
          <p:nvPr/>
        </p:nvSpPr>
        <p:spPr>
          <a:xfrm>
            <a:off x="3430167" y="1766964"/>
            <a:ext cx="184965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Quicksand" pitchFamily="2" charset="0"/>
              </a:rPr>
              <a:t>Visão VR</a:t>
            </a:r>
          </a:p>
          <a:p>
            <a:pPr algn="ctr"/>
            <a:r>
              <a:rPr lang="pt-BR" sz="1050" dirty="0">
                <a:solidFill>
                  <a:schemeClr val="bg1"/>
                </a:solidFill>
                <a:latin typeface="Quicksand" pitchFamily="2" charset="0"/>
              </a:rPr>
              <a:t>Ambições &amp; Expectativas</a:t>
            </a:r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id="{AAD297E1-32A6-4F5A-9523-85FC6B53F3F6}"/>
              </a:ext>
            </a:extLst>
          </p:cNvPr>
          <p:cNvSpPr txBox="1"/>
          <p:nvPr/>
        </p:nvSpPr>
        <p:spPr>
          <a:xfrm>
            <a:off x="10430662" y="1405341"/>
            <a:ext cx="174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Síntese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01D4B961-1D2A-4806-B205-48546FDACE46}"/>
              </a:ext>
            </a:extLst>
          </p:cNvPr>
          <p:cNvSpPr txBox="1"/>
          <p:nvPr/>
        </p:nvSpPr>
        <p:spPr>
          <a:xfrm>
            <a:off x="6973995" y="1761301"/>
            <a:ext cx="1758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Recomendações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DB5A394E-8F3D-4B11-B35D-D8681ACD1708}"/>
              </a:ext>
            </a:extLst>
          </p:cNvPr>
          <p:cNvSpPr txBox="1"/>
          <p:nvPr/>
        </p:nvSpPr>
        <p:spPr>
          <a:xfrm>
            <a:off x="9023233" y="1541994"/>
            <a:ext cx="1190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Arquitetura </a:t>
            </a: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A56E8F92-F6B8-2E47-9506-BF122D3F837B}"/>
              </a:ext>
            </a:extLst>
          </p:cNvPr>
          <p:cNvSpPr txBox="1"/>
          <p:nvPr/>
        </p:nvSpPr>
        <p:spPr>
          <a:xfrm>
            <a:off x="389622" y="1547637"/>
            <a:ext cx="85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Método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5889C53-CF96-469F-8DEC-8FDE51043E5D}"/>
              </a:ext>
            </a:extLst>
          </p:cNvPr>
          <p:cNvSpPr txBox="1"/>
          <p:nvPr/>
        </p:nvSpPr>
        <p:spPr>
          <a:xfrm>
            <a:off x="5333010" y="1768608"/>
            <a:ext cx="1565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Quicksand" pitchFamily="2" charset="0"/>
              </a:rPr>
              <a:t>Gaps Tecnológicos</a:t>
            </a:r>
          </a:p>
        </p:txBody>
      </p:sp>
    </p:spTree>
    <p:extLst>
      <p:ext uri="{BB962C8B-B14F-4D97-AF65-F5344CB8AC3E}">
        <p14:creationId xmlns:p14="http://schemas.microsoft.com/office/powerpoint/2010/main" val="4000784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g7b29a26fc5_0_12">
            <a:extLst>
              <a:ext uri="{FF2B5EF4-FFF2-40B4-BE49-F238E27FC236}">
                <a16:creationId xmlns:a16="http://schemas.microsoft.com/office/drawing/2014/main" id="{D4DF04F3-BFB8-40CE-A9D2-04CE68085B62}"/>
              </a:ext>
            </a:extLst>
          </p:cNvPr>
          <p:cNvSpPr txBox="1">
            <a:spLocks/>
          </p:cNvSpPr>
          <p:nvPr/>
        </p:nvSpPr>
        <p:spPr>
          <a:xfrm>
            <a:off x="80010" y="1484086"/>
            <a:ext cx="11510300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Quicksand Light" pitchFamily="2" charset="0"/>
              </a:rPr>
              <a:t>Necessidade de rescrever os legados.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Quicksand Light" pitchFamily="2" charset="0"/>
              </a:rPr>
              <a:t>Fortes diretrizes de integração.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Quicksand Light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D877A04-C6FF-4AE6-9D3B-F27E6E12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Atenção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8221B57-B701-45FC-9EF5-583CD2075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684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08B8-AC77-4C5F-A2C3-E3B3012A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 proposta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2A1576-C710-44BB-A9F4-90F1B9DF4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0" indent="-342900" algn="l">
              <a:buFont typeface="Arial" panose="020B0604020202020204" pitchFamily="34" charset="0"/>
              <a:buChar char="•"/>
            </a:pPr>
            <a:r>
              <a:rPr lang="pt-BR" dirty="0"/>
              <a:t>Desenho de arquitetura</a:t>
            </a:r>
          </a:p>
          <a:p>
            <a:pPr marL="1079500" indent="-342900" algn="l">
              <a:buFont typeface="Arial" panose="020B0604020202020204" pitchFamily="34" charset="0"/>
              <a:buChar char="•"/>
            </a:pPr>
            <a:r>
              <a:rPr lang="pt-BR" dirty="0"/>
              <a:t>Diretrizes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1963913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16559-2A4D-4913-9E4C-4309CEE1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32669-E6FA-4F47-A894-E3A2E3DC4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66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Arquitetura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4885039-6070-44B6-B7B7-C65506C8360D}"/>
              </a:ext>
            </a:extLst>
          </p:cNvPr>
          <p:cNvSpPr txBox="1"/>
          <p:nvPr/>
        </p:nvSpPr>
        <p:spPr>
          <a:xfrm>
            <a:off x="40821" y="1352410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Visão Geral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03320C-7AF7-4FCB-9BC2-F36292A5D4C5}"/>
              </a:ext>
            </a:extLst>
          </p:cNvPr>
          <p:cNvSpPr txBox="1"/>
          <p:nvPr/>
        </p:nvSpPr>
        <p:spPr>
          <a:xfrm>
            <a:off x="-9352" y="1697288"/>
            <a:ext cx="7682164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Com uma expectativa futura de trazer novos negócios para o ecossistema da VR, tendo como canal principal com o usuário final o aplicativo mobile VR e VC,  algumas pontos foram observados para suportar o novo Super App.</a:t>
            </a:r>
          </a:p>
          <a:p>
            <a:pPr lvl="1" algn="just"/>
            <a:br>
              <a:rPr lang="pt-BR" sz="1200" dirty="0">
                <a:latin typeface="Quicksand"/>
              </a:rPr>
            </a:br>
            <a:r>
              <a:rPr lang="pt-BR" sz="1200" dirty="0">
                <a:latin typeface="Quicksand"/>
              </a:rPr>
              <a:t> 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Maior tempo de build, devido a adição de novas funcionalidades no aplicativo.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Mais complexidade para testes independentes das novas funcionalidades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Interferência e dependências ao escalar equipes de desenvolvimento.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22A2B42-6C3D-4B49-AF9E-E72716AAACDD}"/>
              </a:ext>
            </a:extLst>
          </p:cNvPr>
          <p:cNvSpPr txBox="1"/>
          <p:nvPr/>
        </p:nvSpPr>
        <p:spPr>
          <a:xfrm>
            <a:off x="-429921" y="3567794"/>
            <a:ext cx="852330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Para mitigar esses problemas, sugerimos a adoção de estratégias de modularização do APP (</a:t>
            </a:r>
            <a:r>
              <a:rPr lang="pt-BR" sz="1200" dirty="0" err="1">
                <a:latin typeface="Quicksand"/>
              </a:rPr>
              <a:t>Multi-Module</a:t>
            </a:r>
            <a:r>
              <a:rPr lang="pt-BR" sz="1200" dirty="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Architecture</a:t>
            </a:r>
            <a:r>
              <a:rPr lang="pt-BR" sz="1200" dirty="0">
                <a:latin typeface="Quicksand"/>
              </a:rPr>
              <a:t>), nesse modelo a orquestração dos módulos será de responsabilidade da aplicação core (</a:t>
            </a:r>
            <a:r>
              <a:rPr lang="pt-BR" sz="1200" dirty="0" err="1">
                <a:latin typeface="Quicksand"/>
              </a:rPr>
              <a:t>engine</a:t>
            </a:r>
            <a:r>
              <a:rPr lang="pt-BR" sz="1200" dirty="0">
                <a:latin typeface="Quicksand"/>
              </a:rPr>
              <a:t>) responsável por carregar os módulos a partir de mecanismos de configurações e prover toda infraestrutura para acoplamentos desses módulos.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Nesse tipo de abordagem os módulos não precisam conhecer ou ter dependências de outro módulos, o conceito de módulo é de ser baseado em </a:t>
            </a:r>
            <a:r>
              <a:rPr lang="pt-BR" sz="1200" dirty="0" err="1">
                <a:latin typeface="Quicksand"/>
              </a:rPr>
              <a:t>feature</a:t>
            </a:r>
            <a:r>
              <a:rPr lang="pt-BR" sz="1200" dirty="0">
                <a:latin typeface="Quicksand"/>
              </a:rPr>
              <a:t> module (ex.: mini app). Os módulos precisam se conectar a </a:t>
            </a:r>
            <a:r>
              <a:rPr lang="pt-BR" sz="1200" dirty="0" err="1">
                <a:latin typeface="Quicksand"/>
              </a:rPr>
              <a:t>engine</a:t>
            </a:r>
            <a:r>
              <a:rPr lang="pt-BR" sz="1200" dirty="0">
                <a:latin typeface="Quicksand"/>
              </a:rPr>
              <a:t> através de um contrato, ou seja, dessa forma, a </a:t>
            </a:r>
            <a:r>
              <a:rPr lang="pt-BR" sz="1200" dirty="0" err="1">
                <a:latin typeface="Quicksand"/>
              </a:rPr>
              <a:t>engine</a:t>
            </a:r>
            <a:r>
              <a:rPr lang="pt-BR" sz="1200" dirty="0">
                <a:latin typeface="Quicksand"/>
              </a:rPr>
              <a:t> poderá garantir que métodos como </a:t>
            </a:r>
            <a:r>
              <a:rPr lang="pt-BR" sz="1200" dirty="0" err="1">
                <a:latin typeface="Quicksand"/>
              </a:rPr>
              <a:t>ini</a:t>
            </a:r>
            <a:r>
              <a:rPr lang="pt-BR" sz="1200" dirty="0">
                <a:latin typeface="Quicksand"/>
              </a:rPr>
              <a:t>, por exemplo, existem nos módulos acoplados e serão sempre executados. As dependências necessárias pelos módulos deverá ter sua gestão pela aplicação core e a comunicação entre mini app e aplicação core via </a:t>
            </a:r>
            <a:r>
              <a:rPr lang="pt-BR" sz="1200" dirty="0" err="1">
                <a:latin typeface="Quicksand"/>
              </a:rPr>
              <a:t>message</a:t>
            </a:r>
            <a:r>
              <a:rPr lang="pt-BR" sz="1200" dirty="0">
                <a:latin typeface="Quicksand"/>
              </a:rPr>
              <a:t> bridge.</a:t>
            </a: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No processo de desenvolvimento, a equipe responsável pelo módulo, precisa apenas ter o aplicativo core para conectar o seu módulo e poder realizar o Building, </a:t>
            </a:r>
            <a:r>
              <a:rPr lang="pt-BR" sz="1200" dirty="0" err="1">
                <a:latin typeface="Quicksand"/>
              </a:rPr>
              <a:t>Testing</a:t>
            </a:r>
            <a:r>
              <a:rPr lang="pt-BR" sz="1200" dirty="0">
                <a:latin typeface="Quicksand"/>
              </a:rPr>
              <a:t>, </a:t>
            </a:r>
            <a:r>
              <a:rPr lang="pt-BR" sz="1200" dirty="0" err="1">
                <a:latin typeface="Quicksand"/>
              </a:rPr>
              <a:t>Publication</a:t>
            </a:r>
            <a:r>
              <a:rPr lang="pt-BR" sz="1200" dirty="0">
                <a:latin typeface="Quicksand"/>
              </a:rPr>
              <a:t> independente de outros módulos.</a:t>
            </a: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endParaRPr lang="pt-BR" sz="1200" b="1" dirty="0">
              <a:solidFill>
                <a:srgbClr val="FF0000"/>
              </a:solidFill>
              <a:latin typeface="Quicksand"/>
            </a:endParaRP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solidFill>
                  <a:srgbClr val="FF0000"/>
                </a:solidFill>
                <a:latin typeface="Quicksand"/>
              </a:rPr>
              <a:t>Referência: https://www.w3.org/TR/mini-app-white-paper/</a:t>
            </a:r>
          </a:p>
        </p:txBody>
      </p:sp>
    </p:spTree>
    <p:extLst>
      <p:ext uri="{BB962C8B-B14F-4D97-AF65-F5344CB8AC3E}">
        <p14:creationId xmlns:p14="http://schemas.microsoft.com/office/powerpoint/2010/main" val="1775319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Arquitetura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Solução Nativa ou Hibrido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4885039-6070-44B6-B7B7-C65506C8360D}"/>
              </a:ext>
            </a:extLst>
          </p:cNvPr>
          <p:cNvSpPr txBox="1"/>
          <p:nvPr/>
        </p:nvSpPr>
        <p:spPr>
          <a:xfrm>
            <a:off x="0" y="180950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Padrão Sugerido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8DF0E93-F045-4EDC-9261-44C73FF26AAD}"/>
              </a:ext>
            </a:extLst>
          </p:cNvPr>
          <p:cNvSpPr txBox="1"/>
          <p:nvPr/>
        </p:nvSpPr>
        <p:spPr>
          <a:xfrm>
            <a:off x="0" y="2207885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A proposta de abordagem é utilização do MVVM </a:t>
            </a:r>
            <a:r>
              <a:rPr lang="pt-BR" sz="1200" dirty="0" err="1">
                <a:latin typeface="Quicksand"/>
              </a:rPr>
              <a:t>pattern</a:t>
            </a:r>
            <a:r>
              <a:rPr lang="pt-BR" sz="1200" dirty="0">
                <a:latin typeface="Quicksand"/>
              </a:rPr>
              <a:t> e Clean </a:t>
            </a:r>
            <a:r>
              <a:rPr lang="pt-BR" sz="1200" dirty="0" err="1">
                <a:latin typeface="Quicksand"/>
              </a:rPr>
              <a:t>Architecture</a:t>
            </a:r>
            <a:r>
              <a:rPr lang="pt-BR" sz="1200" dirty="0">
                <a:latin typeface="Quicksand"/>
              </a:rPr>
              <a:t> para os módulos (mini apps) e aplicativo core. </a:t>
            </a:r>
            <a:endParaRPr lang="pt-BR" sz="1200" b="1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309DC3E-5438-4248-94BE-8FE0E65C01F9}"/>
              </a:ext>
            </a:extLst>
          </p:cNvPr>
          <p:cNvSpPr txBox="1"/>
          <p:nvPr/>
        </p:nvSpPr>
        <p:spPr>
          <a:xfrm>
            <a:off x="511040" y="2779277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Camada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952DA81-2080-41CC-8CD9-B26DA0149AC6}"/>
              </a:ext>
            </a:extLst>
          </p:cNvPr>
          <p:cNvSpPr txBox="1"/>
          <p:nvPr/>
        </p:nvSpPr>
        <p:spPr>
          <a:xfrm>
            <a:off x="374664" y="3177316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O acesso a fonte de dados e serviços(http) será baseado no padrão de projeto </a:t>
            </a:r>
            <a:r>
              <a:rPr lang="pt-BR" sz="1200" b="1" dirty="0" err="1">
                <a:latin typeface="Quicksand"/>
              </a:rPr>
              <a:t>repository</a:t>
            </a:r>
            <a:r>
              <a:rPr lang="pt-BR" sz="1200" b="1" dirty="0">
                <a:latin typeface="Quicksand"/>
              </a:rPr>
              <a:t> </a:t>
            </a:r>
            <a:r>
              <a:rPr lang="pt-BR" sz="1200" b="1" dirty="0" err="1">
                <a:latin typeface="Quicksand"/>
              </a:rPr>
              <a:t>pattner</a:t>
            </a:r>
            <a:r>
              <a:rPr lang="pt-BR" sz="1200" b="1" dirty="0">
                <a:latin typeface="Quicksand"/>
              </a:rPr>
              <a:t>,</a:t>
            </a:r>
            <a:r>
              <a:rPr lang="pt-BR" sz="1200" dirty="0">
                <a:latin typeface="Quicksand"/>
              </a:rPr>
              <a:t> com a criação de uma classe e interface para cada modelo, e aproveitando o principio de </a:t>
            </a:r>
            <a:r>
              <a:rPr lang="pt-BR" sz="1200" b="1" dirty="0">
                <a:latin typeface="Quicksand"/>
              </a:rPr>
              <a:t>inversão de dependência </a:t>
            </a:r>
            <a:r>
              <a:rPr lang="pt-BR" sz="1200" dirty="0">
                <a:latin typeface="Quicksand"/>
              </a:rPr>
              <a:t>para abstrair a fonte de dados.</a:t>
            </a: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981D22C-140F-4C60-9EFE-E4346CAD7A10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4250875" y="4284055"/>
            <a:ext cx="1077769" cy="2036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9A7B547-BEF0-4633-BDEE-044ADFF308DD}"/>
              </a:ext>
            </a:extLst>
          </p:cNvPr>
          <p:cNvGrpSpPr/>
          <p:nvPr/>
        </p:nvGrpSpPr>
        <p:grpSpPr>
          <a:xfrm>
            <a:off x="4250875" y="3910439"/>
            <a:ext cx="1121385" cy="2786729"/>
            <a:chOff x="2770099" y="4162424"/>
            <a:chExt cx="1307316" cy="2164634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6F1C79E6-1040-4450-9C94-BDC1246A3D91}"/>
                </a:ext>
              </a:extLst>
            </p:cNvPr>
            <p:cNvCxnSpPr/>
            <p:nvPr/>
          </p:nvCxnSpPr>
          <p:spPr>
            <a:xfrm>
              <a:off x="3465870" y="4162424"/>
              <a:ext cx="0" cy="21646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CEEECBF-02EC-41C3-AD39-51EBE979AA94}"/>
                </a:ext>
              </a:extLst>
            </p:cNvPr>
            <p:cNvCxnSpPr>
              <a:cxnSpLocks/>
              <a:stCxn id="48" idx="1"/>
              <a:endCxn id="54" idx="3"/>
            </p:cNvCxnSpPr>
            <p:nvPr/>
          </p:nvCxnSpPr>
          <p:spPr>
            <a:xfrm flipH="1">
              <a:off x="2770099" y="5231857"/>
              <a:ext cx="1307316" cy="14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2F5F8AB-E72D-4073-BEA6-492A4E4F9A14}"/>
              </a:ext>
            </a:extLst>
          </p:cNvPr>
          <p:cNvCxnSpPr>
            <a:cxnSpLocks/>
          </p:cNvCxnSpPr>
          <p:nvPr/>
        </p:nvCxnSpPr>
        <p:spPr>
          <a:xfrm flipH="1" flipV="1">
            <a:off x="6262937" y="4272250"/>
            <a:ext cx="523673" cy="11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3EF6D0C-B48B-40D9-8838-C2051A631474}"/>
              </a:ext>
            </a:extLst>
          </p:cNvPr>
          <p:cNvCxnSpPr>
            <a:cxnSpLocks/>
          </p:cNvCxnSpPr>
          <p:nvPr/>
        </p:nvCxnSpPr>
        <p:spPr>
          <a:xfrm flipH="1">
            <a:off x="6270835" y="4456713"/>
            <a:ext cx="522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265ACD6-9D15-49D4-AC28-D4E427D956F4}"/>
              </a:ext>
            </a:extLst>
          </p:cNvPr>
          <p:cNvSpPr txBox="1"/>
          <p:nvPr/>
        </p:nvSpPr>
        <p:spPr>
          <a:xfrm>
            <a:off x="6817011" y="411120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>
                <a:latin typeface="Quicksand" pitchFamily="2" charset="0"/>
              </a:rPr>
              <a:t>uses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A354452-84E7-4129-B4DE-DAC39C1E7184}"/>
              </a:ext>
            </a:extLst>
          </p:cNvPr>
          <p:cNvSpPr txBox="1"/>
          <p:nvPr/>
        </p:nvSpPr>
        <p:spPr>
          <a:xfrm>
            <a:off x="6786610" y="433549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 err="1">
                <a:latin typeface="Quicksand" pitchFamily="2" charset="0"/>
              </a:rPr>
              <a:t>extends</a:t>
            </a:r>
            <a:endParaRPr lang="pt-BR" sz="1200" dirty="0">
              <a:latin typeface="Quicksand" pitchFamily="2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B485AA-CC5E-450D-A92D-F1B7BF6B3FDA}"/>
              </a:ext>
            </a:extLst>
          </p:cNvPr>
          <p:cNvSpPr txBox="1"/>
          <p:nvPr/>
        </p:nvSpPr>
        <p:spPr>
          <a:xfrm>
            <a:off x="378969" y="5652020"/>
            <a:ext cx="346211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</a:t>
            </a:r>
            <a:r>
              <a:rPr lang="pt-BR" sz="1200" b="1" dirty="0" err="1">
                <a:latin typeface="Quicksand"/>
              </a:rPr>
              <a:t>DataSource</a:t>
            </a:r>
            <a:r>
              <a:rPr lang="pt-BR" sz="1200" dirty="0">
                <a:latin typeface="Quicksand"/>
              </a:rPr>
              <a:t>: A interface que o framework precisa implementar</a:t>
            </a:r>
            <a:endParaRPr lang="pt-BR" sz="1200" dirty="0">
              <a:latin typeface="Quicksand" pitchFamily="2" charset="77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7B2022-7FEB-4F23-9D1C-31AF227CB7A3}"/>
              </a:ext>
            </a:extLst>
          </p:cNvPr>
          <p:cNvSpPr txBox="1"/>
          <p:nvPr/>
        </p:nvSpPr>
        <p:spPr>
          <a:xfrm>
            <a:off x="388127" y="6113685"/>
            <a:ext cx="346211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</a:t>
            </a:r>
            <a:r>
              <a:rPr lang="pt-BR" sz="1200" b="1" dirty="0" err="1">
                <a:latin typeface="Quicksand"/>
              </a:rPr>
              <a:t>Repository</a:t>
            </a:r>
            <a:r>
              <a:rPr lang="pt-BR" sz="1200" b="1" dirty="0">
                <a:latin typeface="Quicksand"/>
              </a:rPr>
              <a:t>:</a:t>
            </a:r>
            <a:r>
              <a:rPr lang="pt-BR" sz="1200" dirty="0">
                <a:latin typeface="Quicksand"/>
              </a:rPr>
              <a:t>: Prover os métodos de acesso aos dados delegados pelo </a:t>
            </a:r>
            <a:r>
              <a:rPr lang="pt-BR" sz="1200" dirty="0" err="1">
                <a:latin typeface="Quicksand"/>
              </a:rPr>
              <a:t>DataSource</a:t>
            </a:r>
            <a:r>
              <a:rPr lang="pt-BR" sz="1200" dirty="0">
                <a:latin typeface="Quicksand"/>
              </a:rPr>
              <a:t>.</a:t>
            </a:r>
            <a:endParaRPr lang="pt-BR" sz="1200" dirty="0">
              <a:latin typeface="Quicksand" pitchFamily="2" charset="77"/>
            </a:endParaRPr>
          </a:p>
        </p:txBody>
      </p:sp>
      <p:sp>
        <p:nvSpPr>
          <p:cNvPr id="43" name="Fluxograma: Processo Alternativo 42">
            <a:extLst>
              <a:ext uri="{FF2B5EF4-FFF2-40B4-BE49-F238E27FC236}">
                <a16:creationId xmlns:a16="http://schemas.microsoft.com/office/drawing/2014/main" id="{FC3328F4-57A9-4A3A-BB1E-1DCE4CED972D}"/>
              </a:ext>
            </a:extLst>
          </p:cNvPr>
          <p:cNvSpPr/>
          <p:nvPr/>
        </p:nvSpPr>
        <p:spPr>
          <a:xfrm>
            <a:off x="2074328" y="3977975"/>
            <a:ext cx="2160000" cy="5400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Quicksand" pitchFamily="2" charset="0"/>
              </a:rPr>
              <a:t>Repository</a:t>
            </a:r>
            <a:endParaRPr lang="pt-BR" sz="1600" dirty="0">
              <a:latin typeface="Quicksand" pitchFamily="2" charset="0"/>
            </a:endParaRPr>
          </a:p>
        </p:txBody>
      </p:sp>
      <p:sp>
        <p:nvSpPr>
          <p:cNvPr id="46" name="Fluxograma: Processo Alternativo 45">
            <a:extLst>
              <a:ext uri="{FF2B5EF4-FFF2-40B4-BE49-F238E27FC236}">
                <a16:creationId xmlns:a16="http://schemas.microsoft.com/office/drawing/2014/main" id="{BCE22695-B9CC-4B39-ADDE-83B5955ECCF3}"/>
              </a:ext>
            </a:extLst>
          </p:cNvPr>
          <p:cNvSpPr/>
          <p:nvPr/>
        </p:nvSpPr>
        <p:spPr>
          <a:xfrm>
            <a:off x="5328644" y="5944794"/>
            <a:ext cx="2850962" cy="752375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1600" dirty="0">
                <a:latin typeface="Quicksand" pitchFamily="2" charset="0"/>
              </a:rPr>
            </a:br>
            <a:r>
              <a:rPr lang="pt-BR" sz="1600" dirty="0">
                <a:latin typeface="Quicksand" pitchFamily="2" charset="0"/>
              </a:rPr>
              <a:t>Framework </a:t>
            </a:r>
            <a:r>
              <a:rPr lang="pt-BR" sz="1600" dirty="0" err="1">
                <a:latin typeface="Quicksand" pitchFamily="2" charset="0"/>
              </a:rPr>
              <a:t>Class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that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initializes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Repository</a:t>
            </a:r>
            <a:r>
              <a:rPr lang="pt-BR" sz="1600" dirty="0">
                <a:latin typeface="Quicksand" pitchFamily="2" charset="0"/>
              </a:rPr>
              <a:t> </a:t>
            </a:r>
          </a:p>
          <a:p>
            <a:pPr algn="ctr"/>
            <a:endParaRPr lang="pt-BR" dirty="0">
              <a:latin typeface="Quicksand" pitchFamily="2" charset="0"/>
            </a:endParaRPr>
          </a:p>
        </p:txBody>
      </p:sp>
      <p:sp>
        <p:nvSpPr>
          <p:cNvPr id="48" name="Fluxograma: Processo Alternativo 47">
            <a:extLst>
              <a:ext uri="{FF2B5EF4-FFF2-40B4-BE49-F238E27FC236}">
                <a16:creationId xmlns:a16="http://schemas.microsoft.com/office/drawing/2014/main" id="{2A80DAAF-144E-440B-9E37-E3F35F3CC920}"/>
              </a:ext>
            </a:extLst>
          </p:cNvPr>
          <p:cNvSpPr/>
          <p:nvPr/>
        </p:nvSpPr>
        <p:spPr>
          <a:xfrm>
            <a:off x="5372260" y="5017217"/>
            <a:ext cx="2160000" cy="540000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1600" dirty="0">
                <a:latin typeface="Quicksand" pitchFamily="2" charset="0"/>
              </a:rPr>
            </a:br>
            <a:br>
              <a:rPr lang="pt-BR" sz="1600" dirty="0">
                <a:latin typeface="Quicksand" pitchFamily="2" charset="0"/>
              </a:rPr>
            </a:br>
            <a:r>
              <a:rPr lang="pt-BR" sz="1600" dirty="0" err="1">
                <a:latin typeface="Quicksand" pitchFamily="2" charset="0"/>
              </a:rPr>
              <a:t>DataSource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lmpementation</a:t>
            </a:r>
            <a:endParaRPr lang="pt-BR" sz="1600" dirty="0">
              <a:latin typeface="Quicksand" pitchFamily="2" charset="0"/>
            </a:endParaRPr>
          </a:p>
          <a:p>
            <a:pPr algn="ctr"/>
            <a:endParaRPr lang="pt-BR" sz="1600" dirty="0">
              <a:latin typeface="Quicksand" pitchFamily="2" charset="0"/>
            </a:endParaRPr>
          </a:p>
          <a:p>
            <a:pPr algn="ctr"/>
            <a:endParaRPr lang="pt-BR" dirty="0">
              <a:latin typeface="Quicksand" pitchFamily="2" charset="0"/>
            </a:endParaRPr>
          </a:p>
        </p:txBody>
      </p:sp>
      <p:sp>
        <p:nvSpPr>
          <p:cNvPr id="54" name="Fluxograma: Processo Alternativo 53">
            <a:extLst>
              <a:ext uri="{FF2B5EF4-FFF2-40B4-BE49-F238E27FC236}">
                <a16:creationId xmlns:a16="http://schemas.microsoft.com/office/drawing/2014/main" id="{6CF4B599-535D-4444-BCFB-68776AD73B0A}"/>
              </a:ext>
            </a:extLst>
          </p:cNvPr>
          <p:cNvSpPr/>
          <p:nvPr/>
        </p:nvSpPr>
        <p:spPr>
          <a:xfrm>
            <a:off x="2090875" y="5035663"/>
            <a:ext cx="2160000" cy="540000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Quicksand" pitchFamily="2" charset="0"/>
              </a:rPr>
              <a:t>DataSource</a:t>
            </a:r>
            <a:endParaRPr lang="pt-BR" sz="16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70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Arquitetura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356806" y="155897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Camada Framework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18E9E7E3-E25A-4F05-B8E4-B03CBF745BF0}"/>
              </a:ext>
            </a:extLst>
          </p:cNvPr>
          <p:cNvSpPr txBox="1"/>
          <p:nvPr/>
        </p:nvSpPr>
        <p:spPr>
          <a:xfrm>
            <a:off x="0" y="1243411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Padrão Sugerido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E1259FB-7269-47BE-BAD8-6D464501590B}"/>
              </a:ext>
            </a:extLst>
          </p:cNvPr>
          <p:cNvSpPr txBox="1"/>
          <p:nvPr/>
        </p:nvSpPr>
        <p:spPr>
          <a:xfrm>
            <a:off x="242863" y="1935911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A camada de framework contém as implementações de interfaces definidas na camada de dados,  </a:t>
            </a:r>
            <a:endParaRPr lang="pt-BR" sz="1200" dirty="0">
              <a:latin typeface="Quicksand" pitchFamily="2" charset="77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F4519206-0DDC-4235-A86C-4484BA576E56}"/>
              </a:ext>
            </a:extLst>
          </p:cNvPr>
          <p:cNvSpPr txBox="1"/>
          <p:nvPr/>
        </p:nvSpPr>
        <p:spPr>
          <a:xfrm>
            <a:off x="359883" y="2436884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Camada de Apresentação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DF6E295-816A-472F-9B4D-3E7E7EAD0B08}"/>
              </a:ext>
            </a:extLst>
          </p:cNvPr>
          <p:cNvSpPr txBox="1"/>
          <p:nvPr/>
        </p:nvSpPr>
        <p:spPr>
          <a:xfrm>
            <a:off x="356806" y="2693084"/>
            <a:ext cx="768216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A campada de apresentação contém todo código relacionado a interface com o usuário. Esta camada está no mesmo nível da camada de framework. Para versão Android o padrão utilizado nessa camada será o MVVM suportado pelo Android </a:t>
            </a:r>
            <a:r>
              <a:rPr lang="pt-BR" sz="1200" dirty="0" err="1">
                <a:latin typeface="Quicksand"/>
              </a:rPr>
              <a:t>JetPack</a:t>
            </a:r>
            <a:r>
              <a:rPr lang="pt-BR" sz="1200" dirty="0">
                <a:latin typeface="Quicksand"/>
              </a:rPr>
              <a:t>.</a:t>
            </a:r>
            <a:endParaRPr lang="pt-BR" sz="1200" dirty="0">
              <a:latin typeface="Quicksand" pitchFamily="2" charset="77"/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7521D42-11A9-44E8-8103-40AFB83C1A71}"/>
              </a:ext>
            </a:extLst>
          </p:cNvPr>
          <p:cNvCxnSpPr>
            <a:cxnSpLocks/>
          </p:cNvCxnSpPr>
          <p:nvPr/>
        </p:nvCxnSpPr>
        <p:spPr>
          <a:xfrm flipH="1">
            <a:off x="2300913" y="4393147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2A8F8C2-186A-4CC9-9045-FBD83D32D081}"/>
              </a:ext>
            </a:extLst>
          </p:cNvPr>
          <p:cNvCxnSpPr>
            <a:cxnSpLocks/>
          </p:cNvCxnSpPr>
          <p:nvPr/>
        </p:nvCxnSpPr>
        <p:spPr>
          <a:xfrm>
            <a:off x="5251056" y="4212295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8E96B92E-35E0-43C6-8753-469F107DA463}"/>
              </a:ext>
            </a:extLst>
          </p:cNvPr>
          <p:cNvCxnSpPr>
            <a:cxnSpLocks/>
          </p:cNvCxnSpPr>
          <p:nvPr/>
        </p:nvCxnSpPr>
        <p:spPr>
          <a:xfrm>
            <a:off x="2300913" y="3876467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9FFAF06-B975-454E-AFBB-84EA77399BBE}"/>
              </a:ext>
            </a:extLst>
          </p:cNvPr>
          <p:cNvGrpSpPr/>
          <p:nvPr/>
        </p:nvGrpSpPr>
        <p:grpSpPr>
          <a:xfrm>
            <a:off x="445310" y="3564413"/>
            <a:ext cx="7682290" cy="1080000"/>
            <a:chOff x="356806" y="3786114"/>
            <a:chExt cx="7682290" cy="1261230"/>
          </a:xfrm>
        </p:grpSpPr>
        <p:sp>
          <p:nvSpPr>
            <p:cNvPr id="34" name="Fluxograma: Processo Alternativo 33">
              <a:extLst>
                <a:ext uri="{FF2B5EF4-FFF2-40B4-BE49-F238E27FC236}">
                  <a16:creationId xmlns:a16="http://schemas.microsoft.com/office/drawing/2014/main" id="{4F678452-0F14-4B2C-939A-8A52CFCC60BC}"/>
                </a:ext>
              </a:extLst>
            </p:cNvPr>
            <p:cNvSpPr/>
            <p:nvPr/>
          </p:nvSpPr>
          <p:spPr>
            <a:xfrm>
              <a:off x="356806" y="3786114"/>
              <a:ext cx="1774800" cy="1260000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Quicksand" pitchFamily="2" charset="0"/>
                </a:rPr>
                <a:t>View</a:t>
              </a:r>
            </a:p>
          </p:txBody>
        </p:sp>
        <p:sp>
          <p:nvSpPr>
            <p:cNvPr id="36" name="Fluxograma: Processo Alternativo 35">
              <a:extLst>
                <a:ext uri="{FF2B5EF4-FFF2-40B4-BE49-F238E27FC236}">
                  <a16:creationId xmlns:a16="http://schemas.microsoft.com/office/drawing/2014/main" id="{5D710788-37D2-454F-8F46-A9B26C3D6F4B}"/>
                </a:ext>
              </a:extLst>
            </p:cNvPr>
            <p:cNvSpPr/>
            <p:nvPr/>
          </p:nvSpPr>
          <p:spPr>
            <a:xfrm>
              <a:off x="3310488" y="3786114"/>
              <a:ext cx="1774800" cy="1260000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Quicksand" pitchFamily="2" charset="0"/>
                </a:rPr>
                <a:t>ViewModel</a:t>
              </a:r>
            </a:p>
          </p:txBody>
        </p:sp>
        <p:sp>
          <p:nvSpPr>
            <p:cNvPr id="42" name="Fluxograma: Processo Alternativo 41">
              <a:extLst>
                <a:ext uri="{FF2B5EF4-FFF2-40B4-BE49-F238E27FC236}">
                  <a16:creationId xmlns:a16="http://schemas.microsoft.com/office/drawing/2014/main" id="{1F7F58F9-F62F-4CC9-A01E-D2C9CB39C877}"/>
                </a:ext>
              </a:extLst>
            </p:cNvPr>
            <p:cNvSpPr/>
            <p:nvPr/>
          </p:nvSpPr>
          <p:spPr>
            <a:xfrm>
              <a:off x="6264170" y="3787344"/>
              <a:ext cx="1774926" cy="1260000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Quicksand" pitchFamily="2" charset="0"/>
                </a:rPr>
                <a:t>Model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2CF7C7ED-0A0D-42C5-B047-2D4EB8140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4280" y="4416114"/>
              <a:ext cx="10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122372DA-AA56-4066-8533-A140934C2D8A}"/>
                </a:ext>
              </a:extLst>
            </p:cNvPr>
            <p:cNvSpPr txBox="1"/>
            <p:nvPr/>
          </p:nvSpPr>
          <p:spPr>
            <a:xfrm>
              <a:off x="2375921" y="3873534"/>
              <a:ext cx="744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latin typeface="Quicksand"/>
                </a:rPr>
                <a:t>actions</a:t>
              </a:r>
              <a:endParaRPr lang="pt-BR" sz="1200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EF974EB-A4FA-4F1E-AFAC-593DC7F6229F}"/>
                </a:ext>
              </a:extLst>
            </p:cNvPr>
            <p:cNvSpPr txBox="1"/>
            <p:nvPr/>
          </p:nvSpPr>
          <p:spPr>
            <a:xfrm>
              <a:off x="2185685" y="4428543"/>
              <a:ext cx="12612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latin typeface="Quicksand"/>
                </a:rPr>
                <a:t>async</a:t>
              </a:r>
              <a:r>
                <a:rPr lang="pt-BR" sz="1200" dirty="0">
                  <a:latin typeface="Quicksand"/>
                </a:rPr>
                <a:t> </a:t>
              </a:r>
              <a:r>
                <a:rPr lang="pt-BR" sz="1200" dirty="0" err="1">
                  <a:latin typeface="Quicksand"/>
                </a:rPr>
                <a:t>actions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4E812189-0356-48CC-B157-BB717744BE61}"/>
                </a:ext>
              </a:extLst>
            </p:cNvPr>
            <p:cNvSpPr txBox="1"/>
            <p:nvPr/>
          </p:nvSpPr>
          <p:spPr>
            <a:xfrm>
              <a:off x="5162552" y="3860880"/>
              <a:ext cx="13692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latin typeface="Quicksand"/>
                </a:rPr>
                <a:t>read</a:t>
              </a:r>
              <a:r>
                <a:rPr lang="pt-BR" sz="1200" dirty="0">
                  <a:latin typeface="Quicksand"/>
                </a:rPr>
                <a:t> </a:t>
              </a:r>
              <a:r>
                <a:rPr lang="pt-BR" sz="1200" dirty="0" err="1">
                  <a:latin typeface="Quicksand"/>
                </a:rPr>
                <a:t>and</a:t>
              </a:r>
              <a:r>
                <a:rPr lang="pt-BR" sz="1200" dirty="0">
                  <a:latin typeface="Quicksand"/>
                </a:rPr>
                <a:t> </a:t>
              </a:r>
            </a:p>
            <a:p>
              <a:r>
                <a:rPr lang="pt-BR" sz="1200" dirty="0" err="1">
                  <a:latin typeface="Quicksand"/>
                </a:rPr>
                <a:t>modify</a:t>
              </a:r>
              <a:r>
                <a:rPr lang="pt-BR" sz="1200" dirty="0">
                  <a:latin typeface="Quicksand"/>
                </a:rPr>
                <a:t> data</a:t>
              </a:r>
              <a:endParaRPr lang="pt-BR" sz="1200" dirty="0"/>
            </a:p>
          </p:txBody>
        </p:sp>
      </p:grpSp>
      <p:sp>
        <p:nvSpPr>
          <p:cNvPr id="53" name="Fluxograma: Processo Alternativo 52">
            <a:extLst>
              <a:ext uri="{FF2B5EF4-FFF2-40B4-BE49-F238E27FC236}">
                <a16:creationId xmlns:a16="http://schemas.microsoft.com/office/drawing/2014/main" id="{C49CD8B0-C911-4347-B45A-119B77E5256A}"/>
              </a:ext>
            </a:extLst>
          </p:cNvPr>
          <p:cNvSpPr/>
          <p:nvPr/>
        </p:nvSpPr>
        <p:spPr>
          <a:xfrm>
            <a:off x="427061" y="5239417"/>
            <a:ext cx="1774800" cy="1080000"/>
          </a:xfrm>
          <a:prstGeom prst="flowChartAlternateProces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Quicksand" pitchFamily="2" charset="0"/>
              </a:rPr>
              <a:t>Activivity</a:t>
            </a:r>
            <a:r>
              <a:rPr lang="pt-BR" sz="1600" dirty="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Quicksand" pitchFamily="2" charset="0"/>
              </a:rPr>
              <a:t>or</a:t>
            </a:r>
            <a:r>
              <a:rPr lang="pt-BR" sz="1600" dirty="0">
                <a:solidFill>
                  <a:schemeClr val="tx1"/>
                </a:solidFill>
                <a:latin typeface="Quicksand" pitchFamily="2" charset="0"/>
              </a:rPr>
              <a:t> fragmente (View)</a:t>
            </a:r>
          </a:p>
        </p:txBody>
      </p:sp>
      <p:sp>
        <p:nvSpPr>
          <p:cNvPr id="55" name="Fluxograma: Processo Alternativo 54">
            <a:extLst>
              <a:ext uri="{FF2B5EF4-FFF2-40B4-BE49-F238E27FC236}">
                <a16:creationId xmlns:a16="http://schemas.microsoft.com/office/drawing/2014/main" id="{3E3E8FBA-251C-4AE0-B55E-4705C1F8CE68}"/>
              </a:ext>
            </a:extLst>
          </p:cNvPr>
          <p:cNvSpPr/>
          <p:nvPr/>
        </p:nvSpPr>
        <p:spPr>
          <a:xfrm>
            <a:off x="3447538" y="5276330"/>
            <a:ext cx="1774800" cy="1080000"/>
          </a:xfrm>
          <a:prstGeom prst="flowChartAlternateProces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Quicksand" pitchFamily="2" charset="0"/>
              </a:rPr>
              <a:t>ViewModel</a:t>
            </a:r>
          </a:p>
        </p:txBody>
      </p:sp>
      <p:sp>
        <p:nvSpPr>
          <p:cNvPr id="56" name="Fluxograma: Processo Alternativo 55">
            <a:extLst>
              <a:ext uri="{FF2B5EF4-FFF2-40B4-BE49-F238E27FC236}">
                <a16:creationId xmlns:a16="http://schemas.microsoft.com/office/drawing/2014/main" id="{1CB35140-0406-4AE8-A9A0-0F71626B2C8E}"/>
              </a:ext>
            </a:extLst>
          </p:cNvPr>
          <p:cNvSpPr/>
          <p:nvPr/>
        </p:nvSpPr>
        <p:spPr>
          <a:xfrm>
            <a:off x="6646284" y="4953157"/>
            <a:ext cx="1175222" cy="648000"/>
          </a:xfrm>
          <a:prstGeom prst="flowChartAlternateProces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Quicksand" pitchFamily="2" charset="0"/>
              </a:rPr>
              <a:t>InterectorModel</a:t>
            </a:r>
            <a:endParaRPr lang="pt-BR" sz="1600" dirty="0">
              <a:solidFill>
                <a:schemeClr val="tx1"/>
              </a:solidFill>
              <a:latin typeface="Quicksand" pitchFamily="2" charset="0"/>
            </a:endParaRPr>
          </a:p>
        </p:txBody>
      </p:sp>
      <p:sp>
        <p:nvSpPr>
          <p:cNvPr id="57" name="Fluxograma: Processo Alternativo 56">
            <a:extLst>
              <a:ext uri="{FF2B5EF4-FFF2-40B4-BE49-F238E27FC236}">
                <a16:creationId xmlns:a16="http://schemas.microsoft.com/office/drawing/2014/main" id="{46077C11-7C00-45EA-9BFA-70B1C32870E6}"/>
              </a:ext>
            </a:extLst>
          </p:cNvPr>
          <p:cNvSpPr/>
          <p:nvPr/>
        </p:nvSpPr>
        <p:spPr>
          <a:xfrm>
            <a:off x="6646284" y="6086767"/>
            <a:ext cx="1175222" cy="648000"/>
          </a:xfrm>
          <a:prstGeom prst="flowChartAlternateProces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Quicksand" pitchFamily="2" charset="0"/>
              </a:rPr>
              <a:t>InterectorModel</a:t>
            </a:r>
            <a:endParaRPr lang="pt-BR" sz="1600" dirty="0">
              <a:solidFill>
                <a:schemeClr val="tx1"/>
              </a:solidFill>
              <a:latin typeface="Quicksand" pitchFamily="2" charset="0"/>
            </a:endParaRP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09449A49-5DF7-4CBD-8C16-94ED26D0BDD3}"/>
              </a:ext>
            </a:extLst>
          </p:cNvPr>
          <p:cNvCxnSpPr>
            <a:cxnSpLocks/>
          </p:cNvCxnSpPr>
          <p:nvPr/>
        </p:nvCxnSpPr>
        <p:spPr>
          <a:xfrm>
            <a:off x="2324389" y="5506324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FF90C13-4B36-496B-A6F9-453F5EAD85AE}"/>
              </a:ext>
            </a:extLst>
          </p:cNvPr>
          <p:cNvCxnSpPr>
            <a:cxnSpLocks/>
          </p:cNvCxnSpPr>
          <p:nvPr/>
        </p:nvCxnSpPr>
        <p:spPr>
          <a:xfrm flipH="1">
            <a:off x="2264353" y="6200193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EE8508F-E183-4DE8-8999-B8F471503568}"/>
              </a:ext>
            </a:extLst>
          </p:cNvPr>
          <p:cNvCxnSpPr>
            <a:cxnSpLocks/>
          </p:cNvCxnSpPr>
          <p:nvPr/>
        </p:nvCxnSpPr>
        <p:spPr>
          <a:xfrm flipV="1">
            <a:off x="5337741" y="5268617"/>
            <a:ext cx="1159341" cy="39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B6C1F30-CF1D-4AFA-9757-56E2289C91C6}"/>
              </a:ext>
            </a:extLst>
          </p:cNvPr>
          <p:cNvCxnSpPr>
            <a:cxnSpLocks/>
          </p:cNvCxnSpPr>
          <p:nvPr/>
        </p:nvCxnSpPr>
        <p:spPr>
          <a:xfrm>
            <a:off x="5315128" y="6370807"/>
            <a:ext cx="1106493" cy="319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8308B888-CCE4-4291-93F8-D097ED7AABF9}"/>
              </a:ext>
            </a:extLst>
          </p:cNvPr>
          <p:cNvCxnSpPr>
            <a:cxnSpLocks/>
          </p:cNvCxnSpPr>
          <p:nvPr/>
        </p:nvCxnSpPr>
        <p:spPr>
          <a:xfrm flipH="1">
            <a:off x="5400606" y="5380362"/>
            <a:ext cx="1067409" cy="40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8BC7B90-3624-4FB2-9006-79E44D59018B}"/>
              </a:ext>
            </a:extLst>
          </p:cNvPr>
          <p:cNvCxnSpPr>
            <a:cxnSpLocks/>
          </p:cNvCxnSpPr>
          <p:nvPr/>
        </p:nvCxnSpPr>
        <p:spPr>
          <a:xfrm flipH="1" flipV="1">
            <a:off x="5315128" y="6244988"/>
            <a:ext cx="1060099" cy="315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ABBCD56-AE5E-423F-8B95-F611F8EAB769}"/>
              </a:ext>
            </a:extLst>
          </p:cNvPr>
          <p:cNvSpPr txBox="1"/>
          <p:nvPr/>
        </p:nvSpPr>
        <p:spPr>
          <a:xfrm>
            <a:off x="2450749" y="5236337"/>
            <a:ext cx="7443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actions</a:t>
            </a:r>
            <a:endParaRPr lang="pt-BR" sz="1200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9B813DFF-13D6-47B7-BCB6-43C171A36B84}"/>
              </a:ext>
            </a:extLst>
          </p:cNvPr>
          <p:cNvSpPr txBox="1"/>
          <p:nvPr/>
        </p:nvSpPr>
        <p:spPr>
          <a:xfrm>
            <a:off x="2450749" y="5783323"/>
            <a:ext cx="910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liveData</a:t>
            </a:r>
            <a:r>
              <a:rPr lang="pt-BR" sz="1200" dirty="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callback</a:t>
            </a:r>
            <a:endParaRPr lang="pt-BR" sz="12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77CB6BA3-A5EA-4444-968F-90CAEF9D25BA}"/>
              </a:ext>
            </a:extLst>
          </p:cNvPr>
          <p:cNvSpPr txBox="1"/>
          <p:nvPr/>
        </p:nvSpPr>
        <p:spPr>
          <a:xfrm rot="20557712">
            <a:off x="5288314" y="5169453"/>
            <a:ext cx="1320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call</a:t>
            </a:r>
            <a:r>
              <a:rPr lang="pt-BR" sz="1200" dirty="0">
                <a:latin typeface="Quicksand"/>
              </a:rPr>
              <a:t> a use case</a:t>
            </a:r>
            <a:endParaRPr lang="pt-BR" sz="1200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F0FF0B4-40EB-44F2-8842-B780D6CA9E58}"/>
              </a:ext>
            </a:extLst>
          </p:cNvPr>
          <p:cNvSpPr txBox="1"/>
          <p:nvPr/>
        </p:nvSpPr>
        <p:spPr>
          <a:xfrm rot="1099479">
            <a:off x="5334573" y="6150138"/>
            <a:ext cx="1320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call</a:t>
            </a:r>
            <a:r>
              <a:rPr lang="pt-BR" sz="1200" dirty="0">
                <a:latin typeface="Quicksand"/>
              </a:rPr>
              <a:t> a use case</a:t>
            </a:r>
            <a:endParaRPr lang="pt-BR" sz="1200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4E47AA8-6838-4A2F-A0D4-E38CD5FBE485}"/>
              </a:ext>
            </a:extLst>
          </p:cNvPr>
          <p:cNvSpPr txBox="1"/>
          <p:nvPr/>
        </p:nvSpPr>
        <p:spPr>
          <a:xfrm rot="20557712">
            <a:off x="5458102" y="5484465"/>
            <a:ext cx="1320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wait</a:t>
            </a:r>
            <a:r>
              <a:rPr lang="pt-BR" sz="1200" dirty="0">
                <a:latin typeface="Quicksand"/>
              </a:rPr>
              <a:t> for </a:t>
            </a:r>
            <a:r>
              <a:rPr lang="pt-BR" sz="1200" dirty="0" err="1">
                <a:latin typeface="Quicksand"/>
              </a:rPr>
              <a:t>result</a:t>
            </a:r>
            <a:endParaRPr lang="pt-BR" sz="1200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52B92B4-01AF-4C97-81B2-1387A7C44DBF}"/>
              </a:ext>
            </a:extLst>
          </p:cNvPr>
          <p:cNvSpPr txBox="1"/>
          <p:nvPr/>
        </p:nvSpPr>
        <p:spPr>
          <a:xfrm rot="887976">
            <a:off x="5189467" y="6507406"/>
            <a:ext cx="1320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wait</a:t>
            </a:r>
            <a:r>
              <a:rPr lang="pt-BR" sz="1200" dirty="0">
                <a:latin typeface="Quicksand"/>
              </a:rPr>
              <a:t> for </a:t>
            </a:r>
            <a:r>
              <a:rPr lang="pt-BR" sz="1200" dirty="0" err="1">
                <a:latin typeface="Quicksand"/>
              </a:rPr>
              <a:t>result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35590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Arquitetura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Solução Nativa ou Hibrido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4885039-6070-44B6-B7B7-C65506C8360D}"/>
              </a:ext>
            </a:extLst>
          </p:cNvPr>
          <p:cNvSpPr txBox="1"/>
          <p:nvPr/>
        </p:nvSpPr>
        <p:spPr>
          <a:xfrm>
            <a:off x="0" y="180950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Padrão Adotado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8DF0E93-F045-4EDC-9261-44C73FF26AAD}"/>
              </a:ext>
            </a:extLst>
          </p:cNvPr>
          <p:cNvSpPr txBox="1"/>
          <p:nvPr/>
        </p:nvSpPr>
        <p:spPr>
          <a:xfrm>
            <a:off x="0" y="2207885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A proposta de abordagem é utilização do </a:t>
            </a:r>
            <a:r>
              <a:rPr lang="pt-BR" sz="1200" b="1" dirty="0">
                <a:latin typeface="Quicksand"/>
              </a:rPr>
              <a:t>MVVM </a:t>
            </a:r>
            <a:r>
              <a:rPr lang="pt-BR" sz="1200" b="1" dirty="0" err="1">
                <a:latin typeface="Quicksand"/>
              </a:rPr>
              <a:t>pattern</a:t>
            </a:r>
            <a:r>
              <a:rPr lang="pt-BR" sz="1200" b="1" dirty="0">
                <a:latin typeface="Quicksand"/>
              </a:rPr>
              <a:t> </a:t>
            </a:r>
            <a:r>
              <a:rPr lang="pt-BR" sz="1200" dirty="0">
                <a:latin typeface="Quicksand"/>
              </a:rPr>
              <a:t>e </a:t>
            </a:r>
            <a:r>
              <a:rPr lang="pt-BR" sz="1200" b="1" dirty="0">
                <a:latin typeface="Quicksand"/>
              </a:rPr>
              <a:t>Clean </a:t>
            </a:r>
            <a:r>
              <a:rPr lang="pt-BR" sz="1200" b="1" dirty="0" err="1">
                <a:latin typeface="Quicksand"/>
              </a:rPr>
              <a:t>Architecture</a:t>
            </a:r>
            <a:r>
              <a:rPr lang="pt-BR" sz="1200" dirty="0">
                <a:latin typeface="Quicksand"/>
              </a:rPr>
              <a:t> para os módulos (mini apps) e aplicativo core. </a:t>
            </a:r>
            <a:endParaRPr lang="pt-BR" sz="1200" b="1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309DC3E-5438-4248-94BE-8FE0E65C01F9}"/>
              </a:ext>
            </a:extLst>
          </p:cNvPr>
          <p:cNvSpPr txBox="1"/>
          <p:nvPr/>
        </p:nvSpPr>
        <p:spPr>
          <a:xfrm>
            <a:off x="511040" y="2779277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Camada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952DA81-2080-41CC-8CD9-B26DA0149AC6}"/>
              </a:ext>
            </a:extLst>
          </p:cNvPr>
          <p:cNvSpPr txBox="1"/>
          <p:nvPr/>
        </p:nvSpPr>
        <p:spPr>
          <a:xfrm>
            <a:off x="374664" y="3177316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O acesso a fonte de dados e serviços(http via </a:t>
            </a:r>
            <a:r>
              <a:rPr lang="pt-BR" sz="1200" b="1" dirty="0" err="1">
                <a:latin typeface="Quicksand"/>
              </a:rPr>
              <a:t>retrofit</a:t>
            </a:r>
            <a:r>
              <a:rPr lang="pt-BR" sz="1200" b="1" dirty="0">
                <a:latin typeface="Quicksand"/>
              </a:rPr>
              <a:t>)</a:t>
            </a:r>
            <a:r>
              <a:rPr lang="pt-BR" sz="1200" dirty="0">
                <a:latin typeface="Quicksand"/>
              </a:rPr>
              <a:t> será baseado no padrão de projeto </a:t>
            </a:r>
            <a:r>
              <a:rPr lang="pt-BR" sz="1200" b="1" dirty="0" err="1">
                <a:latin typeface="Quicksand"/>
              </a:rPr>
              <a:t>repository</a:t>
            </a:r>
            <a:r>
              <a:rPr lang="pt-BR" sz="1200" b="1" dirty="0">
                <a:latin typeface="Quicksand"/>
              </a:rPr>
              <a:t> </a:t>
            </a:r>
            <a:r>
              <a:rPr lang="pt-BR" sz="1200" b="1" dirty="0" err="1">
                <a:latin typeface="Quicksand"/>
              </a:rPr>
              <a:t>pattner</a:t>
            </a:r>
            <a:r>
              <a:rPr lang="pt-BR" sz="1200" b="1" dirty="0">
                <a:latin typeface="Quicksand"/>
              </a:rPr>
              <a:t>,</a:t>
            </a:r>
            <a:r>
              <a:rPr lang="pt-BR" sz="1200" dirty="0">
                <a:latin typeface="Quicksand"/>
              </a:rPr>
              <a:t> com a criação de uma classe e interface para cada modelo, e aproveitando o principio de </a:t>
            </a:r>
            <a:r>
              <a:rPr lang="pt-BR" sz="1200" b="1" dirty="0">
                <a:latin typeface="Quicksand"/>
              </a:rPr>
              <a:t>inversão de dependência </a:t>
            </a:r>
            <a:r>
              <a:rPr lang="pt-BR" sz="1200" dirty="0">
                <a:latin typeface="Quicksand"/>
              </a:rPr>
              <a:t>para abstrair as fontes de dados.</a:t>
            </a: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981D22C-140F-4C60-9EFE-E4346CAD7A10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4250875" y="4284055"/>
            <a:ext cx="1077769" cy="2036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9A7B547-BEF0-4633-BDEE-044ADFF308DD}"/>
              </a:ext>
            </a:extLst>
          </p:cNvPr>
          <p:cNvGrpSpPr/>
          <p:nvPr/>
        </p:nvGrpSpPr>
        <p:grpSpPr>
          <a:xfrm>
            <a:off x="4250875" y="3910439"/>
            <a:ext cx="1121385" cy="2786729"/>
            <a:chOff x="2770099" y="4162424"/>
            <a:chExt cx="1307316" cy="2164634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6F1C79E6-1040-4450-9C94-BDC1246A3D91}"/>
                </a:ext>
              </a:extLst>
            </p:cNvPr>
            <p:cNvCxnSpPr/>
            <p:nvPr/>
          </p:nvCxnSpPr>
          <p:spPr>
            <a:xfrm>
              <a:off x="3465870" y="4162424"/>
              <a:ext cx="0" cy="21646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CEEECBF-02EC-41C3-AD39-51EBE979AA94}"/>
                </a:ext>
              </a:extLst>
            </p:cNvPr>
            <p:cNvCxnSpPr>
              <a:cxnSpLocks/>
              <a:stCxn id="48" idx="1"/>
              <a:endCxn id="54" idx="3"/>
            </p:cNvCxnSpPr>
            <p:nvPr/>
          </p:nvCxnSpPr>
          <p:spPr>
            <a:xfrm flipH="1">
              <a:off x="2770099" y="5231857"/>
              <a:ext cx="1307316" cy="14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2F5F8AB-E72D-4073-BEA6-492A4E4F9A14}"/>
              </a:ext>
            </a:extLst>
          </p:cNvPr>
          <p:cNvCxnSpPr>
            <a:cxnSpLocks/>
          </p:cNvCxnSpPr>
          <p:nvPr/>
        </p:nvCxnSpPr>
        <p:spPr>
          <a:xfrm flipH="1" flipV="1">
            <a:off x="6262937" y="4272250"/>
            <a:ext cx="523673" cy="11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3EF6D0C-B48B-40D9-8838-C2051A631474}"/>
              </a:ext>
            </a:extLst>
          </p:cNvPr>
          <p:cNvCxnSpPr>
            <a:cxnSpLocks/>
          </p:cNvCxnSpPr>
          <p:nvPr/>
        </p:nvCxnSpPr>
        <p:spPr>
          <a:xfrm flipH="1">
            <a:off x="6270835" y="4456713"/>
            <a:ext cx="522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265ACD6-9D15-49D4-AC28-D4E427D956F4}"/>
              </a:ext>
            </a:extLst>
          </p:cNvPr>
          <p:cNvSpPr txBox="1"/>
          <p:nvPr/>
        </p:nvSpPr>
        <p:spPr>
          <a:xfrm>
            <a:off x="6817011" y="411120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>
                <a:latin typeface="Quicksand" pitchFamily="2" charset="0"/>
              </a:rPr>
              <a:t>uses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A354452-84E7-4129-B4DE-DAC39C1E7184}"/>
              </a:ext>
            </a:extLst>
          </p:cNvPr>
          <p:cNvSpPr txBox="1"/>
          <p:nvPr/>
        </p:nvSpPr>
        <p:spPr>
          <a:xfrm>
            <a:off x="6786610" y="433549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 err="1">
                <a:latin typeface="Quicksand" pitchFamily="2" charset="0"/>
              </a:rPr>
              <a:t>extends</a:t>
            </a:r>
            <a:endParaRPr lang="pt-BR" sz="1200" dirty="0">
              <a:latin typeface="Quicksand" pitchFamily="2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B485AA-CC5E-450D-A92D-F1B7BF6B3FDA}"/>
              </a:ext>
            </a:extLst>
          </p:cNvPr>
          <p:cNvSpPr txBox="1"/>
          <p:nvPr/>
        </p:nvSpPr>
        <p:spPr>
          <a:xfrm>
            <a:off x="378969" y="5652020"/>
            <a:ext cx="346211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</a:t>
            </a:r>
            <a:r>
              <a:rPr lang="pt-BR" sz="1200" b="1" dirty="0" err="1">
                <a:latin typeface="Quicksand"/>
              </a:rPr>
              <a:t>DataSource</a:t>
            </a:r>
            <a:r>
              <a:rPr lang="pt-BR" sz="1200" dirty="0">
                <a:latin typeface="Quicksand"/>
              </a:rPr>
              <a:t>: A interface que o framework precisa implementar</a:t>
            </a:r>
            <a:endParaRPr lang="pt-BR" sz="1200" dirty="0">
              <a:latin typeface="Quicksand" pitchFamily="2" charset="77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7B2022-7FEB-4F23-9D1C-31AF227CB7A3}"/>
              </a:ext>
            </a:extLst>
          </p:cNvPr>
          <p:cNvSpPr txBox="1"/>
          <p:nvPr/>
        </p:nvSpPr>
        <p:spPr>
          <a:xfrm>
            <a:off x="388127" y="6113685"/>
            <a:ext cx="346211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</a:t>
            </a:r>
            <a:r>
              <a:rPr lang="pt-BR" sz="1200" b="1" dirty="0" err="1">
                <a:latin typeface="Quicksand"/>
              </a:rPr>
              <a:t>Repository</a:t>
            </a:r>
            <a:r>
              <a:rPr lang="pt-BR" sz="1200" b="1" dirty="0">
                <a:latin typeface="Quicksand"/>
              </a:rPr>
              <a:t>:</a:t>
            </a:r>
            <a:r>
              <a:rPr lang="pt-BR" sz="1200" dirty="0">
                <a:latin typeface="Quicksand"/>
              </a:rPr>
              <a:t>: Prover os métodos de acesso aos dados delegados pelo </a:t>
            </a:r>
            <a:r>
              <a:rPr lang="pt-BR" sz="1200" dirty="0" err="1">
                <a:latin typeface="Quicksand"/>
              </a:rPr>
              <a:t>DataSource</a:t>
            </a:r>
            <a:r>
              <a:rPr lang="pt-BR" sz="1200" dirty="0">
                <a:latin typeface="Quicksand"/>
              </a:rPr>
              <a:t>.</a:t>
            </a:r>
            <a:endParaRPr lang="pt-BR" sz="1200" dirty="0">
              <a:latin typeface="Quicksand" pitchFamily="2" charset="77"/>
            </a:endParaRPr>
          </a:p>
        </p:txBody>
      </p:sp>
      <p:sp>
        <p:nvSpPr>
          <p:cNvPr id="43" name="Fluxograma: Processo Alternativo 42">
            <a:extLst>
              <a:ext uri="{FF2B5EF4-FFF2-40B4-BE49-F238E27FC236}">
                <a16:creationId xmlns:a16="http://schemas.microsoft.com/office/drawing/2014/main" id="{FC3328F4-57A9-4A3A-BB1E-1DCE4CED972D}"/>
              </a:ext>
            </a:extLst>
          </p:cNvPr>
          <p:cNvSpPr/>
          <p:nvPr/>
        </p:nvSpPr>
        <p:spPr>
          <a:xfrm>
            <a:off x="2074328" y="3977975"/>
            <a:ext cx="2160000" cy="5400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Quicksand" pitchFamily="2" charset="0"/>
              </a:rPr>
              <a:t>Repository</a:t>
            </a:r>
            <a:endParaRPr lang="pt-BR" sz="1600" dirty="0">
              <a:latin typeface="Quicksand" pitchFamily="2" charset="0"/>
            </a:endParaRPr>
          </a:p>
        </p:txBody>
      </p:sp>
      <p:sp>
        <p:nvSpPr>
          <p:cNvPr id="46" name="Fluxograma: Processo Alternativo 45">
            <a:extLst>
              <a:ext uri="{FF2B5EF4-FFF2-40B4-BE49-F238E27FC236}">
                <a16:creationId xmlns:a16="http://schemas.microsoft.com/office/drawing/2014/main" id="{BCE22695-B9CC-4B39-ADDE-83B5955ECCF3}"/>
              </a:ext>
            </a:extLst>
          </p:cNvPr>
          <p:cNvSpPr/>
          <p:nvPr/>
        </p:nvSpPr>
        <p:spPr>
          <a:xfrm>
            <a:off x="5328644" y="5944794"/>
            <a:ext cx="2850962" cy="752375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1600" dirty="0">
                <a:latin typeface="Quicksand" pitchFamily="2" charset="0"/>
              </a:rPr>
            </a:br>
            <a:r>
              <a:rPr lang="pt-BR" sz="1600" dirty="0">
                <a:latin typeface="Quicksand" pitchFamily="2" charset="0"/>
              </a:rPr>
              <a:t>Framework </a:t>
            </a:r>
            <a:r>
              <a:rPr lang="pt-BR" sz="1600" dirty="0" err="1">
                <a:latin typeface="Quicksand" pitchFamily="2" charset="0"/>
              </a:rPr>
              <a:t>Class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that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initializes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Repository</a:t>
            </a:r>
            <a:r>
              <a:rPr lang="pt-BR" sz="1600" dirty="0">
                <a:latin typeface="Quicksand" pitchFamily="2" charset="0"/>
              </a:rPr>
              <a:t> </a:t>
            </a:r>
          </a:p>
          <a:p>
            <a:pPr algn="ctr"/>
            <a:endParaRPr lang="pt-BR" dirty="0">
              <a:latin typeface="Quicksand" pitchFamily="2" charset="0"/>
            </a:endParaRPr>
          </a:p>
        </p:txBody>
      </p:sp>
      <p:sp>
        <p:nvSpPr>
          <p:cNvPr id="48" name="Fluxograma: Processo Alternativo 47">
            <a:extLst>
              <a:ext uri="{FF2B5EF4-FFF2-40B4-BE49-F238E27FC236}">
                <a16:creationId xmlns:a16="http://schemas.microsoft.com/office/drawing/2014/main" id="{2A80DAAF-144E-440B-9E37-E3F35F3CC920}"/>
              </a:ext>
            </a:extLst>
          </p:cNvPr>
          <p:cNvSpPr/>
          <p:nvPr/>
        </p:nvSpPr>
        <p:spPr>
          <a:xfrm>
            <a:off x="5372260" y="5017217"/>
            <a:ext cx="2160000" cy="540000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1600" dirty="0">
                <a:latin typeface="Quicksand" pitchFamily="2" charset="0"/>
              </a:rPr>
            </a:br>
            <a:br>
              <a:rPr lang="pt-BR" sz="1600" dirty="0">
                <a:latin typeface="Quicksand" pitchFamily="2" charset="0"/>
              </a:rPr>
            </a:br>
            <a:r>
              <a:rPr lang="pt-BR" sz="1600" dirty="0" err="1">
                <a:latin typeface="Quicksand" pitchFamily="2" charset="0"/>
              </a:rPr>
              <a:t>DataSource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lmpementation</a:t>
            </a:r>
            <a:endParaRPr lang="pt-BR" sz="1600" dirty="0">
              <a:latin typeface="Quicksand" pitchFamily="2" charset="0"/>
            </a:endParaRPr>
          </a:p>
          <a:p>
            <a:pPr algn="ctr"/>
            <a:endParaRPr lang="pt-BR" sz="1600" dirty="0">
              <a:latin typeface="Quicksand" pitchFamily="2" charset="0"/>
            </a:endParaRPr>
          </a:p>
          <a:p>
            <a:pPr algn="ctr"/>
            <a:endParaRPr lang="pt-BR" dirty="0">
              <a:latin typeface="Quicksand" pitchFamily="2" charset="0"/>
            </a:endParaRPr>
          </a:p>
        </p:txBody>
      </p:sp>
      <p:sp>
        <p:nvSpPr>
          <p:cNvPr id="54" name="Fluxograma: Processo Alternativo 53">
            <a:extLst>
              <a:ext uri="{FF2B5EF4-FFF2-40B4-BE49-F238E27FC236}">
                <a16:creationId xmlns:a16="http://schemas.microsoft.com/office/drawing/2014/main" id="{6CF4B599-535D-4444-BCFB-68776AD73B0A}"/>
              </a:ext>
            </a:extLst>
          </p:cNvPr>
          <p:cNvSpPr/>
          <p:nvPr/>
        </p:nvSpPr>
        <p:spPr>
          <a:xfrm>
            <a:off x="2090875" y="5035663"/>
            <a:ext cx="2160000" cy="540000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Quicksand" pitchFamily="2" charset="0"/>
              </a:rPr>
              <a:t>DataSource</a:t>
            </a:r>
            <a:endParaRPr lang="pt-BR" sz="16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26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">
            <a:extLst>
              <a:ext uri="{FF2B5EF4-FFF2-40B4-BE49-F238E27FC236}">
                <a16:creationId xmlns:a16="http://schemas.microsoft.com/office/drawing/2014/main" id="{C02D5384-784D-4A40-93B9-76653C5EF2CF}"/>
              </a:ext>
            </a:extLst>
          </p:cNvPr>
          <p:cNvSpPr txBox="1"/>
          <p:nvPr/>
        </p:nvSpPr>
        <p:spPr>
          <a:xfrm>
            <a:off x="172810" y="1457497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/>
              </a:rPr>
              <a:t>BRAINSTORM</a:t>
            </a:r>
            <a:endParaRPr lang="pt-BR" sz="1200" b="1" dirty="0">
              <a:latin typeface="Quicksand" pitchFamily="2" charset="77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Autenticação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C96D6C-B3AA-4E32-87CF-11CF70BD2850}"/>
              </a:ext>
            </a:extLst>
          </p:cNvPr>
          <p:cNvSpPr txBox="1"/>
          <p:nvPr/>
        </p:nvSpPr>
        <p:spPr>
          <a:xfrm>
            <a:off x="40821" y="1856957"/>
            <a:ext cx="7682164" cy="41549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Quicksand"/>
              </a:rPr>
              <a:t>Objetivo: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Quicksand"/>
              </a:rPr>
              <a:t>prevenção de fraudes</a:t>
            </a: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Quicksand"/>
              </a:rPr>
              <a:t>Validação de documentos</a:t>
            </a: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Quicksand"/>
              </a:rPr>
              <a:t>Face match (reconhecimento facial)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Quicksand"/>
              </a:rPr>
              <a:t>Vantagens: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solidFill>
                  <a:schemeClr val="bg1">
                    <a:lumMod val="50000"/>
                  </a:schemeClr>
                </a:solidFill>
                <a:latin typeface="Quicksand"/>
              </a:rPr>
              <a:t>Valoriza a segurança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solidFill>
                  <a:schemeClr val="bg1">
                    <a:lumMod val="50000"/>
                  </a:schemeClr>
                </a:solidFill>
                <a:latin typeface="Quicksand"/>
              </a:rPr>
              <a:t>Processos de cadastro e login otimizados e com alto grau de confiabilidade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solidFill>
                  <a:schemeClr val="bg1">
                    <a:lumMod val="50000"/>
                  </a:schemeClr>
                </a:solidFill>
                <a:latin typeface="Quicksand"/>
              </a:rPr>
              <a:t>Simplificação da experiência do usuário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solidFill>
                  <a:schemeClr val="bg1">
                    <a:lumMod val="50000"/>
                  </a:schemeClr>
                </a:solidFill>
                <a:latin typeface="Quicksand"/>
              </a:rPr>
              <a:t>Reduz tentativas de fraudes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solidFill>
                  <a:schemeClr val="bg1">
                    <a:lumMod val="50000"/>
                  </a:schemeClr>
                </a:solidFill>
                <a:latin typeface="Quicksand"/>
              </a:rPr>
              <a:t>Otimização de recursos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solidFill>
                  <a:schemeClr val="bg1">
                    <a:lumMod val="50000"/>
                  </a:schemeClr>
                </a:solidFill>
                <a:latin typeface="Quicksand"/>
              </a:rPr>
              <a:t>Sugestão: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Quicksand"/>
              </a:rPr>
              <a:t>Onboarding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Quicksand"/>
              </a:rPr>
              <a:t>Mais uma camada de positivação em transações "fora do comum" possivelmente identificados pelo </a:t>
            </a:r>
            <a:r>
              <a:rPr lang="pt-BR" sz="1200">
                <a:solidFill>
                  <a:schemeClr val="bg1">
                    <a:lumMod val="50000"/>
                  </a:schemeClr>
                </a:solidFill>
                <a:latin typeface="Quicksand"/>
              </a:rPr>
              <a:t>negócio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solidFill>
                <a:schemeClr val="bg1">
                  <a:lumMod val="50000"/>
                </a:schemeClr>
              </a:solidFill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solidFill>
                <a:schemeClr val="bg1">
                  <a:lumMod val="50000"/>
                </a:schemeClr>
              </a:solidFill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solidFill>
                <a:srgbClr val="FF0000"/>
              </a:solidFill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solidFill>
                  <a:srgbClr val="FF0000"/>
                </a:solidFill>
                <a:latin typeface="Quicksand"/>
              </a:rPr>
              <a:t>FaceID</a:t>
            </a:r>
            <a:r>
              <a:rPr lang="pt-BR" sz="1200" dirty="0">
                <a:solidFill>
                  <a:srgbClr val="FF0000"/>
                </a:solidFill>
                <a:latin typeface="Quicksand"/>
              </a:rPr>
              <a:t> será uma positivação a mais </a:t>
            </a:r>
            <a:endParaRPr lang="pt-BR"/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solidFill>
                  <a:srgbClr val="FF0000"/>
                </a:solidFill>
                <a:latin typeface="Quicksand"/>
              </a:rPr>
              <a:t>soluções para jornada de </a:t>
            </a:r>
            <a:r>
              <a:rPr lang="pt-BR" sz="1200" dirty="0" err="1">
                <a:solidFill>
                  <a:srgbClr val="FF0000"/>
                </a:solidFill>
                <a:latin typeface="Quicksand"/>
              </a:rPr>
              <a:t>onboardig</a:t>
            </a:r>
            <a:r>
              <a:rPr lang="pt-BR" sz="1200" dirty="0">
                <a:solidFill>
                  <a:srgbClr val="FF0000"/>
                </a:solidFill>
                <a:latin typeface="Quicksand"/>
              </a:rPr>
              <a:t> e </a:t>
            </a:r>
            <a:r>
              <a:rPr lang="pt-BR" sz="1200" dirty="0" err="1">
                <a:solidFill>
                  <a:srgbClr val="FF0000"/>
                </a:solidFill>
                <a:latin typeface="Quicksand"/>
              </a:rPr>
              <a:t>transactions</a:t>
            </a:r>
            <a:r>
              <a:rPr lang="pt-BR" sz="1200">
                <a:solidFill>
                  <a:srgbClr val="FF0000"/>
                </a:solidFill>
                <a:latin typeface="Quicksand"/>
              </a:rPr>
              <a:t> </a:t>
            </a:r>
            <a:r>
              <a:rPr lang="pt-BR" sz="1200" dirty="0">
                <a:solidFill>
                  <a:srgbClr val="FF0000"/>
                </a:solidFill>
                <a:latin typeface="Quicksand"/>
              </a:rPr>
              <a:t> (PREVENÇÃO DE FRAUDES), avaliação dos serviços</a:t>
            </a:r>
            <a:endParaRPr lang="pt-BR" sz="1200">
              <a:solidFill>
                <a:srgbClr val="FF0000"/>
              </a:solidFill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solidFill>
                <a:srgbClr val="FF0000"/>
              </a:solidFill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380977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Autenticação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C96D6C-B3AA-4E32-87CF-11CF70BD2850}"/>
              </a:ext>
            </a:extLst>
          </p:cNvPr>
          <p:cNvSpPr txBox="1"/>
          <p:nvPr/>
        </p:nvSpPr>
        <p:spPr>
          <a:xfrm>
            <a:off x="1024333" y="1620826"/>
            <a:ext cx="724866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Extração de dados de documentos com OCR (RG, CNH e CRLV)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Face Match</a:t>
            </a:r>
          </a:p>
          <a:p>
            <a:pPr marL="1085850" lvl="2" indent="-171450" algn="just">
              <a:buFont typeface="Wingdings,Sans-Serif" panose="05000000000000000000" pitchFamily="2" charset="2"/>
              <a:buChar char="q"/>
            </a:pPr>
            <a:r>
              <a:rPr lang="pt-BR" sz="1200">
                <a:ea typeface="+mn-lt"/>
                <a:cs typeface="+mn-lt"/>
              </a:rPr>
              <a:t>Captura automática da foto quando </a:t>
            </a:r>
            <a:r>
              <a:rPr lang="pt-BR" sz="1200">
                <a:latin typeface="Arial"/>
                <a:cs typeface="Arial"/>
              </a:rPr>
              <a:t>atendidos os </a:t>
            </a:r>
            <a:r>
              <a:rPr lang="pt-BR" sz="1200">
                <a:ea typeface="+mn-lt"/>
                <a:cs typeface="+mn-lt"/>
              </a:rPr>
              <a:t>critérios de qualidade</a:t>
            </a:r>
            <a:endParaRPr lang="en-US" sz="1200">
              <a:ea typeface="+mn-lt"/>
              <a:cs typeface="+mn-lt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Comparação de foto do cadastro com foto do documento</a:t>
            </a:r>
            <a:endParaRPr lang="pt-BR"/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Liveness check </a:t>
            </a:r>
            <a:r>
              <a:rPr lang="pt-BR" sz="1200">
                <a:ea typeface="+mn-lt"/>
                <a:cs typeface="+mn-lt"/>
              </a:rPr>
              <a:t>–</a:t>
            </a:r>
            <a:r>
              <a:rPr lang="pt-BR" sz="1200">
                <a:latin typeface="Quicksand"/>
              </a:rPr>
              <a:t> garante que foto foi capturada ao vivo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>
              <a:latin typeface="Quicksand"/>
            </a:endParaRPr>
          </a:p>
        </p:txBody>
      </p:sp>
      <p:pic>
        <p:nvPicPr>
          <p:cNvPr id="2" name="Imagem 2" descr="Ícone&#10;&#10;Descrição gerada automaticamente">
            <a:extLst>
              <a:ext uri="{FF2B5EF4-FFF2-40B4-BE49-F238E27FC236}">
                <a16:creationId xmlns:a16="http://schemas.microsoft.com/office/drawing/2014/main" id="{9229E64A-DF04-4B3C-8B85-F59B833BD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6" y="1678226"/>
            <a:ext cx="1406378" cy="715040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4781AFE6-AE8C-426A-AF60-CC85089CF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81" y="5587119"/>
            <a:ext cx="1245783" cy="417464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35AC83B1-6C24-49BE-86CB-26B63CC31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82" y="6330715"/>
            <a:ext cx="1573618" cy="354149"/>
          </a:xfrm>
          <a:prstGeom prst="rect">
            <a:avLst/>
          </a:prstGeom>
        </p:spPr>
      </p:pic>
      <p:pic>
        <p:nvPicPr>
          <p:cNvPr id="6" name="Gráfico 6">
            <a:extLst>
              <a:ext uri="{FF2B5EF4-FFF2-40B4-BE49-F238E27FC236}">
                <a16:creationId xmlns:a16="http://schemas.microsoft.com/office/drawing/2014/main" id="{625FAF7B-3C4C-4E93-A2DD-5D3A2E924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0511" y="5628481"/>
            <a:ext cx="1883732" cy="441065"/>
          </a:xfrm>
          <a:prstGeom prst="rect">
            <a:avLst/>
          </a:prstGeom>
        </p:spPr>
      </p:pic>
      <p:pic>
        <p:nvPicPr>
          <p:cNvPr id="7" name="Imagem 11">
            <a:extLst>
              <a:ext uri="{FF2B5EF4-FFF2-40B4-BE49-F238E27FC236}">
                <a16:creationId xmlns:a16="http://schemas.microsoft.com/office/drawing/2014/main" id="{E6A810B6-43AE-4202-B992-52E6E4E202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2842" y="5598451"/>
            <a:ext cx="1803991" cy="45062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D7B180-32E2-49AB-A939-239B8B93BD8F}"/>
              </a:ext>
            </a:extLst>
          </p:cNvPr>
          <p:cNvSpPr txBox="1"/>
          <p:nvPr/>
        </p:nvSpPr>
        <p:spPr>
          <a:xfrm>
            <a:off x="-366760" y="2514404"/>
            <a:ext cx="8630234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 err="1">
                <a:latin typeface="Quicksand"/>
              </a:rPr>
              <a:t>Backgroud</a:t>
            </a:r>
            <a:r>
              <a:rPr lang="pt-BR" sz="120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check</a:t>
            </a:r>
            <a:endParaRPr lang="pt-BR" dirty="0" err="1"/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Consulta de dados </a:t>
            </a:r>
            <a:r>
              <a:rPr lang="pt-BR" sz="1200">
                <a:ea typeface="+mn-lt"/>
                <a:cs typeface="+mn-lt"/>
              </a:rPr>
              <a:t>de pessoas físicas e jurídicas </a:t>
            </a:r>
            <a:r>
              <a:rPr lang="pt-BR" sz="1200">
                <a:latin typeface="Quicksand"/>
              </a:rPr>
              <a:t>em mais de 200 bases de dados públicas e privadas (agilizar processo de </a:t>
            </a:r>
            <a:r>
              <a:rPr lang="pt-BR" sz="1200" dirty="0" err="1">
                <a:latin typeface="Quicksand"/>
              </a:rPr>
              <a:t>onboarding</a:t>
            </a:r>
            <a:r>
              <a:rPr lang="pt-BR" sz="1200">
                <a:latin typeface="Quicksand"/>
              </a:rPr>
              <a:t> digital)</a:t>
            </a: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Dashboard centraliza dados como dívidas, processos judiciais, antecedentes criminais, infrações de transito e situação de veículos, verificação de CNH, situação cadastral de CPF e CNPJ e </a:t>
            </a:r>
            <a:r>
              <a:rPr lang="pt-BR" sz="1200" dirty="0" err="1">
                <a:latin typeface="Quicksand"/>
              </a:rPr>
              <a:t>etc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Analise de risco automatizado e workflow configurável conforme regras do negócio, eliminando necessidade de processos manuais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UX intuitiva que instrui usuário a capturar corretamente a imagem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Documentoscopia </a:t>
            </a:r>
            <a:r>
              <a:rPr lang="pt-BR" sz="1200">
                <a:ea typeface="+mn-lt"/>
                <a:cs typeface="+mn-lt"/>
              </a:rPr>
              <a:t>–</a:t>
            </a:r>
            <a:r>
              <a:rPr lang="pt-BR" sz="1200">
                <a:latin typeface="Quicksand"/>
              </a:rPr>
              <a:t> Utiliza técnicas forenses para identificar autenticidade e integridade de documentos (RG, CNH e RNE) acessível através de API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Professional Services – serviço de consultoria em </a:t>
            </a:r>
            <a:r>
              <a:rPr lang="pt-BR" sz="1200" dirty="0" err="1">
                <a:latin typeface="Quicksand"/>
              </a:rPr>
              <a:t>onboarding</a:t>
            </a:r>
            <a:r>
              <a:rPr lang="pt-BR" sz="1200">
                <a:latin typeface="Quicksand"/>
              </a:rPr>
              <a:t> e </a:t>
            </a:r>
            <a:r>
              <a:rPr lang="pt-BR" sz="1200" dirty="0">
                <a:latin typeface="Quicksand"/>
              </a:rPr>
              <a:t>validação</a:t>
            </a:r>
            <a:r>
              <a:rPr lang="pt-BR" sz="1200">
                <a:latin typeface="Quicksand"/>
              </a:rPr>
              <a:t> de usuários composta por time multidisciplinar e certificado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SDK compatível apenas com linguagens nativas (iOS e Android)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Parceiros (instituições financeiras):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</p:txBody>
      </p:sp>
      <p:pic>
        <p:nvPicPr>
          <p:cNvPr id="12" name="Imagem 17" descr="Logotipo, nome da empresa&#10;&#10;Descrição gerada automaticamente">
            <a:extLst>
              <a:ext uri="{FF2B5EF4-FFF2-40B4-BE49-F238E27FC236}">
                <a16:creationId xmlns:a16="http://schemas.microsoft.com/office/drawing/2014/main" id="{DC52F799-189C-479C-A1BD-17323364C3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2106" y="6276811"/>
            <a:ext cx="1759689" cy="515121"/>
          </a:xfrm>
          <a:prstGeom prst="rect">
            <a:avLst/>
          </a:prstGeom>
        </p:spPr>
      </p:pic>
      <p:pic>
        <p:nvPicPr>
          <p:cNvPr id="20" name="Imagem 20" descr="Texto&#10;&#10;Descrição gerada automaticamente">
            <a:extLst>
              <a:ext uri="{FF2B5EF4-FFF2-40B4-BE49-F238E27FC236}">
                <a16:creationId xmlns:a16="http://schemas.microsoft.com/office/drawing/2014/main" id="{0DC1D801-0E69-4F4F-B997-2B95A1598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3363" y="6349725"/>
            <a:ext cx="1839433" cy="440178"/>
          </a:xfrm>
          <a:prstGeom prst="rect">
            <a:avLst/>
          </a:prstGeom>
        </p:spPr>
      </p:pic>
      <p:pic>
        <p:nvPicPr>
          <p:cNvPr id="22" name="Imagem 22">
            <a:extLst>
              <a:ext uri="{FF2B5EF4-FFF2-40B4-BE49-F238E27FC236}">
                <a16:creationId xmlns:a16="http://schemas.microsoft.com/office/drawing/2014/main" id="{584942C6-C2A0-465E-9C62-715441CCBB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0300" y="5590443"/>
            <a:ext cx="1086294" cy="448916"/>
          </a:xfrm>
          <a:prstGeom prst="rect">
            <a:avLst/>
          </a:prstGeom>
        </p:spPr>
      </p:pic>
      <p:pic>
        <p:nvPicPr>
          <p:cNvPr id="19" name="Imagem 19" descr="Logotipo&#10;&#10;Descrição gerada automaticamente">
            <a:extLst>
              <a:ext uri="{FF2B5EF4-FFF2-40B4-BE49-F238E27FC236}">
                <a16:creationId xmlns:a16="http://schemas.microsoft.com/office/drawing/2014/main" id="{4114602A-F988-4B6E-AB4E-8696AB9602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94426" y="5905355"/>
            <a:ext cx="1520456" cy="859313"/>
          </a:xfrm>
          <a:prstGeom prst="rect">
            <a:avLst/>
          </a:prstGeom>
        </p:spPr>
      </p:pic>
      <p:sp>
        <p:nvSpPr>
          <p:cNvPr id="25" name="TextBox 5">
            <a:extLst>
              <a:ext uri="{FF2B5EF4-FFF2-40B4-BE49-F238E27FC236}">
                <a16:creationId xmlns:a16="http://schemas.microsoft.com/office/drawing/2014/main" id="{75153621-918B-4ADB-B569-29037E2AF485}"/>
              </a:ext>
            </a:extLst>
          </p:cNvPr>
          <p:cNvSpPr txBox="1"/>
          <p:nvPr/>
        </p:nvSpPr>
        <p:spPr>
          <a:xfrm>
            <a:off x="0" y="1361888"/>
            <a:ext cx="7822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>
                <a:latin typeface="Quicksand"/>
              </a:rPr>
              <a:t>TaaS (Trust as a Service) - IDWALL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42981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Autenticação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C96D6C-B3AA-4E32-87CF-11CF70BD2850}"/>
              </a:ext>
            </a:extLst>
          </p:cNvPr>
          <p:cNvSpPr txBox="1"/>
          <p:nvPr/>
        </p:nvSpPr>
        <p:spPr>
          <a:xfrm>
            <a:off x="1115442" y="1620826"/>
            <a:ext cx="714927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Extração de dados de documentos com OCR (RG, CNH e CPF)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 err="1">
                <a:latin typeface="Quicksand"/>
              </a:rPr>
              <a:t>Unico</a:t>
            </a:r>
            <a:r>
              <a:rPr lang="pt-BR" sz="120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Check</a:t>
            </a:r>
            <a:r>
              <a:rPr lang="pt-BR" sz="1200">
                <a:latin typeface="Quicksand"/>
              </a:rPr>
              <a:t> (face match)</a:t>
            </a:r>
          </a:p>
          <a:p>
            <a:pPr marL="1085850" lvl="2" indent="-171450" algn="just">
              <a:buFont typeface="Wingdings,Sans-Serif" panose="05000000000000000000" pitchFamily="2" charset="2"/>
              <a:buChar char="q"/>
            </a:pPr>
            <a:r>
              <a:rPr lang="pt-BR" sz="1200">
                <a:latin typeface="Quicksand"/>
              </a:rPr>
              <a:t>Captura automática da foto quando atendidos os critérios de qualidade</a:t>
            </a:r>
            <a:endParaRPr lang="en-US" sz="120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Comparação de foto do cadastro com foto do documento</a:t>
            </a:r>
            <a:endParaRPr lang="pt-BR"/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 err="1">
                <a:latin typeface="Quicksand"/>
              </a:rPr>
              <a:t>Liveness</a:t>
            </a:r>
            <a:r>
              <a:rPr lang="pt-BR" sz="120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check</a:t>
            </a:r>
            <a:r>
              <a:rPr lang="pt-BR" sz="1200">
                <a:latin typeface="Quicksand"/>
              </a:rPr>
              <a:t> </a:t>
            </a:r>
            <a:r>
              <a:rPr lang="pt-BR" sz="1200">
                <a:ea typeface="+mn-lt"/>
                <a:cs typeface="+mn-lt"/>
              </a:rPr>
              <a:t>–</a:t>
            </a:r>
            <a:r>
              <a:rPr lang="pt-BR" sz="1200">
                <a:latin typeface="Quicksand"/>
              </a:rPr>
              <a:t> garante que foto foi capturada ao vivo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>
              <a:latin typeface="Quicksand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D7B180-32E2-49AB-A939-239B8B93BD8F}"/>
              </a:ext>
            </a:extLst>
          </p:cNvPr>
          <p:cNvSpPr txBox="1"/>
          <p:nvPr/>
        </p:nvSpPr>
        <p:spPr>
          <a:xfrm>
            <a:off x="-366760" y="2542979"/>
            <a:ext cx="8630234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Confirmação de </a:t>
            </a:r>
            <a:r>
              <a:rPr lang="pt-BR" sz="1200" dirty="0">
                <a:latin typeface="Quicksand"/>
              </a:rPr>
              <a:t>identificação </a:t>
            </a:r>
            <a:r>
              <a:rPr lang="pt-BR" sz="1200">
                <a:latin typeface="Quicksand"/>
              </a:rPr>
              <a:t>do usuário em menos de 1 segundo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Validação </a:t>
            </a:r>
            <a:r>
              <a:rPr lang="pt-BR" sz="1200" dirty="0">
                <a:latin typeface="Quicksand"/>
              </a:rPr>
              <a:t>automática</a:t>
            </a:r>
            <a:r>
              <a:rPr lang="pt-BR" sz="1200">
                <a:latin typeface="Quicksand"/>
              </a:rPr>
              <a:t> se documento enviado realmente é o que foi solicitado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Consulta de dados em bases de dados públicas e própria (agilizar processo de </a:t>
            </a:r>
            <a:r>
              <a:rPr lang="pt-BR" sz="1200" dirty="0" err="1">
                <a:latin typeface="Quicksand"/>
              </a:rPr>
              <a:t>onboarding</a:t>
            </a:r>
            <a:r>
              <a:rPr lang="pt-BR" sz="1200" dirty="0">
                <a:latin typeface="Quicksand"/>
              </a:rPr>
              <a:t> digital)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UX intuitiva que instrui usuário a capturar corretamente a imagem (impede envio de fotos embaçadas ou de baixa qualidade)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SDK compatível apenas com Android (nativo), iOS (nativo), </a:t>
            </a:r>
            <a:r>
              <a:rPr lang="pt-BR" sz="1200" dirty="0" err="1">
                <a:latin typeface="Quicksand"/>
              </a:rPr>
              <a:t>JavaScript</a:t>
            </a:r>
            <a:r>
              <a:rPr lang="pt-BR" sz="1200">
                <a:latin typeface="Quicksand"/>
              </a:rPr>
              <a:t>, </a:t>
            </a:r>
            <a:r>
              <a:rPr lang="pt-BR" sz="1200" dirty="0" err="1">
                <a:latin typeface="Quicksand"/>
              </a:rPr>
              <a:t>React</a:t>
            </a:r>
            <a:r>
              <a:rPr lang="pt-BR" sz="120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Native</a:t>
            </a:r>
            <a:r>
              <a:rPr lang="pt-BR" sz="1200">
                <a:latin typeface="Quicksand"/>
              </a:rPr>
              <a:t>, </a:t>
            </a:r>
            <a:r>
              <a:rPr lang="pt-BR" sz="1200" dirty="0" err="1">
                <a:latin typeface="Quicksand"/>
              </a:rPr>
              <a:t>Flutter</a:t>
            </a:r>
            <a:r>
              <a:rPr lang="pt-BR" sz="1200">
                <a:latin typeface="Quicksand"/>
              </a:rPr>
              <a:t>, </a:t>
            </a:r>
            <a:r>
              <a:rPr lang="pt-BR" sz="1200" dirty="0" err="1">
                <a:latin typeface="Quicksand"/>
              </a:rPr>
              <a:t>npm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Parceiros (instituições financeiras):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75153621-918B-4ADB-B569-29037E2AF485}"/>
              </a:ext>
            </a:extLst>
          </p:cNvPr>
          <p:cNvSpPr txBox="1"/>
          <p:nvPr/>
        </p:nvSpPr>
        <p:spPr>
          <a:xfrm>
            <a:off x="0" y="1361888"/>
            <a:ext cx="7822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>
                <a:latin typeface="Quicksand"/>
              </a:rPr>
              <a:t>TaaS (Trust as a Service) - UNICO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pic>
        <p:nvPicPr>
          <p:cNvPr id="3" name="Gráfico 14">
            <a:extLst>
              <a:ext uri="{FF2B5EF4-FFF2-40B4-BE49-F238E27FC236}">
                <a16:creationId xmlns:a16="http://schemas.microsoft.com/office/drawing/2014/main" id="{658F2D5C-9101-4A42-93B5-33F108D96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587" y="1914525"/>
            <a:ext cx="1409700" cy="323850"/>
          </a:xfrm>
          <a:prstGeom prst="rect">
            <a:avLst/>
          </a:prstGeom>
        </p:spPr>
      </p:pic>
      <p:pic>
        <p:nvPicPr>
          <p:cNvPr id="15" name="Imagem 17">
            <a:extLst>
              <a:ext uri="{FF2B5EF4-FFF2-40B4-BE49-F238E27FC236}">
                <a16:creationId xmlns:a16="http://schemas.microsoft.com/office/drawing/2014/main" id="{EAAC9CD6-2B76-4CC3-9F02-24820292D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5353050"/>
            <a:ext cx="1924050" cy="609600"/>
          </a:xfrm>
          <a:prstGeom prst="rect">
            <a:avLst/>
          </a:prstGeom>
        </p:spPr>
      </p:pic>
      <p:pic>
        <p:nvPicPr>
          <p:cNvPr id="18" name="Imagem 20">
            <a:extLst>
              <a:ext uri="{FF2B5EF4-FFF2-40B4-BE49-F238E27FC236}">
                <a16:creationId xmlns:a16="http://schemas.microsoft.com/office/drawing/2014/main" id="{5553AE2B-665B-4BED-8786-FD3DA5C0F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6975" y="5478780"/>
            <a:ext cx="1924050" cy="386715"/>
          </a:xfrm>
          <a:prstGeom prst="rect">
            <a:avLst/>
          </a:prstGeom>
        </p:spPr>
      </p:pic>
      <p:pic>
        <p:nvPicPr>
          <p:cNvPr id="21" name="Imagem 22" descr="Ícone&#10;&#10;Descrição gerada automaticamente">
            <a:extLst>
              <a:ext uri="{FF2B5EF4-FFF2-40B4-BE49-F238E27FC236}">
                <a16:creationId xmlns:a16="http://schemas.microsoft.com/office/drawing/2014/main" id="{C8F40143-915C-4A0E-B650-170960CF5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6150" y="6132576"/>
            <a:ext cx="1390650" cy="660273"/>
          </a:xfrm>
          <a:prstGeom prst="rect">
            <a:avLst/>
          </a:prstGeom>
        </p:spPr>
      </p:pic>
      <p:pic>
        <p:nvPicPr>
          <p:cNvPr id="23" name="Imagem 23" descr="Ícone&#10;&#10;Descrição gerada automaticamente">
            <a:extLst>
              <a:ext uri="{FF2B5EF4-FFF2-40B4-BE49-F238E27FC236}">
                <a16:creationId xmlns:a16="http://schemas.microsoft.com/office/drawing/2014/main" id="{B8F8E634-C36C-4CDA-A4B7-8F7E868D0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6975" y="5353050"/>
            <a:ext cx="1314450" cy="1295400"/>
          </a:xfrm>
          <a:prstGeom prst="rect">
            <a:avLst/>
          </a:prstGeom>
        </p:spPr>
      </p:pic>
      <p:pic>
        <p:nvPicPr>
          <p:cNvPr id="26" name="Imagem 26" descr="Desenho de um cachorro&#10;&#10;Descrição gerada automaticamente">
            <a:extLst>
              <a:ext uri="{FF2B5EF4-FFF2-40B4-BE49-F238E27FC236}">
                <a16:creationId xmlns:a16="http://schemas.microsoft.com/office/drawing/2014/main" id="{2C8788FB-7BC2-453B-9A00-2CF718D166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" y="6131150"/>
            <a:ext cx="2743200" cy="558350"/>
          </a:xfrm>
          <a:prstGeom prst="rect">
            <a:avLst/>
          </a:prstGeom>
        </p:spPr>
      </p:pic>
      <p:pic>
        <p:nvPicPr>
          <p:cNvPr id="27" name="Imagem 27" descr="Logotipo, nome da empresa&#10;&#10;Descrição gerada automaticamente">
            <a:extLst>
              <a:ext uri="{FF2B5EF4-FFF2-40B4-BE49-F238E27FC236}">
                <a16:creationId xmlns:a16="http://schemas.microsoft.com/office/drawing/2014/main" id="{6B550655-D412-4F64-B3EB-F2442E4381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4425" y="5353331"/>
            <a:ext cx="914400" cy="9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4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CABE80C-A9DD-4253-884B-B0C8326BDEC8}"/>
              </a:ext>
            </a:extLst>
          </p:cNvPr>
          <p:cNvGrpSpPr/>
          <p:nvPr/>
        </p:nvGrpSpPr>
        <p:grpSpPr>
          <a:xfrm>
            <a:off x="0" y="911225"/>
            <a:ext cx="12192000" cy="5947687"/>
            <a:chOff x="0" y="1234440"/>
            <a:chExt cx="12192000" cy="562447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757018F-26E5-E546-AB63-8A225958CFB1}"/>
                </a:ext>
              </a:extLst>
            </p:cNvPr>
            <p:cNvSpPr/>
            <p:nvPr/>
          </p:nvSpPr>
          <p:spPr>
            <a:xfrm>
              <a:off x="0" y="1234440"/>
              <a:ext cx="12192000" cy="18745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DC3670-CD46-4942-9A19-A67CB32DD6F6}"/>
                </a:ext>
              </a:extLst>
            </p:cNvPr>
            <p:cNvSpPr/>
            <p:nvPr/>
          </p:nvSpPr>
          <p:spPr>
            <a:xfrm>
              <a:off x="0" y="4984392"/>
              <a:ext cx="12192000" cy="187452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A86557-6F51-D444-A2A1-2BBBFFC47BF2}"/>
                </a:ext>
              </a:extLst>
            </p:cNvPr>
            <p:cNvSpPr/>
            <p:nvPr/>
          </p:nvSpPr>
          <p:spPr>
            <a:xfrm>
              <a:off x="0" y="3109872"/>
              <a:ext cx="12192000" cy="18745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9CC23C5-0650-2742-83CF-D3643AB1723F}"/>
                </a:ext>
              </a:extLst>
            </p:cNvPr>
            <p:cNvSpPr/>
            <p:nvPr/>
          </p:nvSpPr>
          <p:spPr>
            <a:xfrm>
              <a:off x="106168" y="1427247"/>
              <a:ext cx="1965960" cy="1472153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>
                  <a:solidFill>
                    <a:schemeClr val="bg1"/>
                  </a:solidFill>
                  <a:latin typeface="Quicksand" pitchFamily="2" charset="0"/>
                </a:rPr>
                <a:t>PROCESSO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EAB0BF96-8038-F649-A6B5-D877631E227B}"/>
                </a:ext>
              </a:extLst>
            </p:cNvPr>
            <p:cNvSpPr/>
            <p:nvPr/>
          </p:nvSpPr>
          <p:spPr>
            <a:xfrm>
              <a:off x="106168" y="3298713"/>
              <a:ext cx="1965960" cy="1472153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>
                  <a:solidFill>
                    <a:schemeClr val="bg1"/>
                  </a:solidFill>
                  <a:latin typeface="Quicksand" pitchFamily="2" charset="0"/>
                </a:rPr>
                <a:t>FERRAMENTAS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C43514D-B1F7-B04F-A806-3B4B8AC8BE64}"/>
                </a:ext>
              </a:extLst>
            </p:cNvPr>
            <p:cNvSpPr/>
            <p:nvPr/>
          </p:nvSpPr>
          <p:spPr>
            <a:xfrm>
              <a:off x="106168" y="5192725"/>
              <a:ext cx="1965960" cy="1472153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>
                  <a:solidFill>
                    <a:schemeClr val="tx1"/>
                  </a:solidFill>
                  <a:latin typeface="Quicksand" pitchFamily="2" charset="0"/>
                </a:rPr>
                <a:t>PERFIS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E62FD47-5DC8-704A-90BB-5CD4030AFFF9}"/>
                </a:ext>
              </a:extLst>
            </p:cNvPr>
            <p:cNvSpPr/>
            <p:nvPr/>
          </p:nvSpPr>
          <p:spPr>
            <a:xfrm>
              <a:off x="2411730" y="1427247"/>
              <a:ext cx="4983480" cy="1472153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75000"/>
                <a:alpha val="3984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B435852-75A9-B044-A13C-7CFAA6AC81F0}"/>
                </a:ext>
              </a:extLst>
            </p:cNvPr>
            <p:cNvSpPr/>
            <p:nvPr/>
          </p:nvSpPr>
          <p:spPr>
            <a:xfrm>
              <a:off x="7486650" y="1427247"/>
              <a:ext cx="2217420" cy="1472153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75000"/>
                <a:alpha val="3984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E4F0D95-EA6E-4743-9908-B88DA59682AB}"/>
                </a:ext>
              </a:extLst>
            </p:cNvPr>
            <p:cNvSpPr/>
            <p:nvPr/>
          </p:nvSpPr>
          <p:spPr>
            <a:xfrm>
              <a:off x="9795510" y="1427247"/>
              <a:ext cx="2217420" cy="1472153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75000"/>
                <a:alpha val="3984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EB4BA-5BBD-184C-BA12-F2A90479CE76}"/>
                </a:ext>
              </a:extLst>
            </p:cNvPr>
            <p:cNvSpPr txBox="1"/>
            <p:nvPr/>
          </p:nvSpPr>
          <p:spPr>
            <a:xfrm>
              <a:off x="3963149" y="1440218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>
                  <a:solidFill>
                    <a:schemeClr val="bg1"/>
                  </a:solidFill>
                  <a:latin typeface="Quicksand" pitchFamily="2" charset="0"/>
                </a:rPr>
                <a:t>COMPREENSÃO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9C3EEC-A05E-BA47-91E6-353C994781ED}"/>
                </a:ext>
              </a:extLst>
            </p:cNvPr>
            <p:cNvSpPr txBox="1"/>
            <p:nvPr/>
          </p:nvSpPr>
          <p:spPr>
            <a:xfrm>
              <a:off x="8090862" y="1978657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>
                  <a:solidFill>
                    <a:schemeClr val="bg1"/>
                  </a:solidFill>
                  <a:latin typeface="Quicksand" pitchFamily="2" charset="0"/>
                </a:rPr>
                <a:t>ANÁLISE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9C28A6-0866-1D44-82E6-AF5B3A02A724}"/>
                </a:ext>
              </a:extLst>
            </p:cNvPr>
            <p:cNvSpPr txBox="1"/>
            <p:nvPr/>
          </p:nvSpPr>
          <p:spPr>
            <a:xfrm>
              <a:off x="9890787" y="1994046"/>
              <a:ext cx="1972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1600">
                  <a:solidFill>
                    <a:schemeClr val="bg1"/>
                  </a:solidFill>
                  <a:latin typeface="Quicksand" pitchFamily="2" charset="0"/>
                </a:rPr>
                <a:t>RECOMENDAÇÕES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79D808C-A8E9-D244-A74A-5FC1F77D72D1}"/>
                </a:ext>
              </a:extLst>
            </p:cNvPr>
            <p:cNvSpPr/>
            <p:nvPr/>
          </p:nvSpPr>
          <p:spPr>
            <a:xfrm>
              <a:off x="2458926" y="1809550"/>
              <a:ext cx="1555903" cy="1028792"/>
            </a:xfrm>
            <a:prstGeom prst="roundRect">
              <a:avLst>
                <a:gd name="adj" fmla="val 81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dirty="0">
                  <a:solidFill>
                    <a:schemeClr val="tx1"/>
                  </a:solidFill>
                  <a:latin typeface="Quicksand" pitchFamily="2" charset="0"/>
                </a:rPr>
                <a:t>VISÃO VR</a:t>
              </a:r>
            </a:p>
            <a:p>
              <a:pPr algn="ctr"/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ESTRATÉGIA &amp; TECNOLOGIA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773D3D3-DA9B-B54C-930A-63B7739ED550}"/>
                </a:ext>
              </a:extLst>
            </p:cNvPr>
            <p:cNvSpPr/>
            <p:nvPr/>
          </p:nvSpPr>
          <p:spPr>
            <a:xfrm>
              <a:off x="4067238" y="1809550"/>
              <a:ext cx="1555903" cy="1028792"/>
            </a:xfrm>
            <a:prstGeom prst="roundRect">
              <a:avLst>
                <a:gd name="adj" fmla="val 81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Quicksand" pitchFamily="2" charset="0"/>
                </a:rPr>
                <a:t>IMERSÃO</a:t>
              </a:r>
              <a:endParaRPr lang="en-BR" sz="1600" dirty="0">
                <a:solidFill>
                  <a:schemeClr val="tx1"/>
                </a:solidFill>
                <a:latin typeface="Quicksand" pitchFamily="2" charset="0"/>
              </a:endParaRP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NO CENÁRIO ATUAL DE ARQUITETURA</a:t>
              </a:r>
              <a:endParaRPr lang="en-BR" sz="1000" dirty="0">
                <a:solidFill>
                  <a:schemeClr val="tx1"/>
                </a:solidFill>
                <a:latin typeface="Quicksand" pitchFamily="2" charset="0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F95E309-D76A-DC41-9CA3-2E12A137D516}"/>
                </a:ext>
              </a:extLst>
            </p:cNvPr>
            <p:cNvSpPr/>
            <p:nvPr/>
          </p:nvSpPr>
          <p:spPr>
            <a:xfrm>
              <a:off x="5678868" y="1809550"/>
              <a:ext cx="1657348" cy="1028792"/>
            </a:xfrm>
            <a:prstGeom prst="roundRect">
              <a:avLst>
                <a:gd name="adj" fmla="val 81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Quicksand" pitchFamily="2" charset="0"/>
                </a:rPr>
                <a:t>REFINAMENTO</a:t>
              </a:r>
              <a:endParaRPr lang="en-BR" sz="1600" dirty="0">
                <a:solidFill>
                  <a:schemeClr val="tx1"/>
                </a:solidFill>
                <a:latin typeface="Quicksand" pitchFamily="2" charset="0"/>
              </a:endParaRP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DO CENÁRIO ATUAL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 TECNOLÓGICA 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DA VR</a:t>
              </a:r>
              <a:endParaRPr lang="en-BR" sz="900" dirty="0">
                <a:solidFill>
                  <a:schemeClr val="tx1"/>
                </a:solidFill>
                <a:latin typeface="Quicksand" pitchFamily="2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48BCCD0-76FF-7C44-B7BD-AA90CE711197}"/>
                </a:ext>
              </a:extLst>
            </p:cNvPr>
            <p:cNvCxnSpPr/>
            <p:nvPr/>
          </p:nvCxnSpPr>
          <p:spPr>
            <a:xfrm>
              <a:off x="2228850" y="1440218"/>
              <a:ext cx="0" cy="1459182"/>
            </a:xfrm>
            <a:prstGeom prst="line">
              <a:avLst/>
            </a:prstGeom>
            <a:ln>
              <a:solidFill>
                <a:srgbClr val="0024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F66EA9-AAC0-464F-884F-67A5C67FE736}"/>
                </a:ext>
              </a:extLst>
            </p:cNvPr>
            <p:cNvCxnSpPr/>
            <p:nvPr/>
          </p:nvCxnSpPr>
          <p:spPr>
            <a:xfrm>
              <a:off x="2228850" y="3303308"/>
              <a:ext cx="0" cy="145918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3A1A4D-1FD7-3346-A341-599BF8A85CD4}"/>
                </a:ext>
              </a:extLst>
            </p:cNvPr>
            <p:cNvCxnSpPr/>
            <p:nvPr/>
          </p:nvCxnSpPr>
          <p:spPr>
            <a:xfrm>
              <a:off x="2228850" y="5177828"/>
              <a:ext cx="0" cy="145918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294F4E7F-94CC-2444-A530-58DA477180D0}"/>
                </a:ext>
              </a:extLst>
            </p:cNvPr>
            <p:cNvSpPr/>
            <p:nvPr/>
          </p:nvSpPr>
          <p:spPr>
            <a:xfrm>
              <a:off x="4143598" y="3428807"/>
              <a:ext cx="1613053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400">
                  <a:solidFill>
                    <a:schemeClr val="bg1"/>
                  </a:solidFill>
                  <a:latin typeface="Quicksand" pitchFamily="2" charset="0"/>
                </a:rPr>
                <a:t>ENTREVISTAS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48445D9-B459-2845-9FC1-F3076F8C7FE4}"/>
                </a:ext>
              </a:extLst>
            </p:cNvPr>
            <p:cNvSpPr/>
            <p:nvPr/>
          </p:nvSpPr>
          <p:spPr>
            <a:xfrm>
              <a:off x="2429098" y="4071801"/>
              <a:ext cx="1613053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200">
                  <a:solidFill>
                    <a:schemeClr val="bg1"/>
                  </a:solidFill>
                  <a:latin typeface="Quicksand" pitchFamily="2" charset="0"/>
                </a:rPr>
                <a:t>INSPEÇÕES TÉCNICAS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AFE3DA5-A4E7-F147-B402-8F2EE73A6620}"/>
                </a:ext>
              </a:extLst>
            </p:cNvPr>
            <p:cNvSpPr/>
            <p:nvPr/>
          </p:nvSpPr>
          <p:spPr>
            <a:xfrm>
              <a:off x="5845246" y="4061163"/>
              <a:ext cx="1620247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200">
                  <a:solidFill>
                    <a:schemeClr val="bg1"/>
                  </a:solidFill>
                  <a:latin typeface="Quicksand" pitchFamily="2" charset="0"/>
                </a:rPr>
                <a:t>OBSERVAÇÃO DE CANAIS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457EE5-5F1B-4B48-A011-949CD97DF95A}"/>
                </a:ext>
              </a:extLst>
            </p:cNvPr>
            <p:cNvSpPr/>
            <p:nvPr/>
          </p:nvSpPr>
          <p:spPr>
            <a:xfrm>
              <a:off x="5858098" y="3439686"/>
              <a:ext cx="1607398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200">
                  <a:solidFill>
                    <a:schemeClr val="bg1"/>
                  </a:solidFill>
                  <a:latin typeface="Quicksand" pitchFamily="2" charset="0"/>
                </a:rPr>
                <a:t>AVALIAÇÃO DE JORNADAS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638E4D6-153D-B845-B67A-F89B513A1110}"/>
                </a:ext>
              </a:extLst>
            </p:cNvPr>
            <p:cNvSpPr/>
            <p:nvPr/>
          </p:nvSpPr>
          <p:spPr>
            <a:xfrm>
              <a:off x="2429098" y="3428807"/>
              <a:ext cx="1613053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400">
                  <a:solidFill>
                    <a:schemeClr val="bg1"/>
                  </a:solidFill>
                  <a:latin typeface="Quicksand" pitchFamily="2" charset="0"/>
                </a:rPr>
                <a:t>INCEPTION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E19CE14-0B3A-A149-9D8A-992098E8D045}"/>
                </a:ext>
              </a:extLst>
            </p:cNvPr>
            <p:cNvSpPr/>
            <p:nvPr/>
          </p:nvSpPr>
          <p:spPr>
            <a:xfrm>
              <a:off x="4143598" y="4078218"/>
              <a:ext cx="1613053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200">
                  <a:solidFill>
                    <a:schemeClr val="bg1"/>
                  </a:solidFill>
                  <a:latin typeface="Quicksand" pitchFamily="2" charset="0"/>
                </a:rPr>
                <a:t>PONTOS DE CONTATO VR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CAB91A43-B3B7-8F47-AE00-C091CA32B1D9}"/>
                </a:ext>
              </a:extLst>
            </p:cNvPr>
            <p:cNvSpPr/>
            <p:nvPr/>
          </p:nvSpPr>
          <p:spPr>
            <a:xfrm>
              <a:off x="7566940" y="3439686"/>
              <a:ext cx="2116187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200">
                  <a:solidFill>
                    <a:schemeClr val="bg1"/>
                  </a:solidFill>
                  <a:latin typeface="Quicksand" pitchFamily="2" charset="0"/>
                </a:rPr>
                <a:t>ANÁLISE DE DOCUMENTAÇÃO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E0339FFE-B366-6E47-B937-AA4507E56DC5}"/>
                </a:ext>
              </a:extLst>
            </p:cNvPr>
            <p:cNvSpPr/>
            <p:nvPr/>
          </p:nvSpPr>
          <p:spPr>
            <a:xfrm>
              <a:off x="7571944" y="4072040"/>
              <a:ext cx="2122119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100">
                  <a:solidFill>
                    <a:schemeClr val="bg1"/>
                  </a:solidFill>
                  <a:latin typeface="Quicksand" pitchFamily="2" charset="0"/>
                </a:rPr>
                <a:t>ARQUITETURAS E MODELOS DE REFERÊNCIAS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56FDDD12-86EB-F94B-9245-62864A755C80}"/>
                </a:ext>
              </a:extLst>
            </p:cNvPr>
            <p:cNvSpPr/>
            <p:nvPr/>
          </p:nvSpPr>
          <p:spPr>
            <a:xfrm>
              <a:off x="2503169" y="5303326"/>
              <a:ext cx="4892039" cy="1333684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ANDRÉ ALVES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(CONSULTOR 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SENIOR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  <a:endParaRPr lang="pt-BR" sz="1000" dirty="0">
                <a:solidFill>
                  <a:schemeClr val="tx1"/>
                </a:solidFill>
                <a:latin typeface="Quicksand" pitchFamily="2" charset="0"/>
              </a:endParaRP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ANDRE XAVIER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 CONSULTOR 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DEVOPS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ALEX GAMAS 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ARQUITETO SOLUÇÕES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ANDERSON GAMA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(ARQUITETO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 SOLUÇÕES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JOSE INACIO FERRARINI 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ESPECIALISTA MOBILE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THALES SANTOS 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ESPECIALISTA MOBILE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4206FE-5BE4-F144-ACC9-61243002B765}"/>
                </a:ext>
              </a:extLst>
            </p:cNvPr>
            <p:cNvSpPr txBox="1"/>
            <p:nvPr/>
          </p:nvSpPr>
          <p:spPr>
            <a:xfrm>
              <a:off x="7927704" y="6261121"/>
              <a:ext cx="3926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dirty="0">
                  <a:latin typeface="Quicksand" pitchFamily="2" charset="0"/>
                </a:rPr>
                <a:t>DURAÇÃO: Aprox. </a:t>
              </a:r>
              <a:r>
                <a:rPr lang="pt-BR" dirty="0">
                  <a:latin typeface="Quicksand" pitchFamily="2" charset="0"/>
                </a:rPr>
                <a:t>4</a:t>
              </a:r>
              <a:r>
                <a:rPr lang="en-BR" dirty="0">
                  <a:latin typeface="Quicksand" pitchFamily="2" charset="0"/>
                </a:rPr>
                <a:t> semanas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A91CE6E8-F202-A840-A194-D0941542E440}"/>
                </a:ext>
              </a:extLst>
            </p:cNvPr>
            <p:cNvSpPr/>
            <p:nvPr/>
          </p:nvSpPr>
          <p:spPr>
            <a:xfrm>
              <a:off x="9784571" y="3238004"/>
              <a:ext cx="2190722" cy="1552951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Funcionalidades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Arquitetura tecnológica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Implementação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Infraestrutura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Segurança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Time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Parceiros</a:t>
              </a:r>
              <a:endParaRPr lang="en-BR" sz="1050">
                <a:solidFill>
                  <a:schemeClr val="tx1"/>
                </a:solidFill>
                <a:latin typeface="Quicksand" pitchFamily="2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2361D0-0104-4BA5-833A-3EB53B50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4D5ED3-6EAE-4578-BF06-F878EFAC4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Como conduzimos os trabalhos</a:t>
            </a:r>
          </a:p>
        </p:txBody>
      </p:sp>
    </p:spTree>
    <p:extLst>
      <p:ext uri="{BB962C8B-B14F-4D97-AF65-F5344CB8AC3E}">
        <p14:creationId xmlns:p14="http://schemas.microsoft.com/office/powerpoint/2010/main" val="2338277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</a:t>
            </a:r>
            <a:r>
              <a:rPr lang="pt-BR" sz="1800" kern="1200" dirty="0" err="1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SDKs</a:t>
            </a:r>
            <a:endParaRPr lang="pt-BR" sz="1800" kern="1200" dirty="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Integrações </a:t>
            </a:r>
            <a:r>
              <a:rPr lang="pt-BR" sz="1200" b="1" dirty="0" err="1">
                <a:latin typeface="Quicksand" pitchFamily="2" charset="77"/>
              </a:rPr>
              <a:t>third-party</a:t>
            </a:r>
            <a:r>
              <a:rPr lang="pt-BR" sz="1200" b="1" dirty="0">
                <a:latin typeface="Quicksand" pitchFamily="2" charset="77"/>
              </a:rPr>
              <a:t> via Conector de </a:t>
            </a:r>
            <a:r>
              <a:rPr lang="pt-BR" sz="1200" b="1" dirty="0" err="1">
                <a:latin typeface="Quicksand" pitchFamily="2" charset="77"/>
              </a:rPr>
              <a:t>SDKs</a:t>
            </a:r>
            <a:r>
              <a:rPr lang="pt-BR" sz="1200" b="1" dirty="0">
                <a:latin typeface="Quicksand" pitchFamily="2" charset="77"/>
              </a:rPr>
              <a:t> (Software </a:t>
            </a:r>
            <a:r>
              <a:rPr lang="pt-BR" sz="1200" b="1" dirty="0" err="1">
                <a:latin typeface="Quicksand" pitchFamily="2" charset="77"/>
              </a:rPr>
              <a:t>Development</a:t>
            </a:r>
            <a:r>
              <a:rPr lang="pt-BR" sz="1200" b="1" dirty="0">
                <a:latin typeface="Quicksand" pitchFamily="2" charset="77"/>
              </a:rPr>
              <a:t> Kit)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80010" y="1720839"/>
            <a:ext cx="7682164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Atualmente não existe no Aplicativo VR e VC o conceito de uma camada de abstração para conectar as diversas plataformas via SDK. Com o objetivo de diminuir possíveis adaptações no Super APP decorrentes de remoção ou mudanças nas funcionalidades de cada SDK, é recomendado uma camada de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abastração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 entre os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SDKs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 e as funcionalidades do APP.. Essa abstração também deve garantir uso otimizado ao sistemas de APIs dos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SDKs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, evitar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memory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leak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 por parte do SDK e garantir performance na implementação das chamadas ao recursos dos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SDKs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solidFill>
                <a:srgbClr val="292929"/>
              </a:solidFill>
              <a:latin typeface="charter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solidFill>
                <a:srgbClr val="292929"/>
              </a:solidFill>
              <a:latin typeface="charter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solidFill>
                <a:srgbClr val="FF0000"/>
              </a:solidFill>
              <a:latin typeface="Quicksand"/>
            </a:endParaRPr>
          </a:p>
          <a:p>
            <a:pPr lvl="1" algn="just"/>
            <a:r>
              <a:rPr lang="pt-BR" sz="1200" dirty="0">
                <a:solidFill>
                  <a:srgbClr val="FF0000"/>
                </a:solidFill>
                <a:latin typeface="Quicksand"/>
              </a:rPr>
              <a:t>. 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charter"/>
              </a:rPr>
              <a:t>through scripts, cocoa pods, and providing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charter"/>
              </a:rPr>
              <a:t>Xcode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charter"/>
              </a:rPr>
              <a:t> template</a:t>
            </a:r>
            <a:endParaRPr lang="pt-BR" sz="1200" dirty="0">
              <a:solidFill>
                <a:srgbClr val="FF0000"/>
              </a:solidFill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solidFill>
                <a:srgbClr val="FF0000"/>
              </a:solidFill>
              <a:latin typeface="Quicksand" pitchFamily="2" charset="77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Slow</a:t>
            </a: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 app builds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Dependency</a:t>
            </a: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hell</a:t>
            </a:r>
            <a:endParaRPr lang="pt-BR" sz="1200" b="1" dirty="0">
              <a:solidFill>
                <a:srgbClr val="7A7A7A"/>
              </a:solidFill>
              <a:latin typeface="Open Sans" panose="020B0606030504020204" pitchFamily="34" charset="0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Stability</a:t>
            </a: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and</a:t>
            </a: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 performance </a:t>
            </a: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issues</a:t>
            </a:r>
            <a:endParaRPr lang="pt-BR" sz="1200" b="1" i="0" dirty="0">
              <a:solidFill>
                <a:srgbClr val="7A7A7A"/>
              </a:solidFill>
              <a:effectLst/>
              <a:latin typeface="Open Sans" panose="020B0606030504020204" pitchFamily="34" charset="0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Security </a:t>
            </a: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risk</a:t>
            </a:r>
            <a:endParaRPr lang="pt-BR" sz="1200" b="1" dirty="0">
              <a:solidFill>
                <a:srgbClr val="7A7A7A"/>
              </a:solidFill>
              <a:latin typeface="Open Sans" panose="020B0606030504020204" pitchFamily="34" charset="0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Data </a:t>
            </a: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quality</a:t>
            </a:r>
            <a:endParaRPr lang="pt-BR" sz="1200" b="1" i="0" dirty="0">
              <a:solidFill>
                <a:srgbClr val="7A7A7A"/>
              </a:solidFill>
              <a:effectLst/>
              <a:latin typeface="Open Sans" panose="020B0606030504020204" pitchFamily="34" charset="0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solidFill>
                  <a:srgbClr val="7A7A7A"/>
                </a:solidFill>
                <a:latin typeface="Open Sans" panose="020B0606030504020204" pitchFamily="34" charset="0"/>
              </a:rPr>
              <a:t>Referências : https://www.headspin.io/blog/webinar/missing-the-bloat-improving-mobile-user-experience-through-sdk-abstraction/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8805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</a:t>
            </a:r>
            <a:r>
              <a:rPr lang="pt-BR" sz="1800" kern="1200" dirty="0" err="1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WhiteLabel</a:t>
            </a:r>
            <a:endParaRPr lang="pt-BR" sz="1800" kern="1200" dirty="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b="1" dirty="0" err="1">
                <a:latin typeface="Quicksand" pitchFamily="2" charset="77"/>
              </a:rPr>
              <a:t>Whitelabel</a:t>
            </a:r>
            <a:r>
              <a:rPr lang="pt-BR" sz="1200" b="1" dirty="0">
                <a:latin typeface="Quicksand" pitchFamily="2" charset="77"/>
              </a:rPr>
              <a:t> (Thales)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pPr marL="171450" indent="-171450">
              <a:buFont typeface="Wingdings,Sans-Serif" panose="05000000000000000000" pitchFamily="2" charset="2"/>
              <a:buChar char="v"/>
            </a:pPr>
            <a:r>
              <a:rPr lang="pt-BR" sz="1200" dirty="0">
                <a:latin typeface="Arial"/>
                <a:ea typeface="+mn-lt"/>
                <a:cs typeface="+mn-lt"/>
              </a:rPr>
              <a:t>Definição de modulo base</a:t>
            </a: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Wingdings,Sans-Serif" panose="05000000000000000000" pitchFamily="2" charset="2"/>
              <a:buChar char="v"/>
            </a:pPr>
            <a:r>
              <a:rPr lang="pt-BR" sz="1200" dirty="0">
                <a:latin typeface="Arial"/>
                <a:ea typeface="+mn-lt"/>
                <a:cs typeface="+mn-lt"/>
              </a:rPr>
              <a:t>Guia de estilo:</a:t>
            </a:r>
            <a:endParaRPr lang="en-US" sz="1200" dirty="0" err="1">
              <a:latin typeface="Arial"/>
              <a:ea typeface="+mn-lt"/>
              <a:cs typeface="+mn-lt"/>
            </a:endParaRPr>
          </a:p>
          <a:p>
            <a:pPr marL="628650" lvl="1" indent="-171450">
              <a:buFont typeface="Wingdings,Sans-Serif" panose="05000000000000000000" pitchFamily="2" charset="2"/>
              <a:buChar char="v"/>
            </a:pPr>
            <a:r>
              <a:rPr lang="pt-BR" sz="1200" dirty="0">
                <a:latin typeface="Arial"/>
                <a:ea typeface="+mn-lt"/>
                <a:cs typeface="+mn-lt"/>
              </a:rPr>
              <a:t>Design deve ser pensado já na modularização do que pode ou não ser alterado de acordo com o </a:t>
            </a:r>
            <a:r>
              <a:rPr lang="pt-BR" sz="1200" dirty="0" err="1">
                <a:latin typeface="Arial"/>
                <a:ea typeface="+mn-lt"/>
                <a:cs typeface="+mn-lt"/>
              </a:rPr>
              <a:t>flavour</a:t>
            </a:r>
            <a:endParaRPr lang="pt-BR" sz="1200" dirty="0">
              <a:latin typeface="Arial"/>
              <a:ea typeface="+mn-lt"/>
              <a:cs typeface="+mn-lt"/>
            </a:endParaRPr>
          </a:p>
          <a:p>
            <a:pPr marL="628650" lvl="1" indent="-171450">
              <a:buFont typeface="Wingdings,Sans-Serif" panose="05000000000000000000" pitchFamily="2" charset="2"/>
              <a:buChar char="v"/>
            </a:pPr>
            <a:r>
              <a:rPr lang="pt-BR" sz="1200" dirty="0">
                <a:latin typeface="Arial"/>
                <a:ea typeface="+mn-lt"/>
                <a:cs typeface="+mn-lt"/>
              </a:rPr>
              <a:t>Definição de paleta de cores com nomes sugestivos estilo cor-texto cor-titulo cor-fundo para fácil mapeamento de estilo para cada </a:t>
            </a:r>
            <a:r>
              <a:rPr lang="pt-BR" sz="1200" dirty="0" err="1">
                <a:latin typeface="Arial"/>
                <a:ea typeface="+mn-lt"/>
                <a:cs typeface="+mn-lt"/>
              </a:rPr>
              <a:t>flavour</a:t>
            </a:r>
            <a:endParaRPr lang="pt-BR" dirty="0">
              <a:latin typeface="Arial"/>
              <a:ea typeface="+mn-lt"/>
              <a:cs typeface="+mn-lt"/>
            </a:endParaRPr>
          </a:p>
          <a:p>
            <a:pPr marL="628650" lvl="1" indent="-171450">
              <a:buFont typeface="Wingdings,Sans-Serif" panose="05000000000000000000" pitchFamily="2" charset="2"/>
              <a:buChar char="v"/>
            </a:pPr>
            <a:r>
              <a:rPr lang="pt-BR" sz="1200" dirty="0">
                <a:cs typeface="Arial"/>
              </a:rPr>
              <a:t>Definição de </a:t>
            </a:r>
            <a:r>
              <a:rPr lang="pt-BR" sz="1200" dirty="0" err="1">
                <a:cs typeface="Arial"/>
              </a:rPr>
              <a:t>assets</a:t>
            </a:r>
            <a:r>
              <a:rPr lang="pt-BR" sz="1200" dirty="0">
                <a:cs typeface="Arial"/>
              </a:rPr>
              <a:t> por "paleta" também</a:t>
            </a:r>
          </a:p>
          <a:p>
            <a:pPr marL="628650" lvl="1" indent="-171450" algn="just">
              <a:buFont typeface="Wingdings,Sans-Serif" panose="05000000000000000000" pitchFamily="2" charset="2"/>
              <a:buChar char="q"/>
            </a:pPr>
            <a:endParaRPr lang="pt-BR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r>
              <a:rPr lang="pt-BR" sz="1200" b="1" dirty="0">
                <a:latin typeface="Quicksand" pitchFamily="2" charset="77"/>
              </a:rPr>
              <a:t>https://proandroiddev.com/dynamic-screens-using-server-driven-ui-in-android-262f1e7875c1</a:t>
            </a:r>
          </a:p>
        </p:txBody>
      </p:sp>
    </p:spTree>
    <p:extLst>
      <p:ext uri="{BB962C8B-B14F-4D97-AF65-F5344CB8AC3E}">
        <p14:creationId xmlns:p14="http://schemas.microsoft.com/office/powerpoint/2010/main" val="2437455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Modularização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Modularização (Mini APPS) Thales e Ferrarini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pt-BR" sz="1200" b="1">
                <a:latin typeface="Quicksand"/>
              </a:rPr>
              <a:t>Com o app todo nativo  os mini apps podem ser adicionados como forma de libs</a:t>
            </a: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400253" y="3107038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https://reactnative.dev/docs/integration-with-existing-apps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90FB9488-CF80-4010-8525-E3B7DEC05549}"/>
              </a:ext>
            </a:extLst>
          </p:cNvPr>
          <p:cNvSpPr txBox="1"/>
          <p:nvPr/>
        </p:nvSpPr>
        <p:spPr>
          <a:xfrm>
            <a:off x="113592" y="2189826"/>
            <a:ext cx="78228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dirty="0">
                <a:latin typeface="Quicksand" pitchFamily="2" charset="77"/>
              </a:rPr>
              <a:t>Referências</a:t>
            </a:r>
          </a:p>
          <a:p>
            <a:endParaRPr lang="pt-BR" sz="1200" dirty="0">
              <a:latin typeface="Quicksand" pitchFamily="2" charset="77"/>
            </a:endParaRPr>
          </a:p>
          <a:p>
            <a:r>
              <a:rPr lang="pt-BR" sz="1200" dirty="0">
                <a:latin typeface="Quicksand" pitchFamily="2" charset="77"/>
                <a:hlinkClick r:id="rId5"/>
              </a:rPr>
              <a:t>https://proandroiddev.com/build-a-modular-android-app-architecture-25342d99de82</a:t>
            </a:r>
            <a:endParaRPr lang="pt-BR" sz="1200" dirty="0">
              <a:latin typeface="Quicksand" pitchFamily="2" charset="77"/>
            </a:endParaRPr>
          </a:p>
          <a:p>
            <a:r>
              <a:rPr lang="pt-BR" sz="1200" dirty="0">
                <a:latin typeface="Quicksand" pitchFamily="2" charset="77"/>
                <a:hlinkClick r:id="rId6"/>
              </a:rPr>
              <a:t>https://medium.com/google-developer-experts/modularizing-android-applications-9e2d18f244a0</a:t>
            </a:r>
            <a:endParaRPr lang="pt-BR" sz="1200" dirty="0">
              <a:latin typeface="Quicksand" pitchFamily="2" charset="77"/>
            </a:endParaRPr>
          </a:p>
          <a:p>
            <a:r>
              <a:rPr lang="pt-BR" sz="1200" dirty="0">
                <a:latin typeface="Quicksand" pitchFamily="2" charset="77"/>
                <a:hlinkClick r:id="rId7"/>
              </a:rPr>
              <a:t>https://medium.com/@mydogtom/modularization-part-1-application-structure-overview-9e465909a9bc</a:t>
            </a:r>
            <a:endParaRPr lang="pt-BR" sz="1200" dirty="0">
              <a:latin typeface="Quicksand" pitchFamily="2" charset="77"/>
            </a:endParaRPr>
          </a:p>
          <a:p>
            <a:endParaRPr lang="pt-BR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09768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r>
              <a:rPr lang="pt-BR" sz="2000" kern="1200" dirty="0">
                <a:solidFill>
                  <a:schemeClr val="tx1"/>
                </a:solidFill>
                <a:latin typeface="Quicksand"/>
                <a:cs typeface="Times New Roman"/>
              </a:rPr>
              <a:t># </a:t>
            </a:r>
            <a:r>
              <a:rPr lang="pt-BR" sz="1800" kern="1200">
                <a:solidFill>
                  <a:schemeClr val="tx1"/>
                </a:solidFill>
                <a:latin typeface="Quicksand"/>
                <a:cs typeface="Times New Roman"/>
              </a:rPr>
              <a:t>ANÁLISE: Pipeline CI/CD SaaS x On-premises</a:t>
            </a:r>
            <a:endParaRPr lang="pt-BR" sz="1800" kern="120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16795" y="1638887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8353683-CCEF-4979-8368-47A18D035127}"/>
              </a:ext>
            </a:extLst>
          </p:cNvPr>
          <p:cNvSpPr txBox="1"/>
          <p:nvPr/>
        </p:nvSpPr>
        <p:spPr>
          <a:xfrm>
            <a:off x="0" y="1731219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BE5137CB-EE87-4876-8BE5-6BB1022E6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60827"/>
              </p:ext>
            </p:extLst>
          </p:nvPr>
        </p:nvGraphicFramePr>
        <p:xfrm>
          <a:off x="306943" y="1622549"/>
          <a:ext cx="7739142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714">
                  <a:extLst>
                    <a:ext uri="{9D8B030D-6E8A-4147-A177-3AD203B41FA5}">
                      <a16:colId xmlns:a16="http://schemas.microsoft.com/office/drawing/2014/main" val="4061845470"/>
                    </a:ext>
                  </a:extLst>
                </a:gridCol>
                <a:gridCol w="2579714">
                  <a:extLst>
                    <a:ext uri="{9D8B030D-6E8A-4147-A177-3AD203B41FA5}">
                      <a16:colId xmlns:a16="http://schemas.microsoft.com/office/drawing/2014/main" val="2325097074"/>
                    </a:ext>
                  </a:extLst>
                </a:gridCol>
                <a:gridCol w="2579714">
                  <a:extLst>
                    <a:ext uri="{9D8B030D-6E8A-4147-A177-3AD203B41FA5}">
                      <a16:colId xmlns:a16="http://schemas.microsoft.com/office/drawing/2014/main" val="390882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On-premises</a:t>
                      </a:r>
                      <a:endParaRPr lang="pt-B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1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>
                          <a:latin typeface="Quicksand" pitchFamily="2" charset="0"/>
                        </a:rPr>
                        <a:t>A</a:t>
                      </a:r>
                      <a:r>
                        <a:rPr lang="pt-BR" sz="1200" b="1" i="0" u="none" strike="noStrike" noProof="0">
                          <a:latin typeface="Quicksand" pitchFamily="2" charset="0"/>
                        </a:rPr>
                        <a:t>cesso ao código-fonte e dados sensíveis</a:t>
                      </a:r>
                      <a:endParaRPr lang="pt-BR" sz="1200" b="1" i="0" u="none" strike="noStrike" noProof="0" dirty="0">
                        <a:latin typeface="Quicks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Quicksand" pitchFamily="2" charset="0"/>
                        </a:rPr>
                        <a:t>Provedor tem acesso de leitura &amp; escrita</a:t>
                      </a:r>
                      <a:endParaRPr lang="pt-BR" sz="1200" dirty="0">
                        <a:latin typeface="Quicks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Quicksand" pitchFamily="2" charset="0"/>
                        </a:rPr>
                        <a:t>Acesso restrito à própria empresa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>
                          <a:latin typeface="Quicksand" pitchFamily="2" charset="0"/>
                        </a:rPr>
                        <a:t>Serviços/Ferramentas CI/CD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Quicksand" pitchFamily="2" charset="0"/>
                        </a:rPr>
                        <a:t>Bitrise</a:t>
                      </a:r>
                    </a:p>
                    <a:p>
                      <a:pPr lvl="0" algn="ctr">
                        <a:buNone/>
                      </a:pPr>
                      <a:r>
                        <a:rPr lang="pt-BR" sz="1200">
                          <a:latin typeface="Quicksand" pitchFamily="2" charset="0"/>
                        </a:rPr>
                        <a:t>Codemagic</a:t>
                      </a:r>
                    </a:p>
                    <a:p>
                      <a:pPr lvl="0" algn="ctr">
                        <a:buNone/>
                      </a:pPr>
                      <a:r>
                        <a:rPr lang="pt-BR" sz="1200">
                          <a:latin typeface="Quicksand" pitchFamily="2" charset="0"/>
                        </a:rPr>
                        <a:t>Github Workflows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Quicksand" pitchFamily="2" charset="0"/>
                        </a:rPr>
                        <a:t>Fastlane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98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>
                          <a:latin typeface="Quicksand" pitchFamily="2" charset="0"/>
                        </a:rPr>
                        <a:t>Custos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Quicksand" pitchFamily="2" charset="0"/>
                        </a:rPr>
                        <a:t>Custo de uso do serviço</a:t>
                      </a:r>
                      <a:endParaRPr lang="pt-BR" sz="1200" dirty="0">
                        <a:latin typeface="Quicks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Quicksand" pitchFamily="2" charset="0"/>
                        </a:rPr>
                        <a:t>Máquinas p/ CI/CD</a:t>
                      </a:r>
                    </a:p>
                    <a:p>
                      <a:pPr lvl="0" algn="ctr">
                        <a:buNone/>
                      </a:pPr>
                      <a:r>
                        <a:rPr lang="pt-BR" sz="1200">
                          <a:latin typeface="Quicksand" pitchFamily="2" charset="0"/>
                        </a:rPr>
                        <a:t>Gerenciamento de ferramentas</a:t>
                      </a:r>
                    </a:p>
                    <a:p>
                      <a:pPr lvl="0" algn="ctr">
                        <a:buNone/>
                      </a:pPr>
                      <a:r>
                        <a:rPr lang="pt-BR" sz="1200">
                          <a:latin typeface="Quicksand" pitchFamily="2" charset="0"/>
                        </a:rPr>
                        <a:t>Custo com pessoal</a:t>
                      </a:r>
                      <a:endParaRPr lang="pt-BR" sz="1200" dirty="0">
                        <a:latin typeface="Quicks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67669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200" b="1">
                          <a:latin typeface="Quicksand" pitchFamily="2" charset="0"/>
                        </a:rPr>
                        <a:t>Gerenciamento de infraestrutura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>
                          <a:latin typeface="Quicksand" pitchFamily="2" charset="0"/>
                        </a:rPr>
                        <a:t>Gerenciamento do provedor</a:t>
                      </a:r>
                      <a:endParaRPr lang="pt-BR" sz="1200" dirty="0">
                        <a:latin typeface="Quicksan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>
                          <a:latin typeface="Quicksand" pitchFamily="2" charset="0"/>
                        </a:rPr>
                        <a:t>Gerenciamento da própria empresa (ou terceiros)</a:t>
                      </a:r>
                      <a:endParaRPr lang="pt-BR" sz="1200" dirty="0">
                        <a:latin typeface="Quicksan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950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200" b="1">
                          <a:latin typeface="Quicksand" pitchFamily="2" charset="0"/>
                        </a:rPr>
                        <a:t>Restrições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>
                          <a:latin typeface="Quicksand" pitchFamily="2" charset="0"/>
                        </a:rPr>
                        <a:t>Uso restrito às opções disponibilizadas pelo provedor</a:t>
                      </a:r>
                      <a:endParaRPr lang="pt-BR" sz="1200" dirty="0">
                        <a:latin typeface="Quicksan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>
                          <a:latin typeface="Quicksand" pitchFamily="2" charset="0"/>
                        </a:rPr>
                        <a:t>Maior liberdade para configuração de pipelines</a:t>
                      </a:r>
                      <a:endParaRPr lang="pt-BR" sz="1200" dirty="0">
                        <a:latin typeface="Quicksan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2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77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r>
              <a:rPr lang="pt-BR" sz="2000" kern="1200" dirty="0">
                <a:solidFill>
                  <a:schemeClr val="tx1"/>
                </a:solidFill>
                <a:latin typeface="Quicksand"/>
                <a:cs typeface="Times New Roman"/>
              </a:rPr>
              <a:t># </a:t>
            </a:r>
            <a:r>
              <a:rPr lang="pt-BR" sz="1800" kern="1200">
                <a:solidFill>
                  <a:schemeClr val="tx1"/>
                </a:solidFill>
                <a:latin typeface="Quicksand"/>
                <a:cs typeface="Times New Roman"/>
              </a:rPr>
              <a:t>ANÁLISE: Comparativo de provedores SaaS CI/CD</a:t>
            </a:r>
            <a:endParaRPr lang="pt-BR" sz="1800" kern="120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16795" y="1638887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8353683-CCEF-4979-8368-47A18D035127}"/>
              </a:ext>
            </a:extLst>
          </p:cNvPr>
          <p:cNvSpPr txBox="1"/>
          <p:nvPr/>
        </p:nvSpPr>
        <p:spPr>
          <a:xfrm>
            <a:off x="0" y="1731219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BE5137CB-EE87-4876-8BE5-6BB1022E6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73358"/>
              </p:ext>
            </p:extLst>
          </p:nvPr>
        </p:nvGraphicFramePr>
        <p:xfrm>
          <a:off x="279862" y="1345831"/>
          <a:ext cx="7739142" cy="405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714">
                  <a:extLst>
                    <a:ext uri="{9D8B030D-6E8A-4147-A177-3AD203B41FA5}">
                      <a16:colId xmlns:a16="http://schemas.microsoft.com/office/drawing/2014/main" val="4061845470"/>
                    </a:ext>
                  </a:extLst>
                </a:gridCol>
                <a:gridCol w="2579714">
                  <a:extLst>
                    <a:ext uri="{9D8B030D-6E8A-4147-A177-3AD203B41FA5}">
                      <a16:colId xmlns:a16="http://schemas.microsoft.com/office/drawing/2014/main" val="2325097074"/>
                    </a:ext>
                  </a:extLst>
                </a:gridCol>
                <a:gridCol w="2579714">
                  <a:extLst>
                    <a:ext uri="{9D8B030D-6E8A-4147-A177-3AD203B41FA5}">
                      <a16:colId xmlns:a16="http://schemas.microsoft.com/office/drawing/2014/main" val="390882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Bitrise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Codemagic</a:t>
                      </a:r>
                      <a:endParaRPr lang="pt-B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1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/>
                        <a:t>Preço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A partir de USD35/mês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/>
                        <a:t>Máquinas dedicadas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98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/>
                        <a:t>Editor de Workflow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67669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b="1"/>
                        <a:t>Complexidade configuração via YAML (pipeline as code)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Média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Baixa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1950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b="1"/>
                        <a:t>Conexão com repositórios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b="0" i="0" u="none" strike="noStrike" noProof="0">
                          <a:latin typeface="Arial"/>
                        </a:rPr>
                        <a:t>GitHub, GitLab ou Bitbucket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32584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b="1"/>
                        <a:t>Single Sign-On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SAML SSO com 2FA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7871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b="1"/>
                        <a:t>Integrações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223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r>
              <a:rPr lang="pt-BR" sz="2000" kern="1200" dirty="0">
                <a:solidFill>
                  <a:schemeClr val="tx1"/>
                </a:solidFill>
                <a:latin typeface="Quicksand"/>
                <a:cs typeface="Times New Roman"/>
              </a:rPr>
              <a:t># </a:t>
            </a:r>
            <a:r>
              <a:rPr lang="pt-BR" sz="1800" kern="1200">
                <a:solidFill>
                  <a:schemeClr val="tx1"/>
                </a:solidFill>
                <a:latin typeface="Quicksand"/>
                <a:cs typeface="Times New Roman"/>
              </a:rPr>
              <a:t>ANÁLISE: Pipeline CI/CD SaaS x On-premises</a:t>
            </a:r>
            <a:endParaRPr lang="pt-BR" sz="1800" kern="120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Pipeline CI/CD (Andre Xavier)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16795" y="1638887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8353683-CCEF-4979-8368-47A18D035127}"/>
              </a:ext>
            </a:extLst>
          </p:cNvPr>
          <p:cNvSpPr txBox="1"/>
          <p:nvPr/>
        </p:nvSpPr>
        <p:spPr>
          <a:xfrm>
            <a:off x="0" y="1731219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Testes Automatizados (Andre Xavier)</a:t>
            </a:r>
          </a:p>
        </p:txBody>
      </p:sp>
    </p:spTree>
    <p:extLst>
      <p:ext uri="{BB962C8B-B14F-4D97-AF65-F5344CB8AC3E}">
        <p14:creationId xmlns:p14="http://schemas.microsoft.com/office/powerpoint/2010/main" val="1699033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Segregação de Notificações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53656" y="-170614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/>
              </a:rPr>
              <a:t> Segregação de Notificações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5D520-E720-4AFB-B213-755EF906ACDD}"/>
              </a:ext>
            </a:extLst>
          </p:cNvPr>
          <p:cNvSpPr txBox="1"/>
          <p:nvPr/>
        </p:nvSpPr>
        <p:spPr>
          <a:xfrm>
            <a:off x="80683" y="1891553"/>
            <a:ext cx="7944690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00" dirty="0" err="1">
                <a:latin typeface="Quicksand" pitchFamily="2" charset="0"/>
              </a:rPr>
              <a:t>Isolação</a:t>
            </a:r>
            <a:r>
              <a:rPr lang="en-US" sz="1200" dirty="0">
                <a:latin typeface="Quicksand" pitchFamily="2" charset="0"/>
              </a:rPr>
              <a:t> do </a:t>
            </a:r>
            <a:r>
              <a:rPr lang="en-US" sz="1200" dirty="0" err="1">
                <a:latin typeface="Quicksand" pitchFamily="2" charset="0"/>
              </a:rPr>
              <a:t>sistema</a:t>
            </a:r>
            <a:r>
              <a:rPr lang="en-US" sz="1200" dirty="0">
                <a:latin typeface="Quicksand" pitchFamily="2" charset="0"/>
              </a:rPr>
              <a:t> de </a:t>
            </a:r>
            <a:r>
              <a:rPr lang="en-US" sz="1200" dirty="0" err="1">
                <a:latin typeface="Quicksand" pitchFamily="2" charset="0"/>
              </a:rPr>
              <a:t>comunicação</a:t>
            </a:r>
            <a:r>
              <a:rPr lang="en-US" sz="1200" dirty="0">
                <a:latin typeface="Quicksand" pitchFamily="2" charset="0"/>
              </a:rPr>
              <a:t> com o </a:t>
            </a:r>
            <a:r>
              <a:rPr lang="en-US" sz="1200" dirty="0" err="1">
                <a:latin typeface="Quicksand" pitchFamily="2" charset="0"/>
              </a:rPr>
              <a:t>usuário</a:t>
            </a:r>
            <a:r>
              <a:rPr lang="en-US" sz="1200" dirty="0">
                <a:latin typeface="Quicksand" pitchFamily="2" charset="0"/>
              </a:rPr>
              <a:t> </a:t>
            </a:r>
            <a:r>
              <a:rPr lang="en-US" sz="1200" dirty="0" err="1">
                <a:latin typeface="Quicksand" pitchFamily="2" charset="0"/>
              </a:rPr>
              <a:t>através</a:t>
            </a:r>
            <a:r>
              <a:rPr lang="en-US" sz="1200" dirty="0">
                <a:latin typeface="Quicksand" pitchFamily="2" charset="0"/>
              </a:rPr>
              <a:t> de </a:t>
            </a:r>
            <a:r>
              <a:rPr lang="en-US" sz="1200" dirty="0" err="1">
                <a:latin typeface="Quicksand" pitchFamily="2" charset="0"/>
              </a:rPr>
              <a:t>uma</a:t>
            </a:r>
            <a:r>
              <a:rPr lang="en-US" sz="1200" dirty="0">
                <a:latin typeface="Quicksand" pitchFamily="2" charset="0"/>
              </a:rPr>
              <a:t> interface (</a:t>
            </a:r>
            <a:r>
              <a:rPr lang="en-US" sz="1200" dirty="0" err="1">
                <a:latin typeface="Quicksand" pitchFamily="2" charset="0"/>
              </a:rPr>
              <a:t>contrato</a:t>
            </a:r>
            <a:r>
              <a:rPr lang="en-US" sz="1200" dirty="0">
                <a:latin typeface="Quicksand" pitchFamily="2" charset="0"/>
              </a:rPr>
              <a:t>) que é </a:t>
            </a:r>
            <a:r>
              <a:rPr lang="en-US" sz="1200" dirty="0" err="1">
                <a:latin typeface="Quicksand" pitchFamily="2" charset="0"/>
              </a:rPr>
              <a:t>conhecida</a:t>
            </a:r>
            <a:r>
              <a:rPr lang="en-US" sz="1200" dirty="0">
                <a:latin typeface="Quicksand" pitchFamily="2" charset="0"/>
              </a:rPr>
              <a:t>, </a:t>
            </a:r>
            <a:r>
              <a:rPr lang="en-US" sz="1200" dirty="0" err="1">
                <a:latin typeface="Quicksand" pitchFamily="2" charset="0"/>
              </a:rPr>
              <a:t>documentada</a:t>
            </a:r>
            <a:r>
              <a:rPr lang="en-US" sz="1200" dirty="0">
                <a:latin typeface="Quicksand" pitchFamily="2" charset="0"/>
              </a:rPr>
              <a:t> e </a:t>
            </a:r>
            <a:r>
              <a:rPr lang="en-US" sz="1200" dirty="0" err="1">
                <a:latin typeface="Quicksand" pitchFamily="2" charset="0"/>
              </a:rPr>
              <a:t>gerenciável</a:t>
            </a:r>
            <a:r>
              <a:rPr lang="en-US" sz="1200" dirty="0">
                <a:latin typeface="Quicksand" pitchFamily="2" charset="0"/>
              </a:rPr>
              <a:t>.</a:t>
            </a:r>
          </a:p>
          <a:p>
            <a:pPr algn="just"/>
            <a:endParaRPr lang="en-US" sz="1200" dirty="0">
              <a:latin typeface="Quicksand" pitchFamily="2" charset="0"/>
            </a:endParaRPr>
          </a:p>
          <a:p>
            <a:pPr algn="just"/>
            <a:r>
              <a:rPr lang="en-US" sz="1200" dirty="0">
                <a:latin typeface="Quicksand" pitchFamily="2" charset="0"/>
                <a:ea typeface="+mn-lt"/>
                <a:cs typeface="+mn-lt"/>
              </a:rPr>
              <a:t>Segregação e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controle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de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utilização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através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de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identificação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de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aplicação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(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client_id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) /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serviço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(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service_id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)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chamador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.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Esta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identificação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permite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que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os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assets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necessários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para a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construção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da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mensagem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final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sejam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selecionados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.</a:t>
            </a:r>
            <a:endParaRPr lang="en-US" sz="1200" dirty="0">
              <a:latin typeface="Quicksand" pitchFamily="2" charset="0"/>
            </a:endParaRPr>
          </a:p>
          <a:p>
            <a:pPr algn="just"/>
            <a:endParaRPr lang="en-US" sz="1200" dirty="0">
              <a:latin typeface="Quicksand" pitchFamily="2" charset="0"/>
            </a:endParaRPr>
          </a:p>
          <a:p>
            <a:pPr algn="just"/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Desacoplamento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dos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canais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de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comunicação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e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possibilidade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de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expansão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horizontal. Cada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consumidor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irá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responder a um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prefixo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routing_key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específico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do canal de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comunicação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dependendo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do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tipo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da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mensagem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. Pode-se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adicionar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mais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consumidores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para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aumentar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a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capacidade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de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entrega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geral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do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sistema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ou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reconfigurar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a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topologia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das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filas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para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beneficiar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 um </a:t>
            </a:r>
            <a:r>
              <a:rPr lang="en-US" sz="1200" dirty="0" err="1">
                <a:latin typeface="Quicksand" pitchFamily="2" charset="0"/>
                <a:ea typeface="+mn-lt"/>
                <a:cs typeface="+mn-lt"/>
              </a:rPr>
              <a:t>client_id</a:t>
            </a:r>
            <a:r>
              <a:rPr lang="en-US" sz="1200" dirty="0">
                <a:latin typeface="Quicksand" pitchFamily="2" charset="0"/>
                <a:ea typeface="+mn-lt"/>
                <a:cs typeface="+mn-lt"/>
              </a:rPr>
              <a:t>.</a:t>
            </a:r>
            <a:endParaRPr lang="en-US" sz="1200" dirty="0">
              <a:latin typeface="Quicksand" pitchFamily="2" charset="0"/>
            </a:endParaRPr>
          </a:p>
          <a:p>
            <a:pPr algn="just"/>
            <a:endParaRPr lang="en-US" sz="1200" dirty="0">
              <a:latin typeface="Quicksand" pitchFamily="2" charset="0"/>
            </a:endParaRPr>
          </a:p>
          <a:p>
            <a:pPr algn="just"/>
            <a:r>
              <a:rPr lang="en-US" sz="1200" dirty="0">
                <a:latin typeface="Quicksand" pitchFamily="2" charset="0"/>
                <a:cs typeface="Arial"/>
              </a:rPr>
              <a:t>Cada </a:t>
            </a:r>
            <a:r>
              <a:rPr lang="en-US" sz="1200" dirty="0" err="1">
                <a:latin typeface="Quicksand" pitchFamily="2" charset="0"/>
                <a:cs typeface="Arial"/>
              </a:rPr>
              <a:t>instância</a:t>
            </a:r>
            <a:r>
              <a:rPr lang="en-US" sz="1200" dirty="0">
                <a:latin typeface="Quicksand" pitchFamily="2" charset="0"/>
                <a:cs typeface="Arial"/>
              </a:rPr>
              <a:t> que </a:t>
            </a:r>
            <a:r>
              <a:rPr lang="en-US" sz="1200" dirty="0" err="1">
                <a:latin typeface="Quicksand" pitchFamily="2" charset="0"/>
                <a:cs typeface="Arial"/>
              </a:rPr>
              <a:t>tenha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responsabilidade</a:t>
            </a:r>
            <a:r>
              <a:rPr lang="en-US" sz="1200" dirty="0">
                <a:latin typeface="Quicksand" pitchFamily="2" charset="0"/>
                <a:cs typeface="Arial"/>
              </a:rPr>
              <a:t> de se </a:t>
            </a:r>
            <a:r>
              <a:rPr lang="en-US" sz="1200" dirty="0" err="1">
                <a:latin typeface="Quicksand" pitchFamily="2" charset="0"/>
                <a:cs typeface="Arial"/>
              </a:rPr>
              <a:t>comunicar</a:t>
            </a:r>
            <a:r>
              <a:rPr lang="en-US" sz="1200" dirty="0">
                <a:latin typeface="Quicksand" pitchFamily="2" charset="0"/>
                <a:cs typeface="Arial"/>
              </a:rPr>
              <a:t> com brokers </a:t>
            </a:r>
            <a:r>
              <a:rPr lang="en-US" sz="1200" dirty="0" err="1">
                <a:latin typeface="Quicksand" pitchFamily="2" charset="0"/>
                <a:cs typeface="Arial"/>
              </a:rPr>
              <a:t>externos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deve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ter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acesso</a:t>
            </a:r>
            <a:r>
              <a:rPr lang="en-US" sz="1200" dirty="0">
                <a:latin typeface="Quicksand" pitchFamily="2" charset="0"/>
                <a:cs typeface="Arial"/>
              </a:rPr>
              <a:t> as </a:t>
            </a:r>
            <a:r>
              <a:rPr lang="en-US" sz="1200" dirty="0" err="1">
                <a:latin typeface="Quicksand" pitchFamily="2" charset="0"/>
                <a:cs typeface="Arial"/>
              </a:rPr>
              <a:t>credenciais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necessárias</a:t>
            </a:r>
            <a:r>
              <a:rPr lang="en-US" sz="1200" dirty="0">
                <a:latin typeface="Quicksand" pitchFamily="2" charset="0"/>
                <a:cs typeface="Arial"/>
              </a:rPr>
              <a:t> para a </a:t>
            </a:r>
            <a:r>
              <a:rPr lang="en-US" sz="1200" dirty="0" err="1">
                <a:latin typeface="Quicksand" pitchFamily="2" charset="0"/>
                <a:cs typeface="Arial"/>
              </a:rPr>
              <a:t>realização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deste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trabalho</a:t>
            </a:r>
            <a:r>
              <a:rPr lang="en-US" sz="1200" dirty="0">
                <a:latin typeface="Quicksand" pitchFamily="2" charset="0"/>
                <a:cs typeface="Arial"/>
              </a:rPr>
              <a:t>. </a:t>
            </a:r>
            <a:r>
              <a:rPr lang="en-US" sz="1200" dirty="0" err="1">
                <a:latin typeface="Quicksand" pitchFamily="2" charset="0"/>
                <a:cs typeface="Arial"/>
              </a:rPr>
              <a:t>Estas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credenciais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devem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estar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disponíveis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somente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leitura</a:t>
            </a:r>
            <a:r>
              <a:rPr lang="en-US" sz="1200" dirty="0">
                <a:latin typeface="Quicksand" pitchFamily="2" charset="0"/>
                <a:cs typeface="Arial"/>
              </a:rPr>
              <a:t> </a:t>
            </a:r>
            <a:r>
              <a:rPr lang="en-US" sz="1200" dirty="0" err="1">
                <a:latin typeface="Quicksand" pitchFamily="2" charset="0"/>
                <a:cs typeface="Arial"/>
              </a:rPr>
              <a:t>em</a:t>
            </a:r>
            <a:r>
              <a:rPr lang="en-US" sz="1200" dirty="0">
                <a:latin typeface="Quicksand" pitchFamily="2" charset="0"/>
                <a:cs typeface="Arial"/>
              </a:rPr>
              <a:t> um </a:t>
            </a:r>
            <a:r>
              <a:rPr lang="en-US" sz="1200" dirty="0" err="1">
                <a:latin typeface="Quicksand" pitchFamily="2" charset="0"/>
                <a:cs typeface="Arial"/>
              </a:rPr>
              <a:t>serviço</a:t>
            </a:r>
            <a:r>
              <a:rPr lang="en-US" sz="1200" dirty="0">
                <a:latin typeface="Quicksand" pitchFamily="2" charset="0"/>
                <a:cs typeface="Arial"/>
              </a:rPr>
              <a:t> de vault.</a:t>
            </a:r>
            <a:endParaRPr lang="en-US" sz="1200" dirty="0">
              <a:latin typeface="Quicksand" pitchFamily="2" charset="0"/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40582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Segregação de Notificações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53656" y="-170614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/>
              </a:rPr>
              <a:t> Segregação de Notificações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5D520-E720-4AFB-B213-755EF906ACDD}"/>
              </a:ext>
            </a:extLst>
          </p:cNvPr>
          <p:cNvSpPr txBox="1"/>
          <p:nvPr/>
        </p:nvSpPr>
        <p:spPr>
          <a:xfrm>
            <a:off x="80683" y="1891553"/>
            <a:ext cx="819374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Retorno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confirmação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leitura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mensagem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através</a:t>
            </a:r>
            <a:r>
              <a:rPr lang="en-US" sz="1200" dirty="0">
                <a:ea typeface="+mn-lt"/>
                <a:cs typeface="+mn-lt"/>
              </a:rPr>
              <a:t> de webhook, </a:t>
            </a:r>
            <a:r>
              <a:rPr lang="en-US" sz="1200" err="1">
                <a:ea typeface="+mn-lt"/>
                <a:cs typeface="+mn-lt"/>
              </a:rPr>
              <a:t>pagina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redirecionamento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ou</a:t>
            </a:r>
            <a:r>
              <a:rPr lang="en-US" sz="1200" dirty="0">
                <a:ea typeface="+mn-lt"/>
                <a:cs typeface="+mn-lt"/>
              </a:rPr>
              <a:t> API. O broker </a:t>
            </a:r>
            <a:r>
              <a:rPr lang="en-US" sz="1200" err="1">
                <a:ea typeface="+mn-lt"/>
                <a:cs typeface="+mn-lt"/>
              </a:rPr>
              <a:t>escolhido</a:t>
            </a:r>
            <a:r>
              <a:rPr lang="en-US" sz="1200" dirty="0">
                <a:ea typeface="+mn-lt"/>
                <a:cs typeface="+mn-lt"/>
              </a:rPr>
              <a:t> para lidar com as </a:t>
            </a:r>
            <a:r>
              <a:rPr lang="en-US" sz="1200" err="1">
                <a:ea typeface="+mn-lt"/>
                <a:cs typeface="+mn-lt"/>
              </a:rPr>
              <a:t>mensagens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deve</a:t>
            </a:r>
            <a:r>
              <a:rPr lang="en-US" sz="1200" dirty="0">
                <a:ea typeface="+mn-lt"/>
                <a:cs typeface="+mn-lt"/>
              </a:rPr>
              <a:t> ser </a:t>
            </a:r>
            <a:r>
              <a:rPr lang="en-US" sz="1200" err="1">
                <a:ea typeface="+mn-lt"/>
                <a:cs typeface="+mn-lt"/>
              </a:rPr>
              <a:t>capaz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informar</a:t>
            </a:r>
            <a:r>
              <a:rPr lang="en-US" sz="1200" dirty="0">
                <a:ea typeface="+mn-lt"/>
                <a:cs typeface="+mn-lt"/>
              </a:rPr>
              <a:t> via webhook </a:t>
            </a:r>
            <a:r>
              <a:rPr lang="en-US" sz="1200" err="1">
                <a:ea typeface="+mn-lt"/>
                <a:cs typeface="+mn-lt"/>
              </a:rPr>
              <a:t>quando</a:t>
            </a:r>
            <a:r>
              <a:rPr lang="en-US" sz="1200" dirty="0">
                <a:ea typeface="+mn-lt"/>
                <a:cs typeface="+mn-lt"/>
              </a:rPr>
              <a:t> o </a:t>
            </a:r>
            <a:r>
              <a:rPr lang="en-US" sz="1200" err="1">
                <a:ea typeface="+mn-lt"/>
                <a:cs typeface="+mn-lt"/>
              </a:rPr>
              <a:t>destinatário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efetuar</a:t>
            </a:r>
            <a:r>
              <a:rPr lang="en-US" sz="1200" dirty="0">
                <a:ea typeface="+mn-lt"/>
                <a:cs typeface="+mn-lt"/>
              </a:rPr>
              <a:t> a </a:t>
            </a:r>
            <a:r>
              <a:rPr lang="en-US" sz="1200" err="1">
                <a:ea typeface="+mn-lt"/>
                <a:cs typeface="+mn-lt"/>
              </a:rPr>
              <a:t>leitura</a:t>
            </a:r>
            <a:r>
              <a:rPr lang="en-US" sz="1200" dirty="0">
                <a:ea typeface="+mn-lt"/>
                <a:cs typeface="+mn-lt"/>
              </a:rPr>
              <a:t> da </a:t>
            </a:r>
            <a:r>
              <a:rPr lang="en-US" sz="1200" err="1">
                <a:ea typeface="+mn-lt"/>
                <a:cs typeface="+mn-lt"/>
              </a:rPr>
              <a:t>mensagem</a:t>
            </a:r>
            <a:r>
              <a:rPr lang="en-US" sz="1200" dirty="0">
                <a:ea typeface="+mn-lt"/>
                <a:cs typeface="+mn-lt"/>
              </a:rPr>
              <a:t>. Quando o canal for </a:t>
            </a:r>
            <a:r>
              <a:rPr lang="en-US" sz="1200" err="1">
                <a:ea typeface="+mn-lt"/>
                <a:cs typeface="+mn-lt"/>
              </a:rPr>
              <a:t>Aplicativo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móvel</a:t>
            </a:r>
            <a:r>
              <a:rPr lang="en-US" sz="1200" dirty="0">
                <a:ea typeface="+mn-lt"/>
                <a:cs typeface="+mn-lt"/>
              </a:rPr>
              <a:t> o </a:t>
            </a:r>
            <a:r>
              <a:rPr lang="en-US" sz="1200" err="1">
                <a:ea typeface="+mn-lt"/>
                <a:cs typeface="+mn-lt"/>
              </a:rPr>
              <a:t>próprio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aparelho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deve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fazer</a:t>
            </a:r>
            <a:r>
              <a:rPr lang="en-US" sz="1200" dirty="0">
                <a:ea typeface="+mn-lt"/>
                <a:cs typeface="+mn-lt"/>
              </a:rPr>
              <a:t> a </a:t>
            </a:r>
            <a:r>
              <a:rPr lang="en-US" sz="1200" err="1">
                <a:ea typeface="+mn-lt"/>
                <a:cs typeface="+mn-lt"/>
              </a:rPr>
              <a:t>chamada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síncrona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não</a:t>
            </a:r>
            <a:r>
              <a:rPr lang="en-US" sz="1200" dirty="0">
                <a:ea typeface="+mn-lt"/>
                <a:cs typeface="+mn-lt"/>
              </a:rPr>
              <a:t>, batch </a:t>
            </a:r>
            <a:r>
              <a:rPr lang="en-US" sz="1200" err="1">
                <a:ea typeface="+mn-lt"/>
                <a:cs typeface="+mn-lt"/>
              </a:rPr>
              <a:t>ou</a:t>
            </a:r>
            <a:r>
              <a:rPr lang="en-US" sz="1200" dirty="0">
                <a:ea typeface="+mn-lt"/>
                <a:cs typeface="+mn-lt"/>
              </a:rPr>
              <a:t> individual à API de </a:t>
            </a:r>
            <a:r>
              <a:rPr lang="en-US" sz="1200" err="1">
                <a:ea typeface="+mn-lt"/>
                <a:cs typeface="+mn-lt"/>
              </a:rPr>
              <a:t>confirmação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leitura</a:t>
            </a:r>
            <a:r>
              <a:rPr lang="en-US" sz="1200" dirty="0">
                <a:ea typeface="+mn-lt"/>
                <a:cs typeface="+mn-lt"/>
              </a:rPr>
              <a:t>. </a:t>
            </a:r>
            <a:r>
              <a:rPr lang="en-US" sz="1200" err="1">
                <a:ea typeface="+mn-lt"/>
                <a:cs typeface="+mn-lt"/>
              </a:rPr>
              <a:t>Em</a:t>
            </a:r>
            <a:r>
              <a:rPr lang="en-US" sz="1200" dirty="0">
                <a:ea typeface="+mn-lt"/>
                <a:cs typeface="+mn-lt"/>
              </a:rPr>
              <a:t> se </a:t>
            </a:r>
            <a:r>
              <a:rPr lang="en-US" sz="1200" err="1">
                <a:ea typeface="+mn-lt"/>
                <a:cs typeface="+mn-lt"/>
              </a:rPr>
              <a:t>tratando</a:t>
            </a:r>
            <a:r>
              <a:rPr lang="en-US" sz="1200" dirty="0">
                <a:ea typeface="+mn-lt"/>
                <a:cs typeface="+mn-lt"/>
              </a:rPr>
              <a:t> de brokers que </a:t>
            </a:r>
            <a:r>
              <a:rPr lang="en-US" sz="1200" err="1">
                <a:ea typeface="+mn-lt"/>
                <a:cs typeface="+mn-lt"/>
              </a:rPr>
              <a:t>não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possuam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formas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informar</a:t>
            </a:r>
            <a:r>
              <a:rPr lang="en-US" sz="1200" dirty="0">
                <a:ea typeface="+mn-lt"/>
                <a:cs typeface="+mn-lt"/>
              </a:rPr>
              <a:t> a </a:t>
            </a:r>
            <a:r>
              <a:rPr lang="en-US" sz="1200" err="1">
                <a:ea typeface="+mn-lt"/>
                <a:cs typeface="+mn-lt"/>
              </a:rPr>
              <a:t>leitura</a:t>
            </a:r>
            <a:r>
              <a:rPr lang="en-US" sz="1200" dirty="0">
                <a:ea typeface="+mn-lt"/>
                <a:cs typeface="+mn-lt"/>
              </a:rPr>
              <a:t>, um link de </a:t>
            </a:r>
            <a:r>
              <a:rPr lang="en-US" sz="1200" err="1">
                <a:ea typeface="+mn-lt"/>
                <a:cs typeface="+mn-lt"/>
              </a:rPr>
              <a:t>redirecionamento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pode</a:t>
            </a:r>
            <a:r>
              <a:rPr lang="en-US" sz="1200" dirty="0">
                <a:ea typeface="+mn-lt"/>
                <a:cs typeface="+mn-lt"/>
              </a:rPr>
              <a:t> ser </a:t>
            </a:r>
            <a:r>
              <a:rPr lang="en-US" sz="1200" err="1">
                <a:ea typeface="+mn-lt"/>
                <a:cs typeface="+mn-lt"/>
              </a:rPr>
              <a:t>embarcado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mensagem</a:t>
            </a:r>
            <a:r>
              <a:rPr lang="en-US" sz="1200" dirty="0">
                <a:ea typeface="+mn-lt"/>
                <a:cs typeface="+mn-lt"/>
              </a:rPr>
              <a:t>.</a:t>
            </a:r>
            <a:br>
              <a:rPr lang="en-US" sz="1200" dirty="0">
                <a:ea typeface="+mn-lt"/>
                <a:cs typeface="+mn-lt"/>
              </a:rPr>
            </a:br>
            <a:endParaRPr lang="en-US" sz="1200" dirty="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Contabilização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efetividade</a:t>
            </a:r>
            <a:r>
              <a:rPr lang="en-US" sz="1200" dirty="0">
                <a:ea typeface="+mn-lt"/>
                <a:cs typeface="+mn-lt"/>
              </a:rPr>
              <a:t> do </a:t>
            </a:r>
            <a:r>
              <a:rPr lang="en-US" sz="1200" err="1">
                <a:ea typeface="+mn-lt"/>
                <a:cs typeface="+mn-lt"/>
              </a:rPr>
              <a:t>disparo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mensagem</a:t>
            </a:r>
            <a:r>
              <a:rPr lang="en-US" sz="1200" dirty="0">
                <a:ea typeface="+mn-lt"/>
                <a:cs typeface="+mn-lt"/>
              </a:rPr>
              <a:t>. </a:t>
            </a:r>
            <a:r>
              <a:rPr lang="en-US" sz="1200" err="1">
                <a:ea typeface="+mn-lt"/>
                <a:cs typeface="+mn-lt"/>
              </a:rPr>
              <a:t>Através</a:t>
            </a:r>
            <a:r>
              <a:rPr lang="en-US" sz="1200" dirty="0">
                <a:ea typeface="+mn-lt"/>
                <a:cs typeface="+mn-lt"/>
              </a:rPr>
              <a:t> de um </a:t>
            </a:r>
            <a:r>
              <a:rPr lang="en-US" sz="1200" err="1">
                <a:ea typeface="+mn-lt"/>
                <a:cs typeface="+mn-lt"/>
              </a:rPr>
              <a:t>serviço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autônomo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acionado</a:t>
            </a:r>
            <a:r>
              <a:rPr lang="en-US" sz="1200" dirty="0">
                <a:ea typeface="+mn-lt"/>
                <a:cs typeface="+mn-lt"/>
              </a:rPr>
              <a:t> com </a:t>
            </a:r>
            <a:r>
              <a:rPr lang="en-US" sz="1200" err="1">
                <a:ea typeface="+mn-lt"/>
                <a:cs typeface="+mn-lt"/>
              </a:rPr>
              <a:t>uma</a:t>
            </a:r>
            <a:r>
              <a:rPr lang="en-US" sz="1200" dirty="0">
                <a:ea typeface="+mn-lt"/>
                <a:cs typeface="+mn-lt"/>
              </a:rPr>
              <a:t> base temporal </a:t>
            </a:r>
            <a:r>
              <a:rPr lang="en-US" sz="1200" err="1">
                <a:ea typeface="+mn-lt"/>
                <a:cs typeface="+mn-lt"/>
              </a:rPr>
              <a:t>predefinida</a:t>
            </a:r>
            <a:r>
              <a:rPr lang="en-US" sz="1200" dirty="0">
                <a:ea typeface="+mn-lt"/>
                <a:cs typeface="+mn-lt"/>
              </a:rPr>
              <a:t> a </a:t>
            </a:r>
            <a:r>
              <a:rPr lang="en-US" sz="1200" err="1">
                <a:ea typeface="+mn-lt"/>
                <a:cs typeface="+mn-lt"/>
              </a:rPr>
              <a:t>contagem</a:t>
            </a:r>
            <a:r>
              <a:rPr lang="en-US" sz="1200" dirty="0">
                <a:ea typeface="+mn-lt"/>
                <a:cs typeface="+mn-lt"/>
              </a:rPr>
              <a:t> das </a:t>
            </a:r>
            <a:r>
              <a:rPr lang="en-US" sz="1200" err="1">
                <a:ea typeface="+mn-lt"/>
                <a:cs typeface="+mn-lt"/>
              </a:rPr>
              <a:t>estatísticas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acerca</a:t>
            </a:r>
            <a:r>
              <a:rPr lang="en-US" sz="1200" dirty="0">
                <a:ea typeface="+mn-lt"/>
                <a:cs typeface="+mn-lt"/>
              </a:rPr>
              <a:t> das </a:t>
            </a:r>
            <a:r>
              <a:rPr lang="en-US" sz="1200" err="1">
                <a:ea typeface="+mn-lt"/>
                <a:cs typeface="+mn-lt"/>
              </a:rPr>
              <a:t>quantidades</a:t>
            </a:r>
            <a:r>
              <a:rPr lang="en-US" sz="1200" dirty="0">
                <a:ea typeface="+mn-lt"/>
                <a:cs typeface="+mn-lt"/>
              </a:rPr>
              <a:t> e tempos </a:t>
            </a:r>
            <a:r>
              <a:rPr lang="en-US" sz="1200" err="1">
                <a:ea typeface="+mn-lt"/>
                <a:cs typeface="+mn-lt"/>
              </a:rPr>
              <a:t>decorridos</a:t>
            </a:r>
            <a:r>
              <a:rPr lang="en-US" sz="1200" dirty="0">
                <a:ea typeface="+mn-lt"/>
                <a:cs typeface="+mn-lt"/>
              </a:rPr>
              <a:t> entre </a:t>
            </a:r>
            <a:r>
              <a:rPr lang="en-US" sz="1200" err="1">
                <a:ea typeface="+mn-lt"/>
                <a:cs typeface="+mn-lt"/>
              </a:rPr>
              <a:t>os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envios</a:t>
            </a:r>
            <a:r>
              <a:rPr lang="en-US" sz="1200" dirty="0">
                <a:ea typeface="+mn-lt"/>
                <a:cs typeface="+mn-lt"/>
              </a:rPr>
              <a:t> e as </a:t>
            </a:r>
            <a:r>
              <a:rPr lang="en-US" sz="1200" err="1">
                <a:ea typeface="+mn-lt"/>
                <a:cs typeface="+mn-lt"/>
              </a:rPr>
              <a:t>leituras</a:t>
            </a:r>
            <a:r>
              <a:rPr lang="en-US" sz="1200" dirty="0">
                <a:ea typeface="+mn-lt"/>
                <a:cs typeface="+mn-lt"/>
              </a:rPr>
              <a:t> (</a:t>
            </a:r>
            <a:r>
              <a:rPr lang="en-US" sz="1200" err="1">
                <a:ea typeface="+mn-lt"/>
                <a:cs typeface="+mn-lt"/>
              </a:rPr>
              <a:t>caso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existam</a:t>
            </a:r>
            <a:r>
              <a:rPr lang="en-US" sz="1200" dirty="0">
                <a:ea typeface="+mn-lt"/>
                <a:cs typeface="+mn-lt"/>
              </a:rPr>
              <a:t>) </a:t>
            </a:r>
            <a:r>
              <a:rPr lang="en-US" sz="1200" err="1">
                <a:ea typeface="+mn-lt"/>
                <a:cs typeface="+mn-lt"/>
              </a:rPr>
              <a:t>são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feitos</a:t>
            </a:r>
            <a:r>
              <a:rPr lang="en-US" sz="1200" dirty="0">
                <a:ea typeface="+mn-lt"/>
                <a:cs typeface="+mn-lt"/>
              </a:rPr>
              <a:t> e </a:t>
            </a:r>
            <a:r>
              <a:rPr lang="en-US" sz="1200" err="1">
                <a:ea typeface="+mn-lt"/>
                <a:cs typeface="+mn-lt"/>
              </a:rPr>
              <a:t>enviados</a:t>
            </a:r>
            <a:r>
              <a:rPr lang="en-US" sz="1200" dirty="0">
                <a:ea typeface="+mn-lt"/>
                <a:cs typeface="+mn-lt"/>
              </a:rPr>
              <a:t> para o </a:t>
            </a:r>
            <a:r>
              <a:rPr lang="en-US" sz="1200" err="1">
                <a:ea typeface="+mn-lt"/>
                <a:cs typeface="+mn-lt"/>
              </a:rPr>
              <a:t>sistema</a:t>
            </a:r>
            <a:r>
              <a:rPr lang="en-US" sz="1200" dirty="0">
                <a:ea typeface="+mn-lt"/>
                <a:cs typeface="+mn-lt"/>
              </a:rPr>
              <a:t> de BI </a:t>
            </a:r>
            <a:r>
              <a:rPr lang="en-US" sz="1200" err="1">
                <a:ea typeface="+mn-lt"/>
                <a:cs typeface="+mn-lt"/>
              </a:rPr>
              <a:t>correspondente</a:t>
            </a:r>
            <a:r>
              <a:rPr lang="en-US" sz="1200" dirty="0">
                <a:ea typeface="+mn-lt"/>
                <a:cs typeface="+mn-lt"/>
              </a:rPr>
              <a:t>.</a:t>
            </a:r>
          </a:p>
          <a:p>
            <a:endParaRPr lang="en-US" sz="1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48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80010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Segregação de </a:t>
            </a:r>
            <a:r>
              <a:rPr lang="en-US" sz="2000" dirty="0" err="1">
                <a:solidFill>
                  <a:schemeClr val="bg1"/>
                </a:solidFill>
                <a:latin typeface="Quicksand" pitchFamily="2" charset="77"/>
              </a:rPr>
              <a:t>Notificações</a:t>
            </a:r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Segregação de Notificações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 sz="1200" b="1" dirty="0">
              <a:latin typeface="Quicksand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10D189C5-5283-4BCB-B317-2D69C099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5" y="1260104"/>
            <a:ext cx="10219265" cy="56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41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</a:t>
            </a:r>
            <a:r>
              <a:rPr lang="pt-BR" sz="1800" kern="1200" dirty="0" err="1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SDKs</a:t>
            </a:r>
            <a:endParaRPr lang="pt-BR" sz="1800" kern="1200" dirty="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b="1" dirty="0">
                <a:latin typeface="Quicksand" pitchFamily="2" charset="0"/>
              </a:rPr>
              <a:t>segregação de cadastro/login (Anderson / André)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0"/>
              </a:rPr>
              <a:t>Da uma </a:t>
            </a:r>
            <a:r>
              <a:rPr lang="pt-BR" sz="1200" b="1" dirty="0" err="1">
                <a:latin typeface="Quicksand" pitchFamily="2" charset="0"/>
              </a:rPr>
              <a:t>verficada</a:t>
            </a:r>
            <a:r>
              <a:rPr lang="pt-BR" sz="1200" b="1" dirty="0">
                <a:latin typeface="Quicksand" pitchFamily="2" charset="0"/>
              </a:rPr>
              <a:t> em solução de elevação de privilegio </a:t>
            </a: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16795" y="1638887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51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5EC26-2589-4A43-85DD-1DA9F065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VR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799D9-EC63-4047-9E4D-64632D24D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4308484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Segregação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b="1" dirty="0">
                <a:latin typeface="Quicksand" pitchFamily="2" charset="0"/>
              </a:rPr>
              <a:t>segregação de politicas, termos de uso e LGPD</a:t>
            </a:r>
            <a:r>
              <a:rPr lang="en-BR" sz="1200" b="1" dirty="0">
                <a:latin typeface="Quicksand" pitchFamily="2" charset="0"/>
              </a:rPr>
              <a:t>.</a:t>
            </a:r>
            <a:r>
              <a:rPr lang="pt-BR" sz="1200" b="1" dirty="0">
                <a:latin typeface="Quicksand" pitchFamily="2" charset="0"/>
              </a:rPr>
              <a:t> (Andre. Andre Xavier e Alex)</a:t>
            </a: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16795" y="1638887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62824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3079-C2C4-48A0-97B6-AE27BAEF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55A5EA-8CC8-4603-8F06-784FBF827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973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5EAC8-AAF0-4AA0-AD2B-6ABC0CB3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743C0D-A764-4B9D-B390-FD3EA5669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116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2213DB3-FAA0-094B-9A88-347A3053D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30" y="-110857"/>
            <a:ext cx="1908810" cy="1908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63F4D0-4C30-4E4E-B60B-1B7E91DC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Síntese &amp;</a:t>
            </a:r>
            <a:br>
              <a:rPr lang="pt-BR" dirty="0"/>
            </a:br>
            <a:r>
              <a:rPr lang="pt-BR" dirty="0"/>
              <a:t>recomendações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311EC0-06ED-4533-9512-D9FE05C84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957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FD002D-CCD0-2A48-8C11-487365E37594}"/>
              </a:ext>
            </a:extLst>
          </p:cNvPr>
          <p:cNvSpPr/>
          <p:nvPr/>
        </p:nvSpPr>
        <p:spPr>
          <a:xfrm>
            <a:off x="0" y="0"/>
            <a:ext cx="12192000" cy="5249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14" name="Google Shape;102;p1">
            <a:extLst>
              <a:ext uri="{FF2B5EF4-FFF2-40B4-BE49-F238E27FC236}">
                <a16:creationId xmlns:a16="http://schemas.microsoft.com/office/drawing/2014/main" id="{7D7D08E8-D79B-4745-B564-826CF12C31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5463" y="759022"/>
            <a:ext cx="3121073" cy="37315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ED399-3DB8-6542-8ED8-957A7B8D7FE3}"/>
              </a:ext>
            </a:extLst>
          </p:cNvPr>
          <p:cNvSpPr txBox="1"/>
          <p:nvPr/>
        </p:nvSpPr>
        <p:spPr>
          <a:xfrm>
            <a:off x="2506086" y="5623893"/>
            <a:ext cx="7179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4400">
                <a:latin typeface="Quicksand" pitchFamily="2" charset="77"/>
              </a:rPr>
              <a:t>SEE YOU SOON!</a:t>
            </a:r>
          </a:p>
        </p:txBody>
      </p:sp>
    </p:spTree>
    <p:extLst>
      <p:ext uri="{BB962C8B-B14F-4D97-AF65-F5344CB8AC3E}">
        <p14:creationId xmlns:p14="http://schemas.microsoft.com/office/powerpoint/2010/main" val="175111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4">
            <a:extLst>
              <a:ext uri="{FF2B5EF4-FFF2-40B4-BE49-F238E27FC236}">
                <a16:creationId xmlns:a16="http://schemas.microsoft.com/office/drawing/2014/main" id="{23E0477A-4734-4966-A822-EE9D17B6FFBD}"/>
              </a:ext>
            </a:extLst>
          </p:cNvPr>
          <p:cNvSpPr/>
          <p:nvPr/>
        </p:nvSpPr>
        <p:spPr>
          <a:xfrm>
            <a:off x="1338594" y="1550742"/>
            <a:ext cx="1085340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O super APP deve ser</a:t>
            </a:r>
            <a:r>
              <a:rPr lang="en-BR" sz="1600" dirty="0">
                <a:latin typeface="Quicksand" pitchFamily="2" charset="0"/>
              </a:rPr>
              <a:t> </a:t>
            </a:r>
            <a:r>
              <a:rPr lang="pt-BR" sz="1600" b="1" dirty="0" err="1">
                <a:latin typeface="Quicksand" pitchFamily="2" charset="0"/>
              </a:rPr>
              <a:t>whitelabel</a:t>
            </a:r>
            <a:r>
              <a:rPr lang="en-BR" sz="1600" dirty="0">
                <a:latin typeface="Quicksand" pitchFamily="2" charset="0"/>
              </a:rPr>
              <a:t>, </a:t>
            </a:r>
            <a:r>
              <a:rPr lang="pt-BR" sz="1600" dirty="0">
                <a:latin typeface="Quicksand" pitchFamily="2" charset="0"/>
              </a:rPr>
              <a:t>podendo assim ser ofertado para os parceiros emissor da VR de forma personalizado e ser facilmente redistribuído.</a:t>
            </a:r>
            <a:endParaRPr lang="en-BR" sz="1600" b="1" dirty="0">
              <a:latin typeface="Quicksand" pitchFamily="2" charset="0"/>
            </a:endParaRPr>
          </a:p>
        </p:txBody>
      </p:sp>
      <p:sp>
        <p:nvSpPr>
          <p:cNvPr id="32" name="Rectangle 44">
            <a:extLst>
              <a:ext uri="{FF2B5EF4-FFF2-40B4-BE49-F238E27FC236}">
                <a16:creationId xmlns:a16="http://schemas.microsoft.com/office/drawing/2014/main" id="{AE8F7690-8447-4315-85B1-ABC892A9C370}"/>
              </a:ext>
            </a:extLst>
          </p:cNvPr>
          <p:cNvSpPr/>
          <p:nvPr/>
        </p:nvSpPr>
        <p:spPr>
          <a:xfrm>
            <a:off x="2365362" y="2438008"/>
            <a:ext cx="982663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Capacidade de ser </a:t>
            </a:r>
            <a:r>
              <a:rPr lang="pt-BR" sz="1600" b="1" dirty="0">
                <a:latin typeface="Quicksand" pitchFamily="2" charset="0"/>
              </a:rPr>
              <a:t>modularizado</a:t>
            </a:r>
            <a:r>
              <a:rPr lang="pt-BR" sz="1600" dirty="0">
                <a:latin typeface="Quicksand" pitchFamily="2" charset="0"/>
              </a:rPr>
              <a:t> (menus, funcionalidades e </a:t>
            </a:r>
            <a:r>
              <a:rPr lang="pt-BR" sz="1600" dirty="0" err="1">
                <a:latin typeface="Quicksand" pitchFamily="2" charset="0"/>
              </a:rPr>
              <a:t>SDKs</a:t>
            </a:r>
            <a:r>
              <a:rPr lang="pt-BR" sz="1600" dirty="0">
                <a:latin typeface="Quicksand" pitchFamily="2" charset="0"/>
              </a:rPr>
              <a:t>) para cada parceiro emissor.</a:t>
            </a:r>
            <a:endParaRPr lang="pt-BR" sz="1600" b="1" dirty="0">
              <a:latin typeface="Quicksand" pitchFamily="2" charset="0"/>
            </a:endParaRPr>
          </a:p>
        </p:txBody>
      </p:sp>
      <p:sp>
        <p:nvSpPr>
          <p:cNvPr id="33" name="Rectangle 44">
            <a:extLst>
              <a:ext uri="{FF2B5EF4-FFF2-40B4-BE49-F238E27FC236}">
                <a16:creationId xmlns:a16="http://schemas.microsoft.com/office/drawing/2014/main" id="{C1586EA1-B1C7-4D06-838A-F7F800675621}"/>
              </a:ext>
            </a:extLst>
          </p:cNvPr>
          <p:cNvSpPr/>
          <p:nvPr/>
        </p:nvSpPr>
        <p:spPr>
          <a:xfrm>
            <a:off x="2911126" y="3291853"/>
            <a:ext cx="928087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Integração as lojas Google Play e App Store através de um </a:t>
            </a:r>
            <a:r>
              <a:rPr lang="pt-BR" sz="1600" b="1" dirty="0">
                <a:latin typeface="Quicksand" pitchFamily="2" charset="0"/>
              </a:rPr>
              <a:t>pipeline de CI/CD</a:t>
            </a:r>
            <a:endParaRPr lang="en-BR" sz="1600" b="1" dirty="0">
              <a:latin typeface="Quicksand" pitchFamily="2" charset="0"/>
            </a:endParaRPr>
          </a:p>
        </p:txBody>
      </p:sp>
      <p:sp>
        <p:nvSpPr>
          <p:cNvPr id="34" name="Rectangle 44">
            <a:extLst>
              <a:ext uri="{FF2B5EF4-FFF2-40B4-BE49-F238E27FC236}">
                <a16:creationId xmlns:a16="http://schemas.microsoft.com/office/drawing/2014/main" id="{72FABD63-09C3-4C26-A97A-8FBE0BF91282}"/>
              </a:ext>
            </a:extLst>
          </p:cNvPr>
          <p:cNvSpPr/>
          <p:nvPr/>
        </p:nvSpPr>
        <p:spPr>
          <a:xfrm>
            <a:off x="3010586" y="4402026"/>
            <a:ext cx="918141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Ter a capacidade de </a:t>
            </a:r>
            <a:r>
              <a:rPr lang="pt-BR" sz="1600" b="1" dirty="0">
                <a:latin typeface="Quicksand" pitchFamily="2" charset="0"/>
              </a:rPr>
              <a:t>segregação das notificações </a:t>
            </a:r>
            <a:r>
              <a:rPr lang="pt-BR" sz="1600" dirty="0">
                <a:latin typeface="Quicksand" pitchFamily="2" charset="0"/>
              </a:rPr>
              <a:t>(</a:t>
            </a:r>
            <a:r>
              <a:rPr lang="pt-BR" sz="1600" dirty="0" err="1">
                <a:latin typeface="Quicksand" pitchFamily="2" charset="0"/>
              </a:rPr>
              <a:t>push</a:t>
            </a:r>
            <a:r>
              <a:rPr lang="pt-BR" sz="1600" dirty="0">
                <a:latin typeface="Quicksand" pitchFamily="2" charset="0"/>
              </a:rPr>
              <a:t>)</a:t>
            </a:r>
            <a:endParaRPr lang="en-BR" sz="1600" dirty="0">
              <a:latin typeface="Quicksand" pitchFamily="2" charset="0"/>
            </a:endParaRPr>
          </a:p>
        </p:txBody>
      </p:sp>
      <p:sp>
        <p:nvSpPr>
          <p:cNvPr id="35" name="Rectangle 44">
            <a:extLst>
              <a:ext uri="{FF2B5EF4-FFF2-40B4-BE49-F238E27FC236}">
                <a16:creationId xmlns:a16="http://schemas.microsoft.com/office/drawing/2014/main" id="{2DA0B4B0-750F-44D8-A619-24A1D4E12ECB}"/>
              </a:ext>
            </a:extLst>
          </p:cNvPr>
          <p:cNvSpPr/>
          <p:nvPr/>
        </p:nvSpPr>
        <p:spPr>
          <a:xfrm>
            <a:off x="2911126" y="5325401"/>
            <a:ext cx="928087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Prover mecanismo para </a:t>
            </a:r>
            <a:r>
              <a:rPr lang="pt-BR" sz="1600" b="1" dirty="0">
                <a:latin typeface="Quicksand" pitchFamily="2" charset="0"/>
              </a:rPr>
              <a:t>segregação de cadastro/login </a:t>
            </a:r>
            <a:r>
              <a:rPr lang="pt-BR" sz="1600" dirty="0">
                <a:latin typeface="Quicksand" pitchFamily="2" charset="0"/>
              </a:rPr>
              <a:t>e ou integrado com emissor.</a:t>
            </a:r>
            <a:endParaRPr lang="en-BR" sz="1600" dirty="0">
              <a:latin typeface="Quicksand" pitchFamily="2" charset="0"/>
            </a:endParaRPr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2600EF3C-A780-4C46-A0C2-291F879663EB}"/>
              </a:ext>
            </a:extLst>
          </p:cNvPr>
          <p:cNvSpPr/>
          <p:nvPr/>
        </p:nvSpPr>
        <p:spPr>
          <a:xfrm>
            <a:off x="1985070" y="6026250"/>
            <a:ext cx="1020692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Implementar funcionalidade de </a:t>
            </a:r>
            <a:r>
              <a:rPr lang="pt-BR" sz="1600" b="1" dirty="0">
                <a:latin typeface="Quicksand" pitchFamily="2" charset="0"/>
              </a:rPr>
              <a:t>segregação de politicas, termos de uso e LGPD</a:t>
            </a:r>
            <a:r>
              <a:rPr lang="en-BR" sz="1600" b="1" dirty="0">
                <a:latin typeface="Quicksand" pitchFamily="2" charset="0"/>
              </a:rPr>
              <a:t>.</a:t>
            </a:r>
            <a:r>
              <a:rPr lang="en-BR" sz="1600" dirty="0">
                <a:latin typeface="Quicksand" pitchFamily="2" charset="0"/>
              </a:rPr>
              <a:t> </a:t>
            </a:r>
            <a:endParaRPr lang="en-BR" sz="1600" b="1" dirty="0">
              <a:latin typeface="Quicksand" pitchFamily="2" charset="0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90A3B6AE-FA4B-42C9-86E2-2E867EBE3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662" y="1494557"/>
            <a:ext cx="3430245" cy="513484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0273D42-036B-447F-8DC4-B5B0AEA6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VR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20AAD30-D330-44C0-B446-A6C0C606A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Drivers estratégicos para a nova arquitetura mobile</a:t>
            </a:r>
          </a:p>
        </p:txBody>
      </p:sp>
    </p:spTree>
    <p:extLst>
      <p:ext uri="{BB962C8B-B14F-4D97-AF65-F5344CB8AC3E}">
        <p14:creationId xmlns:p14="http://schemas.microsoft.com/office/powerpoint/2010/main" val="36944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0B504-6653-41FF-B563-63130A0C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EA69E6-5F6C-4291-A14C-753C4E227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38275" indent="-342900" algn="l">
              <a:buFont typeface="Arial" panose="020B0604020202020204" pitchFamily="34" charset="0"/>
              <a:buChar char="•"/>
            </a:pPr>
            <a:r>
              <a:rPr lang="pt-BR" dirty="0"/>
              <a:t>Funcionalidades atuais</a:t>
            </a:r>
          </a:p>
          <a:p>
            <a:pPr marL="1438275" indent="-342900" algn="l">
              <a:buFont typeface="Arial" panose="020B0604020202020204" pitchFamily="34" charset="0"/>
              <a:buChar char="•"/>
            </a:pPr>
            <a:r>
              <a:rPr lang="pt-BR" dirty="0"/>
              <a:t>Arranjo Arquitetural</a:t>
            </a:r>
          </a:p>
          <a:p>
            <a:pPr marL="1438275" indent="-342900" algn="l">
              <a:buFont typeface="Arial" panose="020B0604020202020204" pitchFamily="34" charset="0"/>
              <a:buChar char="•"/>
            </a:pPr>
            <a:r>
              <a:rPr lang="pt-BR" dirty="0"/>
              <a:t>Implementação</a:t>
            </a:r>
          </a:p>
          <a:p>
            <a:pPr marL="1438275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29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04370-C6A9-4EA3-9CA4-4D49F27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81D14-BFEF-4600-ADF5-B367B87A9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Funcionalidades atuais do aplicativo VR &amp; VC</a:t>
            </a:r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3C8A06D8-06AF-4FB2-8066-D38584E32D58}"/>
              </a:ext>
            </a:extLst>
          </p:cNvPr>
          <p:cNvSpPr/>
          <p:nvPr/>
        </p:nvSpPr>
        <p:spPr>
          <a:xfrm>
            <a:off x="3829200" y="1566674"/>
            <a:ext cx="2017549" cy="1230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9" h="20692" extrusionOk="0">
                <a:moveTo>
                  <a:pt x="19329" y="15195"/>
                </a:moveTo>
                <a:lnTo>
                  <a:pt x="21304" y="1173"/>
                </a:lnTo>
                <a:cubicBezTo>
                  <a:pt x="21434" y="194"/>
                  <a:pt x="20657" y="-425"/>
                  <a:pt x="20268" y="348"/>
                </a:cubicBezTo>
                <a:lnTo>
                  <a:pt x="15540" y="9421"/>
                </a:lnTo>
                <a:cubicBezTo>
                  <a:pt x="14892" y="10710"/>
                  <a:pt x="13953" y="11535"/>
                  <a:pt x="12949" y="11844"/>
                </a:cubicBezTo>
                <a:lnTo>
                  <a:pt x="482" y="15556"/>
                </a:lnTo>
                <a:cubicBezTo>
                  <a:pt x="-166" y="15762"/>
                  <a:pt x="-166" y="17257"/>
                  <a:pt x="514" y="17412"/>
                </a:cubicBezTo>
                <a:lnTo>
                  <a:pt x="14407" y="20608"/>
                </a:lnTo>
                <a:cubicBezTo>
                  <a:pt x="16641" y="21175"/>
                  <a:pt x="18811" y="18804"/>
                  <a:pt x="19329" y="1519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Quicksand Light" pitchFamily="2" charset="0"/>
            </a:endParaRPr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4177ACFD-7297-4D3C-8D15-07EB55470A86}"/>
              </a:ext>
            </a:extLst>
          </p:cNvPr>
          <p:cNvSpPr/>
          <p:nvPr/>
        </p:nvSpPr>
        <p:spPr>
          <a:xfrm>
            <a:off x="4258258" y="2915133"/>
            <a:ext cx="1033977" cy="221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31" h="21144" extrusionOk="0">
                <a:moveTo>
                  <a:pt x="16043" y="4212"/>
                </a:moveTo>
                <a:lnTo>
                  <a:pt x="1663" y="79"/>
                </a:lnTo>
                <a:cubicBezTo>
                  <a:pt x="649" y="-214"/>
                  <a:pt x="-425" y="372"/>
                  <a:pt x="172" y="841"/>
                </a:cubicBezTo>
                <a:lnTo>
                  <a:pt x="7511" y="6468"/>
                </a:lnTo>
                <a:cubicBezTo>
                  <a:pt x="8525" y="7260"/>
                  <a:pt x="9003" y="8197"/>
                  <a:pt x="8764" y="9135"/>
                </a:cubicBezTo>
                <a:lnTo>
                  <a:pt x="5900" y="20536"/>
                </a:lnTo>
                <a:cubicBezTo>
                  <a:pt x="5721" y="21152"/>
                  <a:pt x="7451" y="21386"/>
                  <a:pt x="7988" y="20829"/>
                </a:cubicBezTo>
                <a:lnTo>
                  <a:pt x="19325" y="9428"/>
                </a:lnTo>
                <a:cubicBezTo>
                  <a:pt x="21175" y="7553"/>
                  <a:pt x="19743" y="5267"/>
                  <a:pt x="16043" y="4212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Quicksand Light" pitchFamily="2" charset="0"/>
            </a:endParaRPr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83B63814-97D4-4074-810B-E56B6441A6E9}"/>
              </a:ext>
            </a:extLst>
          </p:cNvPr>
          <p:cNvSpPr/>
          <p:nvPr/>
        </p:nvSpPr>
        <p:spPr>
          <a:xfrm>
            <a:off x="5055074" y="4110360"/>
            <a:ext cx="2201292" cy="115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0" h="20480" extrusionOk="0">
                <a:moveTo>
                  <a:pt x="11843" y="2147"/>
                </a:moveTo>
                <a:cubicBezTo>
                  <a:pt x="10347" y="-574"/>
                  <a:pt x="7969" y="-737"/>
                  <a:pt x="6385" y="1820"/>
                </a:cubicBezTo>
                <a:lnTo>
                  <a:pt x="192" y="11777"/>
                </a:lnTo>
                <a:cubicBezTo>
                  <a:pt x="-248" y="12484"/>
                  <a:pt x="134" y="13736"/>
                  <a:pt x="691" y="13518"/>
                </a:cubicBezTo>
                <a:lnTo>
                  <a:pt x="7206" y="10525"/>
                </a:lnTo>
                <a:cubicBezTo>
                  <a:pt x="8116" y="10090"/>
                  <a:pt x="9085" y="10308"/>
                  <a:pt x="9936" y="11070"/>
                </a:cubicBezTo>
                <a:lnTo>
                  <a:pt x="20295" y="20373"/>
                </a:lnTo>
                <a:cubicBezTo>
                  <a:pt x="20853" y="20863"/>
                  <a:pt x="21352" y="19557"/>
                  <a:pt x="20912" y="18741"/>
                </a:cubicBezTo>
                <a:lnTo>
                  <a:pt x="11843" y="2147"/>
                </a:lnTo>
                <a:close/>
              </a:path>
            </a:pathLst>
          </a:custGeom>
          <a:solidFill>
            <a:srgbClr val="00AA1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Quicksand Light" pitchFamily="2" charset="0"/>
            </a:endParaRPr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A458B096-544B-4CEA-BE5D-7D5E3BAC7414}"/>
              </a:ext>
            </a:extLst>
          </p:cNvPr>
          <p:cNvSpPr/>
          <p:nvPr/>
        </p:nvSpPr>
        <p:spPr>
          <a:xfrm>
            <a:off x="6709999" y="2700605"/>
            <a:ext cx="1483935" cy="1978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7" h="21127" extrusionOk="0">
                <a:moveTo>
                  <a:pt x="19343" y="77"/>
                </a:moveTo>
                <a:lnTo>
                  <a:pt x="3112" y="6623"/>
                </a:lnTo>
                <a:cubicBezTo>
                  <a:pt x="406" y="7703"/>
                  <a:pt x="-735" y="10223"/>
                  <a:pt x="491" y="12383"/>
                </a:cubicBezTo>
                <a:lnTo>
                  <a:pt x="5141" y="20761"/>
                </a:lnTo>
                <a:cubicBezTo>
                  <a:pt x="5479" y="21350"/>
                  <a:pt x="6578" y="21186"/>
                  <a:pt x="6620" y="20565"/>
                </a:cubicBezTo>
                <a:lnTo>
                  <a:pt x="7254" y="13103"/>
                </a:lnTo>
                <a:cubicBezTo>
                  <a:pt x="7339" y="12055"/>
                  <a:pt x="7888" y="11074"/>
                  <a:pt x="8818" y="10321"/>
                </a:cubicBezTo>
                <a:lnTo>
                  <a:pt x="20231" y="1026"/>
                </a:lnTo>
                <a:cubicBezTo>
                  <a:pt x="20865" y="535"/>
                  <a:pt x="20104" y="-250"/>
                  <a:pt x="19343" y="77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Quicksand Light" pitchFamily="2" charset="0"/>
            </a:endParaRPr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FE45EF40-B591-4866-B4AC-F482AB75359A}"/>
              </a:ext>
            </a:extLst>
          </p:cNvPr>
          <p:cNvSpPr/>
          <p:nvPr/>
        </p:nvSpPr>
        <p:spPr>
          <a:xfrm>
            <a:off x="6005123" y="1076325"/>
            <a:ext cx="1605798" cy="1716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1009" extrusionOk="0">
                <a:moveTo>
                  <a:pt x="3252" y="16814"/>
                </a:moveTo>
                <a:cubicBezTo>
                  <a:pt x="3778" y="19439"/>
                  <a:pt x="6407" y="21277"/>
                  <a:pt x="9319" y="20977"/>
                </a:cubicBezTo>
                <a:lnTo>
                  <a:pt x="20524" y="19814"/>
                </a:lnTo>
                <a:cubicBezTo>
                  <a:pt x="21292" y="19740"/>
                  <a:pt x="21454" y="18727"/>
                  <a:pt x="20726" y="18464"/>
                </a:cubicBezTo>
                <a:lnTo>
                  <a:pt x="12110" y="15427"/>
                </a:lnTo>
                <a:cubicBezTo>
                  <a:pt x="10897" y="15015"/>
                  <a:pt x="9885" y="14189"/>
                  <a:pt x="9238" y="13140"/>
                </a:cubicBezTo>
                <a:lnTo>
                  <a:pt x="1391" y="352"/>
                </a:lnTo>
                <a:cubicBezTo>
                  <a:pt x="987" y="-323"/>
                  <a:pt x="-146" y="52"/>
                  <a:pt x="16" y="802"/>
                </a:cubicBezTo>
                <a:lnTo>
                  <a:pt x="3252" y="16814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Quicksand Light" pitchFamily="2" charset="0"/>
            </a:endParaRPr>
          </a:p>
        </p:txBody>
      </p:sp>
      <p:grpSp>
        <p:nvGrpSpPr>
          <p:cNvPr id="91" name="Group 47">
            <a:extLst>
              <a:ext uri="{FF2B5EF4-FFF2-40B4-BE49-F238E27FC236}">
                <a16:creationId xmlns:a16="http://schemas.microsoft.com/office/drawing/2014/main" id="{0C5804B6-B1AB-4C1F-BFBD-2D26CAD58722}"/>
              </a:ext>
            </a:extLst>
          </p:cNvPr>
          <p:cNvGrpSpPr/>
          <p:nvPr/>
        </p:nvGrpSpPr>
        <p:grpSpPr>
          <a:xfrm>
            <a:off x="7147903" y="3159228"/>
            <a:ext cx="3381275" cy="1351708"/>
            <a:chOff x="8921977" y="1220504"/>
            <a:chExt cx="2926080" cy="1351708"/>
          </a:xfrm>
        </p:grpSpPr>
        <p:sp>
          <p:nvSpPr>
            <p:cNvPr id="92" name="TextBox 48">
              <a:extLst>
                <a:ext uri="{FF2B5EF4-FFF2-40B4-BE49-F238E27FC236}">
                  <a16:creationId xmlns:a16="http://schemas.microsoft.com/office/drawing/2014/main" id="{D753DA18-9C3E-41A0-AF6E-82593614E8B1}"/>
                </a:ext>
              </a:extLst>
            </p:cNvPr>
            <p:cNvSpPr txBox="1"/>
            <p:nvPr/>
          </p:nvSpPr>
          <p:spPr>
            <a:xfrm>
              <a:off x="8921977" y="1220504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noProof="1">
                  <a:latin typeface="Quicksand" pitchFamily="2" charset="0"/>
                </a:rPr>
                <a:t>Busca da</a:t>
              </a:r>
              <a:br>
                <a:rPr lang="en-US" sz="2000" noProof="1">
                  <a:latin typeface="Quicksand" pitchFamily="2" charset="0"/>
                </a:rPr>
              </a:br>
              <a:r>
                <a:rPr lang="en-US" sz="2000" noProof="1">
                  <a:latin typeface="Quicksand" pitchFamily="2" charset="0"/>
                </a:rPr>
                <a:t>Rede Credenciada</a:t>
              </a:r>
            </a:p>
          </p:txBody>
        </p:sp>
        <p:sp>
          <p:nvSpPr>
            <p:cNvPr id="93" name="TextBox 49">
              <a:extLst>
                <a:ext uri="{FF2B5EF4-FFF2-40B4-BE49-F238E27FC236}">
                  <a16:creationId xmlns:a16="http://schemas.microsoft.com/office/drawing/2014/main" id="{901A76E9-3096-4DBF-A031-D630C4842931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pt-B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 Light" pitchFamily="2" charset="0"/>
                </a:rPr>
                <a:t>Busca da rede por endereço, nome, CEP com possibilidade de favoritar no mapa os estabelecimentos de sua preferência.</a:t>
              </a:r>
            </a:p>
          </p:txBody>
        </p:sp>
      </p:grpSp>
      <p:grpSp>
        <p:nvGrpSpPr>
          <p:cNvPr id="94" name="Group 50">
            <a:extLst>
              <a:ext uri="{FF2B5EF4-FFF2-40B4-BE49-F238E27FC236}">
                <a16:creationId xmlns:a16="http://schemas.microsoft.com/office/drawing/2014/main" id="{2EEC48EB-C83B-4AF5-98F3-E8B5DBE9FE8A}"/>
              </a:ext>
            </a:extLst>
          </p:cNvPr>
          <p:cNvGrpSpPr/>
          <p:nvPr/>
        </p:nvGrpSpPr>
        <p:grpSpPr>
          <a:xfrm>
            <a:off x="1198222" y="3286618"/>
            <a:ext cx="2926080" cy="1905706"/>
            <a:chOff x="332936" y="2381545"/>
            <a:chExt cx="2926080" cy="1905706"/>
          </a:xfrm>
        </p:grpSpPr>
        <p:sp>
          <p:nvSpPr>
            <p:cNvPr id="95" name="TextBox 51">
              <a:extLst>
                <a:ext uri="{FF2B5EF4-FFF2-40B4-BE49-F238E27FC236}">
                  <a16:creationId xmlns:a16="http://schemas.microsoft.com/office/drawing/2014/main" id="{1DE5C05C-3E79-4C60-A947-9C45F8204114}"/>
                </a:ext>
              </a:extLst>
            </p:cNvPr>
            <p:cNvSpPr txBox="1"/>
            <p:nvPr/>
          </p:nvSpPr>
          <p:spPr>
            <a:xfrm>
              <a:off x="332936" y="2381545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noProof="1">
                  <a:latin typeface="Quicksand" pitchFamily="2" charset="0"/>
                </a:rPr>
                <a:t>Cadastro do usuário</a:t>
              </a:r>
              <a:br>
                <a:rPr lang="en-US" sz="2000" noProof="1">
                  <a:latin typeface="Quicksand" pitchFamily="2" charset="0"/>
                </a:rPr>
              </a:br>
              <a:r>
                <a:rPr lang="en-US" sz="2000" noProof="1">
                  <a:latin typeface="Quicksand" pitchFamily="2" charset="0"/>
                </a:rPr>
                <a:t>(Onboarding)</a:t>
              </a:r>
            </a:p>
          </p:txBody>
        </p:sp>
        <p:sp>
          <p:nvSpPr>
            <p:cNvPr id="96" name="TextBox 52">
              <a:extLst>
                <a:ext uri="{FF2B5EF4-FFF2-40B4-BE49-F238E27FC236}">
                  <a16:creationId xmlns:a16="http://schemas.microsoft.com/office/drawing/2014/main" id="{5214D722-9E65-46C4-BDBE-533E8DDB58C0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pt-B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 Light" pitchFamily="2" charset="0"/>
                </a:rPr>
                <a:t>Formulário para criação do usuário com  preenchimento de dados pessoais, definição da senha e aceite no termo de uso e politica de privacidade,. No primeiro acesso é realizada  a  vinculação dos cartões ao CPF da conta criada.</a:t>
              </a:r>
            </a:p>
          </p:txBody>
        </p:sp>
      </p:grpSp>
      <p:grpSp>
        <p:nvGrpSpPr>
          <p:cNvPr id="97" name="Group 56">
            <a:extLst>
              <a:ext uri="{FF2B5EF4-FFF2-40B4-BE49-F238E27FC236}">
                <a16:creationId xmlns:a16="http://schemas.microsoft.com/office/drawing/2014/main" id="{7DF006C2-D174-4772-8F90-71814C07BDC3}"/>
              </a:ext>
            </a:extLst>
          </p:cNvPr>
          <p:cNvGrpSpPr/>
          <p:nvPr/>
        </p:nvGrpSpPr>
        <p:grpSpPr>
          <a:xfrm>
            <a:off x="6951577" y="906613"/>
            <a:ext cx="4262716" cy="1721040"/>
            <a:chOff x="8694449" y="1220504"/>
            <a:chExt cx="3182044" cy="1721040"/>
          </a:xfrm>
        </p:grpSpPr>
        <p:sp>
          <p:nvSpPr>
            <p:cNvPr id="98" name="TextBox 57">
              <a:extLst>
                <a:ext uri="{FF2B5EF4-FFF2-40B4-BE49-F238E27FC236}">
                  <a16:creationId xmlns:a16="http://schemas.microsoft.com/office/drawing/2014/main" id="{F341E8E0-73AA-497F-96BC-6F656402FBF0}"/>
                </a:ext>
              </a:extLst>
            </p:cNvPr>
            <p:cNvSpPr txBox="1"/>
            <p:nvPr/>
          </p:nvSpPr>
          <p:spPr>
            <a:xfrm>
              <a:off x="8694449" y="1220504"/>
              <a:ext cx="204900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noProof="1">
                  <a:latin typeface="Quicksand" pitchFamily="2" charset="0"/>
                </a:rPr>
                <a:t>Saldo / Extrato / Gráfico de Utilização</a:t>
              </a:r>
            </a:p>
          </p:txBody>
        </p:sp>
        <p:sp>
          <p:nvSpPr>
            <p:cNvPr id="99" name="TextBox 58">
              <a:extLst>
                <a:ext uri="{FF2B5EF4-FFF2-40B4-BE49-F238E27FC236}">
                  <a16:creationId xmlns:a16="http://schemas.microsoft.com/office/drawing/2014/main" id="{3574F457-A472-48F1-9C59-2CDFFAD86048}"/>
                </a:ext>
              </a:extLst>
            </p:cNvPr>
            <p:cNvSpPr txBox="1"/>
            <p:nvPr/>
          </p:nvSpPr>
          <p:spPr>
            <a:xfrm>
              <a:off x="8950413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pt-B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 Light" pitchFamily="2" charset="0"/>
                </a:rPr>
                <a:t>Disponibiliza o saldo atual de cada cartão e o extrato de todas as transações realizadas. É possível ter detalhe das transações realizadas baseada em filtro de períodos. Também é disponibilizado um gráfico de utilização de cada beneficio no período dos 30 dias.</a:t>
              </a:r>
            </a:p>
          </p:txBody>
        </p:sp>
      </p:grpSp>
      <p:grpSp>
        <p:nvGrpSpPr>
          <p:cNvPr id="100" name="Group 59">
            <a:extLst>
              <a:ext uri="{FF2B5EF4-FFF2-40B4-BE49-F238E27FC236}">
                <a16:creationId xmlns:a16="http://schemas.microsoft.com/office/drawing/2014/main" id="{06030F2A-CF00-49F0-8303-BF0D4AA55CC5}"/>
              </a:ext>
            </a:extLst>
          </p:cNvPr>
          <p:cNvGrpSpPr/>
          <p:nvPr/>
        </p:nvGrpSpPr>
        <p:grpSpPr>
          <a:xfrm>
            <a:off x="951048" y="1335826"/>
            <a:ext cx="4005543" cy="1228598"/>
            <a:chOff x="482254" y="2689321"/>
            <a:chExt cx="2990072" cy="1228598"/>
          </a:xfrm>
        </p:grpSpPr>
        <p:sp>
          <p:nvSpPr>
            <p:cNvPr id="101" name="TextBox 60">
              <a:extLst>
                <a:ext uri="{FF2B5EF4-FFF2-40B4-BE49-F238E27FC236}">
                  <a16:creationId xmlns:a16="http://schemas.microsoft.com/office/drawing/2014/main" id="{D7236224-B20D-4748-B9B5-5645A59195D7}"/>
                </a:ext>
              </a:extLst>
            </p:cNvPr>
            <p:cNvSpPr txBox="1"/>
            <p:nvPr/>
          </p:nvSpPr>
          <p:spPr>
            <a:xfrm>
              <a:off x="546246" y="2689321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noProof="1">
                  <a:latin typeface="Quicksand" pitchFamily="2" charset="0"/>
                </a:rPr>
                <a:t>Carrossel</a:t>
              </a:r>
            </a:p>
          </p:txBody>
        </p:sp>
        <p:sp>
          <p:nvSpPr>
            <p:cNvPr id="102" name="TextBox 61">
              <a:extLst>
                <a:ext uri="{FF2B5EF4-FFF2-40B4-BE49-F238E27FC236}">
                  <a16:creationId xmlns:a16="http://schemas.microsoft.com/office/drawing/2014/main" id="{1C817EBD-38E8-41B2-9A3C-CCC3BAB85D6F}"/>
                </a:ext>
              </a:extLst>
            </p:cNvPr>
            <p:cNvSpPr txBox="1"/>
            <p:nvPr/>
          </p:nvSpPr>
          <p:spPr>
            <a:xfrm>
              <a:off x="482254" y="3086922"/>
              <a:ext cx="2666918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pt-B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 Light" pitchFamily="2" charset="0"/>
                </a:rPr>
                <a:t>Exibe todos os cartões vinculados ao CPF da conta do usuário, onde é possível navegar entre os cartões e obter com informações de saldo para cada um dos benefícios.</a:t>
              </a:r>
            </a:p>
          </p:txBody>
        </p:sp>
      </p:grpSp>
      <p:grpSp>
        <p:nvGrpSpPr>
          <p:cNvPr id="103" name="Group 62">
            <a:extLst>
              <a:ext uri="{FF2B5EF4-FFF2-40B4-BE49-F238E27FC236}">
                <a16:creationId xmlns:a16="http://schemas.microsoft.com/office/drawing/2014/main" id="{CFFFF551-F6B0-43DB-91A9-260F8834EEA0}"/>
              </a:ext>
            </a:extLst>
          </p:cNvPr>
          <p:cNvGrpSpPr/>
          <p:nvPr/>
        </p:nvGrpSpPr>
        <p:grpSpPr>
          <a:xfrm>
            <a:off x="4572000" y="5274002"/>
            <a:ext cx="3919818" cy="1351708"/>
            <a:chOff x="332936" y="2381545"/>
            <a:chExt cx="2926080" cy="1351708"/>
          </a:xfrm>
        </p:grpSpPr>
        <p:sp>
          <p:nvSpPr>
            <p:cNvPr id="104" name="TextBox 63">
              <a:extLst>
                <a:ext uri="{FF2B5EF4-FFF2-40B4-BE49-F238E27FC236}">
                  <a16:creationId xmlns:a16="http://schemas.microsoft.com/office/drawing/2014/main" id="{CF12D942-6384-4317-9FBA-70A8053076C4}"/>
                </a:ext>
              </a:extLst>
            </p:cNvPr>
            <p:cNvSpPr txBox="1"/>
            <p:nvPr/>
          </p:nvSpPr>
          <p:spPr>
            <a:xfrm>
              <a:off x="332936" y="2381545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pt-BR" sz="2000" noProof="1">
                  <a:latin typeface="Quicksand" pitchFamily="2" charset="0"/>
                </a:rPr>
                <a:t>Cartão Virtual /</a:t>
              </a:r>
              <a:br>
                <a:rPr lang="pt-BR" sz="2000" noProof="1">
                  <a:latin typeface="Quicksand" pitchFamily="2" charset="0"/>
                </a:rPr>
              </a:br>
              <a:r>
                <a:rPr lang="pt-BR" sz="2000" noProof="1">
                  <a:latin typeface="Quicksand" pitchFamily="2" charset="0"/>
                </a:rPr>
                <a:t>Pagamento via QR Code</a:t>
              </a:r>
            </a:p>
          </p:txBody>
        </p:sp>
        <p:sp>
          <p:nvSpPr>
            <p:cNvPr id="105" name="TextBox 64">
              <a:extLst>
                <a:ext uri="{FF2B5EF4-FFF2-40B4-BE49-F238E27FC236}">
                  <a16:creationId xmlns:a16="http://schemas.microsoft.com/office/drawing/2014/main" id="{F550CAE1-9396-4266-B045-06589A4ACA6A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pt-B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 Light" pitchFamily="2" charset="0"/>
                </a:rPr>
                <a:t>Geração de cartões virtuais s e pagamento via QR Code gerado a partir das maquininhas de cartões da Cielo ou via VR Pague.</a:t>
              </a:r>
            </a:p>
          </p:txBody>
        </p:sp>
      </p:grpSp>
      <p:pic>
        <p:nvPicPr>
          <p:cNvPr id="118" name="Gráfico 117" descr="Símbolo de raiva estrutura de tópicos">
            <a:extLst>
              <a:ext uri="{FF2B5EF4-FFF2-40B4-BE49-F238E27FC236}">
                <a16:creationId xmlns:a16="http://schemas.microsoft.com/office/drawing/2014/main" id="{1C1E79F4-E4E7-4433-9456-5128BEDC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992" y="2301474"/>
            <a:ext cx="410560" cy="4105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0" name="Gráfico 119" descr="Rede de usuários estrutura de tópicos">
            <a:extLst>
              <a:ext uri="{FF2B5EF4-FFF2-40B4-BE49-F238E27FC236}">
                <a16:creationId xmlns:a16="http://schemas.microsoft.com/office/drawing/2014/main" id="{DACF1E80-4A65-4166-A2B4-2556EA2C7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7159" y="3450994"/>
            <a:ext cx="410560" cy="4105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2" name="Gráfico 121" descr="Usuário estrutura de tópicos">
            <a:extLst>
              <a:ext uri="{FF2B5EF4-FFF2-40B4-BE49-F238E27FC236}">
                <a16:creationId xmlns:a16="http://schemas.microsoft.com/office/drawing/2014/main" id="{F005B4BB-DA93-474E-9B1E-7E5CB4C22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839" y="3461504"/>
            <a:ext cx="410560" cy="4105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4" name="Gráfico 123" descr="Carteira estrutura de tópicos">
            <a:extLst>
              <a:ext uri="{FF2B5EF4-FFF2-40B4-BE49-F238E27FC236}">
                <a16:creationId xmlns:a16="http://schemas.microsoft.com/office/drawing/2014/main" id="{037F820B-1E92-45BF-B18D-34F510C048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7339" y="2255595"/>
            <a:ext cx="410560" cy="4105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6" name="Gráfico 125" descr="Código QR estrutura de tópicos">
            <a:extLst>
              <a:ext uri="{FF2B5EF4-FFF2-40B4-BE49-F238E27FC236}">
                <a16:creationId xmlns:a16="http://schemas.microsoft.com/office/drawing/2014/main" id="{430E0046-C1FD-4CFE-AEBC-C620043C39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803106" y="4208790"/>
            <a:ext cx="410560" cy="4105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17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432FF"/>
      </a:accent1>
      <a:accent2>
        <a:srgbClr val="00F900"/>
      </a:accent2>
      <a:accent3>
        <a:srgbClr val="FEFB00"/>
      </a:accent3>
      <a:accent4>
        <a:srgbClr val="FF9200"/>
      </a:accent4>
      <a:accent5>
        <a:srgbClr val="FF2600"/>
      </a:accent5>
      <a:accent6>
        <a:srgbClr val="93209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Quicksand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Quicksand Ligh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0432FF"/>
    </a:accent1>
    <a:accent2>
      <a:srgbClr val="00F900"/>
    </a:accent2>
    <a:accent3>
      <a:srgbClr val="FEFB00"/>
    </a:accent3>
    <a:accent4>
      <a:srgbClr val="FF9200"/>
    </a:accent4>
    <a:accent5>
      <a:srgbClr val="FF2600"/>
    </a:accent5>
    <a:accent6>
      <a:srgbClr val="932092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461E0D9B4D0EE4FB96F2F2FEB76F4CD" ma:contentTypeVersion="11" ma:contentTypeDescription="Crie um novo documento." ma:contentTypeScope="" ma:versionID="b1be5cf8a4449eb1f8102766ac6bddc7">
  <xsd:schema xmlns:xsd="http://www.w3.org/2001/XMLSchema" xmlns:xs="http://www.w3.org/2001/XMLSchema" xmlns:p="http://schemas.microsoft.com/office/2006/metadata/properties" xmlns:ns2="dd684c5e-f45a-4576-9702-f07be538215f" xmlns:ns3="73066cd2-c90d-43f6-8351-9a59a2bf25b2" targetNamespace="http://schemas.microsoft.com/office/2006/metadata/properties" ma:root="true" ma:fieldsID="885b79d15f2b79d7e6aa8c9d6c87e17b" ns2:_="" ns3:_="">
    <xsd:import namespace="dd684c5e-f45a-4576-9702-f07be538215f"/>
    <xsd:import namespace="73066cd2-c90d-43f6-8351-9a59a2bf25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84c5e-f45a-4576-9702-f07be5382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66cd2-c90d-43f6-8351-9a59a2bf25b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473920-E5C1-4428-B3A0-AEA894ED4D2E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dd684c5e-f45a-4576-9702-f07be538215f"/>
    <ds:schemaRef ds:uri="http://schemas.microsoft.com/office/infopath/2007/PartnerControls"/>
    <ds:schemaRef ds:uri="http://schemas.openxmlformats.org/package/2006/metadata/core-properties"/>
    <ds:schemaRef ds:uri="73066cd2-c90d-43f6-8351-9a59a2bf25b2"/>
  </ds:schemaRefs>
</ds:datastoreItem>
</file>

<file path=customXml/itemProps2.xml><?xml version="1.0" encoding="utf-8"?>
<ds:datastoreItem xmlns:ds="http://schemas.openxmlformats.org/officeDocument/2006/customXml" ds:itemID="{1B9BCDB0-EAAE-475F-9010-735BCC709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32A69E-5E10-4904-99DE-60EC08CF07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684c5e-f45a-4576-9702-f07be538215f"/>
    <ds:schemaRef ds:uri="73066cd2-c90d-43f6-8351-9a59a2bf25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6169</Words>
  <Application>Microsoft Office PowerPoint</Application>
  <PresentationFormat>Widescreen</PresentationFormat>
  <Paragraphs>686</Paragraphs>
  <Slides>64</Slides>
  <Notes>10</Notes>
  <HiddenSlides>7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64</vt:i4>
      </vt:variant>
    </vt:vector>
  </HeadingPairs>
  <TitlesOfParts>
    <vt:vector size="66" baseType="lpstr">
      <vt:lpstr>Office Theme</vt:lpstr>
      <vt:lpstr>1_Office Theme</vt:lpstr>
      <vt:lpstr>Apresentação do PowerPoint</vt:lpstr>
      <vt:lpstr>ÍNDICE</vt:lpstr>
      <vt:lpstr>Método de trabalho</vt:lpstr>
      <vt:lpstr>MÉTODO</vt:lpstr>
      <vt:lpstr>MÉTODO</vt:lpstr>
      <vt:lpstr>Visão VR</vt:lpstr>
      <vt:lpstr>Visão VR</vt:lpstr>
      <vt:lpstr>Cenário atual</vt:lpstr>
      <vt:lpstr>CENÁRIO ATUAL</vt:lpstr>
      <vt:lpstr>Arranjo Arquitetural</vt:lpstr>
      <vt:lpstr>Apresentação do PowerPoint</vt:lpstr>
      <vt:lpstr>Apresentação do PowerPoint</vt:lpstr>
      <vt:lpstr>Apresentação do PowerPoint</vt:lpstr>
      <vt:lpstr>CENÁRIO ATUAL</vt:lpstr>
      <vt:lpstr>Implementação</vt:lpstr>
      <vt:lpstr>Apresentação do PowerPoint</vt:lpstr>
      <vt:lpstr>Apresentação do PowerPoint</vt:lpstr>
      <vt:lpstr>Análises</vt:lpstr>
      <vt:lpstr>Tecnologia mobile cross plataforma</vt:lpstr>
      <vt:lpstr>Análise das tecnologia mobile cross plataforma</vt:lpstr>
      <vt:lpstr>Análise das tecnologia mobile cross plataforma</vt:lpstr>
      <vt:lpstr>Apresentação do PowerPoint</vt:lpstr>
      <vt:lpstr>Apresentação do PowerPoint</vt:lpstr>
      <vt:lpstr>Análise das tecnologia mobile cross plataforma</vt:lpstr>
      <vt:lpstr>Análise das tecnologia mobile cross plataforma</vt:lpstr>
      <vt:lpstr>Análise das tecnologia mobile cross plataforma</vt:lpstr>
      <vt:lpstr>Análise das tecnologia mobile cross plataforma</vt:lpstr>
      <vt:lpstr>Análise das tecnologia mobile cross plataforma</vt:lpstr>
      <vt:lpstr>Análise das tecnologia mobile cross plataforma</vt:lpstr>
      <vt:lpstr>Análise das tecnologia mobile cross plataforma</vt:lpstr>
      <vt:lpstr>Análise das tecnologia mobile cross plataforma</vt:lpstr>
      <vt:lpstr>Análise das tecnologia mobile cross plataforma</vt:lpstr>
      <vt:lpstr>Análise das tecnologia mobile cross plataforma</vt:lpstr>
      <vt:lpstr>Análise das tecnologia mobile cross plataforma</vt:lpstr>
      <vt:lpstr>Análise das tecnologia mobile cross plataforma</vt:lpstr>
      <vt:lpstr>Adequabilidade aos drivers VR</vt:lpstr>
      <vt:lpstr>Adequabilidade aos drivers VR</vt:lpstr>
      <vt:lpstr>Construção das funcionalidades</vt:lpstr>
      <vt:lpstr>Pontos de atenção</vt:lpstr>
      <vt:lpstr>Pontos de Atenção</vt:lpstr>
      <vt:lpstr>Arquitetura proposta</vt:lpstr>
      <vt:lpstr>Arquitetura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Segurança</vt:lpstr>
      <vt:lpstr>Apresentação do PowerPoint</vt:lpstr>
      <vt:lpstr>Síntese &amp; recomendações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/>
  <cp:revision>49</cp:revision>
  <dcterms:created xsi:type="dcterms:W3CDTF">2021-06-15T19:01:00Z</dcterms:created>
  <dcterms:modified xsi:type="dcterms:W3CDTF">2021-08-24T10:27:52Z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0x0101009461E0D9B4D0EE4FB96F2F2FEB76F4CD</vt:lpwstr>
  </property>
</Properties>
</file>