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sldIdLst>
    <p:sldId id="260" r:id="rId2"/>
    <p:sldId id="258" r:id="rId3"/>
    <p:sldId id="263" r:id="rId4"/>
    <p:sldId id="264" r:id="rId5"/>
    <p:sldId id="286" r:id="rId6"/>
    <p:sldId id="287" r:id="rId7"/>
    <p:sldId id="262" r:id="rId8"/>
    <p:sldId id="269" r:id="rId9"/>
    <p:sldId id="280" r:id="rId10"/>
    <p:sldId id="279" r:id="rId11"/>
    <p:sldId id="270" r:id="rId12"/>
    <p:sldId id="271" r:id="rId13"/>
    <p:sldId id="277" r:id="rId14"/>
    <p:sldId id="285" r:id="rId15"/>
    <p:sldId id="281" r:id="rId16"/>
    <p:sldId id="274" r:id="rId17"/>
    <p:sldId id="273" r:id="rId18"/>
    <p:sldId id="282" r:id="rId19"/>
    <p:sldId id="283" r:id="rId20"/>
    <p:sldId id="284" r:id="rId21"/>
    <p:sldId id="275" r:id="rId22"/>
    <p:sldId id="278" r:id="rId23"/>
    <p:sldId id="276" r:id="rId24"/>
    <p:sldId id="268" r:id="rId25"/>
    <p:sldId id="267" r:id="rId26"/>
    <p:sldId id="26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75" d="100"/>
          <a:sy n="75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5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65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58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0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2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51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9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51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7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660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5300" y="1958975"/>
            <a:ext cx="8153400" cy="1470025"/>
          </a:xfrm>
        </p:spPr>
        <p:txBody>
          <a:bodyPr>
            <a:noAutofit/>
          </a:bodyPr>
          <a:lstStyle/>
          <a:p>
            <a:r>
              <a:rPr lang="pt-BR" dirty="0"/>
              <a:t>Detecção de gastos municipais em volume muito superior ao padrão esperado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926976"/>
          </a:xfrm>
        </p:spPr>
        <p:txBody>
          <a:bodyPr>
            <a:normAutofit fontScale="92500" lnSpcReduction="20000"/>
          </a:bodyPr>
          <a:lstStyle/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Alexandre </a:t>
            </a:r>
            <a:r>
              <a:rPr lang="pt-BR" sz="3200" dirty="0" smtClean="0">
                <a:solidFill>
                  <a:schemeClr val="accent3">
                    <a:lumMod val="50000"/>
                  </a:schemeClr>
                </a:solidFill>
              </a:rPr>
              <a:t>Gandini / Fábio </a:t>
            </a:r>
            <a:r>
              <a:rPr lang="pt-BR" sz="3200" dirty="0" smtClean="0">
                <a:solidFill>
                  <a:schemeClr val="accent3">
                    <a:lumMod val="50000"/>
                  </a:schemeClr>
                </a:solidFill>
              </a:rPr>
              <a:t>Dapper</a:t>
            </a:r>
          </a:p>
          <a:p>
            <a:endParaRPr lang="pt-BR" sz="32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pt-BR" sz="32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71600" y="4724400"/>
            <a:ext cx="6400800" cy="926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4º Seminário Internacional sobre Análise de Dados na Administração </a:t>
            </a:r>
            <a:r>
              <a:rPr lang="pt-BR" sz="3200" dirty="0" smtClean="0">
                <a:solidFill>
                  <a:schemeClr val="accent3">
                    <a:lumMod val="50000"/>
                  </a:schemeClr>
                </a:solidFill>
              </a:rPr>
              <a:t>Pública - setembro de 2018.</a:t>
            </a:r>
          </a:p>
          <a:p>
            <a:endParaRPr lang="pt-BR" sz="32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600199"/>
            <a:ext cx="4114800" cy="452596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Tendência: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936831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Sazonalidade: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34067"/>
            <a:ext cx="4350984" cy="3252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84" y="2331333"/>
            <a:ext cx="4354641" cy="32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Comportamento esperado e bandas de dois desvios padrão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0" y="1600200"/>
            <a:ext cx="6054800" cy="4525963"/>
          </a:xfrm>
        </p:spPr>
      </p:pic>
    </p:spTree>
    <p:extLst>
      <p:ext uri="{BB962C8B-B14F-4D97-AF65-F5344CB8AC3E}">
        <p14:creationId xmlns:p14="http://schemas.microsoft.com/office/powerpoint/2010/main" val="37033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as séries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Como comparar séries de grandezas diferentes, para cada rubrica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</a:p>
          <a:p>
            <a:endParaRPr lang="pt-BR" dirty="0" smtClean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pt-BR" dirty="0" smtClean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Municípios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 soma mensal das liquidações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de cada natureza de despesa;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Grupos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 soma de todas as séries dos municípios integrantes.</a:t>
            </a:r>
          </a:p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Standardização, para trazer tanto a série do município em questão quanto a do grupo (soma de todos os municípios), para a mesma escala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Média zero;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Desvio padrão unitário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Anomalias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Liquidações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acima do previsto para o grupo e acima de dois desvios padrão da média do grupo;</a:t>
            </a:r>
          </a:p>
          <a:p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Aqui, consideradas somente as do último mês da base de dados (auditoria concomitante);</a:t>
            </a:r>
          </a:p>
          <a:p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Possível verificar anomalias em meses anteriores (auditoria posterior).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comparação de séries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900" y="12954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Séries na mesma escala, comparável: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1"/>
            <a:ext cx="5823098" cy="43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comparação de séries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564499" cy="4906963"/>
          </a:xfrm>
        </p:spPr>
      </p:pic>
    </p:spTree>
    <p:extLst>
      <p:ext uri="{BB962C8B-B14F-4D97-AF65-F5344CB8AC3E}">
        <p14:creationId xmlns:p14="http://schemas.microsoft.com/office/powerpoint/2010/main" val="28109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comparação de séries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462559" cy="4830763"/>
          </a:xfrm>
        </p:spPr>
      </p:pic>
    </p:spTree>
    <p:extLst>
      <p:ext uri="{BB962C8B-B14F-4D97-AF65-F5344CB8AC3E}">
        <p14:creationId xmlns:p14="http://schemas.microsoft.com/office/powerpoint/2010/main" val="30271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comparação de séries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532600" cy="4883119"/>
          </a:xfrm>
        </p:spPr>
      </p:pic>
    </p:spTree>
    <p:extLst>
      <p:ext uri="{BB962C8B-B14F-4D97-AF65-F5344CB8AC3E}">
        <p14:creationId xmlns:p14="http://schemas.microsoft.com/office/powerpoint/2010/main" val="34722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comparação de séries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564499" cy="4906963"/>
          </a:xfrm>
        </p:spPr>
      </p:pic>
    </p:spTree>
    <p:extLst>
      <p:ext uri="{BB962C8B-B14F-4D97-AF65-F5344CB8AC3E}">
        <p14:creationId xmlns:p14="http://schemas.microsoft.com/office/powerpoint/2010/main" val="34722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Identificar gastos municipais em volume muito acima de um padrão estabelecido para municípios semelhantes;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Fator a considerar quando da auditoria, posterior ou concomitante, a fim de identificar irregularidades.</a:t>
            </a:r>
          </a:p>
        </p:txBody>
      </p:sp>
    </p:spTree>
    <p:extLst>
      <p:ext uri="{BB962C8B-B14F-4D97-AF65-F5344CB8AC3E}">
        <p14:creationId xmlns:p14="http://schemas.microsoft.com/office/powerpoint/2010/main" val="3235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comparação de séries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615979" cy="4945444"/>
          </a:xfrm>
        </p:spPr>
      </p:pic>
    </p:spTree>
    <p:extLst>
      <p:ext uri="{BB962C8B-B14F-4D97-AF65-F5344CB8AC3E}">
        <p14:creationId xmlns:p14="http://schemas.microsoft.com/office/powerpoint/2010/main" val="37602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Identificação dos lançamentos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Identificação das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naturezas de despesa que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extrapolaram o padrão previsto para um mês específico;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Retorna-se na base de dados original e identifica-se os maiores lançamentos / liquida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ções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que contribuíram para a anomalia;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Geração de alerta para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auditoria.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</a:t>
            </a:r>
            <a:r>
              <a:rPr lang="pt-BR" dirty="0" smtClean="0"/>
              <a:t>lançamentos a verificar em auditoria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739850"/>
              </p:ext>
            </p:extLst>
          </p:nvPr>
        </p:nvGraphicFramePr>
        <p:xfrm>
          <a:off x="533400" y="2057400"/>
          <a:ext cx="8305800" cy="2221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14364"/>
                <a:gridCol w="620854"/>
                <a:gridCol w="1067349"/>
                <a:gridCol w="1104851"/>
                <a:gridCol w="1514489"/>
                <a:gridCol w="1350293"/>
                <a:gridCol w="1143000"/>
                <a:gridCol w="990600"/>
              </a:tblGrid>
              <a:tr h="19114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rubrica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ANOMES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effectLst/>
                        </a:rPr>
                        <a:t>NOME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effectLst/>
                        </a:rPr>
                        <a:t>DT_LIQUIDACAO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effectLst/>
                        </a:rPr>
                        <a:t> VL_LIQUIDACAO 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effectLst/>
                        </a:rPr>
                        <a:t>HISTORICO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effectLst/>
                        </a:rPr>
                        <a:t>NM_CREDOR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DS_CONTA_SG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</a:tr>
              <a:tr h="34598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339047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201804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PM DE NOVO HAMBURGO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25/04/2018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                 3.500.000,00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Valor de PASEP s/ Receita, referente ao período de Abril a Dezembro/2018.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BANCO DO BRASIL S.A.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Contribuicao para o PIS/PASEP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</a:tr>
              <a:tr h="34598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339047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201804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PM DE NOVO HAMBURGO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30/04/2018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                     459.000,00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Pasep debitado referente ao mês de Abril a Dezembro/2018.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BANCO DO BRASIL S.A.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Contribuicao para o PIS/PASEP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</a:tr>
              <a:tr h="34598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339047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201804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PM DE NOVO HAMBURGO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10/04/2018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                       50.968,91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Pasep debitado referente ao mês de Março/2018.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BANCO DO BRASIL S.A.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 err="1">
                          <a:effectLst/>
                        </a:rPr>
                        <a:t>Contribuicao</a:t>
                      </a:r>
                      <a:r>
                        <a:rPr lang="pt-BR" sz="1200" u="none" strike="noStrike" dirty="0">
                          <a:effectLst/>
                        </a:rPr>
                        <a:t> para o PIS/PASEP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7" marR="6357" marT="635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1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considerações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 partir de uma simplificação extrema da realidade, o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modelo cumpre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 função de identificar conjuntos de liquidações municipais em valor muito acima do esperado;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Entretanto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de modo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algum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isso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significa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irregularidade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trata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-se de um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auxílio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planejamento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da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auditoria;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Limpeza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da base para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excluir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séries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com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pagamentos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esporádicos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Pagamentos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maiores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dezembro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menores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janeiro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e/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ou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zero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um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mês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dobrados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no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mês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seguinte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Software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open source;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Principais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bibliotecas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de data analysis / machine learning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do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Python: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pandas</a:t>
            </a:r>
          </a:p>
          <a:p>
            <a:pPr lvl="1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numpy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scikit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-learn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Matplotlib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Muita manipulação, limpeza e agregação de dados.</a:t>
            </a:r>
          </a:p>
          <a:p>
            <a:pPr lvl="1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Geração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alertas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à auditoria de forma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automática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remessa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bimestral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por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parte dos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municípios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Criação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painel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para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acesso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interativo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dos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auditores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Expansão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para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legislativos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municipais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área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de auditoria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estadual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Desenvolvimento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novos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projetos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Identificação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sobrepreço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licitações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4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Contato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endParaRPr lang="pt-BR" sz="1600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Alexandre Gandini</a:t>
            </a:r>
          </a:p>
          <a:p>
            <a:pPr lvl="2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Economista, Auditor do TCE-RS</a:t>
            </a:r>
          </a:p>
          <a:p>
            <a:pPr lvl="2"/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agandini@tce.rs.gov.br / agandini@gmail.com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Twitter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: @</a:t>
            </a:r>
            <a:r>
              <a:rPr lang="pt-BR" dirty="0" err="1" smtClean="0">
                <a:solidFill>
                  <a:schemeClr val="accent4">
                    <a:lumMod val="50000"/>
                  </a:schemeClr>
                </a:solidFill>
              </a:rPr>
              <a:t>agandini</a:t>
            </a:r>
            <a:endParaRPr lang="pt-B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2"/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Fábio Dapper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2"/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Mestre em Ciência da Computação, Auditor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 </a:t>
            </a: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TCE-RS</a:t>
            </a:r>
          </a:p>
          <a:p>
            <a:pPr lvl="2"/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dapper@tce.rs.gov.br / fdapper@gmail.com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3"/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Agrupamento dos municípios semelhantes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Gera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ção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de 5 clusters de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municípios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com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características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parecidas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através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algoritmo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K-Means, 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partir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de dados do IBGE: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PIB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População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Valor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agregado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bruto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agropecuária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serviços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 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6760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gerados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0BE73E8-D139-4BD2-826B-93F996DE3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76892"/>
              </p:ext>
            </p:extLst>
          </p:nvPr>
        </p:nvGraphicFramePr>
        <p:xfrm>
          <a:off x="457200" y="1981200"/>
          <a:ext cx="8229600" cy="313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936">
                  <a:extLst>
                    <a:ext uri="{9D8B030D-6E8A-4147-A177-3AD203B41FA5}">
                      <a16:colId xmlns:a16="http://schemas.microsoft.com/office/drawing/2014/main" xmlns="" val="1383964478"/>
                    </a:ext>
                  </a:extLst>
                </a:gridCol>
                <a:gridCol w="1592864">
                  <a:extLst>
                    <a:ext uri="{9D8B030D-6E8A-4147-A177-3AD203B41FA5}">
                      <a16:colId xmlns:a16="http://schemas.microsoft.com/office/drawing/2014/main" xmlns="" val="358100862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1356092879"/>
                    </a:ext>
                  </a:extLst>
                </a:gridCol>
              </a:tblGrid>
              <a:tr h="5808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Grupo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Qtd de </a:t>
                      </a:r>
                      <a:r>
                        <a:rPr lang="en-US" sz="2400" dirty="0" err="1"/>
                        <a:t>municípios</a:t>
                      </a:r>
                      <a:endParaRPr 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Municípios</a:t>
                      </a:r>
                      <a:endParaRPr 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232125167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Porto Alegre.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699531"/>
                  </a:ext>
                </a:extLst>
              </a:tr>
              <a:tr h="4859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Canoas, Caxias do Sul.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89693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Alvorada</a:t>
                      </a:r>
                      <a:r>
                        <a:rPr lang="en-US" sz="2400" dirty="0"/>
                        <a:t>, B. Gonçalves, </a:t>
                      </a:r>
                      <a:r>
                        <a:rPr lang="en-US" sz="2400" dirty="0" err="1"/>
                        <a:t>Cachoeirinha</a:t>
                      </a:r>
                      <a:r>
                        <a:rPr lang="en-US" sz="24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4700681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Alegrete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Arroio</a:t>
                      </a:r>
                      <a:r>
                        <a:rPr lang="en-US" sz="2400" dirty="0"/>
                        <a:t> Grande, </a:t>
                      </a:r>
                      <a:r>
                        <a:rPr lang="en-US" sz="2400" dirty="0" err="1"/>
                        <a:t>Bagé</a:t>
                      </a:r>
                      <a:r>
                        <a:rPr lang="en-US" sz="2400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5329557"/>
                  </a:ext>
                </a:extLst>
              </a:tr>
              <a:tr h="4513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Todos </a:t>
                      </a:r>
                      <a:r>
                        <a:rPr lang="en-US" sz="2400" dirty="0" err="1"/>
                        <a:t>os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demais</a:t>
                      </a:r>
                      <a:r>
                        <a:rPr lang="en-US" sz="2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5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Clusterização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0" y="1600200"/>
            <a:ext cx="6054800" cy="4525963"/>
          </a:xfrm>
        </p:spPr>
      </p:pic>
    </p:spTree>
    <p:extLst>
      <p:ext uri="{BB962C8B-B14F-4D97-AF65-F5344CB8AC3E}">
        <p14:creationId xmlns:p14="http://schemas.microsoft.com/office/powerpoint/2010/main" val="9608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Clusterização</a:t>
            </a:r>
            <a:r>
              <a:rPr lang="pt-BR" dirty="0" smtClean="0"/>
              <a:t> </a:t>
            </a:r>
            <a:r>
              <a:rPr lang="pt-BR" dirty="0" err="1" smtClean="0"/>
              <a:t>ex-Porto</a:t>
            </a:r>
            <a:r>
              <a:rPr lang="pt-BR" dirty="0" smtClean="0"/>
              <a:t> Alegre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0" y="1600200"/>
            <a:ext cx="6054800" cy="4525963"/>
          </a:xfrm>
        </p:spPr>
      </p:pic>
    </p:spTree>
    <p:extLst>
      <p:ext uri="{BB962C8B-B14F-4D97-AF65-F5344CB8AC3E}">
        <p14:creationId xmlns:p14="http://schemas.microsoft.com/office/powerpoint/2010/main" val="214611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dos dados: sistema SIAPC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Os 497 munic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ípios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do RS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encaminham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TCE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bimestralmente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base de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suas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despesas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Série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histórica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com 12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de dados;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Para agrupar os lançamentos foi utilizado a “Natureza de Despesa”, composta de 6 dígitos, campo padrão.</a:t>
            </a:r>
          </a:p>
        </p:txBody>
      </p:sp>
    </p:spTree>
    <p:extLst>
      <p:ext uri="{BB962C8B-B14F-4D97-AF65-F5344CB8AC3E}">
        <p14:creationId xmlns:p14="http://schemas.microsoft.com/office/powerpoint/2010/main" val="20174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 e 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criar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o padrão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esperado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cinco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grupos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municípios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Agregação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mensal de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liquidações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por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rubrica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todos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municípios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grupo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Modelagem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do padrão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esperado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Regressão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linear:</a:t>
            </a:r>
          </a:p>
          <a:p>
            <a:pPr lvl="2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Tendência;</a:t>
            </a:r>
          </a:p>
          <a:p>
            <a:pPr lvl="2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Sazonalidade;</a:t>
            </a:r>
          </a:p>
          <a:p>
            <a:pPr lvl="2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Bandas limite de dois desvios-padrão.</a:t>
            </a:r>
          </a:p>
        </p:txBody>
      </p:sp>
    </p:spTree>
    <p:extLst>
      <p:ext uri="{BB962C8B-B14F-4D97-AF65-F5344CB8AC3E}">
        <p14:creationId xmlns:p14="http://schemas.microsoft.com/office/powerpoint/2010/main" val="29443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realizado para grupo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0" y="1600200"/>
            <a:ext cx="6054800" cy="4525963"/>
          </a:xfrm>
        </p:spPr>
      </p:pic>
    </p:spTree>
    <p:extLst>
      <p:ext uri="{BB962C8B-B14F-4D97-AF65-F5344CB8AC3E}">
        <p14:creationId xmlns:p14="http://schemas.microsoft.com/office/powerpoint/2010/main" val="31803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 2017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Grupo Ciência de Dados</Template>
  <TotalTime>5682</TotalTime>
  <Words>763</Words>
  <Application>Microsoft Office PowerPoint</Application>
  <PresentationFormat>Apresentação na tela (4:3)</PresentationFormat>
  <Paragraphs>144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Apres 2017</vt:lpstr>
      <vt:lpstr>Detecção de gastos municipais em volume muito superior ao padrão esperado</vt:lpstr>
      <vt:lpstr>Objetivo</vt:lpstr>
      <vt:lpstr>Agrupamento dos municípios semelhantes</vt:lpstr>
      <vt:lpstr>Grupos gerados</vt:lpstr>
      <vt:lpstr>Clusterização</vt:lpstr>
      <vt:lpstr>Clusterização ex-Porto Alegre</vt:lpstr>
      <vt:lpstr>Origem dos dados: sistema SIAPC</vt:lpstr>
      <vt:lpstr>Agregação e modelagem</vt:lpstr>
      <vt:lpstr>Exemplo: realizado para grupo</vt:lpstr>
      <vt:lpstr>Modelagem simples</vt:lpstr>
      <vt:lpstr>Comportamento esperado e bandas de dois desvios padrão</vt:lpstr>
      <vt:lpstr>Comparação com as séries </vt:lpstr>
      <vt:lpstr>Solução</vt:lpstr>
      <vt:lpstr>Anomalias</vt:lpstr>
      <vt:lpstr>Exemplos de comparação de séries</vt:lpstr>
      <vt:lpstr>Exemplos de comparação de séries</vt:lpstr>
      <vt:lpstr>Exemplos de comparação de séries</vt:lpstr>
      <vt:lpstr>Exemplos de comparação de séries</vt:lpstr>
      <vt:lpstr>Exemplos de comparação de séries</vt:lpstr>
      <vt:lpstr>Exemplos de comparação de séries</vt:lpstr>
      <vt:lpstr>Identificação dos lançamentos</vt:lpstr>
      <vt:lpstr>Exemplo de lançamentos a verificar em auditoria</vt:lpstr>
      <vt:lpstr>Algumas considerações</vt:lpstr>
      <vt:lpstr>Ferramentas utilizadas</vt:lpstr>
      <vt:lpstr>Futuro</vt:lpstr>
      <vt:lpstr>Obrigado!</vt:lpstr>
    </vt:vector>
  </TitlesOfParts>
  <Company>Tribunal de Contas do Estado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gastos municipais em volume muito superior ao padrão esperado</dc:title>
  <dc:creator>Alexandre Gandini</dc:creator>
  <cp:lastModifiedBy>Alexandre Luis Debiasi Gandini</cp:lastModifiedBy>
  <cp:revision>39</cp:revision>
  <dcterms:created xsi:type="dcterms:W3CDTF">2018-09-04T18:40:37Z</dcterms:created>
  <dcterms:modified xsi:type="dcterms:W3CDTF">2018-09-20T17:09:54Z</dcterms:modified>
</cp:coreProperties>
</file>