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73" r:id="rId4"/>
    <p:sldId id="267" r:id="rId5"/>
    <p:sldId id="257" r:id="rId6"/>
    <p:sldId id="283" r:id="rId7"/>
    <p:sldId id="284" r:id="rId8"/>
    <p:sldId id="264" r:id="rId9"/>
    <p:sldId id="265" r:id="rId10"/>
    <p:sldId id="285" r:id="rId11"/>
    <p:sldId id="289" r:id="rId12"/>
    <p:sldId id="259" r:id="rId13"/>
    <p:sldId id="287" r:id="rId14"/>
    <p:sldId id="268" r:id="rId15"/>
    <p:sldId id="288" r:id="rId16"/>
    <p:sldId id="279" r:id="rId17"/>
    <p:sldId id="290" r:id="rId18"/>
    <p:sldId id="286" r:id="rId19"/>
  </p:sldIdLst>
  <p:sldSz cx="9144000" cy="5143500" type="screen16x9"/>
  <p:notesSz cx="6858000" cy="9144000"/>
  <p:embeddedFontLst>
    <p:embeddedFont>
      <p:font typeface="Poppins" panose="020B0604020202020204" charset="0"/>
      <p:regular r:id="rId21"/>
      <p:bold r:id="rId22"/>
      <p:italic r:id="rId23"/>
      <p:boldItalic r:id="rId24"/>
    </p:embeddedFont>
    <p:embeddedFont>
      <p:font typeface="Poppins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92BCD-C558-49E8-B6D3-152C6C91C75D}">
  <a:tblStyle styleId="{31E92BCD-C558-49E8-B6D3-152C6C91C7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6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573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56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29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34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3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37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69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56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 idx="4294967295"/>
          </p:nvPr>
        </p:nvSpPr>
        <p:spPr>
          <a:xfrm>
            <a:off x="2312330" y="1181278"/>
            <a:ext cx="5615193" cy="2073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4400" dirty="0"/>
              <a:t>Identificando </a:t>
            </a:r>
            <a:r>
              <a:rPr lang="pt-BR" sz="4400" dirty="0" err="1"/>
              <a:t>sobrepre</a:t>
            </a:r>
            <a:r>
              <a:rPr lang="en-US" sz="4400" dirty="0" err="1"/>
              <a:t>ço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</a:t>
            </a:r>
            <a:r>
              <a:rPr lang="en-US" sz="4400" dirty="0" err="1"/>
              <a:t>compras</a:t>
            </a:r>
            <a:r>
              <a:rPr lang="en-US" sz="4400" dirty="0"/>
              <a:t> </a:t>
            </a:r>
            <a:r>
              <a:rPr lang="en-US" sz="4400" dirty="0" err="1"/>
              <a:t>públicas</a:t>
            </a:r>
            <a:endParaRPr sz="4400"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1;p14">
            <a:extLst>
              <a:ext uri="{FF2B5EF4-FFF2-40B4-BE49-F238E27FC236}">
                <a16:creationId xmlns="" xmlns:a16="http://schemas.microsoft.com/office/drawing/2014/main" id="{6E3142EA-5BF1-45DB-95C1-2B835EC792CB}"/>
              </a:ext>
            </a:extLst>
          </p:cNvPr>
          <p:cNvSpPr txBox="1">
            <a:spLocks/>
          </p:cNvSpPr>
          <p:nvPr/>
        </p:nvSpPr>
        <p:spPr>
          <a:xfrm>
            <a:off x="2312330" y="2878944"/>
            <a:ext cx="5615193" cy="207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BR" sz="2000" dirty="0">
                <a:latin typeface="Poppins Light" panose="020B0604020202020204" charset="0"/>
                <a:cs typeface="Poppins Light" panose="020B0604020202020204" charset="0"/>
              </a:rPr>
              <a:t>Desenvolvimento de um banco de preços de licitações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727136"/>
            <a:ext cx="7000240" cy="164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Limpeza</a:t>
            </a:r>
            <a:r>
              <a:rPr lang="en-US" dirty="0"/>
              <a:t>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clusterização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759104" y="2530913"/>
            <a:ext cx="3833195" cy="1338140"/>
            <a:chOff x="1047099" y="2241353"/>
            <a:chExt cx="3833195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Exclui</a:t>
              </a:r>
              <a:r>
                <a:rPr lang="en-US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outliers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836699" y="2253723"/>
              <a:ext cx="3043595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Outliers do HDBSCAN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Grupos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com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itens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de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apenas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um </a:t>
              </a:r>
              <a:r>
                <a:rPr lang="en-US" sz="1000" dirty="0" err="1" smtClean="0">
                  <a:latin typeface="Poppins Light"/>
                  <a:ea typeface="Poppins Light"/>
                  <a:cs typeface="Poppins Light"/>
                  <a:sym typeface="Poppins Light"/>
                </a:rPr>
                <a:t>órgão</a:t>
              </a:r>
              <a:r>
                <a:rPr lang="en-US" sz="10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 (</a:t>
              </a:r>
              <a:r>
                <a:rPr lang="en-US" sz="1000" dirty="0" err="1" smtClean="0">
                  <a:latin typeface="Poppins Light"/>
                  <a:ea typeface="Poppins Light"/>
                  <a:cs typeface="Poppins Light"/>
                  <a:sym typeface="Poppins Light"/>
                </a:rPr>
                <a:t>escrita</a:t>
              </a:r>
              <a:r>
                <a:rPr lang="en-US" sz="10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específica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).</a:t>
              </a: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2669325" y="2497052"/>
            <a:ext cx="3944810" cy="1372001"/>
            <a:chOff x="2957320" y="2207492"/>
            <a:chExt cx="3944810" cy="1372001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Une grupos parecidos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18900000">
              <a:off x="3727770" y="2207492"/>
              <a:ext cx="3174360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pt-BR" sz="1000" dirty="0">
                  <a:latin typeface="Poppins Light"/>
                  <a:ea typeface="Poppins Light"/>
                  <a:cs typeface="Poppins Light"/>
                  <a:sym typeface="Poppins Light"/>
                </a:rPr>
                <a:t>Ajuste fino;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pt-BR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Sentence</a:t>
              </a:r>
              <a:r>
                <a:rPr lang="pt-BR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pt-BR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embeddings</a:t>
              </a:r>
              <a:r>
                <a:rPr lang="pt-BR" sz="1000" dirty="0">
                  <a:latin typeface="Poppins Light"/>
                  <a:ea typeface="Poppins Light"/>
                  <a:cs typeface="Poppins Light"/>
                  <a:sym typeface="Poppins Light"/>
                </a:rPr>
                <a:t> com peso maior para os números;</a:t>
              </a:r>
              <a:endParaRPr sz="10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4835982" y="154761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Encaixa</a:t>
              </a:r>
              <a:r>
                <a:rPr lang="en-US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2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quem</a:t>
              </a:r>
              <a:r>
                <a:rPr lang="en-US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2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ficou</a:t>
              </a:r>
              <a:r>
                <a:rPr lang="en-US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de fora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Por cosine similarity.</a:t>
              </a:r>
              <a:endParaRPr sz="10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609026" y="889798"/>
            <a:ext cx="7442416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Separação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222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222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222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222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40;p22"/>
          <p:cNvSpPr txBox="1">
            <a:spLocks noGrp="1"/>
          </p:cNvSpPr>
          <p:nvPr>
            <p:ph type="body" idx="2"/>
          </p:nvPr>
        </p:nvSpPr>
        <p:spPr>
          <a:xfrm>
            <a:off x="906911" y="1572897"/>
            <a:ext cx="2407790" cy="2646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Gasolina:</a:t>
            </a:r>
            <a:endParaRPr b="1" dirty="0"/>
          </a:p>
          <a:p>
            <a:pPr marL="285750" indent="-285750">
              <a:buClrTx/>
            </a:pPr>
            <a:r>
              <a:rPr lang="en-US" dirty="0" err="1" smtClean="0"/>
              <a:t>Gasolina</a:t>
            </a:r>
            <a:endParaRPr lang="en-US" dirty="0" smtClean="0"/>
          </a:p>
          <a:p>
            <a:pPr marL="285750" indent="-285750">
              <a:buClrTx/>
            </a:pPr>
            <a:r>
              <a:rPr lang="en-US" dirty="0" err="1" smtClean="0"/>
              <a:t>Gasolina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endParaRPr lang="en-US" dirty="0" smtClean="0"/>
          </a:p>
          <a:p>
            <a:pPr marL="285750" indent="-285750">
              <a:buClrTx/>
            </a:pPr>
            <a:r>
              <a:rPr lang="en-US" dirty="0" err="1" smtClean="0"/>
              <a:t>Gasolina</a:t>
            </a:r>
            <a:r>
              <a:rPr lang="en-US" dirty="0" smtClean="0"/>
              <a:t> </a:t>
            </a:r>
            <a:r>
              <a:rPr lang="en-US" dirty="0" err="1" smtClean="0"/>
              <a:t>aditivada</a:t>
            </a:r>
            <a:endParaRPr lang="en-US" dirty="0" smtClean="0"/>
          </a:p>
        </p:txBody>
      </p:sp>
      <p:sp>
        <p:nvSpPr>
          <p:cNvPr id="14" name="Google Shape;240;p22"/>
          <p:cNvSpPr txBox="1">
            <a:spLocks noGrp="1"/>
          </p:cNvSpPr>
          <p:nvPr>
            <p:ph type="body" idx="2"/>
          </p:nvPr>
        </p:nvSpPr>
        <p:spPr>
          <a:xfrm>
            <a:off x="3411985" y="1610983"/>
            <a:ext cx="4655689" cy="2646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Amendoim:</a:t>
            </a:r>
            <a:endParaRPr b="1" dirty="0"/>
          </a:p>
          <a:p>
            <a:pPr marL="285750" indent="-285750">
              <a:buClrTx/>
            </a:pPr>
            <a:r>
              <a:rPr lang="en-US" dirty="0" err="1" smtClean="0"/>
              <a:t>Amendoim</a:t>
            </a:r>
            <a:endParaRPr lang="en-US" dirty="0" smtClean="0"/>
          </a:p>
          <a:p>
            <a:pPr marL="285750" indent="-285750">
              <a:buClrTx/>
            </a:pPr>
            <a:r>
              <a:rPr lang="en-US" dirty="0" err="1" smtClean="0"/>
              <a:t>Amendoim</a:t>
            </a:r>
            <a:r>
              <a:rPr lang="en-US" dirty="0" smtClean="0"/>
              <a:t> 500g</a:t>
            </a:r>
          </a:p>
          <a:p>
            <a:pPr marL="285750" indent="-285750">
              <a:buClrTx/>
            </a:pPr>
            <a:r>
              <a:rPr lang="en-US" dirty="0" err="1" smtClean="0"/>
              <a:t>Amendoim</a:t>
            </a:r>
            <a:r>
              <a:rPr lang="en-US" dirty="0" smtClean="0"/>
              <a:t> </a:t>
            </a:r>
            <a:r>
              <a:rPr lang="en-US" dirty="0" err="1" smtClean="0"/>
              <a:t>descascado</a:t>
            </a:r>
            <a:endParaRPr lang="en-US" dirty="0" smtClean="0"/>
          </a:p>
          <a:p>
            <a:pPr marL="285750" indent="-285750">
              <a:buClrTx/>
            </a:pPr>
            <a:r>
              <a:rPr lang="en-US" dirty="0" err="1" smtClean="0"/>
              <a:t>Amendoim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casca</a:t>
            </a:r>
            <a:endParaRPr lang="en-US" dirty="0" smtClean="0"/>
          </a:p>
          <a:p>
            <a:pPr marL="285750" indent="-285750">
              <a:buClrTx/>
            </a:pPr>
            <a:r>
              <a:rPr lang="en-US" dirty="0" err="1" smtClean="0"/>
              <a:t>Amendoim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1</a:t>
            </a:r>
          </a:p>
          <a:p>
            <a:pPr marL="285750" indent="-285750">
              <a:buClrTx/>
            </a:pPr>
            <a:r>
              <a:rPr lang="en-US" dirty="0" err="1" smtClean="0"/>
              <a:t>Amendoim</a:t>
            </a:r>
            <a:r>
              <a:rPr lang="en-US" dirty="0" smtClean="0"/>
              <a:t> cru 1 kg</a:t>
            </a:r>
          </a:p>
        </p:txBody>
      </p:sp>
    </p:spTree>
    <p:extLst>
      <p:ext uri="{BB962C8B-B14F-4D97-AF65-F5344CB8AC3E}">
        <p14:creationId xmlns:p14="http://schemas.microsoft.com/office/powerpoint/2010/main" val="30379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1782400" y="563880"/>
            <a:ext cx="5446440" cy="22689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Até</a:t>
            </a:r>
            <a:r>
              <a:rPr lang="en-US" dirty="0"/>
              <a:t> agora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3479120" y="3061701"/>
            <a:ext cx="250004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-US" dirty="0" err="1"/>
              <a:t>nde</a:t>
            </a:r>
            <a:r>
              <a:rPr lang="en-US" dirty="0"/>
              <a:t> </a:t>
            </a:r>
            <a:r>
              <a:rPr lang="en-US" dirty="0" err="1"/>
              <a:t>entram</a:t>
            </a:r>
            <a:r>
              <a:rPr lang="en-US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preço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unidades</a:t>
            </a:r>
            <a:r>
              <a:rPr lang="en-US" dirty="0"/>
              <a:t> de </a:t>
            </a:r>
            <a:r>
              <a:rPr lang="en-US" dirty="0" err="1"/>
              <a:t>medida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617840" y="1372779"/>
            <a:ext cx="566866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TCE-RS </a:t>
            </a:r>
            <a:r>
              <a:rPr lang="en-US" dirty="0" err="1" smtClean="0"/>
              <a:t>possui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licitações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66629" y="2160654"/>
            <a:ext cx="4262596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pt-BR" dirty="0" smtClean="0"/>
              <a:t>Órgãos públicos informam </a:t>
            </a:r>
            <a:r>
              <a:rPr lang="pt-BR" dirty="0"/>
              <a:t>licitações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pt-BR" dirty="0"/>
              <a:t>Sete anos de dados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pt-BR" dirty="0"/>
              <a:t>Informam, dentre outros, descrição, preço homologado e </a:t>
            </a:r>
            <a:r>
              <a:rPr lang="pt-BR" b="1" dirty="0"/>
              <a:t>unidades de medida</a:t>
            </a:r>
            <a:r>
              <a:rPr lang="pt-BR" dirty="0"/>
              <a:t>!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pt-BR" dirty="0"/>
              <a:t>Possibilita comparar preços de coisas iguais.</a:t>
            </a:r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66F3E6-F746-4D0E-9B24-10A19B3D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03986" y="2160654"/>
            <a:ext cx="3545245" cy="8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</a:t>
            </a:r>
            <a:r>
              <a:rPr lang="en-US" dirty="0" err="1"/>
              <a:t>ediana</a:t>
            </a:r>
            <a:r>
              <a:rPr lang="en-US" dirty="0"/>
              <a:t> </a:t>
            </a:r>
            <a:r>
              <a:rPr lang="en-US" dirty="0" err="1"/>
              <a:t>saneada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3698998999"/>
              </p:ext>
            </p:extLst>
          </p:nvPr>
        </p:nvGraphicFramePr>
        <p:xfrm>
          <a:off x="5142200" y="472440"/>
          <a:ext cx="428560" cy="4377018"/>
        </p:xfrm>
        <a:graphic>
          <a:graphicData uri="http://schemas.openxmlformats.org/drawingml/2006/table">
            <a:tbl>
              <a:tblPr>
                <a:noFill/>
                <a:tableStyleId>{31E92BCD-C558-49E8-B6D3-152C6C91C75D}</a:tableStyleId>
              </a:tblPr>
              <a:tblGrid>
                <a:gridCol w="428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8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8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...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8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81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8994901"/>
                  </a:ext>
                </a:extLst>
              </a:tr>
              <a:tr h="3981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798053"/>
                  </a:ext>
                </a:extLst>
              </a:tr>
              <a:tr h="3981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8930185"/>
                  </a:ext>
                </a:extLst>
              </a:tr>
              <a:tr h="398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...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8632343"/>
                  </a:ext>
                </a:extLst>
              </a:tr>
              <a:tr h="3981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256449"/>
                  </a:ext>
                </a:extLst>
              </a:tr>
              <a:tr h="3981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4867810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="" xmlns:a16="http://schemas.microsoft.com/office/drawing/2014/main" id="{99105043-304D-4E00-A348-D7604F2938F5}"/>
              </a:ext>
            </a:extLst>
          </p:cNvPr>
          <p:cNvSpPr/>
          <p:nvPr/>
        </p:nvSpPr>
        <p:spPr>
          <a:xfrm>
            <a:off x="5887500" y="553825"/>
            <a:ext cx="37084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="" xmlns:a16="http://schemas.microsoft.com/office/drawing/2014/main" id="{AE3FB950-F41D-4204-8149-E8B993255A27}"/>
              </a:ext>
            </a:extLst>
          </p:cNvPr>
          <p:cNvSpPr/>
          <p:nvPr/>
        </p:nvSpPr>
        <p:spPr>
          <a:xfrm>
            <a:off x="5887500" y="3977375"/>
            <a:ext cx="37084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257;p23">
            <a:extLst>
              <a:ext uri="{FF2B5EF4-FFF2-40B4-BE49-F238E27FC236}">
                <a16:creationId xmlns="" xmlns:a16="http://schemas.microsoft.com/office/drawing/2014/main" id="{CE0C1BCA-7B3C-4EC2-B310-99FC12DA1F47}"/>
              </a:ext>
            </a:extLst>
          </p:cNvPr>
          <p:cNvSpPr txBox="1">
            <a:spLocks/>
          </p:cNvSpPr>
          <p:nvPr/>
        </p:nvSpPr>
        <p:spPr>
          <a:xfrm>
            <a:off x="445381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Retira-se os maiores e os menores valores da série de preço;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Até que o coeficiente de variação da série fique abaixo do esperado;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Assim, excluem-se os outliers de preço, mediana fica mais robusta.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Possibilita comparar preços de coisas iguais.</a:t>
            </a:r>
          </a:p>
        </p:txBody>
      </p:sp>
      <p:sp>
        <p:nvSpPr>
          <p:cNvPr id="9" name="Google Shape;257;p23">
            <a:extLst>
              <a:ext uri="{FF2B5EF4-FFF2-40B4-BE49-F238E27FC236}">
                <a16:creationId xmlns="" xmlns:a16="http://schemas.microsoft.com/office/drawing/2014/main" id="{3E57B687-4FFC-49E8-9840-13D51987F25B}"/>
              </a:ext>
            </a:extLst>
          </p:cNvPr>
          <p:cNvSpPr txBox="1">
            <a:spLocks/>
          </p:cNvSpPr>
          <p:nvPr/>
        </p:nvSpPr>
        <p:spPr>
          <a:xfrm>
            <a:off x="6413059" y="716280"/>
            <a:ext cx="148375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Descartados</a:t>
            </a:r>
            <a:endParaRPr lang="pt-BR" dirty="0"/>
          </a:p>
        </p:txBody>
      </p:sp>
      <p:sp>
        <p:nvSpPr>
          <p:cNvPr id="10" name="Google Shape;257;p23">
            <a:extLst>
              <a:ext uri="{FF2B5EF4-FFF2-40B4-BE49-F238E27FC236}">
                <a16:creationId xmlns="" xmlns:a16="http://schemas.microsoft.com/office/drawing/2014/main" id="{DD3B484B-F00D-440D-B211-6569DA84039A}"/>
              </a:ext>
            </a:extLst>
          </p:cNvPr>
          <p:cNvSpPr txBox="1">
            <a:spLocks/>
          </p:cNvSpPr>
          <p:nvPr/>
        </p:nvSpPr>
        <p:spPr>
          <a:xfrm>
            <a:off x="6413059" y="4155175"/>
            <a:ext cx="148375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Descartados</a:t>
            </a:r>
            <a:endParaRPr lang="pt-BR" dirty="0"/>
          </a:p>
        </p:txBody>
      </p:sp>
      <p:sp>
        <p:nvSpPr>
          <p:cNvPr id="11" name="Google Shape;257;p23">
            <a:extLst>
              <a:ext uri="{FF2B5EF4-FFF2-40B4-BE49-F238E27FC236}">
                <a16:creationId xmlns="" xmlns:a16="http://schemas.microsoft.com/office/drawing/2014/main" id="{7DF79233-027A-4E04-935A-3DB2D2D0EF9A}"/>
              </a:ext>
            </a:extLst>
          </p:cNvPr>
          <p:cNvSpPr txBox="1">
            <a:spLocks/>
          </p:cNvSpPr>
          <p:nvPr/>
        </p:nvSpPr>
        <p:spPr>
          <a:xfrm>
            <a:off x="6413059" y="2317750"/>
            <a:ext cx="148375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Utilizados para a mediana</a:t>
            </a:r>
            <a:endParaRPr lang="pt-BR" dirty="0"/>
          </a:p>
        </p:txBody>
      </p:sp>
      <p:sp>
        <p:nvSpPr>
          <p:cNvPr id="12" name="Right Brace 11">
            <a:extLst>
              <a:ext uri="{FF2B5EF4-FFF2-40B4-BE49-F238E27FC236}">
                <a16:creationId xmlns="" xmlns:a16="http://schemas.microsoft.com/office/drawing/2014/main" id="{1AAA41F0-AB55-4ABA-A308-E7779C0E9F18}"/>
              </a:ext>
            </a:extLst>
          </p:cNvPr>
          <p:cNvSpPr/>
          <p:nvPr/>
        </p:nvSpPr>
        <p:spPr>
          <a:xfrm>
            <a:off x="5887500" y="1958050"/>
            <a:ext cx="370840" cy="1717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538360" y="365348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Nova </a:t>
            </a:r>
            <a:r>
              <a:rPr lang="en-US" dirty="0" err="1" smtClean="0"/>
              <a:t>consulta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714203" y="3007721"/>
            <a:ext cx="1662168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Limpa</a:t>
            </a:r>
            <a:r>
              <a:rPr lang="en-US" b="1" dirty="0"/>
              <a:t> e </a:t>
            </a:r>
            <a:r>
              <a:rPr lang="en-US" b="1" dirty="0" err="1"/>
              <a:t>transforma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vetor</a:t>
            </a:r>
            <a:endParaRPr dirty="0"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452382" y="3007721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Vê qual é o grupo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por </a:t>
            </a:r>
            <a:r>
              <a:rPr lang="en-US" dirty="0" err="1"/>
              <a:t>similaridade</a:t>
            </a:r>
            <a:r>
              <a:rPr lang="en-US" dirty="0"/>
              <a:t> de </a:t>
            </a:r>
            <a:r>
              <a:rPr lang="en-US" dirty="0" err="1"/>
              <a:t>cosseno</a:t>
            </a:r>
            <a:endParaRPr dirty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013691" y="3007721"/>
            <a:ext cx="1799759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Calcula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mediano</a:t>
            </a:r>
            <a:r>
              <a:rPr lang="en-US" dirty="0"/>
              <a:t> com base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aplicados</a:t>
            </a:r>
            <a:r>
              <a:rPr lang="en-US" dirty="0"/>
              <a:t>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Quantidade</a:t>
            </a:r>
            <a:endParaRPr lang="en-US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Região</a:t>
            </a:r>
            <a:endParaRPr lang="en-US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pt-BR" dirty="0"/>
              <a:t>Intervalo de datas</a:t>
            </a: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" name="Google Shape;257;p23">
            <a:extLst>
              <a:ext uri="{FF2B5EF4-FFF2-40B4-BE49-F238E27FC236}">
                <a16:creationId xmlns="" xmlns:a16="http://schemas.microsoft.com/office/drawing/2014/main" id="{41772316-2BF9-4FEE-86B7-2B2A3DD3FB8C}"/>
              </a:ext>
            </a:extLst>
          </p:cNvPr>
          <p:cNvSpPr txBox="1">
            <a:spLocks/>
          </p:cNvSpPr>
          <p:nvPr/>
        </p:nvSpPr>
        <p:spPr>
          <a:xfrm>
            <a:off x="683711" y="1048448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Novas licitações que entram pelo sistema – alerta automático para auditores em caso de sobrepreço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Consulta textual aberta em </a:t>
            </a:r>
            <a:r>
              <a:rPr lang="pt-BR" dirty="0" err="1">
                <a:latin typeface="Poppins Light" panose="020B0604020202020204" charset="0"/>
                <a:cs typeface="Poppins Light" panose="020B0604020202020204" charset="0"/>
              </a:rPr>
              <a:t>webapp</a:t>
            </a:r>
            <a:r>
              <a:rPr lang="pt-BR" dirty="0">
                <a:latin typeface="Poppins Light" panose="020B0604020202020204" charset="0"/>
                <a:cs typeface="Poppins Light" panose="020B0604020202020204" charset="0"/>
              </a:rPr>
              <a:t>, para auditores e aberto para a sociedade</a:t>
            </a:r>
          </a:p>
        </p:txBody>
      </p:sp>
      <p:pic>
        <p:nvPicPr>
          <p:cNvPr id="16" name="Google Shape;228;p21">
            <a:extLst>
              <a:ext uri="{FF2B5EF4-FFF2-40B4-BE49-F238E27FC236}">
                <a16:creationId xmlns="" xmlns:a16="http://schemas.microsoft.com/office/drawing/2014/main" id="{7C678655-AFCA-4B33-8143-05A26531F2B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372150" y="1052897"/>
            <a:ext cx="3034500" cy="2953886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7" name="Google Shape;229;p21">
            <a:extLst>
              <a:ext uri="{FF2B5EF4-FFF2-40B4-BE49-F238E27FC236}">
                <a16:creationId xmlns="" xmlns:a16="http://schemas.microsoft.com/office/drawing/2014/main" id="{F697C742-45AA-4FF0-B9BF-78BD5149B635}"/>
              </a:ext>
            </a:extLst>
          </p:cNvPr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" name="Google Shape;230;p21">
              <a:extLst>
                <a:ext uri="{FF2B5EF4-FFF2-40B4-BE49-F238E27FC236}">
                  <a16:creationId xmlns="" xmlns:a16="http://schemas.microsoft.com/office/drawing/2014/main" id="{5266C7FA-BB4C-4AAF-876E-4BBD145F59E0}"/>
                </a:ext>
              </a:extLst>
            </p:cNvPr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1;p21">
              <a:extLst>
                <a:ext uri="{FF2B5EF4-FFF2-40B4-BE49-F238E27FC236}">
                  <a16:creationId xmlns="" xmlns:a16="http://schemas.microsoft.com/office/drawing/2014/main" id="{394FFC9F-5CB2-48C0-9F6E-9EDCAC832F2D}"/>
                </a:ext>
              </a:extLst>
            </p:cNvPr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;p21">
              <a:extLst>
                <a:ext uri="{FF2B5EF4-FFF2-40B4-BE49-F238E27FC236}">
                  <a16:creationId xmlns="" xmlns:a16="http://schemas.microsoft.com/office/drawing/2014/main" id="{A05BEE9F-AD9A-4F39-A8DC-A916E312CB01}"/>
                </a:ext>
              </a:extLst>
            </p:cNvPr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33;p21">
            <a:extLst>
              <a:ext uri="{FF2B5EF4-FFF2-40B4-BE49-F238E27FC236}">
                <a16:creationId xmlns="" xmlns:a16="http://schemas.microsoft.com/office/drawing/2014/main" id="{1F245606-DA99-47AB-862A-C7CF28027EB9}"/>
              </a:ext>
            </a:extLst>
          </p:cNvPr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3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 </a:t>
            </a:r>
            <a:r>
              <a:rPr lang="en-US" dirty="0" err="1"/>
              <a:t>preliminares</a:t>
            </a:r>
            <a:endParaRPr dirty="0"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Char char="￮"/>
            </a:pPr>
            <a:r>
              <a:rPr lang="pt-BR" sz="1800" dirty="0" smtClean="0"/>
              <a:t>Medicamentos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Char char="￮"/>
            </a:pPr>
            <a:r>
              <a:rPr lang="pt-BR" sz="1800" dirty="0" smtClean="0">
                <a:solidFill>
                  <a:srgbClr val="000000"/>
                </a:solidFill>
              </a:rPr>
              <a:t>Compras comuns recorrentes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Char char="￮"/>
            </a:pPr>
            <a:r>
              <a:rPr lang="pt-BR" sz="1800" dirty="0" smtClean="0">
                <a:solidFill>
                  <a:srgbClr val="000000"/>
                </a:solidFill>
              </a:rPr>
              <a:t>Quanto mais dados, melhor!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233;p21">
            <a:extLst>
              <a:ext uri="{FF2B5EF4-FFF2-40B4-BE49-F238E27FC236}">
                <a16:creationId xmlns="" xmlns:a16="http://schemas.microsoft.com/office/drawing/2014/main" id="{5305F1AA-38AE-4504-B75A-9249E65F72AE}"/>
              </a:ext>
            </a:extLst>
          </p:cNvPr>
          <p:cNvSpPr/>
          <p:nvPr/>
        </p:nvSpPr>
        <p:spPr>
          <a:xfrm>
            <a:off x="7332335" y="2033830"/>
            <a:ext cx="1171585" cy="107584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solidFill>
            <a:schemeClr val="tx1"/>
          </a:solidFill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508951" y="851123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Estado do </a:t>
            </a:r>
            <a:r>
              <a:rPr lang="en-US" dirty="0" err="1" smtClean="0"/>
              <a:t>projeto</a:t>
            </a: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" name="Google Shape;257;p23">
            <a:extLst>
              <a:ext uri="{FF2B5EF4-FFF2-40B4-BE49-F238E27FC236}">
                <a16:creationId xmlns="" xmlns:a16="http://schemas.microsoft.com/office/drawing/2014/main" id="{41772316-2BF9-4FEE-86B7-2B2A3DD3FB8C}"/>
              </a:ext>
            </a:extLst>
          </p:cNvPr>
          <p:cNvSpPr txBox="1">
            <a:spLocks/>
          </p:cNvSpPr>
          <p:nvPr/>
        </p:nvSpPr>
        <p:spPr>
          <a:xfrm>
            <a:off x="683710" y="1600898"/>
            <a:ext cx="4870783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Poppins Light" panose="020B0604020202020204" charset="0"/>
                <a:cs typeface="Poppins Light" panose="020B0604020202020204" charset="0"/>
              </a:rPr>
              <a:t>Implementado: interface/</a:t>
            </a:r>
            <a:r>
              <a:rPr lang="pt-BR" dirty="0" err="1" smtClean="0">
                <a:latin typeface="Poppins Light" panose="020B0604020202020204" charset="0"/>
                <a:cs typeface="Poppins Light" panose="020B0604020202020204" charset="0"/>
              </a:rPr>
              <a:t>webapp</a:t>
            </a:r>
            <a:r>
              <a:rPr lang="pt-BR" dirty="0" smtClean="0">
                <a:latin typeface="Poppins Light" panose="020B0604020202020204" charset="0"/>
                <a:cs typeface="Poppins Light" panose="020B0604020202020204" charset="0"/>
              </a:rPr>
              <a:t> para uso de auditores, em teste para correção de bugs – bom feedback.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Poppins Light" panose="020B0604020202020204" charset="0"/>
                <a:cs typeface="Poppins Light" panose="020B0604020202020204" charset="0"/>
              </a:rPr>
              <a:t>Em desenvolvimento: sistema de alertas automáticos de </a:t>
            </a:r>
            <a:r>
              <a:rPr lang="pt-BR" dirty="0" err="1" smtClean="0">
                <a:latin typeface="Poppins Light" panose="020B0604020202020204" charset="0"/>
                <a:cs typeface="Poppins Light" panose="020B0604020202020204" charset="0"/>
              </a:rPr>
              <a:t>sobrepreço</a:t>
            </a:r>
            <a:r>
              <a:rPr lang="pt-BR" dirty="0" smtClean="0">
                <a:latin typeface="Poppins Light" panose="020B0604020202020204" charset="0"/>
                <a:cs typeface="Poppins Light" panose="020B0604020202020204" charset="0"/>
              </a:rPr>
              <a:t> para novas licitações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Poppins Light" panose="020B0604020202020204" charset="0"/>
                <a:cs typeface="Poppins Light" panose="020B0604020202020204" charset="0"/>
              </a:rPr>
              <a:t>Futuro: portal de acesso externo / sociedade.</a:t>
            </a:r>
            <a:endParaRPr lang="pt-BR" dirty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1" name="Google Shape;233;p21">
            <a:extLst>
              <a:ext uri="{FF2B5EF4-FFF2-40B4-BE49-F238E27FC236}">
                <a16:creationId xmlns="" xmlns:a16="http://schemas.microsoft.com/office/drawing/2014/main" id="{1F245606-DA99-47AB-862A-C7CF28027EB9}"/>
              </a:ext>
            </a:extLst>
          </p:cNvPr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48;p22"/>
          <p:cNvGrpSpPr/>
          <p:nvPr/>
        </p:nvGrpSpPr>
        <p:grpSpPr>
          <a:xfrm>
            <a:off x="6791278" y="1667573"/>
            <a:ext cx="2531470" cy="1882183"/>
            <a:chOff x="5247525" y="3007275"/>
            <a:chExt cx="517575" cy="384825"/>
          </a:xfrm>
        </p:grpSpPr>
        <p:sp>
          <p:nvSpPr>
            <p:cNvPr id="23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65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59841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/>
              <a:t>Obrigado</a:t>
            </a:r>
            <a:r>
              <a:rPr lang="en" sz="8000" dirty="0"/>
              <a:t>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799" y="2438596"/>
            <a:ext cx="6170032" cy="2310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Alexandre Gandini, </a:t>
            </a:r>
            <a:r>
              <a:rPr lang="en-US" b="1" dirty="0" smtClean="0">
                <a:latin typeface="Poppins"/>
                <a:ea typeface="Poppins"/>
                <a:cs typeface="Poppins"/>
                <a:sym typeface="Poppins"/>
              </a:rPr>
              <a:t>TCE-RS.</a:t>
            </a:r>
            <a:endParaRPr lang="en-US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lang="en-US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err="1">
                <a:latin typeface="Poppins"/>
                <a:ea typeface="Poppins"/>
                <a:cs typeface="Poppins"/>
                <a:sym typeface="Poppins"/>
              </a:rPr>
              <a:t>Questões</a:t>
            </a: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? </a:t>
            </a:r>
            <a:r>
              <a:rPr lang="en-US" b="1" dirty="0" err="1">
                <a:latin typeface="Poppins"/>
                <a:ea typeface="Poppins"/>
                <a:cs typeface="Poppins"/>
                <a:sym typeface="Poppins"/>
              </a:rPr>
              <a:t>Contato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:</a:t>
            </a:r>
            <a:endParaRPr dirty="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58775" lvl="0" indent="-358775" algn="l" rtl="0">
              <a:spcBef>
                <a:spcPts val="200"/>
              </a:spcBef>
              <a:spcAft>
                <a:spcPts val="0"/>
              </a:spcAft>
              <a:buSzPts val="1600"/>
              <a:buChar char="￮"/>
            </a:pPr>
            <a:r>
              <a:rPr lang="en-US" b="1" dirty="0" smtClean="0"/>
              <a:t>Email: </a:t>
            </a:r>
            <a:r>
              <a:rPr lang="en-US" dirty="0" smtClean="0"/>
              <a:t>agandini@tce.rs.gov.br </a:t>
            </a:r>
            <a:r>
              <a:rPr lang="en-US" dirty="0"/>
              <a:t>/ </a:t>
            </a:r>
            <a:r>
              <a:rPr lang="en-US" dirty="0" smtClean="0"/>
              <a:t>agandini@gmail.com</a:t>
            </a:r>
            <a:endParaRPr lang="en-US" dirty="0"/>
          </a:p>
          <a:p>
            <a:pPr marL="358775" indent="-358775">
              <a:spcBef>
                <a:spcPts val="200"/>
              </a:spcBef>
            </a:pPr>
            <a:endParaRPr lang="en-US" dirty="0"/>
          </a:p>
          <a:p>
            <a:pPr marL="358775" indent="-358775">
              <a:spcBef>
                <a:spcPts val="200"/>
              </a:spcBef>
            </a:pPr>
            <a:r>
              <a:rPr lang="en-US" b="1" dirty="0" err="1" smtClean="0"/>
              <a:t>Linkedin</a:t>
            </a:r>
            <a:r>
              <a:rPr lang="en-US" b="1" dirty="0" smtClean="0"/>
              <a:t>: </a:t>
            </a:r>
            <a:r>
              <a:rPr lang="en-US" dirty="0" smtClean="0"/>
              <a:t>linkedin.com/in/</a:t>
            </a:r>
            <a:r>
              <a:rPr lang="en-US" dirty="0" err="1" smtClean="0"/>
              <a:t>alexgand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1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199" y="1166125"/>
            <a:ext cx="560992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 smtClean="0"/>
              <a:t>Tribunais</a:t>
            </a:r>
            <a:r>
              <a:rPr lang="en-US" dirty="0" smtClean="0"/>
              <a:t> de </a:t>
            </a:r>
            <a:r>
              <a:rPr lang="en-US" dirty="0" err="1" smtClean="0"/>
              <a:t>Contas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/>
              <a:t>dados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500" y="1775425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Tx/>
              <a:buSzPts val="1600"/>
              <a:buChar char="￮"/>
            </a:pPr>
            <a:r>
              <a:rPr lang="en-US" dirty="0" err="1" smtClean="0"/>
              <a:t>Despesa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Tx/>
              <a:buSzPts val="1600"/>
              <a:buChar char="￮"/>
            </a:pP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fiscais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Tx/>
              <a:buSzPts val="1600"/>
              <a:buChar char="￮"/>
            </a:pPr>
            <a:r>
              <a:rPr lang="en-US" dirty="0" err="1" smtClean="0"/>
              <a:t>Licitações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Tx/>
              <a:buSzPts val="1600"/>
              <a:buChar char="￮"/>
            </a:pPr>
            <a:r>
              <a:rPr lang="en-US" dirty="0" err="1"/>
              <a:t>Relatórios</a:t>
            </a:r>
            <a:r>
              <a:rPr lang="en-US" dirty="0"/>
              <a:t> de auditoria</a:t>
            </a:r>
          </a:p>
          <a:p>
            <a:pPr>
              <a:spcBef>
                <a:spcPts val="0"/>
              </a:spcBef>
              <a:buClrTx/>
            </a:pPr>
            <a:r>
              <a:rPr lang="en-US" dirty="0" err="1"/>
              <a:t>Denúncias</a:t>
            </a:r>
            <a:r>
              <a:rPr lang="en-US" dirty="0"/>
              <a:t> de </a:t>
            </a:r>
            <a:r>
              <a:rPr lang="en-US" dirty="0" err="1"/>
              <a:t>ouvidoria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Tx/>
              <a:buSzPts val="1600"/>
              <a:buChar char="￮"/>
            </a:pPr>
            <a:r>
              <a:rPr lang="en-US" dirty="0" err="1"/>
              <a:t>Votos</a:t>
            </a:r>
            <a:r>
              <a:rPr lang="en-US" dirty="0"/>
              <a:t>, </a:t>
            </a:r>
            <a:r>
              <a:rPr lang="en-US" dirty="0" err="1"/>
              <a:t>decisões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Tx/>
              <a:buSzPts val="1600"/>
              <a:buChar char="￮"/>
            </a:pPr>
            <a:r>
              <a:rPr lang="en-US" dirty="0"/>
              <a:t>Etc.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Tx/>
              <a:buSzPts val="1600"/>
              <a:buChar char="￮"/>
            </a:pPr>
            <a:endParaRPr lang="en-U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Tx/>
              <a:buSzPts val="1600"/>
              <a:buNone/>
            </a:pPr>
            <a:r>
              <a:rPr lang="en-US" b="1" dirty="0" err="1"/>
              <a:t>Priorização</a:t>
            </a:r>
            <a:r>
              <a:rPr lang="en-US" dirty="0"/>
              <a:t>: banco de </a:t>
            </a:r>
            <a:r>
              <a:rPr lang="en-US" dirty="0" err="1"/>
              <a:t>preços</a:t>
            </a:r>
            <a:r>
              <a:rPr lang="en-US" dirty="0"/>
              <a:t> –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sobrepreço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licitatórios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6" name="Google Shape;228;p21">
            <a:extLst>
              <a:ext uri="{FF2B5EF4-FFF2-40B4-BE49-F238E27FC236}">
                <a16:creationId xmlns="" xmlns:a16="http://schemas.microsoft.com/office/drawing/2014/main" id="{08DD309B-7D02-4561-8CBF-C8710D9DA75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372150" y="1097280"/>
            <a:ext cx="3034500" cy="286512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7" name="Google Shape;229;p21">
            <a:extLst>
              <a:ext uri="{FF2B5EF4-FFF2-40B4-BE49-F238E27FC236}">
                <a16:creationId xmlns="" xmlns:a16="http://schemas.microsoft.com/office/drawing/2014/main" id="{2E1C02AC-DF34-4159-AC13-E78BCE9839D2}"/>
              </a:ext>
            </a:extLst>
          </p:cNvPr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" name="Google Shape;230;p21">
              <a:extLst>
                <a:ext uri="{FF2B5EF4-FFF2-40B4-BE49-F238E27FC236}">
                  <a16:creationId xmlns="" xmlns:a16="http://schemas.microsoft.com/office/drawing/2014/main" id="{CD1DB1F8-D846-481F-9A18-4AE8F1B07CB8}"/>
                </a:ext>
              </a:extLst>
            </p:cNvPr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1;p21">
              <a:extLst>
                <a:ext uri="{FF2B5EF4-FFF2-40B4-BE49-F238E27FC236}">
                  <a16:creationId xmlns="" xmlns:a16="http://schemas.microsoft.com/office/drawing/2014/main" id="{DB23A383-946F-4618-8564-821310394EDB}"/>
                </a:ext>
              </a:extLst>
            </p:cNvPr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;p21">
              <a:extLst>
                <a:ext uri="{FF2B5EF4-FFF2-40B4-BE49-F238E27FC236}">
                  <a16:creationId xmlns="" xmlns:a16="http://schemas.microsoft.com/office/drawing/2014/main" id="{D1F92293-8F6F-47B8-8644-CB202D9F03EA}"/>
                </a:ext>
              </a:extLst>
            </p:cNvPr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33;p21">
            <a:extLst>
              <a:ext uri="{FF2B5EF4-FFF2-40B4-BE49-F238E27FC236}">
                <a16:creationId xmlns="" xmlns:a16="http://schemas.microsoft.com/office/drawing/2014/main" id="{B49DEDB8-C352-46D1-B92A-CF83E5489E45}"/>
              </a:ext>
            </a:extLst>
          </p:cNvPr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há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padronização</a:t>
            </a:r>
            <a:r>
              <a:rPr lang="en-US" sz="1200" dirty="0"/>
              <a:t> de </a:t>
            </a:r>
            <a:r>
              <a:rPr lang="en-US" sz="1200" dirty="0" err="1"/>
              <a:t>categorias</a:t>
            </a:r>
            <a:r>
              <a:rPr lang="en-US" sz="1200" dirty="0"/>
              <a:t> de </a:t>
            </a:r>
            <a:r>
              <a:rPr lang="en-US" sz="1200" dirty="0" err="1"/>
              <a:t>produtos</a:t>
            </a:r>
            <a:endParaRPr sz="14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O </a:t>
            </a:r>
            <a:r>
              <a:rPr lang="en-US" sz="1200" b="1" dirty="0" err="1"/>
              <a:t>único</a:t>
            </a:r>
            <a:r>
              <a:rPr lang="en-US" sz="1200" b="1" dirty="0"/>
              <a:t> campo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minimamente</a:t>
            </a:r>
            <a:r>
              <a:rPr lang="en-US" sz="1200" dirty="0"/>
              <a:t> </a:t>
            </a:r>
            <a:r>
              <a:rPr lang="en-US" sz="1200" dirty="0" err="1"/>
              <a:t>confiável</a:t>
            </a:r>
            <a:r>
              <a:rPr lang="en-US" sz="1200" dirty="0"/>
              <a:t> é a </a:t>
            </a:r>
            <a:r>
              <a:rPr lang="en-US" sz="1200" dirty="0" err="1"/>
              <a:t>descrição</a:t>
            </a:r>
            <a:r>
              <a:rPr lang="en-US" sz="1200" dirty="0"/>
              <a:t> do </a:t>
            </a:r>
            <a:r>
              <a:rPr lang="en-US" sz="1200" dirty="0" err="1"/>
              <a:t>produto</a:t>
            </a:r>
            <a:endParaRPr sz="12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 </a:t>
            </a:r>
            <a:r>
              <a:rPr lang="en-US" b="1" dirty="0" err="1"/>
              <a:t>descrição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pode</a:t>
            </a:r>
            <a:r>
              <a:rPr lang="en-US" sz="1200" dirty="0"/>
              <a:t> ser </a:t>
            </a:r>
            <a:r>
              <a:rPr lang="en-US" sz="1200" dirty="0" err="1"/>
              <a:t>escrita</a:t>
            </a:r>
            <a:r>
              <a:rPr lang="en-US" sz="1200" dirty="0"/>
              <a:t> de forma livre, inclusive com </a:t>
            </a:r>
            <a:r>
              <a:rPr lang="en-US" sz="1200" dirty="0" err="1"/>
              <a:t>erros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sabemos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quantas</a:t>
            </a:r>
            <a:r>
              <a:rPr lang="en-US" sz="1200" dirty="0"/>
              <a:t> </a:t>
            </a:r>
            <a:r>
              <a:rPr lang="en-US" sz="1200" dirty="0" err="1"/>
              <a:t>categorias</a:t>
            </a:r>
            <a:r>
              <a:rPr lang="en-US" sz="1200" dirty="0"/>
              <a:t> de </a:t>
            </a:r>
            <a:r>
              <a:rPr lang="en-US" sz="1200" dirty="0" err="1"/>
              <a:t>produtos</a:t>
            </a:r>
            <a:r>
              <a:rPr lang="en-US" sz="1200" dirty="0"/>
              <a:t> </a:t>
            </a:r>
            <a:r>
              <a:rPr lang="en-US" sz="1200" dirty="0" err="1"/>
              <a:t>existem</a:t>
            </a:r>
            <a:endParaRPr sz="1200"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Nem</a:t>
            </a:r>
            <a:r>
              <a:rPr lang="en-US" b="1" dirty="0"/>
              <a:t> as </a:t>
            </a:r>
            <a:r>
              <a:rPr lang="en-US" b="1" dirty="0" err="1"/>
              <a:t>propriedades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dentro de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categoria</a:t>
            </a:r>
            <a:r>
              <a:rPr lang="en-US" sz="1200" dirty="0"/>
              <a:t>, </a:t>
            </a:r>
            <a:r>
              <a:rPr lang="en-US" sz="1200" dirty="0" err="1"/>
              <a:t>como</a:t>
            </a:r>
            <a:r>
              <a:rPr lang="en-US" sz="1200" dirty="0"/>
              <a:t> </a:t>
            </a:r>
            <a:r>
              <a:rPr lang="en-US" sz="1200" dirty="0" err="1"/>
              <a:t>apresentação</a:t>
            </a:r>
            <a:r>
              <a:rPr lang="en-US" sz="1200" dirty="0"/>
              <a:t>, </a:t>
            </a:r>
            <a:r>
              <a:rPr lang="en-US" sz="1200" dirty="0" err="1"/>
              <a:t>tipo</a:t>
            </a:r>
            <a:r>
              <a:rPr lang="en-US" sz="1200" dirty="0"/>
              <a:t>, </a:t>
            </a:r>
            <a:r>
              <a:rPr lang="en-US" sz="1200" dirty="0" err="1"/>
              <a:t>quantidade</a:t>
            </a:r>
            <a:r>
              <a:rPr lang="en-US" sz="1200" dirty="0"/>
              <a:t>, </a:t>
            </a:r>
            <a:r>
              <a:rPr lang="en-US" sz="1200" dirty="0" err="1"/>
              <a:t>etc</a:t>
            </a:r>
            <a:endParaRPr sz="1200"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Enfim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é um </a:t>
            </a:r>
            <a:r>
              <a:rPr lang="en-US" sz="1200" dirty="0" err="1"/>
              <a:t>problema</a:t>
            </a:r>
            <a:r>
              <a:rPr lang="en-US" sz="1200" dirty="0"/>
              <a:t> </a:t>
            </a:r>
            <a:r>
              <a:rPr lang="en-US" sz="1200" dirty="0" err="1"/>
              <a:t>complexo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Question mark">
            <a:extLst>
              <a:ext uri="{FF2B5EF4-FFF2-40B4-BE49-F238E27FC236}">
                <a16:creationId xmlns="" xmlns:a16="http://schemas.microsoft.com/office/drawing/2014/main" id="{8F235672-46F2-4F70-9699-E65F619A5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292" y="1585460"/>
            <a:ext cx="1895383" cy="1895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235283" y="848867"/>
            <a:ext cx="4277361" cy="2903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Aprendizado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supervisionado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717314" y="104447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7" y="1123632"/>
              <a:ext cx="2896500" cy="2896200"/>
            </a:xfrm>
            <a:prstGeom prst="pie">
              <a:avLst>
                <a:gd name="adj1" fmla="val 1811602"/>
                <a:gd name="adj2" fmla="val 1800891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478863" y="180602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Banco de </a:t>
              </a:r>
              <a:r>
                <a:rPr lang="en-US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preços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7044347" y="3052612"/>
            <a:ext cx="1579426" cy="1569522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2916877" y="1143520"/>
              <a:ext cx="952075" cy="47569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Clusterização</a:t>
              </a:r>
              <a:endParaRPr sz="1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4082025" y="3054442"/>
            <a:ext cx="1632788" cy="1586138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269988" y="3542619"/>
              <a:ext cx="954500" cy="45279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Redução</a:t>
              </a:r>
              <a:r>
                <a:rPr lang="en-US" sz="105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de </a:t>
              </a:r>
              <a:r>
                <a:rPr lang="en-US" sz="105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dimensionalidade</a:t>
              </a:r>
              <a:endParaRPr sz="105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9" name="Google Shape;280;p25"/>
          <p:cNvGrpSpPr/>
          <p:nvPr/>
        </p:nvGrpSpPr>
        <p:grpSpPr>
          <a:xfrm>
            <a:off x="5580691" y="121629"/>
            <a:ext cx="1579426" cy="1569522"/>
            <a:chOff x="2859873" y="853971"/>
            <a:chExt cx="1068600" cy="1068600"/>
          </a:xfrm>
        </p:grpSpPr>
        <p:sp>
          <p:nvSpPr>
            <p:cNvPr id="20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282;p25"/>
            <p:cNvSpPr txBox="1"/>
            <p:nvPr/>
          </p:nvSpPr>
          <p:spPr>
            <a:xfrm>
              <a:off x="2916877" y="1143520"/>
              <a:ext cx="952075" cy="47569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Processamento</a:t>
              </a:r>
              <a:r>
                <a:rPr lang="en-US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de </a:t>
              </a:r>
              <a:r>
                <a:rPr lang="en-US" sz="1050" dirty="0" err="1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linguagem</a:t>
              </a:r>
              <a:r>
                <a:rPr lang="en-US" sz="105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natural</a:t>
              </a:r>
              <a:endParaRPr sz="1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553720" y="4935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709463" y="1269163"/>
            <a:ext cx="1470375" cy="30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>
                <a:solidFill>
                  <a:srgbClr val="666666"/>
                </a:solidFill>
              </a:rPr>
              <a:t>Pneu</a:t>
            </a:r>
            <a:r>
              <a:rPr lang="en-US" sz="1000" b="1">
                <a:solidFill>
                  <a:srgbClr val="666666"/>
                </a:solidFill>
              </a:rPr>
              <a:t> 275 </a:t>
            </a:r>
            <a:r>
              <a:rPr lang="en-US" sz="1000" b="1" dirty="0">
                <a:solidFill>
                  <a:srgbClr val="666666"/>
                </a:solidFill>
              </a:rPr>
              <a:t>80 225:</a:t>
            </a:r>
            <a:endParaRPr sz="1000" dirty="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349E1CC-2803-423D-8BAC-ADB9B5C1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3" y="1665436"/>
            <a:ext cx="2297897" cy="3278020"/>
          </a:xfrm>
          <a:prstGeom prst="rect">
            <a:avLst/>
          </a:prstGeom>
        </p:spPr>
      </p:pic>
      <p:sp>
        <p:nvSpPr>
          <p:cNvPr id="20" name="Google Shape;156;p15">
            <a:extLst>
              <a:ext uri="{FF2B5EF4-FFF2-40B4-BE49-F238E27FC236}">
                <a16:creationId xmlns="" xmlns:a16="http://schemas.microsoft.com/office/drawing/2014/main" id="{9F75262C-967E-4344-A00D-A66751512D10}"/>
              </a:ext>
            </a:extLst>
          </p:cNvPr>
          <p:cNvSpPr txBox="1">
            <a:spLocks/>
          </p:cNvSpPr>
          <p:nvPr/>
        </p:nvSpPr>
        <p:spPr>
          <a:xfrm>
            <a:off x="3163870" y="1269163"/>
            <a:ext cx="1470375" cy="30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spcBef>
                <a:spcPts val="0"/>
              </a:spcBef>
              <a:buFont typeface="Poppins Light"/>
              <a:buNone/>
            </a:pPr>
            <a:r>
              <a:rPr lang="en-US" sz="1000" b="1" dirty="0" err="1">
                <a:solidFill>
                  <a:srgbClr val="666666"/>
                </a:solidFill>
              </a:rPr>
              <a:t>Óleo</a:t>
            </a:r>
            <a:r>
              <a:rPr lang="en-US" sz="1000" b="1" dirty="0">
                <a:solidFill>
                  <a:srgbClr val="666666"/>
                </a:solidFill>
              </a:rPr>
              <a:t> de </a:t>
            </a:r>
            <a:r>
              <a:rPr lang="en-US" sz="1000" b="1" dirty="0" err="1">
                <a:solidFill>
                  <a:srgbClr val="666666"/>
                </a:solidFill>
              </a:rPr>
              <a:t>soja</a:t>
            </a:r>
            <a:r>
              <a:rPr lang="en-US" sz="1000" b="1" dirty="0">
                <a:solidFill>
                  <a:srgbClr val="666666"/>
                </a:solidFill>
              </a:rPr>
              <a:t> </a:t>
            </a:r>
            <a:r>
              <a:rPr lang="en-US" sz="1000" b="1" dirty="0" smtClean="0">
                <a:solidFill>
                  <a:srgbClr val="666666"/>
                </a:solidFill>
              </a:rPr>
              <a:t>900 ml</a:t>
            </a:r>
            <a:r>
              <a:rPr lang="en-US" sz="1000" b="1" dirty="0">
                <a:solidFill>
                  <a:srgbClr val="666666"/>
                </a:solidFill>
              </a:rPr>
              <a:t>:</a:t>
            </a:r>
            <a:endParaRPr lang="en-US" sz="1000" dirty="0">
              <a:solidFill>
                <a:srgbClr val="666666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CA8308F7-7BCA-4991-8C2D-3B26C2782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991" y="1665436"/>
            <a:ext cx="2257460" cy="327802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59" y="1640388"/>
            <a:ext cx="2564644" cy="330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Google Shape;156;p15">
            <a:extLst>
              <a:ext uri="{FF2B5EF4-FFF2-40B4-BE49-F238E27FC236}">
                <a16:creationId xmlns="" xmlns:a16="http://schemas.microsoft.com/office/drawing/2014/main" id="{9F75262C-967E-4344-A00D-A66751512D10}"/>
              </a:ext>
            </a:extLst>
          </p:cNvPr>
          <p:cNvSpPr txBox="1">
            <a:spLocks/>
          </p:cNvSpPr>
          <p:nvPr/>
        </p:nvSpPr>
        <p:spPr>
          <a:xfrm>
            <a:off x="5700537" y="1273729"/>
            <a:ext cx="2859804" cy="30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666666"/>
                </a:solidFill>
              </a:rPr>
              <a:t>Fita</a:t>
            </a:r>
            <a:r>
              <a:rPr lang="en-US" sz="1000" b="1" dirty="0" smtClean="0">
                <a:solidFill>
                  <a:srgbClr val="666666"/>
                </a:solidFill>
              </a:rPr>
              <a:t> </a:t>
            </a:r>
            <a:r>
              <a:rPr lang="en-US" sz="1000" b="1" dirty="0" err="1" smtClean="0">
                <a:solidFill>
                  <a:srgbClr val="666666"/>
                </a:solidFill>
              </a:rPr>
              <a:t>cirúrgica</a:t>
            </a:r>
            <a:r>
              <a:rPr lang="en-US" sz="1000" b="1" dirty="0" smtClean="0">
                <a:solidFill>
                  <a:srgbClr val="666666"/>
                </a:solidFill>
              </a:rPr>
              <a:t> </a:t>
            </a:r>
            <a:r>
              <a:rPr lang="en-US" sz="1000" b="1" dirty="0" err="1" smtClean="0">
                <a:solidFill>
                  <a:srgbClr val="666666"/>
                </a:solidFill>
              </a:rPr>
              <a:t>microporosa</a:t>
            </a:r>
            <a:r>
              <a:rPr lang="en-US" sz="1000" b="1" dirty="0" smtClean="0">
                <a:solidFill>
                  <a:srgbClr val="666666"/>
                </a:solidFill>
              </a:rPr>
              <a:t> </a:t>
            </a:r>
            <a:r>
              <a:rPr lang="en-US" sz="1000" b="1" dirty="0">
                <a:solidFill>
                  <a:srgbClr val="666666"/>
                </a:solidFill>
              </a:rPr>
              <a:t>25 cm 45 m </a:t>
            </a:r>
            <a:r>
              <a:rPr lang="en-US" sz="1000" b="1" dirty="0" smtClean="0">
                <a:solidFill>
                  <a:srgbClr val="666666"/>
                </a:solidFill>
              </a:rPr>
              <a:t>:</a:t>
            </a:r>
            <a:endParaRPr lang="en-US" sz="10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553720" y="488445"/>
            <a:ext cx="768096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Variações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709463" y="1269163"/>
            <a:ext cx="1637497" cy="30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>
                <a:solidFill>
                  <a:srgbClr val="666666"/>
                </a:solidFill>
              </a:rPr>
              <a:t>Azitromicina</a:t>
            </a:r>
            <a:r>
              <a:rPr lang="en-US" sz="1000" b="1" dirty="0">
                <a:solidFill>
                  <a:srgbClr val="666666"/>
                </a:solidFill>
              </a:rPr>
              <a:t> 500 mg:</a:t>
            </a:r>
            <a:endParaRPr sz="1000" dirty="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56;p15">
            <a:extLst>
              <a:ext uri="{FF2B5EF4-FFF2-40B4-BE49-F238E27FC236}">
                <a16:creationId xmlns="" xmlns:a16="http://schemas.microsoft.com/office/drawing/2014/main" id="{9F75262C-967E-4344-A00D-A66751512D10}"/>
              </a:ext>
            </a:extLst>
          </p:cNvPr>
          <p:cNvSpPr txBox="1">
            <a:spLocks/>
          </p:cNvSpPr>
          <p:nvPr/>
        </p:nvSpPr>
        <p:spPr>
          <a:xfrm>
            <a:off x="3369011" y="1199917"/>
            <a:ext cx="2471120" cy="44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spcBef>
                <a:spcPts val="0"/>
              </a:spcBef>
              <a:buFont typeface="Poppins Light"/>
              <a:buNone/>
            </a:pPr>
            <a:r>
              <a:rPr lang="en-US" sz="1000" b="1" dirty="0" err="1">
                <a:solidFill>
                  <a:srgbClr val="666666"/>
                </a:solidFill>
              </a:rPr>
              <a:t>Azitromicina</a:t>
            </a:r>
            <a:r>
              <a:rPr lang="en-US" sz="1000" b="1" dirty="0">
                <a:solidFill>
                  <a:srgbClr val="666666"/>
                </a:solidFill>
              </a:rPr>
              <a:t> 600 mg, </a:t>
            </a:r>
            <a:r>
              <a:rPr lang="en-US" sz="1000" b="1" dirty="0" err="1">
                <a:solidFill>
                  <a:srgbClr val="666666"/>
                </a:solidFill>
              </a:rPr>
              <a:t>frasco</a:t>
            </a:r>
            <a:r>
              <a:rPr lang="en-US" sz="1000" b="1" dirty="0">
                <a:solidFill>
                  <a:srgbClr val="666666"/>
                </a:solidFill>
              </a:rPr>
              <a:t> 15 ml, </a:t>
            </a:r>
            <a:r>
              <a:rPr lang="en-US" sz="1000" b="1" dirty="0" err="1">
                <a:solidFill>
                  <a:srgbClr val="666666"/>
                </a:solidFill>
              </a:rPr>
              <a:t>suspensão</a:t>
            </a:r>
            <a:r>
              <a:rPr lang="en-US" sz="1000" b="1" dirty="0">
                <a:solidFill>
                  <a:srgbClr val="666666"/>
                </a:solidFill>
              </a:rPr>
              <a:t> oral:</a:t>
            </a:r>
            <a:endParaRPr lang="en-US" sz="1000" dirty="0">
              <a:solidFill>
                <a:srgbClr val="666666"/>
              </a:solidFill>
            </a:endParaRPr>
          </a:p>
        </p:txBody>
      </p:sp>
      <p:sp>
        <p:nvSpPr>
          <p:cNvPr id="14" name="Google Shape;156;p15">
            <a:extLst>
              <a:ext uri="{FF2B5EF4-FFF2-40B4-BE49-F238E27FC236}">
                <a16:creationId xmlns="" xmlns:a16="http://schemas.microsoft.com/office/drawing/2014/main" id="{135F4F90-0EED-4EF0-9F16-C784A5CB4C00}"/>
              </a:ext>
            </a:extLst>
          </p:cNvPr>
          <p:cNvSpPr txBox="1">
            <a:spLocks/>
          </p:cNvSpPr>
          <p:nvPr/>
        </p:nvSpPr>
        <p:spPr>
          <a:xfrm>
            <a:off x="6124240" y="1199916"/>
            <a:ext cx="2471120" cy="44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￮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○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Poppins Light"/>
              <a:buChar char="■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spcBef>
                <a:spcPts val="0"/>
              </a:spcBef>
              <a:buFont typeface="Poppins Light"/>
              <a:buNone/>
            </a:pPr>
            <a:r>
              <a:rPr lang="en-US" sz="1000" b="1" dirty="0" err="1">
                <a:solidFill>
                  <a:srgbClr val="666666"/>
                </a:solidFill>
              </a:rPr>
              <a:t>Azitromicina</a:t>
            </a:r>
            <a:r>
              <a:rPr lang="en-US" sz="1000" b="1" dirty="0">
                <a:solidFill>
                  <a:srgbClr val="666666"/>
                </a:solidFill>
              </a:rPr>
              <a:t> 40 mg, </a:t>
            </a:r>
            <a:r>
              <a:rPr lang="en-US" sz="1000" b="1" dirty="0" err="1">
                <a:solidFill>
                  <a:srgbClr val="666666"/>
                </a:solidFill>
              </a:rPr>
              <a:t>frasco</a:t>
            </a:r>
            <a:r>
              <a:rPr lang="en-US" sz="1000" b="1" dirty="0">
                <a:solidFill>
                  <a:srgbClr val="666666"/>
                </a:solidFill>
              </a:rPr>
              <a:t> 15 ml, </a:t>
            </a:r>
            <a:r>
              <a:rPr lang="en-US" sz="1000" b="1" dirty="0" err="1">
                <a:solidFill>
                  <a:srgbClr val="666666"/>
                </a:solidFill>
              </a:rPr>
              <a:t>suspensão</a:t>
            </a:r>
            <a:r>
              <a:rPr lang="en-US" sz="1000" b="1" dirty="0">
                <a:solidFill>
                  <a:srgbClr val="666666"/>
                </a:solidFill>
              </a:rPr>
              <a:t> oral:</a:t>
            </a:r>
            <a:endParaRPr lang="en-US" sz="1000" dirty="0">
              <a:solidFill>
                <a:srgbClr val="666666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ADE69B8-BC54-455D-9822-8926EF31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96" y="1664736"/>
            <a:ext cx="2042824" cy="327802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866475D-A1AB-4FB6-BC6E-2B7293371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490" y="1649178"/>
            <a:ext cx="2093790" cy="327802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064223FE-5BC0-478B-8F8F-99BEB839A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40" y="1664886"/>
            <a:ext cx="2263852" cy="32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208280"/>
            <a:ext cx="7000240" cy="164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NLP </a:t>
            </a:r>
            <a:r>
              <a:rPr lang="en-US" dirty="0" smtClean="0"/>
              <a:t>- </a:t>
            </a:r>
            <a:r>
              <a:rPr lang="en-US" dirty="0" err="1"/>
              <a:t>processamento</a:t>
            </a:r>
            <a:r>
              <a:rPr lang="en-US" dirty="0"/>
              <a:t> de </a:t>
            </a:r>
            <a:r>
              <a:rPr lang="en-US" dirty="0" err="1"/>
              <a:t>linguagem</a:t>
            </a:r>
            <a:r>
              <a:rPr lang="en-US" dirty="0"/>
              <a:t> natural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759104" y="2530913"/>
            <a:ext cx="3776723" cy="1338140"/>
            <a:chOff x="1047099" y="2241353"/>
            <a:chExt cx="3776723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Limpeza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846387" y="2277115"/>
              <a:ext cx="2977435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Transforma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para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minúsculas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;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Retira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pontuação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;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Mantém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err="1" smtClean="0">
                  <a:latin typeface="Poppins Light"/>
                  <a:ea typeface="Poppins Light"/>
                  <a:cs typeface="Poppins Light"/>
                  <a:sym typeface="Poppins Light"/>
                </a:rPr>
                <a:t>stopwords</a:t>
              </a:r>
              <a:r>
                <a:rPr lang="en-US" sz="10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sz="10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2669325" y="2406811"/>
            <a:ext cx="4162670" cy="1462242"/>
            <a:chOff x="2957320" y="2117251"/>
            <a:chExt cx="4162670" cy="1462242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Treino</a:t>
              </a:r>
              <a:r>
                <a:rPr lang="en-US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200" b="1" dirty="0" err="1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FastText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18900000">
              <a:off x="3690391" y="2117251"/>
              <a:ext cx="342959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Treino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rede neural;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Gera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vetores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de 300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dimensões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;</a:t>
              </a:r>
              <a:r>
                <a:rPr lang="en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" sz="1000" dirty="0">
                  <a:latin typeface="Poppins Light"/>
                  <a:ea typeface="Poppins Light"/>
                  <a:cs typeface="Poppins Light"/>
                  <a:sym typeface="Poppins Light"/>
                </a:rPr>
                <a:t>Palavras similares tem vetores próximos.</a:t>
              </a:r>
              <a:endParaRPr sz="10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4589344" y="2357039"/>
            <a:ext cx="4282830" cy="1512014"/>
            <a:chOff x="4877339" y="2067479"/>
            <a:chExt cx="4282830" cy="1512014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Vetores</a:t>
              </a:r>
              <a:r>
                <a:rPr lang="en-US" sz="12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das </a:t>
              </a:r>
              <a:r>
                <a:rPr lang="en-US" sz="1200" b="1" dirty="0" err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sentenças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18900000">
              <a:off x="5589793" y="2067479"/>
              <a:ext cx="3570376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Sentence embeddings com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fórmula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err="1" smtClean="0">
                  <a:latin typeface="Poppins Light"/>
                  <a:ea typeface="Poppins Light"/>
                  <a:cs typeface="Poppins Light"/>
                  <a:sym typeface="Poppins Light"/>
                </a:rPr>
                <a:t>própria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Média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das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palavras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da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sentença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;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Primeiras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palavras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são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mais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importantes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;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Números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com peso um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pouco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1000" dirty="0" err="1">
                  <a:latin typeface="Poppins Light"/>
                  <a:ea typeface="Poppins Light"/>
                  <a:cs typeface="Poppins Light"/>
                  <a:sym typeface="Poppins Light"/>
                </a:rPr>
                <a:t>maior</a:t>
              </a:r>
              <a:r>
                <a:rPr lang="en-US" sz="1000" dirty="0"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sz="10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Redução</a:t>
            </a:r>
            <a:r>
              <a:rPr lang="en-US" dirty="0"/>
              <a:t> de </a:t>
            </a:r>
            <a:r>
              <a:rPr lang="en-US" dirty="0" err="1"/>
              <a:t>dimensionalidade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Clustering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com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dimensionalidade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direito</a:t>
            </a:r>
            <a:endParaRPr dirty="0"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Para </a:t>
            </a:r>
            <a:r>
              <a:rPr lang="en-US" b="1" dirty="0" err="1"/>
              <a:t>captar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relação</a:t>
            </a:r>
            <a:r>
              <a:rPr lang="en-US" dirty="0"/>
              <a:t> entre as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considerável</a:t>
            </a:r>
            <a:r>
              <a:rPr lang="en-US" dirty="0"/>
              <a:t> de </a:t>
            </a:r>
            <a:r>
              <a:rPr lang="en-US" dirty="0" err="1" smtClean="0"/>
              <a:t>dimensões</a:t>
            </a:r>
            <a:endParaRPr dirty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UMAP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é o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conseguiu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reduzir</a:t>
            </a:r>
            <a:r>
              <a:rPr lang="en-US" dirty="0"/>
              <a:t> a </a:t>
            </a:r>
            <a:r>
              <a:rPr lang="en-US" dirty="0" err="1"/>
              <a:t>dimensionalidade</a:t>
            </a:r>
            <a:r>
              <a:rPr lang="en-US" dirty="0"/>
              <a:t>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Métrica</a:t>
            </a:r>
            <a:r>
              <a:rPr lang="en-US" dirty="0"/>
              <a:t> de </a:t>
            </a:r>
            <a:r>
              <a:rPr lang="en-US" dirty="0" err="1"/>
              <a:t>distância</a:t>
            </a:r>
            <a:r>
              <a:rPr lang="en-US" dirty="0"/>
              <a:t> de </a:t>
            </a:r>
            <a:r>
              <a:rPr lang="en-US" dirty="0" err="1"/>
              <a:t>cosseno</a:t>
            </a:r>
            <a:r>
              <a:rPr lang="en-US" dirty="0"/>
              <a:t>;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Não</a:t>
            </a:r>
            <a:r>
              <a:rPr lang="en-US" dirty="0"/>
              <a:t> linear.</a:t>
            </a: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="" xmlns:a16="http://schemas.microsoft.com/office/drawing/2014/main" id="{0A22C08E-AD61-4023-A94C-1BA7DDAC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80" y="1790767"/>
            <a:ext cx="1445970" cy="1457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379" y="14963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Agrupamento</a:t>
            </a:r>
            <a:r>
              <a:rPr lang="en-US" dirty="0"/>
              <a:t> – clustering com HDBSCAN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232381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pt-BR" dirty="0"/>
              <a:t>Não linear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pt-BR" dirty="0"/>
              <a:t>Por densidade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pt-BR" dirty="0"/>
              <a:t>Não importa “formato” do grupo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pt-BR" dirty="0" smtClean="0"/>
              <a:t>Parâmetro - tamanho </a:t>
            </a:r>
            <a:r>
              <a:rPr lang="pt-BR" dirty="0"/>
              <a:t>mínimo </a:t>
            </a:r>
            <a:r>
              <a:rPr lang="pt-BR" dirty="0" smtClean="0"/>
              <a:t>do grupo: 30 itens</a:t>
            </a:r>
            <a:endParaRPr lang="pt-BR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="" xmlns:a16="http://schemas.microsoft.com/office/drawing/2014/main" id="{C666F3E6-F746-4D0E-9B24-10A19B3D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86" y="1402080"/>
            <a:ext cx="3545245" cy="237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639</Words>
  <Application>Microsoft Office PowerPoint</Application>
  <PresentationFormat>Apresentação na tela (16:9)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Poppins</vt:lpstr>
      <vt:lpstr>Poppins Light</vt:lpstr>
      <vt:lpstr>Cymbeline template</vt:lpstr>
      <vt:lpstr>Identificando sobrepreço em compras públicas</vt:lpstr>
      <vt:lpstr>Os Tribunais de Contas têm muitos dados</vt:lpstr>
      <vt:lpstr>Mas como fazer?</vt:lpstr>
      <vt:lpstr>Machine learning:  Aprendizado não supervisionado</vt:lpstr>
      <vt:lpstr>Alguns resultados:</vt:lpstr>
      <vt:lpstr>Variações do mesmo produto:</vt:lpstr>
      <vt:lpstr>NLP - processamento de linguagem natural</vt:lpstr>
      <vt:lpstr>Redução de dimensionalidade</vt:lpstr>
      <vt:lpstr>Agrupamento – clustering com HDBSCAN</vt:lpstr>
      <vt:lpstr>Limpeza pós clusterização</vt:lpstr>
      <vt:lpstr>Separação de grupos</vt:lpstr>
      <vt:lpstr>Até agora somente texto</vt:lpstr>
      <vt:lpstr>TCE-RS possui sistema de licitações</vt:lpstr>
      <vt:lpstr>Mediana saneada</vt:lpstr>
      <vt:lpstr>Nova consulta:</vt:lpstr>
      <vt:lpstr>Resultados práticos preliminares</vt:lpstr>
      <vt:lpstr>Estado do projeto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Preços LicitaCon</dc:title>
  <dc:creator>Alexandre Gandini</dc:creator>
  <cp:lastModifiedBy>Alexandre Luis Debiasi Gandini</cp:lastModifiedBy>
  <cp:revision>58</cp:revision>
  <dcterms:modified xsi:type="dcterms:W3CDTF">2019-09-15T21:37:35Z</dcterms:modified>
</cp:coreProperties>
</file>