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160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invertIfNegative val="0"/>
          <c:trendline>
            <c:spPr>
              <a:ln w="15875"/>
            </c:spPr>
            <c:trendlineType val="poly"/>
            <c:order val="3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0</c:v>
                </c:pt>
                <c:pt idx="1">
                  <c:v>1-5</c:v>
                </c:pt>
                <c:pt idx="2">
                  <c:v>6-10</c:v>
                </c:pt>
                <c:pt idx="3">
                  <c:v>11-20</c:v>
                </c:pt>
                <c:pt idx="4">
                  <c:v>21+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82.0</c:v>
                </c:pt>
                <c:pt idx="1">
                  <c:v>34.0</c:v>
                </c:pt>
                <c:pt idx="2">
                  <c:v>5.0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7366088"/>
        <c:axId val="-1986704856"/>
      </c:barChart>
      <c:catAx>
        <c:axId val="-2057366088"/>
        <c:scaling>
          <c:orientation val="minMax"/>
        </c:scaling>
        <c:delete val="1"/>
        <c:axPos val="b"/>
        <c:majorTickMark val="out"/>
        <c:minorTickMark val="none"/>
        <c:tickLblPos val="nextTo"/>
        <c:crossAx val="-1986704856"/>
        <c:crosses val="autoZero"/>
        <c:auto val="1"/>
        <c:lblAlgn val="ctr"/>
        <c:lblOffset val="100"/>
        <c:noMultiLvlLbl val="0"/>
      </c:catAx>
      <c:valAx>
        <c:axId val="-1986704856"/>
        <c:scaling>
          <c:orientation val="minMax"/>
          <c:max val="1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Self-Reported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57366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trendline>
            <c:spPr>
              <a:ln w="15875"/>
            </c:spPr>
            <c:trendlineType val="poly"/>
            <c:order val="3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0</c:v>
                </c:pt>
                <c:pt idx="1">
                  <c:v>1-5</c:v>
                </c:pt>
                <c:pt idx="2">
                  <c:v>6-10</c:v>
                </c:pt>
                <c:pt idx="3">
                  <c:v>11-20</c:v>
                </c:pt>
                <c:pt idx="4">
                  <c:v>21+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16.0</c:v>
                </c:pt>
                <c:pt idx="1">
                  <c:v>61.0</c:v>
                </c:pt>
                <c:pt idx="2">
                  <c:v>33.0</c:v>
                </c:pt>
                <c:pt idx="3">
                  <c:v>15.0</c:v>
                </c:pt>
                <c:pt idx="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86416296"/>
        <c:axId val="-1986374424"/>
      </c:barChart>
      <c:catAx>
        <c:axId val="-1986416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Avg.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Files</a:t>
                </a:r>
                <a:r>
                  <a:rPr lang="en-US" baseline="0" dirty="0" smtClean="0"/>
                  <a:t> per Month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-1986374424"/>
        <c:crosses val="autoZero"/>
        <c:auto val="1"/>
        <c:lblAlgn val="ctr"/>
        <c:lblOffset val="100"/>
        <c:noMultiLvlLbl val="0"/>
      </c:catAx>
      <c:valAx>
        <c:axId val="-1986374424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Perceived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986416296"/>
        <c:crosses val="autoZero"/>
        <c:crossBetween val="between"/>
        <c:majorUnit val="5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No</c:v>
                </c:pt>
                <c:pt idx="1">
                  <c:v>Yes</c:v>
                </c:pt>
                <c:pt idx="2">
                  <c:v>Unsure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28.0</c:v>
                </c:pt>
                <c:pt idx="1">
                  <c:v>47.0</c:v>
                </c:pt>
                <c:pt idx="2">
                  <c:v>55.0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File-Sharing </a:t>
            </a:r>
            <a:r>
              <a:rPr lang="en-US" dirty="0"/>
              <a:t>Services Data</a:t>
            </a:r>
          </a:p>
          <a:p>
            <a:pPr>
              <a:defRPr/>
            </a:pPr>
            <a:r>
              <a:rPr lang="en-US" dirty="0"/>
              <a:t>for 30 </a:t>
            </a:r>
            <a:r>
              <a:rPr lang="en-US" dirty="0" smtClean="0"/>
              <a:t>Days (in GB)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Bytes</c:v>
                </c:pt>
              </c:strCache>
            </c:strRef>
          </c:tx>
          <c:dLbls>
            <c:dLbl>
              <c:idx val="0"/>
              <c:numFmt formatCode="#,##0.00" sourceLinked="0"/>
              <c:spPr/>
              <c:txPr>
                <a:bodyPr/>
                <a:lstStyle/>
                <a:p>
                  <a:pPr>
                    <a:defRPr sz="1400">
                      <a:solidFill>
                        <a:srgbClr val="FFFFFF"/>
                      </a:solidFill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spPr/>
              <c:txPr>
                <a:bodyPr/>
                <a:lstStyle/>
                <a:p>
                  <a:pPr>
                    <a:defRPr sz="14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" sourceLinked="0"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Sheet1!$A$2:$A$5</c:f>
              <c:strCache>
                <c:ptCount val="4"/>
                <c:pt idx="0">
                  <c:v>bittorrent (60.9%)</c:v>
                </c:pt>
                <c:pt idx="1">
                  <c:v>dropbox (21.7%)</c:v>
                </c:pt>
                <c:pt idx="2">
                  <c:v>ftp (13.4%)</c:v>
                </c:pt>
                <c:pt idx="3">
                  <c:v>Others (4%)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4757.79016599951</c:v>
                </c:pt>
                <c:pt idx="1">
                  <c:v>1697.712787582844</c:v>
                </c:pt>
                <c:pt idx="2">
                  <c:v>1046.005136376485</c:v>
                </c:pt>
                <c:pt idx="3">
                  <c:v>311.8123701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9483489662173"/>
          <c:y val="0.387489016486716"/>
          <c:w val="0.294327719565412"/>
          <c:h val="0.41331780695438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November 17,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November 17,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November 17,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November 17,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November 17,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November 17,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November 17,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November 17,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November 17,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November 17,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November 17,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November 17,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cap="none" dirty="0" smtClean="0"/>
              <a:t>Perceptions &amp; Use of </a:t>
            </a:r>
            <a:r>
              <a:rPr lang="en-US" sz="3600" cap="none" dirty="0" err="1" smtClean="0"/>
              <a:t>BitTorrent</a:t>
            </a:r>
            <a:r>
              <a:rPr lang="en-US" sz="3600" cap="none" dirty="0" smtClean="0"/>
              <a:t> P2P File Sharing by Dartmouth Students</a:t>
            </a:r>
            <a:endParaRPr lang="en-US" sz="36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Gladstone &amp; Alex Gerstein</a:t>
            </a:r>
          </a:p>
          <a:p>
            <a:r>
              <a:rPr lang="en-US" sz="2000" dirty="0" smtClean="0"/>
              <a:t>CS55 “Security and Privacy”</a:t>
            </a:r>
          </a:p>
          <a:p>
            <a:r>
              <a:rPr lang="en-US" sz="2000" dirty="0" smtClean="0"/>
              <a:t>Charles C. Palmer</a:t>
            </a:r>
          </a:p>
          <a:p>
            <a:r>
              <a:rPr lang="en-US" sz="2000" dirty="0" smtClean="0"/>
              <a:t>Fall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5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Student Survey Data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7855" y="1994132"/>
            <a:ext cx="3076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 you think Dartmouth records when you or someone else torrents a file?</a:t>
            </a:r>
            <a:endParaRPr lang="en-US" sz="2000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144273494"/>
              </p:ext>
            </p:extLst>
          </p:nvPr>
        </p:nvGraphicFramePr>
        <p:xfrm>
          <a:off x="324556" y="1425222"/>
          <a:ext cx="4106333" cy="2216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808297316"/>
              </p:ext>
            </p:extLst>
          </p:nvPr>
        </p:nvGraphicFramePr>
        <p:xfrm>
          <a:off x="324556" y="3617791"/>
          <a:ext cx="4106333" cy="296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726630900"/>
              </p:ext>
            </p:extLst>
          </p:nvPr>
        </p:nvGraphicFramePr>
        <p:xfrm>
          <a:off x="4727222" y="3293238"/>
          <a:ext cx="381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63329" y="1608668"/>
            <a:ext cx="196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~40% of students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torrented</a:t>
            </a:r>
            <a:r>
              <a:rPr lang="en-US" dirty="0" smtClean="0"/>
              <a:t> on-campus</a:t>
            </a:r>
          </a:p>
        </p:txBody>
      </p:sp>
    </p:spTree>
    <p:extLst>
      <p:ext uri="{BB962C8B-B14F-4D97-AF65-F5344CB8AC3E}">
        <p14:creationId xmlns:p14="http://schemas.microsoft.com/office/powerpoint/2010/main" val="248406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Dartmouth Computing Services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≈ 4.8% of total network traffic</a:t>
            </a:r>
          </a:p>
          <a:p>
            <a:pPr lvl="1"/>
            <a:r>
              <a:rPr lang="en-US" dirty="0" smtClean="0"/>
              <a:t>About 200 GB/day</a:t>
            </a:r>
          </a:p>
          <a:p>
            <a:r>
              <a:rPr lang="en-US" dirty="0" smtClean="0"/>
              <a:t>About 450 DMCA complaints/year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64465773"/>
              </p:ext>
            </p:extLst>
          </p:nvPr>
        </p:nvGraphicFramePr>
        <p:xfrm>
          <a:off x="1008945" y="3231442"/>
          <a:ext cx="7126111" cy="3429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017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Recommendations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4078111"/>
            <a:ext cx="0" cy="239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1467556"/>
            <a:ext cx="0" cy="239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13111" y="3956755"/>
            <a:ext cx="39736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3956755"/>
            <a:ext cx="39736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0" y="1749778"/>
            <a:ext cx="31608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Stricter Disciplinary Action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1905000"/>
            <a:ext cx="3661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Dartmouth-subsidized Streaming Services (Netflix, </a:t>
            </a:r>
            <a:r>
              <a:rPr lang="en-US" sz="2800" dirty="0" err="1" smtClean="0"/>
              <a:t>Hulu</a:t>
            </a:r>
            <a:r>
              <a:rPr lang="en-US" sz="2800" dirty="0" smtClean="0"/>
              <a:t>+, etc.)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" y="4318000"/>
            <a:ext cx="31608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Less Expensive Textbooks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7178" y="4594999"/>
            <a:ext cx="316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No </a:t>
            </a:r>
          </a:p>
          <a:p>
            <a:pPr algn="ctr"/>
            <a:r>
              <a:rPr lang="en-US" sz="3600" dirty="0" smtClean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76324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0">
      <a:dk1>
        <a:sysClr val="windowText" lastClr="000000"/>
      </a:dk1>
      <a:lt1>
        <a:sysClr val="window" lastClr="FFFFFF"/>
      </a:lt1>
      <a:dk2>
        <a:srgbClr val="284D1F"/>
      </a:dk2>
      <a:lt2>
        <a:srgbClr val="E4E9EF"/>
      </a:lt2>
      <a:accent1>
        <a:srgbClr val="396224"/>
      </a:accent1>
      <a:accent2>
        <a:srgbClr val="62A54E"/>
      </a:accent2>
      <a:accent3>
        <a:srgbClr val="80E45A"/>
      </a:accent3>
      <a:accent4>
        <a:srgbClr val="6076B4"/>
      </a:accent4>
      <a:accent5>
        <a:srgbClr val="E68422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116</TotalTime>
  <Words>123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Perceptions &amp; Use of BitTorrent P2P File Sharing by Dartmouth Students</vt:lpstr>
      <vt:lpstr>Student Survey Data</vt:lpstr>
      <vt:lpstr>Dartmouth Computing Services Data</vt:lpstr>
      <vt:lpstr>Student Recommendations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Perceptions &amp; Use of BitTorrent P2P File Sharing by Dartmouth Students</dc:title>
  <dc:creator>Alex Gerstein</dc:creator>
  <cp:lastModifiedBy>Alex Gerstein</cp:lastModifiedBy>
  <cp:revision>80</cp:revision>
  <cp:lastPrinted>2013-11-18T04:27:11Z</cp:lastPrinted>
  <dcterms:created xsi:type="dcterms:W3CDTF">2013-11-18T03:05:06Z</dcterms:created>
  <dcterms:modified xsi:type="dcterms:W3CDTF">2013-11-18T05:01:22Z</dcterms:modified>
</cp:coreProperties>
</file>