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B Garamond"/>
      <p:regular r:id="rId20"/>
      <p:bold r:id="rId21"/>
      <p:italic r:id="rId22"/>
      <p:boldItalic r:id="rId23"/>
    </p:embeddedFont>
    <p:embeddedFont>
      <p:font typeface="EB Garamond Regula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regular.fntdata"/><Relationship Id="rId22" Type="http://schemas.openxmlformats.org/officeDocument/2006/relationships/font" Target="fonts/EBGaramond-italic.fntdata"/><Relationship Id="rId21" Type="http://schemas.openxmlformats.org/officeDocument/2006/relationships/font" Target="fonts/EBGaramond-bold.fntdata"/><Relationship Id="rId24" Type="http://schemas.openxmlformats.org/officeDocument/2006/relationships/font" Target="fonts/EBGaramondRegular-regular.fntdata"/><Relationship Id="rId23" Type="http://schemas.openxmlformats.org/officeDocument/2006/relationships/font" Target="fonts/EB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Regular-italic.fntdata"/><Relationship Id="rId25" Type="http://schemas.openxmlformats.org/officeDocument/2006/relationships/font" Target="fonts/EBGaramondRegular-bold.fntdata"/><Relationship Id="rId27" Type="http://schemas.openxmlformats.org/officeDocument/2006/relationships/font" Target="fonts/EBGaramondRegula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am gonna present the algorithm Dynamic weighted majority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5b7a4299c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5b7a4299c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5b7a4299c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b7a4299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b7a4299c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b7a4299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5b7a4299c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5b7a4299c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b7a4299c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b7a4299c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b7a429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b7a429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DWM is an algorithm used to handle concept drift.</a:t>
            </a:r>
            <a:endParaRPr/>
          </a:p>
          <a:p>
            <a:pPr indent="-298450" lvl="0" marL="457200" rtl="0" algn="l">
              <a:spcBef>
                <a:spcPts val="0"/>
              </a:spcBef>
              <a:spcAft>
                <a:spcPts val="0"/>
              </a:spcAft>
              <a:buSzPts val="1100"/>
              <a:buChar char="-"/>
            </a:pPr>
            <a:r>
              <a:rPr lang="en-GB"/>
              <a:t>Concept drift is the phenomena that occurs when data variables, attributes or labels change over the time in unexpected ways. Concept drift with standard machine learning and analytics techniques leads to lower the accuracy.</a:t>
            </a:r>
            <a:endParaRPr/>
          </a:p>
          <a:p>
            <a:pPr indent="-298450" lvl="0" marL="457200" rtl="0" algn="l">
              <a:spcBef>
                <a:spcPts val="0"/>
              </a:spcBef>
              <a:spcAft>
                <a:spcPts val="0"/>
              </a:spcAft>
              <a:buSzPts val="1100"/>
              <a:buChar char="-"/>
            </a:pPr>
            <a:r>
              <a:rPr lang="en-GB"/>
              <a:t>Some examples of concept drift are:</a:t>
            </a:r>
            <a:endParaRPr/>
          </a:p>
          <a:p>
            <a:pPr indent="-298450" lvl="0" marL="914400" rtl="0" algn="l">
              <a:spcBef>
                <a:spcPts val="0"/>
              </a:spcBef>
              <a:spcAft>
                <a:spcPts val="0"/>
              </a:spcAft>
              <a:buSzPts val="1100"/>
              <a:buAutoNum type="arabicPeriod"/>
            </a:pPr>
            <a:r>
              <a:rPr lang="en-GB"/>
              <a:t>Weather data: The meaning of warm is different in each season, therefore the threshold for temperature value that indicates warm or cold is different </a:t>
            </a:r>
            <a:r>
              <a:rPr lang="en-GB"/>
              <a:t>throughout</a:t>
            </a:r>
            <a:r>
              <a:rPr lang="en-GB"/>
              <a:t> the year.</a:t>
            </a:r>
            <a:endParaRPr/>
          </a:p>
          <a:p>
            <a:pPr indent="-298450" lvl="0" marL="914400" rtl="0" algn="l">
              <a:spcBef>
                <a:spcPts val="0"/>
              </a:spcBef>
              <a:spcAft>
                <a:spcPts val="0"/>
              </a:spcAft>
              <a:buSzPts val="1100"/>
              <a:buAutoNum type="arabicPeriod"/>
            </a:pPr>
            <a:r>
              <a:rPr lang="en-GB"/>
              <a:t>Email relevance depending in the time of the year. Advertisement email might be more interesting for customers close to christmas or black friday.</a:t>
            </a:r>
            <a:endParaRPr/>
          </a:p>
          <a:p>
            <a:pPr indent="0" lvl="0" marL="0" rtl="0" algn="l">
              <a:spcBef>
                <a:spcPts val="0"/>
              </a:spcBef>
              <a:spcAft>
                <a:spcPts val="0"/>
              </a:spcAft>
              <a:buNone/>
            </a:pPr>
            <a:r>
              <a:rPr lang="en-GB">
                <a:solidFill>
                  <a:schemeClr val="dk1"/>
                </a:solidFill>
              </a:rPr>
              <a:t>Many data presents concept drift problem.</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In this work I have built two artificial datasets to test the algorithm that are:</a:t>
            </a:r>
            <a:endParaRPr>
              <a:solidFill>
                <a:schemeClr val="dk1"/>
              </a:solidFill>
            </a:endParaRPr>
          </a:p>
          <a:p>
            <a:pPr indent="-298450" lvl="1" marL="914400" rtl="0" algn="l">
              <a:spcBef>
                <a:spcPts val="0"/>
              </a:spcBef>
              <a:spcAft>
                <a:spcPts val="0"/>
              </a:spcAft>
              <a:buClr>
                <a:schemeClr val="dk1"/>
              </a:buClr>
              <a:buSzPts val="1100"/>
              <a:buChar char="-"/>
            </a:pPr>
            <a:r>
              <a:rPr lang="en-GB">
                <a:solidFill>
                  <a:schemeClr val="dk1"/>
                </a:solidFill>
              </a:rPr>
              <a:t>STAGGER</a:t>
            </a:r>
            <a:endParaRPr>
              <a:solidFill>
                <a:schemeClr val="dk1"/>
              </a:solidFill>
            </a:endParaRPr>
          </a:p>
          <a:p>
            <a:pPr indent="-298450" lvl="1" marL="914400" rtl="0" algn="l">
              <a:spcBef>
                <a:spcPts val="0"/>
              </a:spcBef>
              <a:spcAft>
                <a:spcPts val="0"/>
              </a:spcAft>
              <a:buClr>
                <a:schemeClr val="dk1"/>
              </a:buClr>
              <a:buSzPts val="1100"/>
              <a:buChar char="-"/>
            </a:pPr>
            <a:r>
              <a:rPr lang="en-GB">
                <a:solidFill>
                  <a:schemeClr val="dk1"/>
                </a:solidFill>
              </a:rPr>
              <a:t>SEA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5b7a4299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5b7a4299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5b7a4299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b7a4299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a:t>
            </a:r>
            <a:endParaRPr/>
          </a:p>
          <a:p>
            <a:pPr indent="-298450" lvl="0" marL="457200" rtl="0" algn="l">
              <a:spcBef>
                <a:spcPts val="0"/>
              </a:spcBef>
              <a:spcAft>
                <a:spcPts val="0"/>
              </a:spcAft>
              <a:buSzPts val="1100"/>
              <a:buChar char="-"/>
            </a:pPr>
            <a:r>
              <a:rPr lang="en-GB"/>
              <a:t>DWM is an weighted ensemble classifier made up by online learners. Online learners are able to constantly learn from new samples arriving from the datastream.</a:t>
            </a:r>
            <a:endParaRPr/>
          </a:p>
          <a:p>
            <a:pPr indent="-298450" lvl="0" marL="457200" rtl="0" algn="l">
              <a:spcBef>
                <a:spcPts val="0"/>
              </a:spcBef>
              <a:spcAft>
                <a:spcPts val="0"/>
              </a:spcAft>
              <a:buSzPts val="1100"/>
              <a:buChar char="-"/>
            </a:pPr>
            <a:r>
              <a:rPr lang="en-GB"/>
              <a:t>For every new sample that arrives the learners predict the expected label. If the prediction of the learner is wrong the weight of the learner is decreased by a factor “Beta”. Besides, if the overall prediction of the ensemble is wrong, a new learner is appended to the ensemble with weight 1. However, before adding the new learner the weights of the rest of the learners are normalized to 1 in order to given excessive power to the new learner. Then, all the learners from the classifier are trained with the sample. Whenever one of the weights of the learner goes below a certain threshold “theta” the learner is removed from the ensemble. This allows to progressively eliminate old learners that were trained for other concepts</a:t>
            </a:r>
            <a:endParaRPr/>
          </a:p>
          <a:p>
            <a:pPr indent="-298450" lvl="0" marL="457200" rtl="0" algn="l">
              <a:spcBef>
                <a:spcPts val="0"/>
              </a:spcBef>
              <a:spcAft>
                <a:spcPts val="0"/>
              </a:spcAft>
              <a:buSzPts val="1100"/>
              <a:buChar char="-"/>
            </a:pPr>
            <a:r>
              <a:rPr lang="en-GB"/>
              <a:t>DWM allows some variants to speed up the process. For instance, a parameter “p” allows to update the ensemble model and the weights of the learners every “p” samples. Also, there is a variant of DWM that restricts the maximum number of learners in the ensemble. In that approach, when the maximum number of learners is reached the learners with lower weight is replaced by a new learners. Learners are not discarded by weight threshold.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b7a4299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b7a4299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STAGGER</a:t>
            </a:r>
            <a:endParaRPr/>
          </a:p>
          <a:p>
            <a:pPr indent="0" lvl="0" marL="0" rtl="0" algn="l">
              <a:spcBef>
                <a:spcPts val="0"/>
              </a:spcBef>
              <a:spcAft>
                <a:spcPts val="0"/>
              </a:spcAft>
              <a:buNone/>
            </a:pPr>
            <a:r>
              <a:rPr lang="en-GB"/>
              <a:t>Stagger concept explain.</a:t>
            </a:r>
            <a:endParaRPr/>
          </a:p>
          <a:p>
            <a:pPr indent="0" lvl="0" marL="0" rtl="0" algn="l">
              <a:spcBef>
                <a:spcPts val="0"/>
              </a:spcBef>
              <a:spcAft>
                <a:spcPts val="0"/>
              </a:spcAft>
              <a:buNone/>
            </a:pPr>
            <a:r>
              <a:rPr lang="en-GB"/>
              <a:t>The dataset built has 120 samples and every 40 samples the concept changes.</a:t>
            </a:r>
            <a:endParaRPr/>
          </a:p>
          <a:p>
            <a:pPr indent="0" lvl="0" marL="0" rtl="0" algn="l">
              <a:spcBef>
                <a:spcPts val="0"/>
              </a:spcBef>
              <a:spcAft>
                <a:spcPts val="0"/>
              </a:spcAft>
              <a:buNone/>
            </a:pPr>
            <a:r>
              <a:rPr lang="en-GB"/>
              <a:t>In order to validate the performance of DWM we compared it to a Naive Bayes perfect forgetting (Best case) and a Naive bayes that learns over all the data (Standard algorithm).</a:t>
            </a:r>
            <a:endParaRPr/>
          </a:p>
          <a:p>
            <a:pPr indent="0" lvl="0" marL="0" rtl="0" algn="l">
              <a:spcBef>
                <a:spcPts val="0"/>
              </a:spcBef>
              <a:spcAft>
                <a:spcPts val="0"/>
              </a:spcAft>
              <a:buNone/>
            </a:pPr>
            <a:r>
              <a:rPr lang="en-GB"/>
              <a:t>Since the data is discrete I one hot the attributes and used a Bernoulli Naive Bayes classifier. Having only 120 samples I set the p to 1 meaning that the model would be updated at each step.</a:t>
            </a:r>
            <a:endParaRPr/>
          </a:p>
          <a:p>
            <a:pPr indent="0" lvl="0" marL="0" rtl="0" algn="l">
              <a:spcBef>
                <a:spcPts val="0"/>
              </a:spcBef>
              <a:spcAft>
                <a:spcPts val="0"/>
              </a:spcAft>
              <a:buNone/>
            </a:pPr>
            <a:r>
              <a:rPr lang="en-GB"/>
              <a:t>The Beta and the Theta were set to 0.5 and 0.01 respectively.</a:t>
            </a:r>
            <a:endParaRPr/>
          </a:p>
          <a:p>
            <a:pPr indent="0" lvl="0" marL="0" rtl="0" algn="l">
              <a:spcBef>
                <a:spcPts val="0"/>
              </a:spcBef>
              <a:spcAft>
                <a:spcPts val="0"/>
              </a:spcAft>
              <a:buNone/>
            </a:pPr>
            <a:r>
              <a:rPr lang="en-GB"/>
              <a:t>In order to evaluate the model after predicting the incoming sample the model predicted other 100 random generated samples from the same concept.</a:t>
            </a:r>
            <a:endParaRPr/>
          </a:p>
          <a:p>
            <a:pPr indent="0" lvl="0" marL="0" rtl="0" algn="l">
              <a:spcBef>
                <a:spcPts val="0"/>
              </a:spcBef>
              <a:spcAft>
                <a:spcPts val="0"/>
              </a:spcAft>
              <a:buNone/>
            </a:pPr>
            <a:r>
              <a:rPr lang="en-GB"/>
              <a:t>The results are presented.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5b7a4299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5b7a4299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STAGGER</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Stagger concept explain.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dataset built has 120 samples and every 40 samples the concept changes.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order to validate the performance of DWM we compared it to a Naive Bayes perfect forgetting (Best case) and a Naive bayes that learns over all the data (Standard algorithm).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Since the data is discrete I one hot the attributes and used a Bernoulli Naive Bayes classifier. Having only 120 samples I set the p to 1 meaning that the model would be updated at each step.</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Beta and the Theta were set to 0.5 and 0.01 respectively.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order to evaluate the model after predicting the incoming sample the model predicted other 100 random generated samples from the same concept.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results are presented.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5b7a4299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b7a4299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5b7a4299c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5b7a4299c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SEA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Explain sea dataset.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this case a dataset of 50000 samples was used to test the algorithm on larger data.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Since the variables were continuous A Gaussian Naive Bayes classifier was used as online learner. The model was evaluated with a separate dataset for each of the concepts. In that way I avoided generating new data every step.</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p was set to 50 so the model was updated every 50 samples allowing to speed up the process without having big impact in performance.</a:t>
            </a:r>
            <a:endParaRPr>
              <a:solidFill>
                <a:schemeClr val="dk1"/>
              </a:solidFill>
            </a:endParaRPr>
          </a:p>
          <a:p>
            <a:pPr indent="-298450" lvl="0" marL="457200" rtl="0" algn="l">
              <a:spcBef>
                <a:spcPts val="0"/>
              </a:spcBef>
              <a:spcAft>
                <a:spcPts val="0"/>
              </a:spcAft>
              <a:buClr>
                <a:schemeClr val="dk1"/>
              </a:buClr>
              <a:buSzPts val="1100"/>
              <a:buChar char="-"/>
            </a:pPr>
            <a:r>
              <a:rPr lang="en-GB">
                <a:solidFill>
                  <a:schemeClr val="dk1"/>
                </a:solidFill>
              </a:rPr>
              <a:t>Two different approaches were compared:</a:t>
            </a:r>
            <a:endParaRPr>
              <a:solidFill>
                <a:schemeClr val="dk1"/>
              </a:solidFill>
            </a:endParaRPr>
          </a:p>
          <a:p>
            <a:pPr indent="-298450" lvl="1" marL="914400" rtl="0" algn="l">
              <a:spcBef>
                <a:spcPts val="0"/>
              </a:spcBef>
              <a:spcAft>
                <a:spcPts val="0"/>
              </a:spcAft>
              <a:buClr>
                <a:schemeClr val="dk1"/>
              </a:buClr>
              <a:buSzPts val="1100"/>
              <a:buChar char="-"/>
            </a:pPr>
            <a:r>
              <a:rPr lang="en-GB">
                <a:solidFill>
                  <a:schemeClr val="dk1"/>
                </a:solidFill>
              </a:rPr>
              <a:t>The standard one with no max number of learners.</a:t>
            </a:r>
            <a:endParaRPr>
              <a:solidFill>
                <a:schemeClr val="dk1"/>
              </a:solidFill>
            </a:endParaRPr>
          </a:p>
          <a:p>
            <a:pPr indent="-298450" lvl="1" marL="914400" rtl="0" algn="l">
              <a:spcBef>
                <a:spcPts val="0"/>
              </a:spcBef>
              <a:spcAft>
                <a:spcPts val="0"/>
              </a:spcAft>
              <a:buClr>
                <a:schemeClr val="dk1"/>
              </a:buClr>
              <a:buSzPts val="1100"/>
              <a:buChar char="-"/>
            </a:pPr>
            <a:r>
              <a:rPr lang="en-GB">
                <a:solidFill>
                  <a:schemeClr val="dk1"/>
                </a:solidFill>
              </a:rPr>
              <a:t>The approach with maximum number of learners which allowed to train the model much faster without decreasing performance.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Comment figures.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b7a4299c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b7a4299c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lgn="ctr">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EB Garamond Regular"/>
              <a:buNone/>
              <a:defRPr sz="2800">
                <a:solidFill>
                  <a:schemeClr val="dk1"/>
                </a:solidFill>
                <a:latin typeface="EB Garamond Regular"/>
                <a:ea typeface="EB Garamond Regular"/>
                <a:cs typeface="EB Garamond Regular"/>
                <a:sym typeface="EB Garamond Regula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tionary.org/wiki/%CE%B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68650" y="1427300"/>
            <a:ext cx="8006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000">
                <a:latin typeface="EB Garamond Regular"/>
                <a:ea typeface="EB Garamond Regular"/>
                <a:cs typeface="EB Garamond Regular"/>
                <a:sym typeface="EB Garamond Regular"/>
              </a:rPr>
              <a:t>D</a:t>
            </a:r>
            <a:r>
              <a:rPr lang="en-GB" sz="4000">
                <a:latin typeface="EB Garamond Regular"/>
                <a:ea typeface="EB Garamond Regular"/>
                <a:cs typeface="EB Garamond Regular"/>
                <a:sym typeface="EB Garamond Regular"/>
              </a:rPr>
              <a:t>ynamic weighted majority</a:t>
            </a:r>
            <a:endParaRPr sz="4000">
              <a:latin typeface="EB Garamond Regular"/>
              <a:ea typeface="EB Garamond Regular"/>
              <a:cs typeface="EB Garamond Regular"/>
              <a:sym typeface="EB Garamond Regular"/>
            </a:endParaRPr>
          </a:p>
        </p:txBody>
      </p:sp>
      <p:sp>
        <p:nvSpPr>
          <p:cNvPr id="55" name="Google Shape;55;p13"/>
          <p:cNvSpPr txBox="1"/>
          <p:nvPr/>
        </p:nvSpPr>
        <p:spPr>
          <a:xfrm>
            <a:off x="2044200" y="3668925"/>
            <a:ext cx="5055600" cy="5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EB Garamond"/>
                <a:ea typeface="EB Garamond"/>
                <a:cs typeface="EB Garamond"/>
                <a:sym typeface="EB Garamond"/>
              </a:rPr>
              <a:t>Alejandro González</a:t>
            </a:r>
            <a:endParaRPr sz="24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SEA evaluation</a:t>
            </a:r>
            <a:endParaRPr sz="2800">
              <a:latin typeface="EB Garamond"/>
              <a:ea typeface="EB Garamond"/>
              <a:cs typeface="EB Garamond"/>
              <a:sym typeface="EB Garamond"/>
            </a:endParaRPr>
          </a:p>
        </p:txBody>
      </p:sp>
      <p:sp>
        <p:nvSpPr>
          <p:cNvPr id="147" name="Google Shape;147;p22"/>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nvSpPr>
        <p:spPr>
          <a:xfrm>
            <a:off x="374275" y="1879100"/>
            <a:ext cx="3285600" cy="2667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EB Garamond"/>
              <a:buChar char="●"/>
            </a:pPr>
            <a:r>
              <a:rPr lang="en-GB" sz="2000">
                <a:solidFill>
                  <a:schemeClr val="dk1"/>
                </a:solidFill>
                <a:latin typeface="EB Garamond"/>
                <a:ea typeface="EB Garamond"/>
                <a:cs typeface="EB Garamond"/>
                <a:sym typeface="EB Garamond"/>
              </a:rPr>
              <a:t>Parameter k: Maximum number of learner</a:t>
            </a:r>
            <a:r>
              <a:rPr lang="en-GB" sz="2000">
                <a:solidFill>
                  <a:schemeClr val="dk1"/>
                </a:solidFill>
                <a:latin typeface="EB Garamond"/>
                <a:ea typeface="EB Garamond"/>
                <a:cs typeface="EB Garamond"/>
                <a:sym typeface="EB Garamond"/>
              </a:rPr>
              <a:t>s</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600">
              <a:solidFill>
                <a:schemeClr val="dk1"/>
              </a:solidFill>
              <a:latin typeface="EB Garamond"/>
              <a:ea typeface="EB Garamond"/>
              <a:cs typeface="EB Garamond"/>
              <a:sym typeface="EB Garamond"/>
            </a:endParaRPr>
          </a:p>
          <a:p>
            <a:pPr indent="-355600" lvl="1" marL="914400" rtl="0" algn="l">
              <a:spcBef>
                <a:spcPts val="0"/>
              </a:spcBef>
              <a:spcAft>
                <a:spcPts val="0"/>
              </a:spcAft>
              <a:buClr>
                <a:schemeClr val="dk1"/>
              </a:buClr>
              <a:buSzPts val="2000"/>
              <a:buFont typeface="EB Garamond"/>
              <a:buChar char="○"/>
            </a:pPr>
            <a:r>
              <a:rPr lang="en-GB" sz="2000">
                <a:solidFill>
                  <a:schemeClr val="dk1"/>
                </a:solidFill>
                <a:latin typeface="EB Garamond"/>
                <a:ea typeface="EB Garamond"/>
                <a:cs typeface="EB Garamond"/>
                <a:sym typeface="EB Garamond"/>
              </a:rPr>
              <a:t>Faster computation</a:t>
            </a:r>
            <a:endParaRPr sz="2000">
              <a:solidFill>
                <a:schemeClr val="dk1"/>
              </a:solidFill>
              <a:latin typeface="EB Garamond"/>
              <a:ea typeface="EB Garamond"/>
              <a:cs typeface="EB Garamond"/>
              <a:sym typeface="EB Garamond"/>
            </a:endParaRPr>
          </a:p>
          <a:p>
            <a:pPr indent="-355600" lvl="1" marL="914400" rtl="0" algn="l">
              <a:spcBef>
                <a:spcPts val="0"/>
              </a:spcBef>
              <a:spcAft>
                <a:spcPts val="0"/>
              </a:spcAft>
              <a:buClr>
                <a:schemeClr val="dk1"/>
              </a:buClr>
              <a:buSzPts val="2000"/>
              <a:buFont typeface="EB Garamond"/>
              <a:buChar char="○"/>
            </a:pPr>
            <a:r>
              <a:rPr lang="en-GB" sz="2000">
                <a:solidFill>
                  <a:schemeClr val="dk1"/>
                </a:solidFill>
                <a:latin typeface="EB Garamond"/>
                <a:ea typeface="EB Garamond"/>
                <a:cs typeface="EB Garamond"/>
                <a:sym typeface="EB Garamond"/>
              </a:rPr>
              <a:t>Similar performance</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rPr lang="en-GB" sz="2000">
                <a:solidFill>
                  <a:schemeClr val="dk1"/>
                </a:solidFill>
                <a:latin typeface="EB Garamond"/>
                <a:ea typeface="EB Garamond"/>
                <a:cs typeface="EB Garamond"/>
                <a:sym typeface="EB Garamond"/>
              </a:rPr>
              <a:t>K = 5</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pic>
        <p:nvPicPr>
          <p:cNvPr id="149" name="Google Shape;149;p22"/>
          <p:cNvPicPr preferRelativeResize="0"/>
          <p:nvPr/>
        </p:nvPicPr>
        <p:blipFill>
          <a:blip r:embed="rId3">
            <a:alphaModFix/>
          </a:blip>
          <a:stretch>
            <a:fillRect/>
          </a:stretch>
        </p:blipFill>
        <p:spPr>
          <a:xfrm>
            <a:off x="4084350" y="356925"/>
            <a:ext cx="4813850" cy="4641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3" name="Shape 153"/>
        <p:cNvGrpSpPr/>
        <p:nvPr/>
      </p:nvGrpSpPr>
      <p:grpSpPr>
        <a:xfrm>
          <a:off x="0" y="0"/>
          <a:ext cx="0" cy="0"/>
          <a:chOff x="0" y="0"/>
          <a:chExt cx="0" cy="0"/>
        </a:xfrm>
      </p:grpSpPr>
      <p:sp>
        <p:nvSpPr>
          <p:cNvPr id="154" name="Google Shape;154;p23"/>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SEA evaluation</a:t>
            </a:r>
            <a:endParaRPr sz="2800">
              <a:latin typeface="EB Garamond"/>
              <a:ea typeface="EB Garamond"/>
              <a:cs typeface="EB Garamond"/>
              <a:sym typeface="EB Garamond"/>
            </a:endParaRPr>
          </a:p>
        </p:txBody>
      </p:sp>
      <p:sp>
        <p:nvSpPr>
          <p:cNvPr id="155" name="Google Shape;155;p23"/>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nvSpPr>
        <p:spPr>
          <a:xfrm>
            <a:off x="1389000" y="2302950"/>
            <a:ext cx="1630200" cy="53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GB" sz="2000">
                <a:solidFill>
                  <a:schemeClr val="dk1"/>
                </a:solidFill>
                <a:latin typeface="EB Garamond"/>
                <a:ea typeface="EB Garamond"/>
                <a:cs typeface="EB Garamond"/>
                <a:sym typeface="EB Garamond"/>
              </a:rPr>
              <a:t>P</a:t>
            </a:r>
            <a:r>
              <a:rPr lang="en-GB" sz="2000">
                <a:solidFill>
                  <a:schemeClr val="dk1"/>
                </a:solidFill>
                <a:latin typeface="EB Garamond"/>
                <a:ea typeface="EB Garamond"/>
                <a:cs typeface="EB Garamond"/>
                <a:sym typeface="EB Garamond"/>
              </a:rPr>
              <a:t> = 200</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pic>
        <p:nvPicPr>
          <p:cNvPr id="157" name="Google Shape;157;p23"/>
          <p:cNvPicPr preferRelativeResize="0"/>
          <p:nvPr/>
        </p:nvPicPr>
        <p:blipFill>
          <a:blip r:embed="rId3">
            <a:alphaModFix/>
          </a:blip>
          <a:stretch>
            <a:fillRect/>
          </a:stretch>
        </p:blipFill>
        <p:spPr>
          <a:xfrm>
            <a:off x="4010800" y="573925"/>
            <a:ext cx="4537075" cy="437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1" name="Shape 161"/>
        <p:cNvGrpSpPr/>
        <p:nvPr/>
      </p:nvGrpSpPr>
      <p:grpSpPr>
        <a:xfrm>
          <a:off x="0" y="0"/>
          <a:ext cx="0" cy="0"/>
          <a:chOff x="0" y="0"/>
          <a:chExt cx="0" cy="0"/>
        </a:xfrm>
      </p:grpSpPr>
      <p:sp>
        <p:nvSpPr>
          <p:cNvPr id="162" name="Google Shape;162;p24"/>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SEA evaluation</a:t>
            </a:r>
            <a:endParaRPr sz="2800">
              <a:latin typeface="EB Garamond"/>
              <a:ea typeface="EB Garamond"/>
              <a:cs typeface="EB Garamond"/>
              <a:sym typeface="EB Garamond"/>
            </a:endParaRPr>
          </a:p>
        </p:txBody>
      </p:sp>
      <p:sp>
        <p:nvSpPr>
          <p:cNvPr id="163" name="Google Shape;163;p24"/>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txBox="1"/>
          <p:nvPr/>
        </p:nvSpPr>
        <p:spPr>
          <a:xfrm>
            <a:off x="1389000" y="2302950"/>
            <a:ext cx="1630200" cy="537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GB" sz="2200">
                <a:solidFill>
                  <a:srgbClr val="222222"/>
                </a:solidFill>
                <a:highlight>
                  <a:srgbClr val="FFFFFF"/>
                </a:highlight>
                <a:latin typeface="EB Garamond"/>
                <a:ea typeface="EB Garamond"/>
                <a:cs typeface="EB Garamond"/>
                <a:sym typeface="EB Garamond"/>
              </a:rPr>
              <a:t>β</a:t>
            </a:r>
            <a:r>
              <a:rPr lang="en-GB" sz="2000">
                <a:solidFill>
                  <a:schemeClr val="dk1"/>
                </a:solidFill>
                <a:latin typeface="EB Garamond"/>
                <a:ea typeface="EB Garamond"/>
                <a:cs typeface="EB Garamond"/>
                <a:sym typeface="EB Garamond"/>
              </a:rPr>
              <a:t> = 0.7</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pic>
        <p:nvPicPr>
          <p:cNvPr id="165" name="Google Shape;165;p24"/>
          <p:cNvPicPr preferRelativeResize="0"/>
          <p:nvPr/>
        </p:nvPicPr>
        <p:blipFill>
          <a:blip r:embed="rId3">
            <a:alphaModFix/>
          </a:blip>
          <a:stretch>
            <a:fillRect/>
          </a:stretch>
        </p:blipFill>
        <p:spPr>
          <a:xfrm>
            <a:off x="4059000" y="378975"/>
            <a:ext cx="4903125" cy="472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nvSpPr>
        <p:spPr>
          <a:xfrm>
            <a:off x="2377500" y="1943700"/>
            <a:ext cx="4389000" cy="12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5200">
                <a:latin typeface="EB Garamond Regular"/>
                <a:ea typeface="EB Garamond Regular"/>
                <a:cs typeface="EB Garamond Regular"/>
                <a:sym typeface="EB Garamond Regular"/>
              </a:rPr>
              <a:t>DEMO TIME!</a:t>
            </a:r>
            <a:endParaRPr sz="5200">
              <a:latin typeface="EB Garamond Regular"/>
              <a:ea typeface="EB Garamond Regular"/>
              <a:cs typeface="EB Garamond Regular"/>
              <a:sym typeface="EB Garamond Regul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nvSpPr>
        <p:spPr>
          <a:xfrm>
            <a:off x="2377500" y="1943700"/>
            <a:ext cx="4389000" cy="12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5200">
                <a:latin typeface="EB Garamond Regular"/>
                <a:ea typeface="EB Garamond Regular"/>
                <a:cs typeface="EB Garamond Regular"/>
                <a:sym typeface="EB Garamond Regular"/>
              </a:rPr>
              <a:t>Questions?</a:t>
            </a:r>
            <a:endParaRPr sz="5200">
              <a:latin typeface="EB Garamond Regular"/>
              <a:ea typeface="EB Garamond Regular"/>
              <a:cs typeface="EB Garamond Regular"/>
              <a:sym typeface="EB Garamond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513250" y="201850"/>
            <a:ext cx="2510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Concept drift</a:t>
            </a:r>
            <a:endParaRPr sz="2800">
              <a:latin typeface="EB Garamond"/>
              <a:ea typeface="EB Garamond"/>
              <a:cs typeface="EB Garamond"/>
              <a:sym typeface="EB Garamond"/>
            </a:endParaRPr>
          </a:p>
        </p:txBody>
      </p:sp>
      <p:sp>
        <p:nvSpPr>
          <p:cNvPr id="61" name="Google Shape;61;p14"/>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2116787" y="1912088"/>
            <a:ext cx="1319325" cy="1319325"/>
          </a:xfrm>
          <a:prstGeom prst="rect">
            <a:avLst/>
          </a:prstGeom>
          <a:noFill/>
          <a:ln>
            <a:noFill/>
          </a:ln>
        </p:spPr>
      </p:pic>
      <p:pic>
        <p:nvPicPr>
          <p:cNvPr id="63" name="Google Shape;63;p14"/>
          <p:cNvPicPr preferRelativeResize="0"/>
          <p:nvPr/>
        </p:nvPicPr>
        <p:blipFill>
          <a:blip r:embed="rId4">
            <a:alphaModFix/>
          </a:blip>
          <a:stretch>
            <a:fillRect/>
          </a:stretch>
        </p:blipFill>
        <p:spPr>
          <a:xfrm>
            <a:off x="5621988" y="1912088"/>
            <a:ext cx="1319325" cy="1319325"/>
          </a:xfrm>
          <a:prstGeom prst="rect">
            <a:avLst/>
          </a:prstGeom>
          <a:noFill/>
          <a:ln>
            <a:noFill/>
          </a:ln>
        </p:spPr>
      </p:pic>
      <p:sp>
        <p:nvSpPr>
          <p:cNvPr id="64" name="Google Shape;64;p14"/>
          <p:cNvSpPr/>
          <p:nvPr/>
        </p:nvSpPr>
        <p:spPr>
          <a:xfrm>
            <a:off x="3869375" y="2518937"/>
            <a:ext cx="1319400" cy="91800"/>
          </a:xfrm>
          <a:prstGeom prst="rightArrow">
            <a:avLst>
              <a:gd fmla="val 50000" name="adj1"/>
              <a:gd fmla="val 124537" name="adj2"/>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4225475" y="1929138"/>
            <a:ext cx="532200" cy="5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latin typeface="EB Garamond Regular"/>
                <a:ea typeface="EB Garamond Regular"/>
                <a:cs typeface="EB Garamond Regular"/>
                <a:sym typeface="EB Garamond Regular"/>
              </a:rPr>
              <a:t>t</a:t>
            </a:r>
            <a:endParaRPr sz="3200">
              <a:latin typeface="EB Garamond Regular"/>
              <a:ea typeface="EB Garamond Regular"/>
              <a:cs typeface="EB Garamond Regular"/>
              <a:sym typeface="EB Garamond Regular"/>
            </a:endParaRPr>
          </a:p>
        </p:txBody>
      </p:sp>
      <p:sp>
        <p:nvSpPr>
          <p:cNvPr id="66" name="Google Shape;66;p14"/>
          <p:cNvSpPr txBox="1"/>
          <p:nvPr/>
        </p:nvSpPr>
        <p:spPr>
          <a:xfrm>
            <a:off x="2176500" y="3815350"/>
            <a:ext cx="4791000" cy="5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800">
                <a:latin typeface="EB Garamond"/>
                <a:ea typeface="EB Garamond"/>
                <a:cs typeface="EB Garamond"/>
                <a:sym typeface="EB Garamond"/>
              </a:rPr>
              <a:t>¡Data changes over the time!</a:t>
            </a:r>
            <a:endParaRPr sz="28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513250" y="201850"/>
            <a:ext cx="2510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Concept drift</a:t>
            </a:r>
            <a:endParaRPr sz="2800">
              <a:latin typeface="EB Garamond"/>
              <a:ea typeface="EB Garamond"/>
              <a:cs typeface="EB Garamond"/>
              <a:sym typeface="EB Garamond"/>
            </a:endParaRPr>
          </a:p>
        </p:txBody>
      </p:sp>
      <p:sp>
        <p:nvSpPr>
          <p:cNvPr id="72" name="Google Shape;72;p15"/>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951225" y="1088375"/>
            <a:ext cx="2334300" cy="558900"/>
          </a:xfrm>
          <a:prstGeom prst="rect">
            <a:avLst/>
          </a:prstGeom>
          <a:noFill/>
          <a:ln>
            <a:noFill/>
          </a:ln>
        </p:spPr>
        <p:txBody>
          <a:bodyPr anchorCtr="0" anchor="t" bIns="91425" lIns="91425" spcFirstLastPara="1" rIns="91425" wrap="square" tIns="91425">
            <a:noAutofit/>
          </a:bodyPr>
          <a:lstStyle/>
          <a:p>
            <a:pPr indent="-355600" lvl="0" marL="457200" rtl="0" algn="ctr">
              <a:spcBef>
                <a:spcPts val="0"/>
              </a:spcBef>
              <a:spcAft>
                <a:spcPts val="0"/>
              </a:spcAft>
              <a:buSzPts val="2000"/>
              <a:buFont typeface="EB Garamond Regular"/>
              <a:buChar char="●"/>
            </a:pPr>
            <a:r>
              <a:rPr lang="en-GB" sz="2000">
                <a:latin typeface="EB Garamond Regular"/>
                <a:ea typeface="EB Garamond Regular"/>
                <a:cs typeface="EB Garamond Regular"/>
                <a:sym typeface="EB Garamond Regular"/>
              </a:rPr>
              <a:t>Weather data</a:t>
            </a:r>
            <a:endParaRPr sz="2000">
              <a:latin typeface="EB Garamond Regular"/>
              <a:ea typeface="EB Garamond Regular"/>
              <a:cs typeface="EB Garamond Regular"/>
              <a:sym typeface="EB Garamond Regular"/>
            </a:endParaRPr>
          </a:p>
        </p:txBody>
      </p:sp>
      <p:sp>
        <p:nvSpPr>
          <p:cNvPr id="74" name="Google Shape;74;p15"/>
          <p:cNvSpPr txBox="1"/>
          <p:nvPr/>
        </p:nvSpPr>
        <p:spPr>
          <a:xfrm>
            <a:off x="5570200" y="1088375"/>
            <a:ext cx="2334300" cy="5589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EB Garamond Regular"/>
              <a:buChar char="●"/>
            </a:pPr>
            <a:r>
              <a:rPr lang="en-GB" sz="1800">
                <a:latin typeface="EB Garamond Regular"/>
                <a:ea typeface="EB Garamond Regular"/>
                <a:cs typeface="EB Garamond Regular"/>
                <a:sym typeface="EB Garamond Regular"/>
              </a:rPr>
              <a:t>Email relevance</a:t>
            </a:r>
            <a:endParaRPr sz="1800">
              <a:latin typeface="EB Garamond Regular"/>
              <a:ea typeface="EB Garamond Regular"/>
              <a:cs typeface="EB Garamond Regular"/>
              <a:sym typeface="EB Garamond Regular"/>
            </a:endParaRPr>
          </a:p>
        </p:txBody>
      </p:sp>
      <p:sp>
        <p:nvSpPr>
          <p:cNvPr id="75" name="Google Shape;75;p15"/>
          <p:cNvSpPr txBox="1"/>
          <p:nvPr/>
        </p:nvSpPr>
        <p:spPr>
          <a:xfrm>
            <a:off x="1214475" y="4658225"/>
            <a:ext cx="4461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1613850" y="4246575"/>
            <a:ext cx="5916300" cy="520500"/>
          </a:xfrm>
          <a:prstGeom prst="rect">
            <a:avLst/>
          </a:prstGeom>
          <a:noFill/>
          <a:ln>
            <a:noFill/>
          </a:ln>
        </p:spPr>
        <p:txBody>
          <a:bodyPr anchorCtr="0" anchor="t" bIns="91425" lIns="91425" spcFirstLastPara="1" rIns="91425" wrap="square" tIns="91425">
            <a:noAutofit/>
          </a:bodyPr>
          <a:lstStyle/>
          <a:p>
            <a:pPr indent="-355600" lvl="0" marL="457200" rtl="0" algn="ctr">
              <a:spcBef>
                <a:spcPts val="0"/>
              </a:spcBef>
              <a:spcAft>
                <a:spcPts val="0"/>
              </a:spcAft>
              <a:buClr>
                <a:schemeClr val="dk1"/>
              </a:buClr>
              <a:buSzPts val="2000"/>
              <a:buFont typeface="EB Garamond"/>
              <a:buChar char="➢"/>
            </a:pPr>
            <a:r>
              <a:rPr lang="en-GB" sz="2000">
                <a:solidFill>
                  <a:schemeClr val="dk1"/>
                </a:solidFill>
                <a:latin typeface="EB Garamond"/>
                <a:ea typeface="EB Garamond"/>
                <a:cs typeface="EB Garamond"/>
                <a:sym typeface="EB Garamond"/>
              </a:rPr>
              <a:t>2 artificial datasets: </a:t>
            </a:r>
            <a:r>
              <a:rPr lang="en-GB" sz="2000">
                <a:solidFill>
                  <a:schemeClr val="dk1"/>
                </a:solidFill>
                <a:latin typeface="EB Garamond Regular"/>
                <a:ea typeface="EB Garamond Regular"/>
                <a:cs typeface="EB Garamond Regular"/>
                <a:sym typeface="EB Garamond Regular"/>
              </a:rPr>
              <a:t>STAGGER</a:t>
            </a:r>
            <a:r>
              <a:rPr lang="en-GB" sz="2000">
                <a:solidFill>
                  <a:schemeClr val="dk1"/>
                </a:solidFill>
                <a:latin typeface="EB Garamond"/>
                <a:ea typeface="EB Garamond"/>
                <a:cs typeface="EB Garamond"/>
                <a:sym typeface="EB Garamond"/>
              </a:rPr>
              <a:t> and </a:t>
            </a:r>
            <a:r>
              <a:rPr lang="en-GB" sz="2000">
                <a:solidFill>
                  <a:schemeClr val="dk1"/>
                </a:solidFill>
                <a:latin typeface="EB Garamond Regular"/>
                <a:ea typeface="EB Garamond Regular"/>
                <a:cs typeface="EB Garamond Regular"/>
                <a:sym typeface="EB Garamond Regular"/>
              </a:rPr>
              <a:t>SEA</a:t>
            </a:r>
            <a:endParaRPr sz="2000">
              <a:latin typeface="EB Garamond Regular"/>
              <a:ea typeface="EB Garamond Regular"/>
              <a:cs typeface="EB Garamond Regular"/>
              <a:sym typeface="EB Garamond Regular"/>
            </a:endParaRPr>
          </a:p>
        </p:txBody>
      </p:sp>
      <p:sp>
        <p:nvSpPr>
          <p:cNvPr id="77" name="Google Shape;77;p15"/>
          <p:cNvSpPr txBox="1"/>
          <p:nvPr/>
        </p:nvSpPr>
        <p:spPr>
          <a:xfrm>
            <a:off x="893000" y="1647275"/>
            <a:ext cx="1139400" cy="9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latin typeface="EB Garamond"/>
                <a:ea typeface="EB Garamond"/>
                <a:cs typeface="EB Garamond"/>
                <a:sym typeface="EB Garamond"/>
              </a:rPr>
              <a:t>Summer</a:t>
            </a:r>
            <a:endParaRPr sz="1800" u="sng">
              <a:latin typeface="EB Garamond"/>
              <a:ea typeface="EB Garamond"/>
              <a:cs typeface="EB Garamond"/>
              <a:sym typeface="EB Garamond"/>
            </a:endParaRPr>
          </a:p>
          <a:p>
            <a:pPr indent="0" lvl="0" marL="0" rtl="0" algn="ctr">
              <a:spcBef>
                <a:spcPts val="0"/>
              </a:spcBef>
              <a:spcAft>
                <a:spcPts val="0"/>
              </a:spcAft>
              <a:buNone/>
            </a:pPr>
            <a:r>
              <a:t/>
            </a:r>
            <a:endParaRPr sz="1800" u="sng">
              <a:latin typeface="EB Garamond"/>
              <a:ea typeface="EB Garamond"/>
              <a:cs typeface="EB Garamond"/>
              <a:sym typeface="EB Garamond"/>
            </a:endParaRPr>
          </a:p>
          <a:p>
            <a:pPr indent="0" lvl="0" marL="0" rtl="0" algn="ctr">
              <a:spcBef>
                <a:spcPts val="0"/>
              </a:spcBef>
              <a:spcAft>
                <a:spcPts val="0"/>
              </a:spcAft>
              <a:buNone/>
            </a:pPr>
            <a:r>
              <a:rPr lang="en-GB" sz="1800">
                <a:latin typeface="EB Garamond"/>
                <a:ea typeface="EB Garamond"/>
                <a:cs typeface="EB Garamond"/>
                <a:sym typeface="EB Garamond"/>
              </a:rPr>
              <a:t>15 ºC</a:t>
            </a:r>
            <a:endParaRPr sz="1800">
              <a:latin typeface="EB Garamond"/>
              <a:ea typeface="EB Garamond"/>
              <a:cs typeface="EB Garamond"/>
              <a:sym typeface="EB Garamond"/>
            </a:endParaRPr>
          </a:p>
        </p:txBody>
      </p:sp>
      <p:sp>
        <p:nvSpPr>
          <p:cNvPr id="78" name="Google Shape;78;p15"/>
          <p:cNvSpPr txBox="1"/>
          <p:nvPr/>
        </p:nvSpPr>
        <p:spPr>
          <a:xfrm>
            <a:off x="2714350" y="1647275"/>
            <a:ext cx="1139400" cy="52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latin typeface="EB Garamond"/>
                <a:ea typeface="EB Garamond"/>
                <a:cs typeface="EB Garamond"/>
                <a:sym typeface="EB Garamond"/>
              </a:rPr>
              <a:t>Winter</a:t>
            </a:r>
            <a:endParaRPr sz="1800" u="sng">
              <a:latin typeface="EB Garamond"/>
              <a:ea typeface="EB Garamond"/>
              <a:cs typeface="EB Garamond"/>
              <a:sym typeface="EB Garamond"/>
            </a:endParaRPr>
          </a:p>
          <a:p>
            <a:pPr indent="0" lvl="0" marL="0" rtl="0" algn="ctr">
              <a:spcBef>
                <a:spcPts val="0"/>
              </a:spcBef>
              <a:spcAft>
                <a:spcPts val="0"/>
              </a:spcAft>
              <a:buNone/>
            </a:pPr>
            <a:r>
              <a:t/>
            </a:r>
            <a:endParaRPr sz="1800" u="sng">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rPr lang="en-GB" sz="1800">
                <a:solidFill>
                  <a:schemeClr val="dk1"/>
                </a:solidFill>
                <a:latin typeface="EB Garamond"/>
                <a:ea typeface="EB Garamond"/>
                <a:cs typeface="EB Garamond"/>
                <a:sym typeface="EB Garamond"/>
              </a:rPr>
              <a:t>15 ºC</a:t>
            </a:r>
            <a:endParaRPr sz="1800" u="sng">
              <a:latin typeface="EB Garamond"/>
              <a:ea typeface="EB Garamond"/>
              <a:cs typeface="EB Garamond"/>
              <a:sym typeface="EB Garamond"/>
            </a:endParaRPr>
          </a:p>
        </p:txBody>
      </p:sp>
      <p:pic>
        <p:nvPicPr>
          <p:cNvPr id="79" name="Google Shape;79;p15"/>
          <p:cNvPicPr preferRelativeResize="0"/>
          <p:nvPr/>
        </p:nvPicPr>
        <p:blipFill>
          <a:blip r:embed="rId3">
            <a:alphaModFix/>
          </a:blip>
          <a:stretch>
            <a:fillRect/>
          </a:stretch>
        </p:blipFill>
        <p:spPr>
          <a:xfrm>
            <a:off x="2920104" y="2785150"/>
            <a:ext cx="624150" cy="624150"/>
          </a:xfrm>
          <a:prstGeom prst="rect">
            <a:avLst/>
          </a:prstGeom>
          <a:noFill/>
          <a:ln>
            <a:noFill/>
          </a:ln>
        </p:spPr>
      </p:pic>
      <p:pic>
        <p:nvPicPr>
          <p:cNvPr id="80" name="Google Shape;80;p15"/>
          <p:cNvPicPr preferRelativeResize="0"/>
          <p:nvPr/>
        </p:nvPicPr>
        <p:blipFill>
          <a:blip r:embed="rId4">
            <a:alphaModFix/>
          </a:blip>
          <a:stretch>
            <a:fillRect/>
          </a:stretch>
        </p:blipFill>
        <p:spPr>
          <a:xfrm>
            <a:off x="1150621" y="2785144"/>
            <a:ext cx="624150" cy="624168"/>
          </a:xfrm>
          <a:prstGeom prst="rect">
            <a:avLst/>
          </a:prstGeom>
          <a:noFill/>
          <a:ln>
            <a:noFill/>
          </a:ln>
        </p:spPr>
      </p:pic>
      <p:sp>
        <p:nvSpPr>
          <p:cNvPr id="81" name="Google Shape;81;p15"/>
          <p:cNvSpPr/>
          <p:nvPr/>
        </p:nvSpPr>
        <p:spPr>
          <a:xfrm>
            <a:off x="2844725" y="2761825"/>
            <a:ext cx="341100" cy="370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5">
            <a:alphaModFix/>
          </a:blip>
          <a:stretch>
            <a:fillRect/>
          </a:stretch>
        </p:blipFill>
        <p:spPr>
          <a:xfrm>
            <a:off x="5676375" y="2274075"/>
            <a:ext cx="817800" cy="817800"/>
          </a:xfrm>
          <a:prstGeom prst="rect">
            <a:avLst/>
          </a:prstGeom>
          <a:noFill/>
          <a:ln>
            <a:noFill/>
          </a:ln>
        </p:spPr>
      </p:pic>
      <p:pic>
        <p:nvPicPr>
          <p:cNvPr id="83" name="Google Shape;83;p15"/>
          <p:cNvPicPr preferRelativeResize="0"/>
          <p:nvPr/>
        </p:nvPicPr>
        <p:blipFill>
          <a:blip r:embed="rId6">
            <a:alphaModFix/>
          </a:blip>
          <a:stretch>
            <a:fillRect/>
          </a:stretch>
        </p:blipFill>
        <p:spPr>
          <a:xfrm>
            <a:off x="7904500" y="2365975"/>
            <a:ext cx="766051" cy="766051"/>
          </a:xfrm>
          <a:prstGeom prst="rect">
            <a:avLst/>
          </a:prstGeom>
          <a:noFill/>
          <a:ln>
            <a:noFill/>
          </a:ln>
        </p:spPr>
      </p:pic>
      <p:sp>
        <p:nvSpPr>
          <p:cNvPr id="84" name="Google Shape;84;p15"/>
          <p:cNvSpPr/>
          <p:nvPr/>
        </p:nvSpPr>
        <p:spPr>
          <a:xfrm>
            <a:off x="6725200" y="2820750"/>
            <a:ext cx="873300" cy="91800"/>
          </a:xfrm>
          <a:prstGeom prst="rightArrow">
            <a:avLst>
              <a:gd fmla="val 50000" name="adj1"/>
              <a:gd fmla="val 124537" name="adj2"/>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6895738" y="2230950"/>
            <a:ext cx="532200" cy="58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200">
                <a:latin typeface="EB Garamond Regular"/>
                <a:ea typeface="EB Garamond Regular"/>
                <a:cs typeface="EB Garamond Regular"/>
                <a:sym typeface="EB Garamond Regular"/>
              </a:rPr>
              <a:t>t</a:t>
            </a:r>
            <a:endParaRPr sz="3200">
              <a:latin typeface="EB Garamond Regular"/>
              <a:ea typeface="EB Garamond Regular"/>
              <a:cs typeface="EB Garamond Regular"/>
              <a:sym typeface="EB Garamond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513250" y="201850"/>
            <a:ext cx="2510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DWM algorithm</a:t>
            </a:r>
            <a:endParaRPr sz="2800">
              <a:latin typeface="EB Garamond"/>
              <a:ea typeface="EB Garamond"/>
              <a:cs typeface="EB Garamond"/>
              <a:sym typeface="EB Garamond"/>
            </a:endParaRPr>
          </a:p>
        </p:txBody>
      </p:sp>
      <p:sp>
        <p:nvSpPr>
          <p:cNvPr id="91" name="Google Shape;91;p16"/>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723725" y="1924525"/>
            <a:ext cx="3659700" cy="1518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EB Garamond"/>
              <a:buChar char="●"/>
            </a:pPr>
            <a:r>
              <a:rPr lang="en-GB" sz="2200">
                <a:latin typeface="EB Garamond"/>
                <a:ea typeface="EB Garamond"/>
                <a:cs typeface="EB Garamond"/>
                <a:sym typeface="EB Garamond"/>
              </a:rPr>
              <a:t>Weighted ensemble classifier</a:t>
            </a:r>
            <a:endParaRPr sz="2200">
              <a:latin typeface="EB Garamond"/>
              <a:ea typeface="EB Garamond"/>
              <a:cs typeface="EB Garamond"/>
              <a:sym typeface="EB Garamond"/>
            </a:endParaRPr>
          </a:p>
          <a:p>
            <a:pPr indent="0" lvl="0" marL="457200" rtl="0" algn="l">
              <a:spcBef>
                <a:spcPts val="0"/>
              </a:spcBef>
              <a:spcAft>
                <a:spcPts val="0"/>
              </a:spcAft>
              <a:buNone/>
            </a:pPr>
            <a:r>
              <a:t/>
            </a:r>
            <a:endParaRPr sz="2200">
              <a:latin typeface="EB Garamond"/>
              <a:ea typeface="EB Garamond"/>
              <a:cs typeface="EB Garamond"/>
              <a:sym typeface="EB Garamond"/>
            </a:endParaRPr>
          </a:p>
          <a:p>
            <a:pPr indent="-368300" lvl="0" marL="457200" rtl="0" algn="l">
              <a:spcBef>
                <a:spcPts val="0"/>
              </a:spcBef>
              <a:spcAft>
                <a:spcPts val="0"/>
              </a:spcAft>
              <a:buSzPts val="2200"/>
              <a:buFont typeface="EB Garamond"/>
              <a:buChar char="●"/>
            </a:pPr>
            <a:r>
              <a:rPr lang="en-GB" sz="2200">
                <a:latin typeface="EB Garamond"/>
                <a:ea typeface="EB Garamond"/>
                <a:cs typeface="EB Garamond"/>
                <a:sym typeface="EB Garamond"/>
              </a:rPr>
              <a:t>Online learners</a:t>
            </a:r>
            <a:endParaRPr sz="2200">
              <a:latin typeface="EB Garamond"/>
              <a:ea typeface="EB Garamond"/>
              <a:cs typeface="EB Garamond"/>
              <a:sym typeface="EB Garamond"/>
            </a:endParaRPr>
          </a:p>
          <a:p>
            <a:pPr indent="0" lvl="0" marL="457200" rtl="0" algn="l">
              <a:spcBef>
                <a:spcPts val="0"/>
              </a:spcBef>
              <a:spcAft>
                <a:spcPts val="0"/>
              </a:spcAft>
              <a:buNone/>
            </a:pPr>
            <a:r>
              <a:t/>
            </a:r>
            <a:endParaRPr sz="600">
              <a:latin typeface="EB Garamond"/>
              <a:ea typeface="EB Garamond"/>
              <a:cs typeface="EB Garamond"/>
              <a:sym typeface="EB Garamond"/>
            </a:endParaRPr>
          </a:p>
          <a:p>
            <a:pPr indent="-368300" lvl="0" marL="914400" rtl="0" algn="l">
              <a:spcBef>
                <a:spcPts val="0"/>
              </a:spcBef>
              <a:spcAft>
                <a:spcPts val="0"/>
              </a:spcAft>
              <a:buSzPts val="2200"/>
              <a:buFont typeface="EB Garamond"/>
              <a:buChar char="-"/>
            </a:pPr>
            <a:r>
              <a:rPr lang="en-GB" sz="2200">
                <a:latin typeface="EB Garamond"/>
                <a:ea typeface="EB Garamond"/>
                <a:cs typeface="EB Garamond"/>
                <a:sym typeface="EB Garamond"/>
              </a:rPr>
              <a:t>Naive Bayes...</a:t>
            </a:r>
            <a:endParaRPr sz="2200">
              <a:latin typeface="EB Garamond"/>
              <a:ea typeface="EB Garamond"/>
              <a:cs typeface="EB Garamond"/>
              <a:sym typeface="EB Garamond"/>
            </a:endParaRPr>
          </a:p>
        </p:txBody>
      </p:sp>
      <p:sp>
        <p:nvSpPr>
          <p:cNvPr id="93" name="Google Shape;93;p16"/>
          <p:cNvSpPr txBox="1"/>
          <p:nvPr/>
        </p:nvSpPr>
        <p:spPr>
          <a:xfrm>
            <a:off x="5364825" y="1924525"/>
            <a:ext cx="3185700" cy="2155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EB Garamond"/>
              <a:buChar char="●"/>
            </a:pPr>
            <a:r>
              <a:rPr lang="en-GB" sz="2200">
                <a:solidFill>
                  <a:srgbClr val="222222"/>
                </a:solidFill>
                <a:highlight>
                  <a:srgbClr val="FFFFFF"/>
                </a:highlight>
                <a:latin typeface="EB Garamond"/>
                <a:ea typeface="EB Garamond"/>
                <a:cs typeface="EB Garamond"/>
                <a:sym typeface="EB Garamond"/>
              </a:rPr>
              <a:t>β: Weight scaling factor</a:t>
            </a:r>
            <a:endParaRPr sz="2200">
              <a:solidFill>
                <a:srgbClr val="222222"/>
              </a:solidFill>
              <a:highlight>
                <a:srgbClr val="FFFFFF"/>
              </a:highlight>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sz="2200">
              <a:solidFill>
                <a:srgbClr val="222222"/>
              </a:solidFill>
              <a:highlight>
                <a:srgbClr val="FFFFFF"/>
              </a:highlight>
              <a:latin typeface="EB Garamond"/>
              <a:ea typeface="EB Garamond"/>
              <a:cs typeface="EB Garamond"/>
              <a:sym typeface="EB Garamond"/>
            </a:endParaRPr>
          </a:p>
          <a:p>
            <a:pPr indent="-368300" lvl="0" marL="457200" rtl="0" algn="l">
              <a:spcBef>
                <a:spcPts val="0"/>
              </a:spcBef>
              <a:spcAft>
                <a:spcPts val="0"/>
              </a:spcAft>
              <a:buClr>
                <a:schemeClr val="dk1"/>
              </a:buClr>
              <a:buSzPts val="2200"/>
              <a:buFont typeface="EB Garamond"/>
              <a:buChar char="●"/>
            </a:pPr>
            <a:r>
              <a:rPr lang="en-GB" sz="2200">
                <a:solidFill>
                  <a:schemeClr val="dk1"/>
                </a:solidFill>
                <a:highlight>
                  <a:srgbClr val="FFFFFF"/>
                </a:highlight>
                <a:uFill>
                  <a:noFill/>
                </a:uFill>
                <a:latin typeface="EB Garamond"/>
                <a:ea typeface="EB Garamond"/>
                <a:cs typeface="EB Garamond"/>
                <a:sym typeface="EB Garamond"/>
                <a:hlinkClick r:id="rId3"/>
              </a:rPr>
              <a:t>θ</a:t>
            </a:r>
            <a:r>
              <a:rPr lang="en-GB" sz="2200">
                <a:solidFill>
                  <a:schemeClr val="dk1"/>
                </a:solidFill>
                <a:highlight>
                  <a:srgbClr val="FFFFFF"/>
                </a:highlight>
                <a:latin typeface="EB Garamond"/>
                <a:ea typeface="EB Garamond"/>
                <a:cs typeface="EB Garamond"/>
                <a:sym typeface="EB Garamond"/>
              </a:rPr>
              <a:t>:  Weight threshold</a:t>
            </a:r>
            <a:endParaRPr sz="2200">
              <a:solidFill>
                <a:schemeClr val="dk1"/>
              </a:solidFill>
              <a:highlight>
                <a:srgbClr val="FFFFFF"/>
              </a:highlight>
              <a:latin typeface="EB Garamond"/>
              <a:ea typeface="EB Garamond"/>
              <a:cs typeface="EB Garamond"/>
              <a:sym typeface="EB Garamond"/>
            </a:endParaRPr>
          </a:p>
          <a:p>
            <a:pPr indent="0" lvl="0" marL="457200" rtl="0" algn="l">
              <a:spcBef>
                <a:spcPts val="0"/>
              </a:spcBef>
              <a:spcAft>
                <a:spcPts val="0"/>
              </a:spcAft>
              <a:buClr>
                <a:schemeClr val="dk1"/>
              </a:buClr>
              <a:buSzPts val="1100"/>
              <a:buFont typeface="Arial"/>
              <a:buNone/>
            </a:pPr>
            <a:r>
              <a:t/>
            </a:r>
            <a:endParaRPr sz="2200">
              <a:solidFill>
                <a:schemeClr val="dk1"/>
              </a:solidFill>
              <a:highlight>
                <a:srgbClr val="FFFFFF"/>
              </a:highlight>
              <a:latin typeface="EB Garamond"/>
              <a:ea typeface="EB Garamond"/>
              <a:cs typeface="EB Garamond"/>
              <a:sym typeface="EB Garamond"/>
            </a:endParaRPr>
          </a:p>
          <a:p>
            <a:pPr indent="-368300" lvl="0" marL="457200" rtl="0" algn="l">
              <a:spcBef>
                <a:spcPts val="0"/>
              </a:spcBef>
              <a:spcAft>
                <a:spcPts val="0"/>
              </a:spcAft>
              <a:buClr>
                <a:schemeClr val="dk1"/>
              </a:buClr>
              <a:buSzPts val="2200"/>
              <a:buFont typeface="EB Garamond"/>
              <a:buChar char="●"/>
            </a:pPr>
            <a:r>
              <a:rPr i="1" lang="en-GB" sz="2200">
                <a:solidFill>
                  <a:schemeClr val="dk1"/>
                </a:solidFill>
                <a:highlight>
                  <a:srgbClr val="FFFFFF"/>
                </a:highlight>
                <a:latin typeface="EB Garamond"/>
                <a:ea typeface="EB Garamond"/>
                <a:cs typeface="EB Garamond"/>
                <a:sym typeface="EB Garamond"/>
              </a:rPr>
              <a:t>P</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nvSpPr>
        <p:spPr>
          <a:xfrm>
            <a:off x="513250" y="201850"/>
            <a:ext cx="2510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DWM algorithm</a:t>
            </a:r>
            <a:endParaRPr sz="2800">
              <a:latin typeface="EB Garamond"/>
              <a:ea typeface="EB Garamond"/>
              <a:cs typeface="EB Garamond"/>
              <a:sym typeface="EB Garamond"/>
            </a:endParaRPr>
          </a:p>
        </p:txBody>
      </p:sp>
      <p:sp>
        <p:nvSpPr>
          <p:cNvPr id="99" name="Google Shape;99;p17"/>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698800" y="1317350"/>
            <a:ext cx="3634800" cy="3303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EB Garamond Regular"/>
              <a:buAutoNum type="arabicPeriod"/>
            </a:pPr>
            <a:r>
              <a:rPr lang="en-GB" sz="2000">
                <a:latin typeface="EB Garamond Regular"/>
                <a:ea typeface="EB Garamond Regular"/>
                <a:cs typeface="EB Garamond Regular"/>
                <a:sym typeface="EB Garamond Regular"/>
              </a:rPr>
              <a:t>Train first learner</a:t>
            </a:r>
            <a:endParaRPr sz="2000">
              <a:latin typeface="EB Garamond Regular"/>
              <a:ea typeface="EB Garamond Regular"/>
              <a:cs typeface="EB Garamond Regular"/>
              <a:sym typeface="EB Garamond Regular"/>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Regular"/>
              <a:buAutoNum type="arabicPeriod"/>
            </a:pPr>
            <a:r>
              <a:rPr lang="en-GB" sz="2000">
                <a:latin typeface="EB Garamond Regular"/>
                <a:ea typeface="EB Garamond Regular"/>
                <a:cs typeface="EB Garamond Regular"/>
                <a:sym typeface="EB Garamond Regular"/>
              </a:rPr>
              <a:t>Predict input sample</a:t>
            </a:r>
            <a:endParaRPr sz="2000">
              <a:latin typeface="EB Garamond Regular"/>
              <a:ea typeface="EB Garamond Regular"/>
              <a:cs typeface="EB Garamond Regular"/>
              <a:sym typeface="EB Garamond Regular"/>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Regular"/>
              <a:buAutoNum type="arabicPeriod"/>
            </a:pPr>
            <a:r>
              <a:rPr lang="en-GB" sz="2000">
                <a:latin typeface="EB Garamond Regular"/>
                <a:ea typeface="EB Garamond Regular"/>
                <a:cs typeface="EB Garamond Regular"/>
                <a:sym typeface="EB Garamond Regular"/>
              </a:rPr>
              <a:t>Update weights</a:t>
            </a:r>
            <a:endParaRPr sz="2000">
              <a:latin typeface="EB Garamond Regular"/>
              <a:ea typeface="EB Garamond Regular"/>
              <a:cs typeface="EB Garamond Regular"/>
              <a:sym typeface="EB Garamond Regular"/>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Regular"/>
              <a:buAutoNum type="arabicPeriod"/>
            </a:pPr>
            <a:r>
              <a:rPr lang="en-GB" sz="2000">
                <a:latin typeface="EB Garamond Regular"/>
                <a:ea typeface="EB Garamond Regular"/>
                <a:cs typeface="EB Garamond Regular"/>
                <a:sym typeface="EB Garamond Regular"/>
              </a:rPr>
              <a:t>Normalize weights</a:t>
            </a:r>
            <a:endParaRPr sz="2000">
              <a:latin typeface="EB Garamond Regular"/>
              <a:ea typeface="EB Garamond Regular"/>
              <a:cs typeface="EB Garamond Regular"/>
              <a:sym typeface="EB Garamond Regular"/>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Regular"/>
              <a:buAutoNum type="arabicPeriod"/>
            </a:pPr>
            <a:r>
              <a:rPr lang="en-GB" sz="2000">
                <a:solidFill>
                  <a:schemeClr val="dk1"/>
                </a:solidFill>
                <a:latin typeface="EB Garamond Regular"/>
                <a:ea typeface="EB Garamond Regular"/>
                <a:cs typeface="EB Garamond Regular"/>
                <a:sym typeface="EB Garamond Regular"/>
              </a:rPr>
              <a:t>Remove learners (if necessary)</a:t>
            </a:r>
            <a:endParaRPr sz="2000">
              <a:solidFill>
                <a:schemeClr val="dk1"/>
              </a:solidFill>
              <a:latin typeface="EB Garamond Regular"/>
              <a:ea typeface="EB Garamond Regular"/>
              <a:cs typeface="EB Garamond Regular"/>
              <a:sym typeface="EB Garamond Regular"/>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sp>
        <p:nvSpPr>
          <p:cNvPr id="101" name="Google Shape;101;p17"/>
          <p:cNvSpPr txBox="1"/>
          <p:nvPr/>
        </p:nvSpPr>
        <p:spPr>
          <a:xfrm>
            <a:off x="5290025" y="1317350"/>
            <a:ext cx="3634800" cy="3000000"/>
          </a:xfrm>
          <a:prstGeom prst="rect">
            <a:avLst/>
          </a:prstGeom>
          <a:noFill/>
          <a:ln>
            <a:noFill/>
          </a:ln>
        </p:spPr>
        <p:txBody>
          <a:bodyPr anchorCtr="0" anchor="t" bIns="91425" lIns="91425" spcFirstLastPara="1" rIns="91425" wrap="square" tIns="91425">
            <a:noAutofit/>
          </a:bodyPr>
          <a:lstStyle/>
          <a:p>
            <a:pPr indent="-361950" lvl="0" marL="360000" rtl="0" algn="l">
              <a:spcBef>
                <a:spcPts val="0"/>
              </a:spcBef>
              <a:spcAft>
                <a:spcPts val="0"/>
              </a:spcAft>
              <a:buNone/>
            </a:pPr>
            <a:r>
              <a:rPr lang="en-GB" sz="2000">
                <a:solidFill>
                  <a:schemeClr val="dk1"/>
                </a:solidFill>
                <a:latin typeface="EB Garamond Regular"/>
                <a:ea typeface="EB Garamond Regular"/>
                <a:cs typeface="EB Garamond Regular"/>
                <a:sym typeface="EB Garamond Regular"/>
              </a:rPr>
              <a:t>6</a:t>
            </a:r>
            <a:r>
              <a:rPr lang="en-GB" sz="2000">
                <a:solidFill>
                  <a:schemeClr val="dk1"/>
                </a:solidFill>
                <a:latin typeface="EB Garamond Regular"/>
                <a:ea typeface="EB Garamond Regular"/>
                <a:cs typeface="EB Garamond Regular"/>
                <a:sym typeface="EB Garamond Regular"/>
              </a:rPr>
              <a:t>.	</a:t>
            </a:r>
            <a:r>
              <a:rPr lang="en-GB" sz="2000">
                <a:solidFill>
                  <a:schemeClr val="dk1"/>
                </a:solidFill>
                <a:latin typeface="EB Garamond Regular"/>
                <a:ea typeface="EB Garamond Regular"/>
                <a:cs typeface="EB Garamond Regular"/>
                <a:sym typeface="EB Garamond Regular"/>
              </a:rPr>
              <a:t>If global prediction wrong: Add new Learner</a:t>
            </a:r>
            <a:endParaRPr sz="2000">
              <a:solidFill>
                <a:schemeClr val="dk1"/>
              </a:solidFill>
              <a:latin typeface="EB Garamond Regular"/>
              <a:ea typeface="EB Garamond Regular"/>
              <a:cs typeface="EB Garamond Regular"/>
              <a:sym typeface="EB Garamond Regular"/>
            </a:endParaRPr>
          </a:p>
          <a:p>
            <a:pPr indent="-360000" lvl="0" marL="360000" rtl="0" algn="l">
              <a:spcBef>
                <a:spcPts val="0"/>
              </a:spcBef>
              <a:spcAft>
                <a:spcPts val="0"/>
              </a:spcAft>
              <a:buNone/>
            </a:pPr>
            <a:r>
              <a:t/>
            </a:r>
            <a:endParaRPr sz="2000">
              <a:solidFill>
                <a:schemeClr val="dk1"/>
              </a:solidFill>
              <a:latin typeface="EB Garamond Regular"/>
              <a:ea typeface="EB Garamond Regular"/>
              <a:cs typeface="EB Garamond Regular"/>
              <a:sym typeface="EB Garamond Regular"/>
            </a:endParaRPr>
          </a:p>
          <a:p>
            <a:pPr indent="-361950" lvl="0" marL="360000" rtl="0" algn="l">
              <a:spcBef>
                <a:spcPts val="0"/>
              </a:spcBef>
              <a:spcAft>
                <a:spcPts val="0"/>
              </a:spcAft>
              <a:buNone/>
            </a:pPr>
            <a:r>
              <a:rPr lang="en-GB" sz="2000">
                <a:solidFill>
                  <a:schemeClr val="dk1"/>
                </a:solidFill>
                <a:latin typeface="EB Garamond Regular"/>
                <a:ea typeface="EB Garamond Regular"/>
                <a:cs typeface="EB Garamond Regular"/>
                <a:sym typeface="EB Garamond Regular"/>
              </a:rPr>
              <a:t>7</a:t>
            </a:r>
            <a:r>
              <a:rPr lang="en-GB" sz="2000">
                <a:solidFill>
                  <a:schemeClr val="dk1"/>
                </a:solidFill>
                <a:latin typeface="EB Garamond Regular"/>
                <a:ea typeface="EB Garamond Regular"/>
                <a:cs typeface="EB Garamond Regular"/>
                <a:sym typeface="EB Garamond Regular"/>
              </a:rPr>
              <a:t>.	</a:t>
            </a:r>
            <a:r>
              <a:rPr lang="en-GB" sz="2000">
                <a:solidFill>
                  <a:schemeClr val="dk1"/>
                </a:solidFill>
                <a:latin typeface="EB Garamond Regular"/>
                <a:ea typeface="EB Garamond Regular"/>
                <a:cs typeface="EB Garamond Regular"/>
                <a:sym typeface="EB Garamond Regular"/>
              </a:rPr>
              <a:t>Train learners with input sample</a:t>
            </a:r>
            <a:endParaRPr sz="2000">
              <a:solidFill>
                <a:schemeClr val="dk1"/>
              </a:solidFill>
              <a:latin typeface="EB Garamond Regular"/>
              <a:ea typeface="EB Garamond Regular"/>
              <a:cs typeface="EB Garamond Regular"/>
              <a:sym typeface="EB Garamond Regular"/>
            </a:endParaRPr>
          </a:p>
          <a:p>
            <a:pPr indent="-361950" lvl="0" marL="360000" rtl="0" algn="l">
              <a:spcBef>
                <a:spcPts val="0"/>
              </a:spcBef>
              <a:spcAft>
                <a:spcPts val="0"/>
              </a:spcAft>
              <a:buNone/>
            </a:pPr>
            <a:r>
              <a:t/>
            </a:r>
            <a:endParaRPr sz="2000">
              <a:solidFill>
                <a:schemeClr val="dk1"/>
              </a:solidFill>
              <a:latin typeface="EB Garamond Regular"/>
              <a:ea typeface="EB Garamond Regular"/>
              <a:cs typeface="EB Garamond Regular"/>
              <a:sym typeface="EB Garamond Regular"/>
            </a:endParaRPr>
          </a:p>
          <a:p>
            <a:pPr indent="-361950" lvl="0" marL="360000" rtl="0" algn="l">
              <a:spcBef>
                <a:spcPts val="0"/>
              </a:spcBef>
              <a:spcAft>
                <a:spcPts val="0"/>
              </a:spcAft>
              <a:buNone/>
            </a:pPr>
            <a:r>
              <a:rPr lang="en-GB" sz="2000">
                <a:solidFill>
                  <a:schemeClr val="dk1"/>
                </a:solidFill>
                <a:latin typeface="EB Garamond Regular"/>
                <a:ea typeface="EB Garamond Regular"/>
                <a:cs typeface="EB Garamond Regular"/>
                <a:sym typeface="EB Garamond Regular"/>
              </a:rPr>
              <a:t>8</a:t>
            </a:r>
            <a:r>
              <a:rPr lang="en-GB" sz="2000">
                <a:solidFill>
                  <a:schemeClr val="dk1"/>
                </a:solidFill>
                <a:latin typeface="EB Garamond Regular"/>
                <a:ea typeface="EB Garamond Regular"/>
                <a:cs typeface="EB Garamond Regular"/>
                <a:sym typeface="EB Garamond Regular"/>
              </a:rPr>
              <a:t>.	</a:t>
            </a:r>
            <a:r>
              <a:rPr lang="en-GB" sz="2000">
                <a:solidFill>
                  <a:schemeClr val="dk1"/>
                </a:solidFill>
                <a:latin typeface="EB Garamond Regular"/>
                <a:ea typeface="EB Garamond Regular"/>
                <a:cs typeface="EB Garamond Regular"/>
                <a:sym typeface="EB Garamond Regular"/>
              </a:rPr>
              <a:t>Repeat from 2</a:t>
            </a:r>
            <a:endParaRPr sz="2000">
              <a:latin typeface="EB Garamond Regular"/>
              <a:ea typeface="EB Garamond Regular"/>
              <a:cs typeface="EB Garamond Regular"/>
              <a:sym typeface="EB Garamond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STAGGER concepts</a:t>
            </a:r>
            <a:endParaRPr sz="2800">
              <a:latin typeface="EB Garamond"/>
              <a:ea typeface="EB Garamond"/>
              <a:cs typeface="EB Garamond"/>
              <a:sym typeface="EB Garamond"/>
            </a:endParaRPr>
          </a:p>
        </p:txBody>
      </p:sp>
      <p:sp>
        <p:nvSpPr>
          <p:cNvPr id="107" name="Google Shape;107;p18"/>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18"/>
          <p:cNvPicPr preferRelativeResize="0"/>
          <p:nvPr/>
        </p:nvPicPr>
        <p:blipFill>
          <a:blip r:embed="rId3">
            <a:alphaModFix/>
          </a:blip>
          <a:stretch>
            <a:fillRect/>
          </a:stretch>
        </p:blipFill>
        <p:spPr>
          <a:xfrm>
            <a:off x="379164" y="1433325"/>
            <a:ext cx="4192824" cy="2954393"/>
          </a:xfrm>
          <a:prstGeom prst="rect">
            <a:avLst/>
          </a:prstGeom>
          <a:noFill/>
          <a:ln>
            <a:noFill/>
          </a:ln>
        </p:spPr>
      </p:pic>
      <p:sp>
        <p:nvSpPr>
          <p:cNvPr id="109" name="Google Shape;109;p18"/>
          <p:cNvSpPr txBox="1"/>
          <p:nvPr/>
        </p:nvSpPr>
        <p:spPr>
          <a:xfrm>
            <a:off x="5115325" y="870225"/>
            <a:ext cx="3609900" cy="14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EB Garamond Regular"/>
                <a:ea typeface="EB Garamond Regular"/>
                <a:cs typeface="EB Garamond Regular"/>
                <a:sym typeface="EB Garamond Regular"/>
              </a:rPr>
              <a:t>Stagger dataset</a:t>
            </a:r>
            <a:endParaRPr sz="2200">
              <a:solidFill>
                <a:schemeClr val="dk1"/>
              </a:solidFill>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600">
              <a:solidFill>
                <a:schemeClr val="dk1"/>
              </a:solidFill>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a:buChar char="●"/>
            </a:pPr>
            <a:r>
              <a:rPr lang="en-GB" sz="2000">
                <a:solidFill>
                  <a:schemeClr val="dk1"/>
                </a:solidFill>
                <a:latin typeface="EB Garamond"/>
                <a:ea typeface="EB Garamond"/>
                <a:cs typeface="EB Garamond"/>
                <a:sym typeface="EB Garamond"/>
              </a:rPr>
              <a:t>3 attributes</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2 labels (1 or 0)</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3 concepts</a:t>
            </a:r>
            <a:endParaRPr sz="2000">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sp>
        <p:nvSpPr>
          <p:cNvPr id="110" name="Google Shape;110;p18"/>
          <p:cNvSpPr txBox="1"/>
          <p:nvPr/>
        </p:nvSpPr>
        <p:spPr>
          <a:xfrm>
            <a:off x="5115325" y="2640550"/>
            <a:ext cx="3609900" cy="19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EB Garamond Regular"/>
                <a:ea typeface="EB Garamond Regular"/>
                <a:cs typeface="EB Garamond Regular"/>
                <a:sym typeface="EB Garamond Regular"/>
              </a:rPr>
              <a:t>Processing</a:t>
            </a:r>
            <a:endParaRPr sz="2200">
              <a:solidFill>
                <a:schemeClr val="dk1"/>
              </a:solidFill>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600">
              <a:solidFill>
                <a:schemeClr val="dk1"/>
              </a:solidFill>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a:buChar char="●"/>
            </a:pPr>
            <a:r>
              <a:rPr lang="en-GB" sz="2000">
                <a:solidFill>
                  <a:schemeClr val="dk1"/>
                </a:solidFill>
                <a:latin typeface="EB Garamond"/>
                <a:ea typeface="EB Garamond"/>
                <a:cs typeface="EB Garamond"/>
                <a:sym typeface="EB Garamond"/>
              </a:rPr>
              <a:t>One hot encode attributes</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120 samples for streaming   (40 samples per concept) </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Use of Bernoulli NB classifier</a:t>
            </a:r>
            <a:endParaRPr sz="2000">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STAGGER evaluation</a:t>
            </a:r>
            <a:endParaRPr sz="2800">
              <a:latin typeface="EB Garamond"/>
              <a:ea typeface="EB Garamond"/>
              <a:cs typeface="EB Garamond"/>
              <a:sym typeface="EB Garamond"/>
            </a:endParaRPr>
          </a:p>
        </p:txBody>
      </p:sp>
      <p:sp>
        <p:nvSpPr>
          <p:cNvPr id="116" name="Google Shape;116;p19"/>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nvSpPr>
        <p:spPr>
          <a:xfrm>
            <a:off x="365950" y="1612950"/>
            <a:ext cx="2836200" cy="1917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EB Garamond"/>
              <a:buChar char="●"/>
            </a:pPr>
            <a:r>
              <a:rPr lang="en-GB" sz="2000">
                <a:solidFill>
                  <a:schemeClr val="dk1"/>
                </a:solidFill>
                <a:latin typeface="EB Garamond"/>
                <a:ea typeface="EB Garamond"/>
                <a:cs typeface="EB Garamond"/>
                <a:sym typeface="EB Garamond"/>
              </a:rPr>
              <a:t>DWM model</a:t>
            </a:r>
            <a:endParaRPr sz="2000">
              <a:solidFill>
                <a:schemeClr val="dk1"/>
              </a:solidFill>
              <a:latin typeface="EB Garamond"/>
              <a:ea typeface="EB Garamond"/>
              <a:cs typeface="EB Garamond"/>
              <a:sym typeface="EB Garamond"/>
            </a:endParaRPr>
          </a:p>
          <a:p>
            <a:pPr indent="0" lvl="0" marL="457200" rtl="0" algn="l">
              <a:spcBef>
                <a:spcPts val="0"/>
              </a:spcBef>
              <a:spcAft>
                <a:spcPts val="0"/>
              </a:spcAft>
              <a:buNone/>
            </a:pPr>
            <a:r>
              <a:t/>
            </a:r>
            <a:endParaRPr sz="2000">
              <a:solidFill>
                <a:schemeClr val="dk1"/>
              </a:solidFill>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NB Perfect forgetting   (Perfect case) </a:t>
            </a:r>
            <a:endParaRPr sz="2000">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Standard NB</a:t>
            </a:r>
            <a:endParaRPr sz="2000">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sp>
        <p:nvSpPr>
          <p:cNvPr id="118" name="Google Shape;118;p19"/>
          <p:cNvSpPr txBox="1"/>
          <p:nvPr/>
        </p:nvSpPr>
        <p:spPr>
          <a:xfrm>
            <a:off x="0" y="4038725"/>
            <a:ext cx="4200300" cy="5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latin typeface="EB Garamond Regular"/>
                <a:ea typeface="EB Garamond Regular"/>
                <a:cs typeface="EB Garamond Regular"/>
                <a:sym typeface="EB Garamond Regular"/>
              </a:rPr>
              <a:t>¡ Averaging results 10 times !</a:t>
            </a:r>
            <a:endParaRPr sz="2200">
              <a:latin typeface="EB Garamond Regular"/>
              <a:ea typeface="EB Garamond Regular"/>
              <a:cs typeface="EB Garamond Regular"/>
              <a:sym typeface="EB Garamond Regular"/>
            </a:endParaRPr>
          </a:p>
        </p:txBody>
      </p:sp>
      <p:pic>
        <p:nvPicPr>
          <p:cNvPr id="119" name="Google Shape;119;p19"/>
          <p:cNvPicPr preferRelativeResize="0"/>
          <p:nvPr/>
        </p:nvPicPr>
        <p:blipFill>
          <a:blip r:embed="rId3">
            <a:alphaModFix/>
          </a:blip>
          <a:stretch>
            <a:fillRect/>
          </a:stretch>
        </p:blipFill>
        <p:spPr>
          <a:xfrm>
            <a:off x="4142175" y="368638"/>
            <a:ext cx="4707775" cy="455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SEA</a:t>
            </a:r>
            <a:r>
              <a:rPr lang="en-GB" sz="2800">
                <a:latin typeface="EB Garamond"/>
                <a:ea typeface="EB Garamond"/>
                <a:cs typeface="EB Garamond"/>
                <a:sym typeface="EB Garamond"/>
              </a:rPr>
              <a:t> concepts</a:t>
            </a:r>
            <a:endParaRPr sz="2800">
              <a:latin typeface="EB Garamond"/>
              <a:ea typeface="EB Garamond"/>
              <a:cs typeface="EB Garamond"/>
              <a:sym typeface="EB Garamond"/>
            </a:endParaRPr>
          </a:p>
        </p:txBody>
      </p:sp>
      <p:sp>
        <p:nvSpPr>
          <p:cNvPr id="125" name="Google Shape;125;p20"/>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4835400" y="870225"/>
            <a:ext cx="4308600" cy="14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EB Garamond Regular"/>
                <a:ea typeface="EB Garamond Regular"/>
                <a:cs typeface="EB Garamond Regular"/>
                <a:sym typeface="EB Garamond Regular"/>
              </a:rPr>
              <a:t>Stagger dataset</a:t>
            </a:r>
            <a:endParaRPr sz="2200">
              <a:solidFill>
                <a:schemeClr val="dk1"/>
              </a:solidFill>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600">
              <a:solidFill>
                <a:schemeClr val="dk1"/>
              </a:solidFill>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a:buChar char="●"/>
            </a:pPr>
            <a:r>
              <a:rPr lang="en-GB" sz="2000">
                <a:solidFill>
                  <a:schemeClr val="dk1"/>
                </a:solidFill>
                <a:latin typeface="EB Garamond"/>
                <a:ea typeface="EB Garamond"/>
                <a:cs typeface="EB Garamond"/>
                <a:sym typeface="EB Garamond"/>
              </a:rPr>
              <a:t>3 continuous attributes (1 irrelevant)</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2 labels (1 or 0)</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4 concepts</a:t>
            </a:r>
            <a:endParaRPr sz="2000">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sp>
        <p:nvSpPr>
          <p:cNvPr id="127" name="Google Shape;127;p20"/>
          <p:cNvSpPr txBox="1"/>
          <p:nvPr/>
        </p:nvSpPr>
        <p:spPr>
          <a:xfrm>
            <a:off x="4835400" y="2632225"/>
            <a:ext cx="3609900" cy="19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EB Garamond Regular"/>
                <a:ea typeface="EB Garamond Regular"/>
                <a:cs typeface="EB Garamond Regular"/>
                <a:sym typeface="EB Garamond Regular"/>
              </a:rPr>
              <a:t>Processing</a:t>
            </a:r>
            <a:endParaRPr sz="2200">
              <a:solidFill>
                <a:schemeClr val="dk1"/>
              </a:solidFill>
              <a:latin typeface="EB Garamond Regular"/>
              <a:ea typeface="EB Garamond Regular"/>
              <a:cs typeface="EB Garamond Regular"/>
              <a:sym typeface="EB Garamond Regular"/>
            </a:endParaRPr>
          </a:p>
          <a:p>
            <a:pPr indent="0" lvl="0" marL="0" rtl="0" algn="l">
              <a:spcBef>
                <a:spcPts val="0"/>
              </a:spcBef>
              <a:spcAft>
                <a:spcPts val="0"/>
              </a:spcAft>
              <a:buNone/>
            </a:pPr>
            <a:r>
              <a:t/>
            </a:r>
            <a:endParaRPr sz="600">
              <a:solidFill>
                <a:schemeClr val="dk1"/>
              </a:solidFill>
              <a:latin typeface="EB Garamond Regular"/>
              <a:ea typeface="EB Garamond Regular"/>
              <a:cs typeface="EB Garamond Regular"/>
              <a:sym typeface="EB Garamond Regular"/>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One test-set for each concept</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50000 samples for streaming  </a:t>
            </a:r>
            <a:r>
              <a:rPr lang="en-GB" sz="2000">
                <a:latin typeface="EB Garamond"/>
                <a:ea typeface="EB Garamond"/>
                <a:cs typeface="EB Garamond"/>
                <a:sym typeface="EB Garamond"/>
              </a:rPr>
              <a:t> </a:t>
            </a:r>
            <a:r>
              <a:rPr lang="en-GB" sz="2000">
                <a:latin typeface="EB Garamond"/>
                <a:ea typeface="EB Garamond"/>
                <a:cs typeface="EB Garamond"/>
                <a:sym typeface="EB Garamond"/>
              </a:rPr>
              <a:t>(12500 samples per concept) </a:t>
            </a:r>
            <a:endParaRPr sz="2000">
              <a:latin typeface="EB Garamond"/>
              <a:ea typeface="EB Garamond"/>
              <a:cs typeface="EB Garamond"/>
              <a:sym typeface="EB Garamond"/>
            </a:endParaRPr>
          </a:p>
          <a:p>
            <a:pPr indent="-355600" lvl="0" marL="457200" rtl="0" algn="l">
              <a:spcBef>
                <a:spcPts val="0"/>
              </a:spcBef>
              <a:spcAft>
                <a:spcPts val="0"/>
              </a:spcAft>
              <a:buSzPts val="2000"/>
              <a:buFont typeface="EB Garamond"/>
              <a:buChar char="●"/>
            </a:pPr>
            <a:r>
              <a:rPr lang="en-GB" sz="2000">
                <a:latin typeface="EB Garamond"/>
                <a:ea typeface="EB Garamond"/>
                <a:cs typeface="EB Garamond"/>
                <a:sym typeface="EB Garamond"/>
              </a:rPr>
              <a:t>Use of Gaussian NB classifier</a:t>
            </a:r>
            <a:endParaRPr sz="2000">
              <a:latin typeface="EB Garamond"/>
              <a:ea typeface="EB Garamond"/>
              <a:cs typeface="EB Garamond"/>
              <a:sym typeface="EB Garamond"/>
            </a:endParaRPr>
          </a:p>
          <a:p>
            <a:pPr indent="0" lvl="0" marL="457200" rtl="0" algn="l">
              <a:spcBef>
                <a:spcPts val="0"/>
              </a:spcBef>
              <a:spcAft>
                <a:spcPts val="0"/>
              </a:spcAft>
              <a:buNone/>
            </a:pPr>
            <a:r>
              <a:t/>
            </a:r>
            <a:endParaRPr sz="2000">
              <a:latin typeface="EB Garamond Regular"/>
              <a:ea typeface="EB Garamond Regular"/>
              <a:cs typeface="EB Garamond Regular"/>
              <a:sym typeface="EB Garamond Regular"/>
            </a:endParaRPr>
          </a:p>
        </p:txBody>
      </p:sp>
      <p:sp>
        <p:nvSpPr>
          <p:cNvPr id="128" name="Google Shape;128;p20"/>
          <p:cNvSpPr txBox="1"/>
          <p:nvPr/>
        </p:nvSpPr>
        <p:spPr>
          <a:xfrm>
            <a:off x="108125" y="1119250"/>
            <a:ext cx="4275000" cy="4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latin typeface="EB Garamond Regular"/>
                <a:ea typeface="EB Garamond Regular"/>
                <a:cs typeface="EB Garamond Regular"/>
                <a:sym typeface="EB Garamond Regular"/>
              </a:rPr>
              <a:t>X1 = [0,10]	X2 = [0,10]	X3 = [0,10]</a:t>
            </a:r>
            <a:endParaRPr sz="2000">
              <a:latin typeface="EB Garamond Regular"/>
              <a:ea typeface="EB Garamond Regular"/>
              <a:cs typeface="EB Garamond Regular"/>
              <a:sym typeface="EB Garamond Regular"/>
            </a:endParaRPr>
          </a:p>
        </p:txBody>
      </p:sp>
      <p:sp>
        <p:nvSpPr>
          <p:cNvPr id="129" name="Google Shape;129;p20"/>
          <p:cNvSpPr txBox="1"/>
          <p:nvPr/>
        </p:nvSpPr>
        <p:spPr>
          <a:xfrm>
            <a:off x="108125" y="2000250"/>
            <a:ext cx="1647000" cy="28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latin typeface="EB Garamond Regular"/>
                <a:ea typeface="EB Garamond Regular"/>
                <a:cs typeface="EB Garamond Regular"/>
                <a:sym typeface="EB Garamond Regular"/>
              </a:rPr>
              <a:t>X1 + X2 &gt; 8</a:t>
            </a:r>
            <a:endParaRPr sz="2000">
              <a:latin typeface="EB Garamond Regular"/>
              <a:ea typeface="EB Garamond Regular"/>
              <a:cs typeface="EB Garamond Regular"/>
              <a:sym typeface="EB Garamond Regular"/>
            </a:endParaRPr>
          </a:p>
          <a:p>
            <a:pPr indent="0" lvl="0" marL="0" rtl="0" algn="ctr">
              <a:spcBef>
                <a:spcPts val="0"/>
              </a:spcBef>
              <a:spcAft>
                <a:spcPts val="0"/>
              </a:spcAft>
              <a:buNone/>
            </a:pPr>
            <a:r>
              <a:t/>
            </a:r>
            <a:endParaRPr sz="2000">
              <a:latin typeface="EB Garamond Regular"/>
              <a:ea typeface="EB Garamond Regular"/>
              <a:cs typeface="EB Garamond Regular"/>
              <a:sym typeface="EB Garamond Regular"/>
            </a:endParaRPr>
          </a:p>
          <a:p>
            <a:pPr indent="0" lvl="0" marL="0" rtl="0" algn="ctr">
              <a:spcBef>
                <a:spcPts val="0"/>
              </a:spcBef>
              <a:spcAft>
                <a:spcPts val="0"/>
              </a:spcAft>
              <a:buNone/>
            </a:pPr>
            <a:r>
              <a:rPr lang="en-GB" sz="2000">
                <a:solidFill>
                  <a:schemeClr val="dk1"/>
                </a:solidFill>
                <a:latin typeface="EB Garamond Regular"/>
                <a:ea typeface="EB Garamond Regular"/>
                <a:cs typeface="EB Garamond Regular"/>
                <a:sym typeface="EB Garamond Regular"/>
              </a:rPr>
              <a:t>X1 + X2 &gt; 9</a:t>
            </a:r>
            <a:endParaRPr sz="2000">
              <a:solidFill>
                <a:schemeClr val="dk1"/>
              </a:solidFill>
              <a:latin typeface="EB Garamond Regular"/>
              <a:ea typeface="EB Garamond Regular"/>
              <a:cs typeface="EB Garamond Regular"/>
              <a:sym typeface="EB Garamond Regular"/>
            </a:endParaRPr>
          </a:p>
          <a:p>
            <a:pPr indent="0" lvl="0" marL="0" rtl="0" algn="ctr">
              <a:spcBef>
                <a:spcPts val="0"/>
              </a:spcBef>
              <a:spcAft>
                <a:spcPts val="0"/>
              </a:spcAft>
              <a:buNone/>
            </a:pPr>
            <a:r>
              <a:t/>
            </a:r>
            <a:endParaRPr sz="2000">
              <a:solidFill>
                <a:schemeClr val="dk1"/>
              </a:solidFill>
              <a:latin typeface="EB Garamond Regular"/>
              <a:ea typeface="EB Garamond Regular"/>
              <a:cs typeface="EB Garamond Regular"/>
              <a:sym typeface="EB Garamond Regular"/>
            </a:endParaRPr>
          </a:p>
          <a:p>
            <a:pPr indent="0" lvl="0" marL="0" rtl="0" algn="ctr">
              <a:spcBef>
                <a:spcPts val="0"/>
              </a:spcBef>
              <a:spcAft>
                <a:spcPts val="0"/>
              </a:spcAft>
              <a:buNone/>
            </a:pPr>
            <a:r>
              <a:rPr lang="en-GB" sz="2000">
                <a:solidFill>
                  <a:schemeClr val="dk1"/>
                </a:solidFill>
                <a:latin typeface="EB Garamond Regular"/>
                <a:ea typeface="EB Garamond Regular"/>
                <a:cs typeface="EB Garamond Regular"/>
                <a:sym typeface="EB Garamond Regular"/>
              </a:rPr>
              <a:t>X1 + X2 &gt; 7.5</a:t>
            </a:r>
            <a:endParaRPr sz="2000">
              <a:solidFill>
                <a:schemeClr val="dk1"/>
              </a:solidFill>
              <a:latin typeface="EB Garamond Regular"/>
              <a:ea typeface="EB Garamond Regular"/>
              <a:cs typeface="EB Garamond Regular"/>
              <a:sym typeface="EB Garamond Regular"/>
            </a:endParaRPr>
          </a:p>
          <a:p>
            <a:pPr indent="0" lvl="0" marL="0" rtl="0" algn="ctr">
              <a:spcBef>
                <a:spcPts val="0"/>
              </a:spcBef>
              <a:spcAft>
                <a:spcPts val="0"/>
              </a:spcAft>
              <a:buNone/>
            </a:pPr>
            <a:r>
              <a:t/>
            </a:r>
            <a:endParaRPr sz="2000">
              <a:solidFill>
                <a:schemeClr val="dk1"/>
              </a:solidFill>
              <a:latin typeface="EB Garamond Regular"/>
              <a:ea typeface="EB Garamond Regular"/>
              <a:cs typeface="EB Garamond Regular"/>
              <a:sym typeface="EB Garamond Regular"/>
            </a:endParaRPr>
          </a:p>
          <a:p>
            <a:pPr indent="0" lvl="0" marL="0" rtl="0" algn="ctr">
              <a:spcBef>
                <a:spcPts val="0"/>
              </a:spcBef>
              <a:spcAft>
                <a:spcPts val="0"/>
              </a:spcAft>
              <a:buClr>
                <a:schemeClr val="dk1"/>
              </a:buClr>
              <a:buSzPts val="1100"/>
              <a:buFont typeface="Arial"/>
              <a:buNone/>
            </a:pPr>
            <a:r>
              <a:rPr lang="en-GB" sz="2000">
                <a:solidFill>
                  <a:schemeClr val="dk1"/>
                </a:solidFill>
                <a:latin typeface="EB Garamond Regular"/>
                <a:ea typeface="EB Garamond Regular"/>
                <a:cs typeface="EB Garamond Regular"/>
                <a:sym typeface="EB Garamond Regular"/>
              </a:rPr>
              <a:t>X1 + X2 &gt; 9.5</a:t>
            </a:r>
            <a:endParaRPr sz="2000">
              <a:solidFill>
                <a:schemeClr val="dk1"/>
              </a:solidFill>
              <a:latin typeface="EB Garamond Regular"/>
              <a:ea typeface="EB Garamond Regular"/>
              <a:cs typeface="EB Garamond Regular"/>
              <a:sym typeface="EB Garamond Regular"/>
            </a:endParaRPr>
          </a:p>
        </p:txBody>
      </p:sp>
      <p:sp>
        <p:nvSpPr>
          <p:cNvPr id="130" name="Google Shape;130;p20"/>
          <p:cNvSpPr/>
          <p:nvPr/>
        </p:nvSpPr>
        <p:spPr>
          <a:xfrm>
            <a:off x="1814925" y="2232825"/>
            <a:ext cx="655500" cy="91800"/>
          </a:xfrm>
          <a:prstGeom prst="rightArrow">
            <a:avLst>
              <a:gd fmla="val 50000" name="adj1"/>
              <a:gd fmla="val 124537" name="adj2"/>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1814925" y="2809425"/>
            <a:ext cx="655500" cy="91800"/>
          </a:xfrm>
          <a:prstGeom prst="rightArrow">
            <a:avLst>
              <a:gd fmla="val 50000" name="adj1"/>
              <a:gd fmla="val 124537" name="adj2"/>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1814925" y="3386025"/>
            <a:ext cx="655500" cy="91800"/>
          </a:xfrm>
          <a:prstGeom prst="rightArrow">
            <a:avLst>
              <a:gd fmla="val 50000" name="adj1"/>
              <a:gd fmla="val 124537" name="adj2"/>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1814925" y="4092500"/>
            <a:ext cx="655500" cy="91800"/>
          </a:xfrm>
          <a:prstGeom prst="rightArrow">
            <a:avLst>
              <a:gd fmla="val 50000" name="adj1"/>
              <a:gd fmla="val 124537" name="adj2"/>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2993050" y="2528330"/>
            <a:ext cx="1115850" cy="111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nvSpPr>
        <p:spPr>
          <a:xfrm>
            <a:off x="513250" y="201850"/>
            <a:ext cx="36705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EB Garamond"/>
                <a:ea typeface="EB Garamond"/>
                <a:cs typeface="EB Garamond"/>
                <a:sym typeface="EB Garamond"/>
              </a:rPr>
              <a:t>SEA evaluation</a:t>
            </a:r>
            <a:endParaRPr sz="2800">
              <a:latin typeface="EB Garamond"/>
              <a:ea typeface="EB Garamond"/>
              <a:cs typeface="EB Garamond"/>
              <a:sym typeface="EB Garamond"/>
            </a:endParaRPr>
          </a:p>
        </p:txBody>
      </p:sp>
      <p:sp>
        <p:nvSpPr>
          <p:cNvPr id="140" name="Google Shape;140;p21"/>
          <p:cNvSpPr/>
          <p:nvPr/>
        </p:nvSpPr>
        <p:spPr>
          <a:xfrm>
            <a:off x="-44775" y="824925"/>
            <a:ext cx="3809400" cy="45300"/>
          </a:xfrm>
          <a:prstGeom prst="snip1Rect">
            <a:avLst>
              <a:gd fmla="val 50000" name="adj"/>
            </a:avLst>
          </a:prstGeom>
          <a:solidFill>
            <a:srgbClr val="A3E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1"/>
          <p:cNvPicPr preferRelativeResize="0"/>
          <p:nvPr/>
        </p:nvPicPr>
        <p:blipFill>
          <a:blip r:embed="rId3">
            <a:alphaModFix/>
          </a:blip>
          <a:stretch>
            <a:fillRect/>
          </a:stretch>
        </p:blipFill>
        <p:spPr>
          <a:xfrm>
            <a:off x="2373475" y="903500"/>
            <a:ext cx="4397040" cy="424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