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301" r:id="rId3"/>
    <p:sldId id="290" r:id="rId4"/>
    <p:sldId id="258" r:id="rId5"/>
    <p:sldId id="288" r:id="rId6"/>
    <p:sldId id="289" r:id="rId7"/>
    <p:sldId id="308" r:id="rId8"/>
    <p:sldId id="292" r:id="rId9"/>
    <p:sldId id="257" r:id="rId10"/>
    <p:sldId id="291" r:id="rId11"/>
    <p:sldId id="30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3" r:id="rId21"/>
    <p:sldId id="304" r:id="rId22"/>
    <p:sldId id="305" r:id="rId23"/>
    <p:sldId id="306" r:id="rId24"/>
    <p:sldId id="307" r:id="rId25"/>
    <p:sldId id="309" r:id="rId26"/>
    <p:sldId id="310" r:id="rId27"/>
    <p:sldId id="314" r:id="rId28"/>
    <p:sldId id="315" r:id="rId29"/>
  </p:sldIdLst>
  <p:sldSz cx="9144000" cy="5143500" type="screen16x9"/>
  <p:notesSz cx="6858000" cy="9144000"/>
  <p:embeddedFontLs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aleway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6"/>
    <p:restoredTop sz="94668"/>
  </p:normalViewPr>
  <p:slideViewPr>
    <p:cSldViewPr snapToGrid="0">
      <p:cViewPr varScale="1">
        <p:scale>
          <a:sx n="285" d="100"/>
          <a:sy n="285" d="100"/>
        </p:scale>
        <p:origin x="137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276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e1bdbbb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e1bdbbb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257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06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977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146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991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644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010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724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30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27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33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19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006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716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e1bdbbb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e1bdbbb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919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e1bdbbb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e1bdbbb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089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486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97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12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e1bdbbb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e1bdbbb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3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72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04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871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c8d1a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ac8d1a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58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e1bdbbb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e1bdbbb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mozilla.org/en-US/docs/Web/HTML/Reference" TargetMode="External"/><Relationship Id="rId4" Type="http://schemas.openxmlformats.org/officeDocument/2006/relationships/hyperlink" Target="https://marksheet.io/html-link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Visual Studio Code – editor</a:t>
            </a:r>
          </a:p>
          <a:p>
            <a:pPr lvl="1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sz="1400" dirty="0"/>
              <a:t>Prettier – formatting tool</a:t>
            </a:r>
          </a:p>
          <a:p>
            <a:pPr lvl="1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sz="1400" dirty="0" err="1"/>
              <a:t>LiveServer</a:t>
            </a:r>
            <a:endParaRPr lang="en-US" sz="1400" dirty="0"/>
          </a:p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Chrome / Firefox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24504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Page Structure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43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Structure – HTML Tags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&lt;html&gt;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&lt;head&gt;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&lt;title&gt;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&lt;h1&gt; &lt;h2&gt; … &lt;h6&gt;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3911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Structure – HTML Tags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&lt;p&gt;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 &lt;!--  --&gt;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&lt;b&gt; &lt;</a:t>
            </a:r>
            <a:r>
              <a:rPr lang="en-US" sz="1600" dirty="0" err="1"/>
              <a:t>i</a:t>
            </a:r>
            <a:r>
              <a:rPr lang="en-US" sz="1600" dirty="0"/>
              <a:t>&gt; &lt;u&gt; &lt;</a:t>
            </a:r>
            <a:r>
              <a:rPr lang="en-US" sz="1600" dirty="0" err="1"/>
              <a:t>em</a:t>
            </a:r>
            <a:r>
              <a:rPr lang="en-US" sz="1600" dirty="0"/>
              <a:t>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94396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Structure – HTML Tags &amp; Attributes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&lt;ul&gt;&lt;/</a:t>
            </a:r>
            <a:r>
              <a:rPr lang="en-US" sz="1600" dirty="0" err="1"/>
              <a:t>ol</a:t>
            </a:r>
            <a:r>
              <a:rPr lang="en-US" sz="1600" dirty="0"/>
              <a:t>&gt; &lt;</a:t>
            </a:r>
            <a:r>
              <a:rPr lang="en-US" sz="1600" dirty="0" err="1"/>
              <a:t>ol</a:t>
            </a:r>
            <a:r>
              <a:rPr lang="en-US" sz="1600" dirty="0"/>
              <a:t>&gt;&lt;/</a:t>
            </a:r>
            <a:r>
              <a:rPr lang="en-US" sz="1600" dirty="0" err="1"/>
              <a:t>ol</a:t>
            </a:r>
            <a:r>
              <a:rPr lang="en-US" sz="1600" dirty="0"/>
              <a:t>&gt; &lt;li&gt;&lt;/li&gt;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&gt; &lt;</a:t>
            </a:r>
            <a:r>
              <a:rPr lang="en-US" sz="1600" dirty="0" err="1"/>
              <a:t>hr</a:t>
            </a:r>
            <a:r>
              <a:rPr lang="en-US" sz="1600" dirty="0"/>
              <a:t>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attribute-name=“something”&gt;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&lt;input type=“password”&gt; &lt;button&gt; &lt;label&gt;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15240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Structure – HTML Tags &amp; Attributes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&lt;div&gt; &lt;span&gt;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&lt;table&gt; &lt;</a:t>
            </a:r>
            <a:r>
              <a:rPr lang="en-US" sz="1600" dirty="0" err="1"/>
              <a:t>th</a:t>
            </a:r>
            <a:r>
              <a:rPr lang="en-US" sz="1600" dirty="0"/>
              <a:t>&gt; &lt;tr&gt; &lt;td&gt;</a:t>
            </a:r>
          </a:p>
          <a:p>
            <a:pPr lvl="0" indent="-330200">
              <a:lnSpc>
                <a:spcPct val="150000"/>
              </a:lnSpc>
              <a:buSzPts val="1600"/>
            </a:pPr>
            <a:r>
              <a:rPr lang="en-GB" sz="1600" dirty="0"/>
              <a:t>&lt;form action="/</a:t>
            </a:r>
            <a:r>
              <a:rPr lang="en-GB" sz="1600" dirty="0" err="1"/>
              <a:t>action_page.php</a:t>
            </a:r>
            <a:r>
              <a:rPr lang="en-GB" sz="1600" dirty="0"/>
              <a:t>"&gt;</a:t>
            </a:r>
            <a:br>
              <a:rPr lang="en-GB" sz="1600" dirty="0"/>
            </a:br>
            <a:r>
              <a:rPr lang="en-GB" sz="1600" dirty="0"/>
              <a:t>  &lt;label for="</a:t>
            </a:r>
            <a:r>
              <a:rPr lang="en-GB" sz="1600" dirty="0" err="1"/>
              <a:t>fname</a:t>
            </a:r>
            <a:r>
              <a:rPr lang="en-GB" sz="1600" dirty="0"/>
              <a:t>"&gt;First name:&lt;/label&gt;&lt;</a:t>
            </a:r>
            <a:r>
              <a:rPr lang="en-GB" sz="1600" dirty="0" err="1"/>
              <a:t>br</a:t>
            </a:r>
            <a:r>
              <a:rPr lang="en-GB" sz="1600" dirty="0"/>
              <a:t>&gt;</a:t>
            </a:r>
            <a:br>
              <a:rPr lang="en-GB" sz="1600" dirty="0"/>
            </a:br>
            <a:r>
              <a:rPr lang="en-GB" sz="1600" dirty="0"/>
              <a:t>  &lt;input type="text" id="</a:t>
            </a:r>
            <a:r>
              <a:rPr lang="en-GB" sz="1600" dirty="0" err="1"/>
              <a:t>fname</a:t>
            </a:r>
            <a:r>
              <a:rPr lang="en-GB" sz="1600" dirty="0"/>
              <a:t>" name="</a:t>
            </a:r>
            <a:r>
              <a:rPr lang="en-GB" sz="1600" dirty="0" err="1"/>
              <a:t>fname</a:t>
            </a:r>
            <a:r>
              <a:rPr lang="en-GB" sz="1600" dirty="0"/>
              <a:t>" value="John"&gt;&lt;</a:t>
            </a:r>
            <a:r>
              <a:rPr lang="en-GB" sz="1600" dirty="0" err="1"/>
              <a:t>br</a:t>
            </a:r>
            <a:r>
              <a:rPr lang="en-GB" sz="1600" dirty="0"/>
              <a:t>&gt;</a:t>
            </a:r>
            <a:br>
              <a:rPr lang="en-GB" sz="1600" dirty="0"/>
            </a:br>
            <a:r>
              <a:rPr lang="en-GB" sz="1600" dirty="0"/>
              <a:t>  &lt;label for="</a:t>
            </a:r>
            <a:r>
              <a:rPr lang="en-GB" sz="1600" dirty="0" err="1"/>
              <a:t>lname</a:t>
            </a:r>
            <a:r>
              <a:rPr lang="en-GB" sz="1600" dirty="0"/>
              <a:t>"&gt;Last name:&lt;/label&gt;&lt;</a:t>
            </a:r>
            <a:r>
              <a:rPr lang="en-GB" sz="1600" dirty="0" err="1"/>
              <a:t>br</a:t>
            </a:r>
            <a:r>
              <a:rPr lang="en-GB" sz="1600" dirty="0"/>
              <a:t>&gt;</a:t>
            </a:r>
            <a:br>
              <a:rPr lang="en-GB" sz="1600" dirty="0"/>
            </a:br>
            <a:r>
              <a:rPr lang="en-GB" sz="1600" dirty="0"/>
              <a:t>  &lt;input type="text" id="</a:t>
            </a:r>
            <a:r>
              <a:rPr lang="en-GB" sz="1600" dirty="0" err="1"/>
              <a:t>lname</a:t>
            </a:r>
            <a:r>
              <a:rPr lang="en-GB" sz="1600" dirty="0"/>
              <a:t>" name="</a:t>
            </a:r>
            <a:r>
              <a:rPr lang="en-GB" sz="1600" dirty="0" err="1"/>
              <a:t>lname</a:t>
            </a:r>
            <a:r>
              <a:rPr lang="en-GB" sz="1600" dirty="0"/>
              <a:t>" value="Doe"&gt;&lt;</a:t>
            </a:r>
            <a:r>
              <a:rPr lang="en-GB" sz="1600" dirty="0" err="1"/>
              <a:t>br</a:t>
            </a:r>
            <a:r>
              <a:rPr lang="en-GB" sz="1600" dirty="0"/>
              <a:t>&gt;&lt;</a:t>
            </a:r>
            <a:r>
              <a:rPr lang="en-GB" sz="1600" dirty="0" err="1"/>
              <a:t>br</a:t>
            </a:r>
            <a:r>
              <a:rPr lang="en-GB" sz="1600" dirty="0"/>
              <a:t>&gt;</a:t>
            </a:r>
            <a:br>
              <a:rPr lang="en-GB" sz="1600" dirty="0"/>
            </a:br>
            <a:r>
              <a:rPr lang="en-GB" sz="1600" dirty="0"/>
              <a:t>  &lt;input type="submit" value="Submit"&gt;</a:t>
            </a:r>
            <a:br>
              <a:rPr lang="en-GB" sz="1600" dirty="0"/>
            </a:br>
            <a:r>
              <a:rPr lang="en-GB" sz="1600" dirty="0"/>
              <a:t>&lt;/form&gt;</a:t>
            </a: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93461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Live Server</a:t>
            </a:r>
            <a:endParaRPr dirty="0"/>
          </a:p>
        </p:txBody>
      </p:sp>
      <p:pic>
        <p:nvPicPr>
          <p:cNvPr id="1026" name="Picture 2" descr="Server (computing) - Wikipedia">
            <a:extLst>
              <a:ext uri="{FF2B5EF4-FFF2-40B4-BE49-F238E27FC236}">
                <a16:creationId xmlns:a16="http://schemas.microsoft.com/office/drawing/2014/main" id="{AEF491D9-7708-4E49-A02B-6E936255A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59" y="1318650"/>
            <a:ext cx="5595039" cy="335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02814" y="2091239"/>
            <a:ext cx="5018207" cy="652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What is a server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43510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Structure -  Semantic Tags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85227" y="222137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&lt;header&gt;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&lt;nav&gt;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  <p:pic>
        <p:nvPicPr>
          <p:cNvPr id="2050" name="Picture 2" descr="HTML Semantic Elements">
            <a:extLst>
              <a:ext uri="{FF2B5EF4-FFF2-40B4-BE49-F238E27FC236}">
                <a16:creationId xmlns:a16="http://schemas.microsoft.com/office/drawing/2014/main" id="{81CE91E7-EEEA-584E-ACB9-DD081DC29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7614"/>
            <a:ext cx="2231278" cy="262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7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Structure -  Semantic Tags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85227" y="222137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rPr lang="en-GB" dirty="0"/>
              <a:t>&lt;article&gt;</a:t>
            </a:r>
          </a:p>
          <a:p>
            <a:r>
              <a:rPr lang="en-GB" dirty="0"/>
              <a:t>&lt;aside&gt;</a:t>
            </a:r>
          </a:p>
          <a:p>
            <a:r>
              <a:rPr lang="en-GB" dirty="0"/>
              <a:t>&lt;details&gt;</a:t>
            </a:r>
          </a:p>
          <a:p>
            <a:r>
              <a:rPr lang="en-GB" dirty="0"/>
              <a:t>&lt;</a:t>
            </a:r>
            <a:r>
              <a:rPr lang="en-GB" dirty="0" err="1"/>
              <a:t>figcaption</a:t>
            </a:r>
            <a:r>
              <a:rPr lang="en-GB" dirty="0"/>
              <a:t>&gt;</a:t>
            </a:r>
          </a:p>
          <a:p>
            <a:r>
              <a:rPr lang="en-GB" dirty="0"/>
              <a:t>&lt;figure&gt;</a:t>
            </a:r>
          </a:p>
          <a:p>
            <a:r>
              <a:rPr lang="en-GB" dirty="0"/>
              <a:t>&lt;footer&gt;</a:t>
            </a:r>
          </a:p>
          <a:p>
            <a:r>
              <a:rPr lang="en-GB" dirty="0"/>
              <a:t>&lt;header&gt;</a:t>
            </a:r>
          </a:p>
          <a:p>
            <a:r>
              <a:rPr lang="en-GB" dirty="0"/>
              <a:t>&lt;main&gt;</a:t>
            </a:r>
          </a:p>
          <a:p>
            <a:r>
              <a:rPr lang="en-GB" dirty="0"/>
              <a:t>&lt;mark&gt;</a:t>
            </a:r>
          </a:p>
          <a:p>
            <a:r>
              <a:rPr lang="en-GB" dirty="0"/>
              <a:t>&lt;nav&gt;</a:t>
            </a:r>
          </a:p>
          <a:p>
            <a:r>
              <a:rPr lang="en-GB" dirty="0"/>
              <a:t>&lt;section&gt;</a:t>
            </a:r>
          </a:p>
          <a:p>
            <a:r>
              <a:rPr lang="en-GB" dirty="0"/>
              <a:t>&lt;summary&gt;</a:t>
            </a:r>
          </a:p>
          <a:p>
            <a:r>
              <a:rPr lang="en-GB" dirty="0"/>
              <a:t>&lt;time&gt;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  <p:pic>
        <p:nvPicPr>
          <p:cNvPr id="2050" name="Picture 2" descr="HTML Semantic Elements">
            <a:extLst>
              <a:ext uri="{FF2B5EF4-FFF2-40B4-BE49-F238E27FC236}">
                <a16:creationId xmlns:a16="http://schemas.microsoft.com/office/drawing/2014/main" id="{81CE91E7-EEEA-584E-ACB9-DD081DC29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7614"/>
            <a:ext cx="2231278" cy="262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93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Structure -  Semantic Tags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85227" y="222137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rPr lang="en-GB" dirty="0"/>
              <a:t>&lt;article&gt;</a:t>
            </a:r>
          </a:p>
          <a:p>
            <a:r>
              <a:rPr lang="en-GB" dirty="0"/>
              <a:t>&lt;aside&gt;</a:t>
            </a:r>
          </a:p>
          <a:p>
            <a:r>
              <a:rPr lang="en-GB" dirty="0"/>
              <a:t>&lt;details&gt;</a:t>
            </a:r>
          </a:p>
          <a:p>
            <a:r>
              <a:rPr lang="en-GB" dirty="0"/>
              <a:t>&lt;</a:t>
            </a:r>
            <a:r>
              <a:rPr lang="en-GB" dirty="0" err="1"/>
              <a:t>figcaption</a:t>
            </a:r>
            <a:r>
              <a:rPr lang="en-GB" dirty="0"/>
              <a:t>&gt;</a:t>
            </a:r>
          </a:p>
          <a:p>
            <a:r>
              <a:rPr lang="en-GB" dirty="0"/>
              <a:t>&lt;figure&gt;</a:t>
            </a:r>
          </a:p>
          <a:p>
            <a:r>
              <a:rPr lang="en-GB" dirty="0"/>
              <a:t>&lt;footer&gt;</a:t>
            </a:r>
          </a:p>
          <a:p>
            <a:r>
              <a:rPr lang="en-GB" dirty="0"/>
              <a:t>&lt;header&gt;</a:t>
            </a:r>
          </a:p>
          <a:p>
            <a:r>
              <a:rPr lang="en-GB" dirty="0"/>
              <a:t>&lt;main&gt;</a:t>
            </a:r>
          </a:p>
          <a:p>
            <a:r>
              <a:rPr lang="en-GB" dirty="0"/>
              <a:t>&lt;mark&gt;</a:t>
            </a:r>
          </a:p>
          <a:p>
            <a:r>
              <a:rPr lang="en-GB" dirty="0"/>
              <a:t>&lt;nav&gt;</a:t>
            </a:r>
          </a:p>
          <a:p>
            <a:r>
              <a:rPr lang="en-GB" dirty="0"/>
              <a:t>&lt;section&gt;</a:t>
            </a:r>
          </a:p>
          <a:p>
            <a:r>
              <a:rPr lang="en-GB" dirty="0"/>
              <a:t>&lt;summary&gt;</a:t>
            </a:r>
          </a:p>
          <a:p>
            <a:r>
              <a:rPr lang="en-GB" dirty="0"/>
              <a:t>&lt;time&gt;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  <p:pic>
        <p:nvPicPr>
          <p:cNvPr id="2050" name="Picture 2" descr="HTML Semantic Elements">
            <a:extLst>
              <a:ext uri="{FF2B5EF4-FFF2-40B4-BE49-F238E27FC236}">
                <a16:creationId xmlns:a16="http://schemas.microsoft.com/office/drawing/2014/main" id="{81CE91E7-EEEA-584E-ACB9-DD081DC29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7614"/>
            <a:ext cx="2231278" cy="262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3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What is HTML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Tools</a:t>
            </a:r>
            <a:endParaRPr sz="1600" dirty="0"/>
          </a:p>
          <a:p>
            <a:pPr lvl="0" indent="-330200">
              <a:lnSpc>
                <a:spcPct val="150000"/>
              </a:lnSpc>
              <a:buSzPts val="1600"/>
            </a:pPr>
            <a:r>
              <a:rPr lang="en-GB" sz="1600" dirty="0"/>
              <a:t>Page Structure</a:t>
            </a:r>
          </a:p>
          <a:p>
            <a:pPr lvl="0" indent="-330200">
              <a:lnSpc>
                <a:spcPct val="150000"/>
              </a:lnSpc>
              <a:buSzPts val="1600"/>
            </a:pPr>
            <a:r>
              <a:rPr lang="en-GB" sz="1600" dirty="0"/>
              <a:t>Quiz</a:t>
            </a:r>
          </a:p>
          <a:p>
            <a:pPr lvl="0" indent="-330200">
              <a:lnSpc>
                <a:spcPct val="150000"/>
              </a:lnSpc>
              <a:buSzPts val="1600"/>
            </a:pPr>
            <a:r>
              <a:rPr lang="en-GB" sz="1600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47685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Structure -  Meta Tags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85227" y="222137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&lt;meta charset=“UTF-8”&gt;</a:t>
            </a:r>
          </a:p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&lt;meta name=“description” content=“Fast Track IT curs”&gt;</a:t>
            </a:r>
          </a:p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&lt;meta name=“author” content=“Alex </a:t>
            </a:r>
            <a:r>
              <a:rPr lang="en-US" sz="1600" dirty="0" err="1"/>
              <a:t>Ghiurau</a:t>
            </a:r>
            <a:r>
              <a:rPr lang="en-US" sz="1600" dirty="0"/>
              <a:t>”&gt;</a:t>
            </a:r>
          </a:p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&lt;meta name=“viewport”  content=“width=device-width, initial-scale=1.0”&gt;</a:t>
            </a:r>
          </a:p>
          <a:p>
            <a:pPr indent="-330200">
              <a:lnSpc>
                <a:spcPct val="150000"/>
              </a:lnSpc>
              <a:buSzPts val="1600"/>
            </a:pPr>
            <a:endParaRPr lang="en-US" sz="1600" dirty="0"/>
          </a:p>
          <a:p>
            <a:pPr indent="-330200">
              <a:lnSpc>
                <a:spcPct val="150000"/>
              </a:lnSpc>
              <a:buSzPts val="1600"/>
            </a:pP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74889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Structure -  Script &amp; Link Tags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85227" y="222137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=“./</a:t>
            </a:r>
            <a:r>
              <a:rPr lang="en-US" sz="1600" dirty="0" err="1"/>
              <a:t>index.js</a:t>
            </a:r>
            <a:r>
              <a:rPr lang="en-US" sz="1600" dirty="0"/>
              <a:t>” type=“text/</a:t>
            </a:r>
            <a:r>
              <a:rPr lang="en-US" sz="1600" dirty="0" err="1"/>
              <a:t>javascript</a:t>
            </a:r>
            <a:r>
              <a:rPr lang="en-US" sz="1600" dirty="0"/>
              <a:t>”&gt;&lt;/script&gt;</a:t>
            </a:r>
          </a:p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=“stylesheet” </a:t>
            </a:r>
            <a:r>
              <a:rPr lang="en-US" sz="1600" dirty="0" err="1"/>
              <a:t>href</a:t>
            </a:r>
            <a:r>
              <a:rPr lang="en-US" sz="1600" dirty="0"/>
              <a:t>=“</a:t>
            </a:r>
            <a:r>
              <a:rPr lang="en-US" sz="1600" dirty="0" err="1"/>
              <a:t>style.css</a:t>
            </a:r>
            <a:r>
              <a:rPr lang="en-US" sz="1600" dirty="0"/>
              <a:t>”&gt;</a:t>
            </a:r>
          </a:p>
          <a:p>
            <a:pPr indent="-330200">
              <a:lnSpc>
                <a:spcPct val="150000"/>
              </a:lnSpc>
              <a:buSzPts val="1600"/>
            </a:pPr>
            <a:endParaRPr lang="en-US" sz="1600" dirty="0"/>
          </a:p>
          <a:p>
            <a:pPr marL="127000" indent="0">
              <a:lnSpc>
                <a:spcPct val="150000"/>
              </a:lnSpc>
              <a:buSzPts val="1600"/>
              <a:buNone/>
            </a:pPr>
            <a:r>
              <a:rPr lang="en-US" sz="1600" dirty="0"/>
              <a:t>Or inline</a:t>
            </a:r>
          </a:p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&lt;script&gt;&lt;/script&gt;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&lt;style&gt;&lt;/style&gt;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12C41-4F58-2942-9677-95CD3718F239}"/>
              </a:ext>
            </a:extLst>
          </p:cNvPr>
          <p:cNvSpPr txBox="1"/>
          <p:nvPr/>
        </p:nvSpPr>
        <p:spPr>
          <a:xfrm>
            <a:off x="6531429" y="289757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51694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Structure – Automatic generation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85227" y="222137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&lt;meta charset=“UTF-8”&gt;</a:t>
            </a:r>
          </a:p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&lt;meta name=“description” content=“Fast Track IT curs”&gt;</a:t>
            </a:r>
          </a:p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&lt;meta name=“author” name=“Alex </a:t>
            </a:r>
            <a:r>
              <a:rPr lang="en-US" sz="1600" dirty="0" err="1"/>
              <a:t>Ghiurau</a:t>
            </a:r>
            <a:r>
              <a:rPr lang="en-US" sz="1600" dirty="0"/>
              <a:t>”&gt;</a:t>
            </a:r>
          </a:p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&lt;meta name=“viewport”  content=“width=device-width</a:t>
            </a:r>
            <a:r>
              <a:rPr lang="en-US" sz="1600"/>
              <a:t>, initial-scale=1.0”&gt;</a:t>
            </a:r>
            <a:endParaRPr lang="en-US" sz="1600" dirty="0"/>
          </a:p>
          <a:p>
            <a:pPr indent="-330200">
              <a:lnSpc>
                <a:spcPct val="150000"/>
              </a:lnSpc>
              <a:buSzPts val="1600"/>
            </a:pPr>
            <a:endParaRPr lang="en-US" sz="1600" dirty="0"/>
          </a:p>
          <a:p>
            <a:pPr indent="-330200">
              <a:lnSpc>
                <a:spcPct val="150000"/>
              </a:lnSpc>
              <a:buSzPts val="1600"/>
            </a:pP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12C41-4F58-2942-9677-95CD3718F239}"/>
              </a:ext>
            </a:extLst>
          </p:cNvPr>
          <p:cNvSpPr txBox="1"/>
          <p:nvPr/>
        </p:nvSpPr>
        <p:spPr>
          <a:xfrm>
            <a:off x="6531429" y="289757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12286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Structure – A </a:t>
            </a:r>
            <a:r>
              <a:rPr lang="en-US" dirty="0" err="1"/>
              <a:t>href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85227" y="222137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=“./</a:t>
            </a:r>
            <a:r>
              <a:rPr lang="en-US" sz="1600" dirty="0" err="1"/>
              <a:t>somethingelse.html</a:t>
            </a:r>
            <a:r>
              <a:rPr lang="en-US" sz="1600" dirty="0"/>
              <a:t>”&gt;</a:t>
            </a:r>
          </a:p>
          <a:p>
            <a:pPr indent="-330200">
              <a:lnSpc>
                <a:spcPct val="150000"/>
              </a:lnSpc>
              <a:buSzPts val="1600"/>
            </a:pPr>
            <a:endParaRPr lang="en-US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12C41-4F58-2942-9677-95CD3718F239}"/>
              </a:ext>
            </a:extLst>
          </p:cNvPr>
          <p:cNvSpPr txBox="1"/>
          <p:nvPr/>
        </p:nvSpPr>
        <p:spPr>
          <a:xfrm>
            <a:off x="6531429" y="289757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2207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5604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56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85227" y="222137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Using the knowledge you gained so far</a:t>
            </a:r>
          </a:p>
          <a:p>
            <a:pPr indent="-330200">
              <a:lnSpc>
                <a:spcPct val="150000"/>
              </a:lnSpc>
              <a:buSzPts val="1600"/>
            </a:pPr>
            <a:r>
              <a:rPr lang="en-GB" sz="2000" dirty="0"/>
              <a:t>1. </a:t>
            </a:r>
            <a:r>
              <a:rPr lang="en-GB" sz="2000" dirty="0" err="1"/>
              <a:t>Creați</a:t>
            </a:r>
            <a:r>
              <a:rPr lang="en-GB" sz="2000" dirty="0"/>
              <a:t> 4 </a:t>
            </a:r>
            <a:r>
              <a:rPr lang="en-GB" sz="2000" dirty="0" err="1"/>
              <a:t>pagini</a:t>
            </a:r>
            <a:r>
              <a:rPr lang="en-GB" sz="2000" dirty="0"/>
              <a:t> HTML care </a:t>
            </a:r>
            <a:r>
              <a:rPr lang="en-GB" sz="2000" dirty="0" err="1"/>
              <a:t>să</a:t>
            </a:r>
            <a:r>
              <a:rPr lang="en-GB" sz="2000" dirty="0"/>
              <a:t> </a:t>
            </a:r>
            <a:r>
              <a:rPr lang="en-GB" sz="2000" dirty="0" err="1"/>
              <a:t>aibă</a:t>
            </a:r>
            <a:r>
              <a:rPr lang="en-GB" sz="2000" dirty="0"/>
              <a:t> (</a:t>
            </a:r>
            <a:r>
              <a:rPr lang="en-GB" sz="2000" dirty="0" err="1"/>
              <a:t>fiecare</a:t>
            </a:r>
            <a:r>
              <a:rPr lang="en-GB" sz="2000" dirty="0"/>
              <a:t>) </a:t>
            </a:r>
            <a:r>
              <a:rPr lang="en-GB" sz="2000" dirty="0" err="1"/>
              <a:t>linkuri</a:t>
            </a:r>
            <a:r>
              <a:rPr lang="en-GB" sz="2000" dirty="0"/>
              <a:t> </a:t>
            </a:r>
            <a:r>
              <a:rPr lang="en-GB" sz="2000" dirty="0" err="1"/>
              <a:t>spre</a:t>
            </a:r>
            <a:r>
              <a:rPr lang="en-GB" sz="2000" dirty="0"/>
              <a:t> </a:t>
            </a:r>
            <a:r>
              <a:rPr lang="en-GB" sz="2000" dirty="0" err="1"/>
              <a:t>celelalte</a:t>
            </a:r>
            <a:r>
              <a:rPr lang="en-GB" sz="2000" dirty="0"/>
              <a:t> </a:t>
            </a:r>
            <a:r>
              <a:rPr lang="en-GB" sz="2000" dirty="0" err="1"/>
              <a:t>două</a:t>
            </a:r>
            <a:r>
              <a:rPr lang="en-GB" sz="2000" dirty="0"/>
              <a:t> </a:t>
            </a:r>
            <a:r>
              <a:rPr lang="en-GB" sz="2000" dirty="0" err="1"/>
              <a:t>pagini</a:t>
            </a:r>
            <a:r>
              <a:rPr lang="en-GB" sz="2000" dirty="0"/>
              <a:t>. O </a:t>
            </a:r>
            <a:r>
              <a:rPr lang="en-GB" sz="2000" dirty="0" err="1"/>
              <a:t>pagină</a:t>
            </a:r>
            <a:r>
              <a:rPr lang="en-GB" sz="2000" dirty="0"/>
              <a:t> </a:t>
            </a:r>
            <a:r>
              <a:rPr lang="en-GB" sz="2000" dirty="0" err="1"/>
              <a:t>va</a:t>
            </a:r>
            <a:r>
              <a:rPr lang="en-GB" sz="2000" dirty="0"/>
              <a:t> fi </a:t>
            </a:r>
            <a:r>
              <a:rPr lang="en-GB" sz="2000" dirty="0" err="1"/>
              <a:t>pagina</a:t>
            </a:r>
            <a:r>
              <a:rPr lang="en-GB" sz="2000" dirty="0"/>
              <a:t> </a:t>
            </a:r>
            <a:r>
              <a:rPr lang="en-GB" sz="2000" dirty="0" err="1"/>
              <a:t>principală</a:t>
            </a:r>
            <a:r>
              <a:rPr lang="en-GB" sz="2000" dirty="0"/>
              <a:t>, a </a:t>
            </a:r>
            <a:r>
              <a:rPr lang="en-GB" sz="2000" dirty="0" err="1"/>
              <a:t>doua</a:t>
            </a:r>
            <a:r>
              <a:rPr lang="en-GB" sz="2000" dirty="0"/>
              <a:t> </a:t>
            </a:r>
            <a:r>
              <a:rPr lang="en-GB" sz="2000" dirty="0" err="1"/>
              <a:t>va</a:t>
            </a:r>
            <a:r>
              <a:rPr lang="en-GB" sz="2000" dirty="0"/>
              <a:t> </a:t>
            </a:r>
            <a:r>
              <a:rPr lang="en-GB" sz="2000" dirty="0" err="1"/>
              <a:t>conține</a:t>
            </a:r>
            <a:r>
              <a:rPr lang="en-GB" sz="2000" dirty="0"/>
              <a:t> un CV, a </a:t>
            </a:r>
            <a:r>
              <a:rPr lang="en-GB" sz="2000" dirty="0" err="1"/>
              <a:t>treia</a:t>
            </a:r>
            <a:r>
              <a:rPr lang="en-GB" sz="2000" dirty="0"/>
              <a:t> o </a:t>
            </a:r>
            <a:r>
              <a:rPr lang="en-GB" sz="2000" dirty="0" err="1"/>
              <a:t>listă</a:t>
            </a:r>
            <a:r>
              <a:rPr lang="en-GB" sz="2000" dirty="0"/>
              <a:t> cu </a:t>
            </a:r>
            <a:r>
              <a:rPr lang="en-GB" sz="2000" dirty="0" err="1"/>
              <a:t>cărțile</a:t>
            </a:r>
            <a:r>
              <a:rPr lang="en-GB" sz="2000" dirty="0"/>
              <a:t>/</a:t>
            </a:r>
            <a:r>
              <a:rPr lang="en-GB" sz="2000" dirty="0" err="1"/>
              <a:t>filmele</a:t>
            </a:r>
            <a:r>
              <a:rPr lang="en-GB" sz="2000" dirty="0"/>
              <a:t> </a:t>
            </a:r>
            <a:r>
              <a:rPr lang="en-GB" sz="2000" dirty="0" err="1"/>
              <a:t>preferate</a:t>
            </a:r>
            <a:r>
              <a:rPr lang="en-GB" sz="2000" dirty="0"/>
              <a:t>, </a:t>
            </a:r>
            <a:r>
              <a:rPr lang="en-GB" sz="2000" dirty="0" err="1"/>
              <a:t>iar</a:t>
            </a:r>
            <a:r>
              <a:rPr lang="en-GB" sz="2000" dirty="0"/>
              <a:t> a 4a o </a:t>
            </a:r>
            <a:r>
              <a:rPr lang="en-GB" sz="2000" dirty="0" err="1"/>
              <a:t>pagina</a:t>
            </a:r>
            <a:r>
              <a:rPr lang="en-GB" sz="2000" dirty="0"/>
              <a:t> cu </a:t>
            </a:r>
            <a:r>
              <a:rPr lang="en-GB" sz="2000" dirty="0" err="1"/>
              <a:t>statistici</a:t>
            </a:r>
            <a:r>
              <a:rPr lang="en-GB" sz="2000" dirty="0"/>
              <a:t> sub forma de table (ex. </a:t>
            </a:r>
            <a:r>
              <a:rPr lang="en-GB" sz="2000" dirty="0" err="1"/>
              <a:t>Pacienti</a:t>
            </a:r>
            <a:r>
              <a:rPr lang="en-GB" sz="2000" dirty="0"/>
              <a:t> </a:t>
            </a:r>
            <a:r>
              <a:rPr lang="en-GB" sz="2000" dirty="0" err="1"/>
              <a:t>covid</a:t>
            </a:r>
            <a:r>
              <a:rPr lang="en-GB" sz="2000" dirty="0"/>
              <a:t> </a:t>
            </a:r>
            <a:r>
              <a:rPr lang="en-GB" sz="2000" dirty="0" err="1"/>
              <a:t>pentru</a:t>
            </a:r>
            <a:r>
              <a:rPr lang="en-GB" sz="2000" dirty="0"/>
              <a:t> un </a:t>
            </a:r>
            <a:r>
              <a:rPr lang="en-GB" sz="2000" dirty="0" err="1"/>
              <a:t>judet</a:t>
            </a:r>
            <a:r>
              <a:rPr lang="en-GB" sz="2000" dirty="0"/>
              <a:t>). </a:t>
            </a:r>
          </a:p>
          <a:p>
            <a:pPr indent="-330200">
              <a:lnSpc>
                <a:spcPct val="150000"/>
              </a:lnSpc>
              <a:buSzPts val="1600"/>
            </a:pPr>
            <a:r>
              <a:rPr lang="en-GB" sz="2000" dirty="0"/>
              <a:t>2. Pe </a:t>
            </a:r>
            <a:r>
              <a:rPr lang="en-GB" sz="2000" dirty="0" err="1"/>
              <a:t>fiecare</a:t>
            </a:r>
            <a:r>
              <a:rPr lang="en-GB" sz="2000" dirty="0"/>
              <a:t> </a:t>
            </a:r>
            <a:r>
              <a:rPr lang="en-GB" sz="2000" dirty="0" err="1"/>
              <a:t>pagină</a:t>
            </a:r>
            <a:r>
              <a:rPr lang="en-GB" sz="2000" dirty="0"/>
              <a:t> </a:t>
            </a:r>
            <a:r>
              <a:rPr lang="en-GB" sz="2000" dirty="0" err="1"/>
              <a:t>să</a:t>
            </a:r>
            <a:r>
              <a:rPr lang="en-GB" sz="2000" dirty="0"/>
              <a:t> </a:t>
            </a:r>
            <a:r>
              <a:rPr lang="en-GB" sz="2000" dirty="0" err="1"/>
              <a:t>existe</a:t>
            </a:r>
            <a:r>
              <a:rPr lang="en-GB" sz="2000" dirty="0"/>
              <a:t> </a:t>
            </a:r>
            <a:r>
              <a:rPr lang="en-GB" sz="2000" dirty="0" err="1"/>
              <a:t>cel</a:t>
            </a:r>
            <a:r>
              <a:rPr lang="en-GB" sz="2000" dirty="0"/>
              <a:t> </a:t>
            </a:r>
            <a:r>
              <a:rPr lang="en-GB" sz="2000" dirty="0" err="1"/>
              <a:t>puțin</a:t>
            </a:r>
            <a:r>
              <a:rPr lang="en-GB" sz="2000" dirty="0"/>
              <a:t> </a:t>
            </a:r>
            <a:r>
              <a:rPr lang="en-GB" sz="2000" dirty="0" err="1"/>
              <a:t>două</a:t>
            </a:r>
            <a:r>
              <a:rPr lang="en-GB" sz="2000" dirty="0"/>
              <a:t> </a:t>
            </a:r>
            <a:r>
              <a:rPr lang="en-GB" sz="2000" dirty="0" err="1"/>
              <a:t>poze</a:t>
            </a:r>
            <a:r>
              <a:rPr lang="en-GB" sz="2000" dirty="0"/>
              <a:t>, 3 </a:t>
            </a:r>
            <a:r>
              <a:rPr lang="en-GB" sz="2000" dirty="0" err="1"/>
              <a:t>paragrafe</a:t>
            </a:r>
            <a:r>
              <a:rPr lang="en-GB" sz="2000" dirty="0"/>
              <a:t>, o </a:t>
            </a:r>
            <a:r>
              <a:rPr lang="en-GB" sz="2000" dirty="0" err="1"/>
              <a:t>listă</a:t>
            </a:r>
            <a:r>
              <a:rPr lang="en-GB" sz="2000" dirty="0"/>
              <a:t> </a:t>
            </a:r>
            <a:r>
              <a:rPr lang="en-GB" sz="2000" dirty="0" err="1"/>
              <a:t>și</a:t>
            </a:r>
            <a:r>
              <a:rPr lang="en-GB" sz="2000" dirty="0"/>
              <a:t> un </a:t>
            </a:r>
            <a:r>
              <a:rPr lang="en-GB" sz="2000" dirty="0" err="1"/>
              <a:t>tabel</a:t>
            </a:r>
            <a:r>
              <a:rPr lang="en-GB" sz="2000" dirty="0"/>
              <a:t>. </a:t>
            </a:r>
            <a:r>
              <a:rPr lang="en-GB" sz="2000" dirty="0" err="1"/>
              <a:t>Linkurile</a:t>
            </a:r>
            <a:r>
              <a:rPr lang="en-GB" sz="2000" dirty="0"/>
              <a:t> </a:t>
            </a:r>
            <a:r>
              <a:rPr lang="en-GB" sz="2000" dirty="0" err="1"/>
              <a:t>să</a:t>
            </a:r>
            <a:r>
              <a:rPr lang="en-GB" sz="2000" dirty="0"/>
              <a:t> fie </a:t>
            </a:r>
            <a:r>
              <a:rPr lang="en-GB" sz="2000" dirty="0" err="1"/>
              <a:t>chiar</a:t>
            </a:r>
            <a:r>
              <a:rPr lang="en-GB" sz="2000" dirty="0"/>
              <a:t> </a:t>
            </a:r>
            <a:r>
              <a:rPr lang="en-GB" sz="2000" dirty="0" err="1"/>
              <a:t>pozele</a:t>
            </a:r>
            <a:r>
              <a:rPr lang="en-GB" sz="2000" dirty="0"/>
              <a:t>, nu un text. </a:t>
            </a:r>
          </a:p>
          <a:p>
            <a:pPr indent="-330200">
              <a:lnSpc>
                <a:spcPct val="150000"/>
              </a:lnSpc>
              <a:buSzPts val="1600"/>
            </a:pPr>
            <a:r>
              <a:rPr lang="en-GB" sz="2000" dirty="0"/>
              <a:t>3. </a:t>
            </a:r>
            <a:r>
              <a:rPr lang="en-GB" sz="2000" dirty="0" err="1"/>
              <a:t>Studiați</a:t>
            </a:r>
            <a:r>
              <a:rPr lang="en-GB" sz="2000" dirty="0"/>
              <a:t> </a:t>
            </a:r>
            <a:r>
              <a:rPr lang="en-GB" sz="2000" dirty="0" err="1"/>
              <a:t>în</a:t>
            </a:r>
            <a:r>
              <a:rPr lang="en-GB" sz="2000" dirty="0"/>
              <a:t> special </a:t>
            </a:r>
            <a:r>
              <a:rPr lang="en-GB" sz="2000" dirty="0" err="1"/>
              <a:t>tagurile</a:t>
            </a:r>
            <a:r>
              <a:rPr lang="en-GB" sz="2000" dirty="0"/>
              <a:t> &lt;div&gt; &lt;form&gt; &lt;label&gt; &lt;input&gt;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12C41-4F58-2942-9677-95CD3718F239}"/>
              </a:ext>
            </a:extLst>
          </p:cNvPr>
          <p:cNvSpPr txBox="1"/>
          <p:nvPr/>
        </p:nvSpPr>
        <p:spPr>
          <a:xfrm>
            <a:off x="6531429" y="289757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466493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 Statistics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85227" y="222137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Will contain &lt;p&gt; &lt;div&gt; &lt;a&gt; &lt;table&gt; &lt;</a:t>
            </a:r>
            <a:r>
              <a:rPr lang="en-US" sz="1600" dirty="0" err="1"/>
              <a:t>th</a:t>
            </a:r>
            <a:r>
              <a:rPr lang="en-US" sz="1600" dirty="0"/>
              <a:t>&gt; &lt;tr&gt; &lt;td&gt; 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Reference to index and contact page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Display a table having the following data</a:t>
            </a:r>
          </a:p>
          <a:p>
            <a:pPr lvl="1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sz="1400" dirty="0"/>
              <a:t>Nr</a:t>
            </a:r>
          </a:p>
          <a:p>
            <a:pPr lvl="1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sz="1400" dirty="0"/>
              <a:t>County (10 county’s are enough)</a:t>
            </a:r>
          </a:p>
          <a:p>
            <a:pPr lvl="1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sz="1400" dirty="0"/>
              <a:t>Total cases </a:t>
            </a:r>
          </a:p>
          <a:p>
            <a:pPr lvl="1" indent="-330200">
              <a:lnSpc>
                <a:spcPct val="150000"/>
              </a:lnSpc>
              <a:spcBef>
                <a:spcPts val="0"/>
              </a:spcBef>
              <a:buSzPts val="1600"/>
              <a:buChar char="●"/>
            </a:pPr>
            <a:r>
              <a:rPr lang="en-US" sz="1400" dirty="0"/>
              <a:t>Population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12C41-4F58-2942-9677-95CD3718F239}"/>
              </a:ext>
            </a:extLst>
          </p:cNvPr>
          <p:cNvSpPr txBox="1"/>
          <p:nvPr/>
        </p:nvSpPr>
        <p:spPr>
          <a:xfrm>
            <a:off x="6531429" y="289757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23987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 – </a:t>
            </a:r>
            <a:r>
              <a:rPr lang="en-US" dirty="0" err="1"/>
              <a:t>Referecences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85227" y="222137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30200">
              <a:lnSpc>
                <a:spcPct val="150000"/>
              </a:lnSpc>
              <a:buSzPts val="1600"/>
            </a:pPr>
            <a:r>
              <a:rPr lang="en-US" sz="1400" dirty="0">
                <a:hlinkClick r:id="rId3"/>
              </a:rPr>
              <a:t>https://www.w3schools.com/tags/default.asp</a:t>
            </a:r>
            <a:r>
              <a:rPr lang="en-US" sz="1400" dirty="0"/>
              <a:t>  (</a:t>
            </a:r>
            <a:r>
              <a:rPr lang="en-US" sz="1400" dirty="0" err="1"/>
              <a:t>gasiti</a:t>
            </a:r>
            <a:r>
              <a:rPr lang="en-US" sz="1400" dirty="0"/>
              <a:t> in </a:t>
            </a:r>
            <a:r>
              <a:rPr lang="en-US" sz="1400" dirty="0" err="1"/>
              <a:t>stanga</a:t>
            </a:r>
            <a:r>
              <a:rPr lang="en-US" sz="1400" dirty="0"/>
              <a:t>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tagurile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docs)</a:t>
            </a:r>
          </a:p>
          <a:p>
            <a:pPr lvl="0" indent="-330200">
              <a:lnSpc>
                <a:spcPct val="150000"/>
              </a:lnSpc>
              <a:buSzPts val="1600"/>
            </a:pPr>
            <a:r>
              <a:rPr lang="en-GB" sz="1400" dirty="0">
                <a:hlinkClick r:id="rId4"/>
              </a:rPr>
              <a:t>https://marksheet.io/html-links.html</a:t>
            </a:r>
            <a:r>
              <a:rPr lang="en-GB" sz="1400" dirty="0"/>
              <a:t> (</a:t>
            </a:r>
            <a:r>
              <a:rPr lang="en-GB" sz="1400" dirty="0" err="1"/>
              <a:t>cititi</a:t>
            </a:r>
            <a:r>
              <a:rPr lang="en-GB" sz="1400" dirty="0"/>
              <a:t> cu </a:t>
            </a:r>
            <a:r>
              <a:rPr lang="en-GB" sz="1400" dirty="0" err="1"/>
              <a:t>atentie</a:t>
            </a:r>
            <a:r>
              <a:rPr lang="en-GB" sz="1400" dirty="0"/>
              <a:t> </a:t>
            </a:r>
            <a:r>
              <a:rPr lang="en-GB" sz="1400" dirty="0" err="1"/>
              <a:t>pentru</a:t>
            </a:r>
            <a:r>
              <a:rPr lang="en-GB" sz="1400" dirty="0"/>
              <a:t> a </a:t>
            </a:r>
            <a:r>
              <a:rPr lang="en-GB" sz="1400" dirty="0" err="1"/>
              <a:t>implementa</a:t>
            </a:r>
            <a:r>
              <a:rPr lang="en-GB" sz="1400" dirty="0"/>
              <a:t> extra points in index)</a:t>
            </a:r>
          </a:p>
          <a:p>
            <a:pPr lvl="0" indent="-330200">
              <a:lnSpc>
                <a:spcPct val="150000"/>
              </a:lnSpc>
              <a:buSzPts val="1600"/>
            </a:pPr>
            <a:r>
              <a:rPr lang="en-GB" sz="1400" dirty="0">
                <a:hlinkClick r:id="rId5"/>
              </a:rPr>
              <a:t>https://developer.mozilla.org/en-US/docs/Web/HTML/Reference</a:t>
            </a:r>
            <a:endParaRPr lang="en-GB" sz="1400" dirty="0"/>
          </a:p>
          <a:p>
            <a:pPr lvl="0" indent="-330200">
              <a:lnSpc>
                <a:spcPct val="150000"/>
              </a:lnSpc>
              <a:buSzPts val="1600"/>
            </a:pPr>
            <a:endParaRPr lang="en-GB" sz="1400" dirty="0"/>
          </a:p>
          <a:p>
            <a:pPr lvl="0" indent="-330200">
              <a:lnSpc>
                <a:spcPct val="150000"/>
              </a:lnSpc>
              <a:buSzPts val="1600"/>
            </a:pPr>
            <a:endParaRPr lang="en-GB" sz="1400" dirty="0"/>
          </a:p>
          <a:p>
            <a:pPr lvl="0" indent="-330200">
              <a:lnSpc>
                <a:spcPct val="150000"/>
              </a:lnSpc>
              <a:buSzPts val="1600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12C41-4F58-2942-9677-95CD3718F239}"/>
              </a:ext>
            </a:extLst>
          </p:cNvPr>
          <p:cNvSpPr txBox="1"/>
          <p:nvPr/>
        </p:nvSpPr>
        <p:spPr>
          <a:xfrm>
            <a:off x="6531429" y="289757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56892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What Is HTML?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4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HTML?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HTML stands for Hyper Text Markup Language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HTML is </a:t>
            </a:r>
            <a:r>
              <a:rPr lang="en" sz="1600" b="1" dirty="0"/>
              <a:t>not </a:t>
            </a:r>
            <a:r>
              <a:rPr lang="en" sz="1600" dirty="0"/>
              <a:t>a programming language.</a:t>
            </a:r>
            <a:endParaRPr sz="1600" dirty="0"/>
          </a:p>
          <a:p>
            <a:pPr lvl="0" indent="-330200">
              <a:lnSpc>
                <a:spcPct val="150000"/>
              </a:lnSpc>
              <a:buSzPts val="1600"/>
            </a:pPr>
            <a:r>
              <a:rPr lang="en-GB" sz="1600" dirty="0"/>
              <a:t>HTML is the standard </a:t>
            </a:r>
            <a:r>
              <a:rPr lang="en-GB" sz="1600" dirty="0" err="1"/>
              <a:t>markup</a:t>
            </a:r>
            <a:r>
              <a:rPr lang="en-GB" sz="1600" dirty="0"/>
              <a:t> language for creating Web pages</a:t>
            </a:r>
          </a:p>
          <a:p>
            <a:pPr lvl="0" indent="-330200">
              <a:lnSpc>
                <a:spcPct val="150000"/>
              </a:lnSpc>
              <a:buSzPts val="1600"/>
            </a:pPr>
            <a:r>
              <a:rPr lang="en-GB" sz="1600" dirty="0"/>
              <a:t>HTML elements tell the browser how to display the content</a:t>
            </a:r>
          </a:p>
          <a:p>
            <a:pPr lvl="0" indent="-330200">
              <a:lnSpc>
                <a:spcPct val="150000"/>
              </a:lnSpc>
              <a:buSzPts val="1600"/>
            </a:pPr>
            <a:r>
              <a:rPr lang="en-GB" sz="1600" dirty="0"/>
              <a:t>HTML describes the structure of a Web page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HTML?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lnSpc>
                <a:spcPct val="150000"/>
              </a:lnSpc>
              <a:buSzPts val="1600"/>
            </a:pPr>
            <a:r>
              <a:rPr lang="en-US" sz="1600" dirty="0"/>
              <a:t>HTML elements tell the browser how to display the content</a:t>
            </a:r>
          </a:p>
          <a:p>
            <a:pPr lvl="0" indent="-330200">
              <a:lnSpc>
                <a:spcPct val="150000"/>
              </a:lnSpc>
              <a:buSzPts val="1600"/>
            </a:pPr>
            <a:r>
              <a:rPr lang="en-GB" sz="1600" dirty="0"/>
              <a:t>HTML elements label pieces of content such as "this is a heading", "this is a paragraph", "this is a link", etc.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06282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HTML?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146050" indent="0">
              <a:buNone/>
            </a:pP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&lt;!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DOCTYPE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Menlo" panose="020B0609030804020204" pitchFamily="49" charset="0"/>
              </a:rPr>
              <a:t>html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b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     &lt;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Page Title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b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b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My First Heading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      &lt;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My first paragraph.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b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146050" indent="0">
              <a:buNone/>
            </a:pPr>
            <a:b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-GB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127000" indent="0">
              <a:lnSpc>
                <a:spcPct val="150000"/>
              </a:lnSpc>
              <a:buSzPts val="160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175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HTML?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indent="0">
              <a:lnSpc>
                <a:spcPct val="150000"/>
              </a:lnSpc>
              <a:buSzPts val="1600"/>
              <a:buNone/>
            </a:pPr>
            <a:r>
              <a:rPr lang="en-US" sz="1600" dirty="0"/>
              <a:t>World Wide Web Consortium are making the standards</a:t>
            </a:r>
          </a:p>
        </p:txBody>
      </p:sp>
    </p:spTree>
    <p:extLst>
      <p:ext uri="{BB962C8B-B14F-4D97-AF65-F5344CB8AC3E}">
        <p14:creationId xmlns:p14="http://schemas.microsoft.com/office/powerpoint/2010/main" val="249309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506135-0A47-AF42-97B6-10D6BE3C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028"/>
            <a:ext cx="9144000" cy="48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0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needed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918</Words>
  <Application>Microsoft Macintosh PowerPoint</Application>
  <PresentationFormat>On-screen Show (16:9)</PresentationFormat>
  <Paragraphs>135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Raleway</vt:lpstr>
      <vt:lpstr>Arial</vt:lpstr>
      <vt:lpstr>Lato</vt:lpstr>
      <vt:lpstr>Menlo</vt:lpstr>
      <vt:lpstr>Streamline</vt:lpstr>
      <vt:lpstr>HTML</vt:lpstr>
      <vt:lpstr>Agenda</vt:lpstr>
      <vt:lpstr> What Is HTML?</vt:lpstr>
      <vt:lpstr>What Is HTML?</vt:lpstr>
      <vt:lpstr>What Is HTML?</vt:lpstr>
      <vt:lpstr>What Is HTML?</vt:lpstr>
      <vt:lpstr>What Is HTML?</vt:lpstr>
      <vt:lpstr>PowerPoint Presentation</vt:lpstr>
      <vt:lpstr>Tools needed</vt:lpstr>
      <vt:lpstr>Tools</vt:lpstr>
      <vt:lpstr>Page Structure</vt:lpstr>
      <vt:lpstr>Page Structure – HTML Tags</vt:lpstr>
      <vt:lpstr>Page Structure – HTML Tags</vt:lpstr>
      <vt:lpstr>Page Structure – HTML Tags &amp; Attributes</vt:lpstr>
      <vt:lpstr>Page Structure – HTML Tags &amp; Attributes</vt:lpstr>
      <vt:lpstr>Live Server</vt:lpstr>
      <vt:lpstr>Page Structure -  Semantic Tags</vt:lpstr>
      <vt:lpstr>Page Structure -  Semantic Tags</vt:lpstr>
      <vt:lpstr>Page Structure -  Semantic Tags</vt:lpstr>
      <vt:lpstr>Page Structure -  Meta Tags</vt:lpstr>
      <vt:lpstr>Page Structure -  Script &amp; Link Tags</vt:lpstr>
      <vt:lpstr>Page Structure – Automatic generation</vt:lpstr>
      <vt:lpstr>Page Structure – A href</vt:lpstr>
      <vt:lpstr>Quiz</vt:lpstr>
      <vt:lpstr>Assignment</vt:lpstr>
      <vt:lpstr>Assignment</vt:lpstr>
      <vt:lpstr>Ex Statistics</vt:lpstr>
      <vt:lpstr>Assignment – Referecences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cp:lastModifiedBy>Microsoft Office User</cp:lastModifiedBy>
  <cp:revision>19</cp:revision>
  <dcterms:modified xsi:type="dcterms:W3CDTF">2022-10-17T13:11:12Z</dcterms:modified>
</cp:coreProperties>
</file>