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301" r:id="rId2"/>
    <p:sldId id="256" r:id="rId3"/>
    <p:sldId id="257" r:id="rId4"/>
    <p:sldId id="258" r:id="rId5"/>
    <p:sldId id="259" r:id="rId6"/>
    <p:sldId id="260" r:id="rId7"/>
    <p:sldId id="261" r:id="rId8"/>
    <p:sldId id="262" r:id="rId9"/>
    <p:sldId id="263" r:id="rId10"/>
    <p:sldId id="304" r:id="rId11"/>
    <p:sldId id="305" r:id="rId12"/>
    <p:sldId id="303" r:id="rId13"/>
    <p:sldId id="306" r:id="rId14"/>
    <p:sldId id="308" r:id="rId15"/>
    <p:sldId id="309" r:id="rId16"/>
    <p:sldId id="310" r:id="rId17"/>
    <p:sldId id="311" r:id="rId18"/>
    <p:sldId id="312" r:id="rId19"/>
    <p:sldId id="313" r:id="rId20"/>
    <p:sldId id="302" r:id="rId21"/>
    <p:sldId id="314" r:id="rId22"/>
    <p:sldId id="323" r:id="rId23"/>
    <p:sldId id="324" r:id="rId24"/>
    <p:sldId id="325" r:id="rId25"/>
    <p:sldId id="326" r:id="rId26"/>
    <p:sldId id="265" r:id="rId27"/>
    <p:sldId id="327" r:id="rId28"/>
    <p:sldId id="266" r:id="rId29"/>
    <p:sldId id="267" r:id="rId30"/>
    <p:sldId id="268" r:id="rId31"/>
    <p:sldId id="269" r:id="rId32"/>
    <p:sldId id="270" r:id="rId33"/>
    <p:sldId id="271" r:id="rId34"/>
    <p:sldId id="272" r:id="rId35"/>
    <p:sldId id="273" r:id="rId36"/>
    <p:sldId id="274" r:id="rId37"/>
    <p:sldId id="275" r:id="rId38"/>
    <p:sldId id="276" r:id="rId39"/>
  </p:sldIdLst>
  <p:sldSz cx="9144000" cy="5143500" type="screen16x9"/>
  <p:notesSz cx="6858000" cy="9144000"/>
  <p:embeddedFontLst>
    <p:embeddedFont>
      <p:font typeface="charter" panose="02040503050506020203" pitchFamily="18" charset="0"/>
      <p:regular r:id="rId41"/>
      <p:bold r:id="rId42"/>
      <p:italic r:id="rId43"/>
      <p:boldItalic r:id="rId44"/>
    </p:embeddedFont>
    <p:embeddedFont>
      <p:font typeface="Georgia" panose="02040502050405020303" pitchFamily="18" charset="0"/>
      <p:regular r:id="rId45"/>
      <p:bold r:id="rId46"/>
      <p:italic r:id="rId47"/>
      <p:boldItalic r:id="rId48"/>
    </p:embeddedFont>
    <p:embeddedFont>
      <p:font typeface="Lato" panose="020F0502020204030203" pitchFamily="34" charset="0"/>
      <p:regular r:id="rId49"/>
      <p:bold r:id="rId50"/>
      <p:italic r:id="rId51"/>
      <p:boldItalic r:id="rId52"/>
    </p:embeddedFont>
    <p:embeddedFont>
      <p:font typeface="Raleway" pitchFamily="2" charset="77"/>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8"/>
    <p:restoredTop sz="91509"/>
  </p:normalViewPr>
  <p:slideViewPr>
    <p:cSldViewPr snapToGrid="0">
      <p:cViewPr varScale="1">
        <p:scale>
          <a:sx n="109" d="100"/>
          <a:sy n="109" d="100"/>
        </p:scale>
        <p:origin x="192" y="27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bac8d1ae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bac8d1ae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576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6268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4254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351834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253504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317339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72619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3090336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18340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3901759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546ec82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546ec82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Promises in JavaScript are similar to the promises you make in real life, so let’s look at promises in real life.</a:t>
            </a:r>
          </a:p>
        </p:txBody>
      </p:sp>
    </p:spTree>
    <p:extLst>
      <p:ext uri="{BB962C8B-B14F-4D97-AF65-F5344CB8AC3E}">
        <p14:creationId xmlns:p14="http://schemas.microsoft.com/office/powerpoint/2010/main" val="84810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e058ebdf6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e058ebdf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63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e058ebdf6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e058ebdf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18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847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949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409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953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e058ebdf6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e058ebdf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e058ebdf6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e058ebdf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947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e058ebdf6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e058ebdf6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e058ebdf6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e058ebdf6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e058ebdf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e058ebd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e058ebdf6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e058ebdf6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e058ebdf6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e058ebdf6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e058ebdf6_1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e058ebdf6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e058ebdf6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e058ebdf6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e058ebdf6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e058ebdf6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e058ebdf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e058ebdf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e058ebdf6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e058ebdf6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e058ebdf6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e058ebdf6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e058ebdf6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e058ebdf6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24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e058ebdf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e058ebd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058ebd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058ebd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e058ebdf6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e058ebdf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e058ebdf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e058ebdf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e058ebdf6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e058ebdf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e058ebdf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e058ebdf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https://web.dev/promises/"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hyperlink" Target="https://medium.com/dailyjs/javascript-async-await-zero-to-hero-plus-cheat-sheet-4b064401e29a" TargetMode="External"/><Relationship Id="rId4" Type="http://schemas.openxmlformats.org/officeDocument/2006/relationships/hyperlink" Target="https://blog.domenic.me/youre-missing-the-point-of-promi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30200" algn="l" rtl="0">
              <a:lnSpc>
                <a:spcPct val="150000"/>
              </a:lnSpc>
              <a:spcBef>
                <a:spcPts val="0"/>
              </a:spcBef>
              <a:spcAft>
                <a:spcPts val="0"/>
              </a:spcAft>
              <a:buSzPts val="1600"/>
              <a:buChar char="●"/>
            </a:pPr>
            <a:r>
              <a:rPr lang="en-US" sz="1600" dirty="0"/>
              <a:t>Asynchrony</a:t>
            </a:r>
          </a:p>
          <a:p>
            <a:pPr marL="457200" lvl="0" indent="-330200" algn="l" rtl="0">
              <a:lnSpc>
                <a:spcPct val="150000"/>
              </a:lnSpc>
              <a:spcBef>
                <a:spcPts val="0"/>
              </a:spcBef>
              <a:spcAft>
                <a:spcPts val="0"/>
              </a:spcAft>
              <a:buSzPts val="1600"/>
              <a:buChar char="●"/>
            </a:pPr>
            <a:r>
              <a:rPr lang="en-US" sz="1600" dirty="0"/>
              <a:t>Callbacks</a:t>
            </a:r>
          </a:p>
          <a:p>
            <a:pPr marL="457200" lvl="0" indent="-330200" algn="l" rtl="0">
              <a:lnSpc>
                <a:spcPct val="150000"/>
              </a:lnSpc>
              <a:spcBef>
                <a:spcPts val="0"/>
              </a:spcBef>
              <a:spcAft>
                <a:spcPts val="0"/>
              </a:spcAft>
              <a:buSzPts val="1600"/>
              <a:buChar char="●"/>
            </a:pPr>
            <a:r>
              <a:rPr lang="en-US" sz="1600" dirty="0"/>
              <a:t>Promises</a:t>
            </a:r>
          </a:p>
          <a:p>
            <a:pPr marL="457200" lvl="0" indent="-330200" algn="l" rtl="0">
              <a:lnSpc>
                <a:spcPct val="150000"/>
              </a:lnSpc>
              <a:spcBef>
                <a:spcPts val="0"/>
              </a:spcBef>
              <a:spcAft>
                <a:spcPts val="0"/>
              </a:spcAft>
              <a:buSzPts val="1600"/>
              <a:buChar char="●"/>
            </a:pPr>
            <a:r>
              <a:rPr lang="en-US" sz="1600" dirty="0"/>
              <a:t>async/await </a:t>
            </a:r>
          </a:p>
          <a:p>
            <a:pPr marL="457200" lvl="0" indent="-330200" algn="l" rtl="0">
              <a:lnSpc>
                <a:spcPct val="150000"/>
              </a:lnSpc>
              <a:spcBef>
                <a:spcPts val="0"/>
              </a:spcBef>
              <a:spcAft>
                <a:spcPts val="0"/>
              </a:spcAft>
              <a:buSzPts val="1600"/>
              <a:buChar char="●"/>
            </a:pPr>
            <a:r>
              <a:rPr lang="en-US" sz="1600" dirty="0"/>
              <a:t>Exercises</a:t>
            </a:r>
          </a:p>
          <a:p>
            <a:pPr marL="457200" lvl="0" indent="-330200" algn="l" rtl="0">
              <a:lnSpc>
                <a:spcPct val="150000"/>
              </a:lnSpc>
              <a:spcBef>
                <a:spcPts val="0"/>
              </a:spcBef>
              <a:spcAft>
                <a:spcPts val="0"/>
              </a:spcAft>
              <a:buSzPts val="1600"/>
              <a:buChar char="●"/>
            </a:pPr>
            <a:r>
              <a:rPr lang="en-US" sz="1600" dirty="0"/>
              <a:t>Assignment?</a:t>
            </a:r>
          </a:p>
        </p:txBody>
      </p:sp>
    </p:spTree>
    <p:extLst>
      <p:ext uri="{BB962C8B-B14F-4D97-AF65-F5344CB8AC3E}">
        <p14:creationId xmlns:p14="http://schemas.microsoft.com/office/powerpoint/2010/main" val="362549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The </a:t>
            </a:r>
            <a:r>
              <a:rPr lang="en-US" dirty="0"/>
              <a:t>frustration</a:t>
            </a:r>
            <a:endParaRPr dirty="0"/>
          </a:p>
        </p:txBody>
      </p:sp>
      <p:sp>
        <p:nvSpPr>
          <p:cNvPr id="98" name="Google Shape;98;p15"/>
          <p:cNvSpPr txBox="1">
            <a:spLocks noGrp="1"/>
          </p:cNvSpPr>
          <p:nvPr>
            <p:ph type="subTitle" idx="1"/>
          </p:nvPr>
        </p:nvSpPr>
        <p:spPr>
          <a:xfrm>
            <a:off x="728038" y="2597566"/>
            <a:ext cx="7687923" cy="779168"/>
          </a:xfrm>
          <a:prstGeom prst="rect">
            <a:avLst/>
          </a:prstGeom>
        </p:spPr>
        <p:txBody>
          <a:bodyPr spcFirstLastPara="1" wrap="square" lIns="91425" tIns="91425" rIns="91425" bIns="91425" anchor="t" anchorCtr="0">
            <a:noAutofit/>
          </a:bodyPr>
          <a:lstStyle/>
          <a:p>
            <a:pPr marL="0" lvl="0" indent="0"/>
            <a:r>
              <a:rPr lang="en-GB" dirty="0"/>
              <a:t>"JavaScript fatigue is what happens when people use tools they don't need to solve problems they don't have." –</a:t>
            </a:r>
          </a:p>
          <a:p>
            <a:pPr marL="0" lvl="0" indent="0"/>
            <a:r>
              <a:rPr lang="en-GB" dirty="0"/>
              <a:t>Lucas F Costa</a:t>
            </a:r>
            <a:endParaRPr dirty="0"/>
          </a:p>
        </p:txBody>
      </p:sp>
    </p:spTree>
    <p:extLst>
      <p:ext uri="{BB962C8B-B14F-4D97-AF65-F5344CB8AC3E}">
        <p14:creationId xmlns:p14="http://schemas.microsoft.com/office/powerpoint/2010/main" val="290029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The </a:t>
            </a:r>
            <a:r>
              <a:rPr lang="en-US" dirty="0"/>
              <a:t>reality</a:t>
            </a:r>
            <a:endParaRPr dirty="0"/>
          </a:p>
        </p:txBody>
      </p:sp>
      <p:sp>
        <p:nvSpPr>
          <p:cNvPr id="98" name="Google Shape;98;p15"/>
          <p:cNvSpPr txBox="1">
            <a:spLocks noGrp="1"/>
          </p:cNvSpPr>
          <p:nvPr>
            <p:ph type="subTitle" idx="1"/>
          </p:nvPr>
        </p:nvSpPr>
        <p:spPr>
          <a:xfrm>
            <a:off x="728038" y="2597566"/>
            <a:ext cx="7687923" cy="779168"/>
          </a:xfrm>
          <a:prstGeom prst="rect">
            <a:avLst/>
          </a:prstGeom>
        </p:spPr>
        <p:txBody>
          <a:bodyPr spcFirstLastPara="1" wrap="square" lIns="91425" tIns="91425" rIns="91425" bIns="91425" anchor="t" anchorCtr="0">
            <a:noAutofit/>
          </a:bodyPr>
          <a:lstStyle/>
          <a:p>
            <a:pPr marL="0" lvl="0" indent="0"/>
            <a:r>
              <a:rPr lang="en-GB" dirty="0"/>
              <a:t>JavaScript is a </a:t>
            </a:r>
            <a:r>
              <a:rPr lang="en-GB" b="1" i="1" dirty="0"/>
              <a:t>synchronous</a:t>
            </a:r>
            <a:r>
              <a:rPr lang="en-GB" i="1" dirty="0"/>
              <a:t> </a:t>
            </a:r>
            <a:r>
              <a:rPr lang="en-GB" dirty="0"/>
              <a:t>programming language. But thanks to </a:t>
            </a:r>
            <a:r>
              <a:rPr lang="en-GB" dirty="0" err="1"/>
              <a:t>callback</a:t>
            </a:r>
            <a:r>
              <a:rPr lang="en-GB" dirty="0"/>
              <a:t> functions we can make it function like an </a:t>
            </a:r>
            <a:r>
              <a:rPr lang="en-GB" b="1" i="1" dirty="0"/>
              <a:t>asynchronous</a:t>
            </a:r>
            <a:r>
              <a:rPr lang="en-GB" i="1" dirty="0"/>
              <a:t> </a:t>
            </a:r>
            <a:r>
              <a:rPr lang="en-GB" dirty="0"/>
              <a:t>programming language.</a:t>
            </a:r>
            <a:endParaRPr dirty="0"/>
          </a:p>
        </p:txBody>
      </p:sp>
    </p:spTree>
    <p:extLst>
      <p:ext uri="{BB962C8B-B14F-4D97-AF65-F5344CB8AC3E}">
        <p14:creationId xmlns:p14="http://schemas.microsoft.com/office/powerpoint/2010/main" val="34795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t>What is a</a:t>
            </a:r>
            <a:r>
              <a:rPr lang="en" dirty="0">
                <a:solidFill>
                  <a:srgbClr val="000000"/>
                </a:solidFill>
              </a:rPr>
              <a:t> promise</a:t>
            </a:r>
            <a:r>
              <a:rPr lang="en" b="0" dirty="0"/>
              <a:t>?</a:t>
            </a:r>
            <a:endParaRPr b="0" dirty="0"/>
          </a:p>
        </p:txBody>
      </p:sp>
      <p:sp>
        <p:nvSpPr>
          <p:cNvPr id="98" name="Google Shape;98;p15"/>
          <p:cNvSpPr txBox="1">
            <a:spLocks noGrp="1"/>
          </p:cNvSpPr>
          <p:nvPr>
            <p:ph type="subTitle" idx="1"/>
          </p:nvPr>
        </p:nvSpPr>
        <p:spPr>
          <a:xfrm>
            <a:off x="728038" y="2597566"/>
            <a:ext cx="7687923" cy="779168"/>
          </a:xfrm>
          <a:prstGeom prst="rect">
            <a:avLst/>
          </a:prstGeom>
        </p:spPr>
        <p:txBody>
          <a:bodyPr spcFirstLastPara="1" wrap="square" lIns="91425" tIns="91425" rIns="91425" bIns="91425" anchor="t" anchorCtr="0">
            <a:noAutofit/>
          </a:bodyPr>
          <a:lstStyle/>
          <a:p>
            <a:pPr marL="0" lvl="0" indent="0"/>
            <a:r>
              <a:rPr lang="en-GB" b="1" dirty="0"/>
              <a:t>promise</a:t>
            </a:r>
            <a:r>
              <a:rPr lang="en-GB" dirty="0"/>
              <a:t> : noun : Assurance that one will do something or that a particular thing will happen.</a:t>
            </a:r>
            <a:endParaRPr dirty="0"/>
          </a:p>
        </p:txBody>
      </p:sp>
    </p:spTree>
    <p:extLst>
      <p:ext uri="{BB962C8B-B14F-4D97-AF65-F5344CB8AC3E}">
        <p14:creationId xmlns:p14="http://schemas.microsoft.com/office/powerpoint/2010/main" val="129802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49" y="1322449"/>
            <a:ext cx="8058089" cy="2970581"/>
          </a:xfrm>
          <a:prstGeom prst="rect">
            <a:avLst/>
          </a:prstGeom>
        </p:spPr>
        <p:txBody>
          <a:bodyPr spcFirstLastPara="1" wrap="square" lIns="91425" tIns="91425" rIns="91425" bIns="91425" anchor="t" anchorCtr="0">
            <a:noAutofit/>
          </a:bodyPr>
          <a:lstStyle/>
          <a:p>
            <a:r>
              <a:rPr lang="en-GB" b="0" dirty="0"/>
              <a:t>So </a:t>
            </a:r>
            <a:r>
              <a:rPr lang="en-GB" dirty="0"/>
              <a:t>what happens </a:t>
            </a:r>
            <a:br>
              <a:rPr lang="en-GB" dirty="0"/>
            </a:br>
            <a:r>
              <a:rPr lang="en-GB" b="0" dirty="0"/>
              <a:t>when someone </a:t>
            </a:r>
            <a:r>
              <a:rPr lang="en-GB" dirty="0"/>
              <a:t>makes a promise to you ?</a:t>
            </a:r>
            <a:br>
              <a:rPr lang="en-GB" dirty="0"/>
            </a:br>
            <a:endParaRPr dirty="0"/>
          </a:p>
        </p:txBody>
      </p:sp>
    </p:spTree>
    <p:extLst>
      <p:ext uri="{BB962C8B-B14F-4D97-AF65-F5344CB8AC3E}">
        <p14:creationId xmlns:p14="http://schemas.microsoft.com/office/powerpoint/2010/main" val="389307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dirty="0"/>
              <a:t>1</a:t>
            </a:r>
            <a:r>
              <a:rPr lang="en-GB" b="1" dirty="0"/>
              <a:t>. A promise gives you an assurance that something will be done. </a:t>
            </a:r>
          </a:p>
          <a:p>
            <a:r>
              <a:rPr lang="en-GB" dirty="0"/>
              <a:t>Whether they (who made the promise) will do it themselves or they get it done by</a:t>
            </a:r>
          </a:p>
          <a:p>
            <a:r>
              <a:rPr lang="en-GB" dirty="0"/>
              <a:t>others is immaterial. </a:t>
            </a:r>
          </a:p>
          <a:p>
            <a:endParaRPr lang="en-GB" dirty="0"/>
          </a:p>
          <a:p>
            <a:r>
              <a:rPr lang="en-GB" dirty="0"/>
              <a:t>They give you an assurance, based on which you can plan something.</a:t>
            </a:r>
          </a:p>
        </p:txBody>
      </p:sp>
    </p:spTree>
    <p:extLst>
      <p:ext uri="{BB962C8B-B14F-4D97-AF65-F5344CB8AC3E}">
        <p14:creationId xmlns:p14="http://schemas.microsoft.com/office/powerpoint/2010/main" val="155120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dirty="0"/>
              <a:t>2</a:t>
            </a:r>
            <a:r>
              <a:rPr lang="en-GB" b="1" dirty="0"/>
              <a:t>. </a:t>
            </a:r>
            <a:r>
              <a:rPr lang="en-GB" dirty="0"/>
              <a:t>A promise can either be </a:t>
            </a:r>
            <a:r>
              <a:rPr lang="en-GB" b="1" dirty="0"/>
              <a:t>kept</a:t>
            </a:r>
            <a:r>
              <a:rPr lang="en-GB" dirty="0"/>
              <a:t> or </a:t>
            </a:r>
            <a:r>
              <a:rPr lang="en-GB" b="1" dirty="0"/>
              <a:t>broken</a:t>
            </a:r>
            <a:r>
              <a:rPr lang="en-GB" dirty="0"/>
              <a:t>.</a:t>
            </a:r>
          </a:p>
        </p:txBody>
      </p:sp>
    </p:spTree>
    <p:extLst>
      <p:ext uri="{BB962C8B-B14F-4D97-AF65-F5344CB8AC3E}">
        <p14:creationId xmlns:p14="http://schemas.microsoft.com/office/powerpoint/2010/main" val="53527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dirty="0"/>
              <a:t>3. When a </a:t>
            </a:r>
            <a:r>
              <a:rPr lang="en-GB" b="1" dirty="0"/>
              <a:t>promise is </a:t>
            </a:r>
            <a:r>
              <a:rPr lang="en-GB" b="1" u="sng" dirty="0"/>
              <a:t>kept</a:t>
            </a:r>
            <a:r>
              <a:rPr lang="en-GB" dirty="0"/>
              <a:t> </a:t>
            </a:r>
            <a:r>
              <a:rPr lang="en-GB" b="1" dirty="0"/>
              <a:t>you </a:t>
            </a:r>
            <a:r>
              <a:rPr lang="en-GB" b="1" u="sng" dirty="0"/>
              <a:t>expect</a:t>
            </a:r>
            <a:r>
              <a:rPr lang="en-GB" b="1" dirty="0"/>
              <a:t> </a:t>
            </a:r>
            <a:r>
              <a:rPr lang="en-GB" dirty="0"/>
              <a:t>something out of that promise. </a:t>
            </a:r>
          </a:p>
          <a:p>
            <a:endParaRPr lang="en-GB" dirty="0"/>
          </a:p>
          <a:p>
            <a:r>
              <a:rPr lang="en-GB" dirty="0"/>
              <a:t>You can make use of the output of a promise for your further actions or plans.</a:t>
            </a:r>
          </a:p>
        </p:txBody>
      </p:sp>
    </p:spTree>
    <p:extLst>
      <p:ext uri="{BB962C8B-B14F-4D97-AF65-F5344CB8AC3E}">
        <p14:creationId xmlns:p14="http://schemas.microsoft.com/office/powerpoint/2010/main" val="154792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dirty="0"/>
              <a:t>4. When a promise is </a:t>
            </a:r>
            <a:r>
              <a:rPr lang="en-GB" b="1" u="sng" dirty="0"/>
              <a:t>broken</a:t>
            </a:r>
            <a:r>
              <a:rPr lang="en-GB" dirty="0"/>
              <a:t>, you want to know </a:t>
            </a:r>
            <a:r>
              <a:rPr lang="en-GB" b="1" u="sng" dirty="0"/>
              <a:t>why</a:t>
            </a:r>
            <a:r>
              <a:rPr lang="en-GB" dirty="0"/>
              <a:t> (reason) the person who</a:t>
            </a:r>
          </a:p>
          <a:p>
            <a:r>
              <a:rPr lang="en-GB" dirty="0"/>
              <a:t>made the promise wasn’t able to keep up his side of the bargain. </a:t>
            </a:r>
          </a:p>
          <a:p>
            <a:endParaRPr lang="en-GB" dirty="0"/>
          </a:p>
          <a:p>
            <a:r>
              <a:rPr lang="en-GB" dirty="0"/>
              <a:t>Once you know the reason, and have a confirmation that the promise has been</a:t>
            </a:r>
          </a:p>
          <a:p>
            <a:r>
              <a:rPr lang="en-GB" dirty="0"/>
              <a:t>broken, you can plan what to do next.</a:t>
            </a:r>
          </a:p>
          <a:p>
            <a:endParaRPr lang="en-GB" dirty="0"/>
          </a:p>
        </p:txBody>
      </p:sp>
    </p:spTree>
    <p:extLst>
      <p:ext uri="{BB962C8B-B14F-4D97-AF65-F5344CB8AC3E}">
        <p14:creationId xmlns:p14="http://schemas.microsoft.com/office/powerpoint/2010/main" val="340226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b="1" dirty="0"/>
              <a:t>5. </a:t>
            </a:r>
            <a:r>
              <a:rPr lang="en-GB" dirty="0"/>
              <a:t>When a </a:t>
            </a:r>
            <a:r>
              <a:rPr lang="en-GB" b="1" dirty="0"/>
              <a:t>promise is made to us all we have is an assurance</a:t>
            </a:r>
            <a:r>
              <a:rPr lang="en-GB" dirty="0"/>
              <a:t>.</a:t>
            </a:r>
          </a:p>
          <a:p>
            <a:r>
              <a:rPr lang="en-GB" b="1" dirty="0"/>
              <a:t> </a:t>
            </a:r>
            <a:r>
              <a:rPr lang="en-GB" dirty="0"/>
              <a:t>We </a:t>
            </a:r>
            <a:r>
              <a:rPr lang="en-GB" b="1" dirty="0"/>
              <a:t>can’t</a:t>
            </a:r>
            <a:r>
              <a:rPr lang="en-GB" dirty="0"/>
              <a:t> act on it immediately. </a:t>
            </a:r>
          </a:p>
          <a:p>
            <a:endParaRPr lang="en-GB" dirty="0"/>
          </a:p>
          <a:p>
            <a:r>
              <a:rPr lang="en-GB" b="1" dirty="0"/>
              <a:t>We can decide and formulate what needs to be done </a:t>
            </a:r>
            <a:r>
              <a:rPr lang="en-GB" dirty="0"/>
              <a:t>when the </a:t>
            </a:r>
            <a:r>
              <a:rPr lang="en-GB" i="1" dirty="0"/>
              <a:t>promise is</a:t>
            </a:r>
          </a:p>
          <a:p>
            <a:r>
              <a:rPr lang="en-GB" i="1" dirty="0"/>
              <a:t>kept</a:t>
            </a:r>
            <a:r>
              <a:rPr lang="en-GB" dirty="0"/>
              <a:t> (hence we have an expected outcome) </a:t>
            </a:r>
          </a:p>
          <a:p>
            <a:r>
              <a:rPr lang="en-GB" dirty="0"/>
              <a:t>or </a:t>
            </a:r>
            <a:r>
              <a:rPr lang="en-GB" i="1" dirty="0"/>
              <a:t>broken </a:t>
            </a:r>
            <a:r>
              <a:rPr lang="en-GB" dirty="0"/>
              <a:t>(we know the reason and hence we can plan a contingency).</a:t>
            </a:r>
          </a:p>
        </p:txBody>
      </p:sp>
    </p:spTree>
    <p:extLst>
      <p:ext uri="{BB962C8B-B14F-4D97-AF65-F5344CB8AC3E}">
        <p14:creationId xmlns:p14="http://schemas.microsoft.com/office/powerpoint/2010/main" val="380561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subTitle" idx="1"/>
          </p:nvPr>
        </p:nvSpPr>
        <p:spPr>
          <a:xfrm>
            <a:off x="728038" y="1518833"/>
            <a:ext cx="7687923" cy="2789695"/>
          </a:xfrm>
          <a:prstGeom prst="rect">
            <a:avLst/>
          </a:prstGeom>
        </p:spPr>
        <p:txBody>
          <a:bodyPr spcFirstLastPara="1" wrap="square" lIns="91425" tIns="91425" rIns="91425" bIns="91425" anchor="t" anchorCtr="0">
            <a:noAutofit/>
          </a:bodyPr>
          <a:lstStyle/>
          <a:p>
            <a:r>
              <a:rPr lang="en-GB" dirty="0"/>
              <a:t>There are two parts to understanding promises. </a:t>
            </a:r>
          </a:p>
          <a:p>
            <a:r>
              <a:rPr lang="en-GB" i="1" dirty="0"/>
              <a:t>Creating promises</a:t>
            </a:r>
            <a:r>
              <a:rPr lang="en-GB" dirty="0"/>
              <a:t> and </a:t>
            </a:r>
            <a:r>
              <a:rPr lang="en-GB" i="1" dirty="0"/>
              <a:t>handling promises</a:t>
            </a:r>
            <a:r>
              <a:rPr lang="en-GB" dirty="0"/>
              <a:t>.</a:t>
            </a:r>
          </a:p>
          <a:p>
            <a:endParaRPr lang="en-GB" dirty="0"/>
          </a:p>
          <a:p>
            <a:r>
              <a:rPr lang="en-GB" dirty="0"/>
              <a:t>Although most of our code will cater to handling promises created by other</a:t>
            </a:r>
          </a:p>
          <a:p>
            <a:r>
              <a:rPr lang="en-GB" dirty="0"/>
              <a:t>libraries, gaining a complete understanding is important. </a:t>
            </a:r>
          </a:p>
          <a:p>
            <a:endParaRPr lang="en-GB" dirty="0"/>
          </a:p>
          <a:p>
            <a:r>
              <a:rPr lang="en-GB" dirty="0"/>
              <a:t>Understanding the creation of promises will be increasingly important as you</a:t>
            </a:r>
          </a:p>
          <a:p>
            <a:r>
              <a:rPr lang="en-GB" dirty="0"/>
              <a:t>advance from the beginner stage.</a:t>
            </a:r>
          </a:p>
        </p:txBody>
      </p:sp>
    </p:spTree>
    <p:extLst>
      <p:ext uri="{BB962C8B-B14F-4D97-AF65-F5344CB8AC3E}">
        <p14:creationId xmlns:p14="http://schemas.microsoft.com/office/powerpoint/2010/main" val="349752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50">
                <a:solidFill>
                  <a:srgbClr val="333333"/>
                </a:solidFill>
                <a:highlight>
                  <a:srgbClr val="EEEEEE"/>
                </a:highlight>
                <a:latin typeface="Times New Roman"/>
                <a:ea typeface="Times New Roman"/>
                <a:cs typeface="Times New Roman"/>
                <a:sym typeface="Times New Roman"/>
              </a:rPr>
              <a:t>Asynchronous JavaScript</a:t>
            </a:r>
            <a:endParaRPr/>
          </a:p>
        </p:txBody>
      </p:sp>
      <p:sp>
        <p:nvSpPr>
          <p:cNvPr id="87" name="Google Shape;87;p13"/>
          <p:cNvSpPr txBox="1">
            <a:spLocks noGrp="1"/>
          </p:cNvSpPr>
          <p:nvPr>
            <p:ph type="subTitle" idx="1"/>
          </p:nvPr>
        </p:nvSpPr>
        <p:spPr>
          <a:xfrm>
            <a:off x="729625" y="3172900"/>
            <a:ext cx="7688100" cy="1143900"/>
          </a:xfrm>
          <a:prstGeom prst="rect">
            <a:avLst/>
          </a:prstGeom>
        </p:spPr>
        <p:txBody>
          <a:bodyPr spcFirstLastPara="1" wrap="square" lIns="91425" tIns="91425" rIns="91425" bIns="91425" anchor="t" anchorCtr="0">
            <a:noAutofit/>
          </a:bodyPr>
          <a:lstStyle/>
          <a:p>
            <a:pPr marL="0" lvl="0" indent="0"/>
            <a:r>
              <a:rPr lang="en-GB" dirty="0"/>
              <a:t>"Keep every promise you make and only make promises you can keep.”</a:t>
            </a:r>
          </a:p>
          <a:p>
            <a:pPr marL="0" lvl="0" indent="0"/>
            <a:r>
              <a:rPr lang="en-GB" dirty="0"/>
              <a:t> - Anthony </a:t>
            </a:r>
            <a:r>
              <a:rPr lang="en-GB" dirty="0" err="1"/>
              <a:t>Hitt</a:t>
            </a:r>
            <a:r>
              <a:rPr lang="en-GB" dirty="0"/>
              <a:t> </a:t>
            </a:r>
          </a:p>
          <a:p>
            <a:pPr marL="0" lvl="0" indent="0"/>
            <a:r>
              <a:rPr lang="en-GB"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Promise?</a:t>
            </a:r>
            <a:endParaRPr/>
          </a:p>
        </p:txBody>
      </p:sp>
      <p:sp>
        <p:nvSpPr>
          <p:cNvPr id="136" name="Google Shape;136;p21"/>
          <p:cNvSpPr txBox="1">
            <a:spLocks noGrp="1"/>
          </p:cNvSpPr>
          <p:nvPr>
            <p:ph type="body" idx="2"/>
          </p:nvPr>
        </p:nvSpPr>
        <p:spPr>
          <a:xfrm>
            <a:off x="5174225" y="1352625"/>
            <a:ext cx="3713700" cy="3183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a:solidFill>
                  <a:srgbClr val="0000FF"/>
                </a:solidFill>
                <a:highlight>
                  <a:srgbClr val="FFFFFF"/>
                </a:highlight>
                <a:latin typeface="Courier New"/>
                <a:ea typeface="Courier New"/>
                <a:cs typeface="Courier New"/>
                <a:sym typeface="Courier New"/>
              </a:rPr>
              <a:t>new</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Promise</a:t>
            </a:r>
            <a:r>
              <a:rPr lang="en" sz="1050" dirty="0">
                <a:solidFill>
                  <a:srgbClr val="000000"/>
                </a:solidFill>
                <a:highlight>
                  <a:srgbClr val="FFFFFF"/>
                </a:highlight>
                <a:latin typeface="Courier New"/>
                <a:ea typeface="Courier New"/>
                <a:cs typeface="Courier New"/>
                <a:sym typeface="Courier New"/>
              </a:rPr>
              <a:t>(function(</a:t>
            </a:r>
            <a:r>
              <a:rPr lang="en" sz="1050" dirty="0">
                <a:solidFill>
                  <a:srgbClr val="795E26"/>
                </a:solidFill>
                <a:highlight>
                  <a:srgbClr val="FFFFFF"/>
                </a:highlight>
                <a:latin typeface="Courier New"/>
                <a:ea typeface="Courier New"/>
                <a:cs typeface="Courier New"/>
                <a:sym typeface="Courier New"/>
              </a:rPr>
              <a:t>resolve</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reject</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'Initial'</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resolve</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(function()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AF00DB"/>
                </a:solidFill>
                <a:highlight>
                  <a:srgbClr val="FFFFFF"/>
                </a:highlight>
                <a:latin typeface="Courier New"/>
                <a:ea typeface="Courier New"/>
                <a:cs typeface="Courier New"/>
                <a:sym typeface="Courier New"/>
              </a:rPr>
              <a:t>throw</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new</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Error</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'Something failed'</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'Do this'</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catch</a:t>
            </a:r>
            <a:r>
              <a:rPr lang="en" sz="1050" dirty="0">
                <a:solidFill>
                  <a:srgbClr val="000000"/>
                </a:solidFill>
                <a:highlight>
                  <a:srgbClr val="FFFFFF"/>
                </a:highlight>
                <a:latin typeface="Courier New"/>
                <a:ea typeface="Courier New"/>
                <a:cs typeface="Courier New"/>
                <a:sym typeface="Courier New"/>
              </a:rPr>
              <a:t>(function()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error</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'Do that'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p:txBody>
      </p:sp>
      <p:sp>
        <p:nvSpPr>
          <p:cNvPr id="137" name="Google Shape;137;p21"/>
          <p:cNvSpPr txBox="1">
            <a:spLocks noGrp="1"/>
          </p:cNvSpPr>
          <p:nvPr>
            <p:ph type="subTitle" idx="1"/>
          </p:nvPr>
        </p:nvSpPr>
        <p:spPr>
          <a:xfrm>
            <a:off x="730000" y="2432300"/>
            <a:ext cx="3300900" cy="2363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a:t>The Promise object represents the eventual completion (or failure) of an asynchronous operation, and its resulting value.</a:t>
            </a:r>
            <a:endParaRPr dirty="0"/>
          </a:p>
        </p:txBody>
      </p:sp>
    </p:spTree>
    <p:extLst>
      <p:ext uri="{BB962C8B-B14F-4D97-AF65-F5344CB8AC3E}">
        <p14:creationId xmlns:p14="http://schemas.microsoft.com/office/powerpoint/2010/main" val="413353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Creating a promise</a:t>
            </a:r>
            <a:endParaRPr dirty="0"/>
          </a:p>
        </p:txBody>
      </p:sp>
      <p:sp>
        <p:nvSpPr>
          <p:cNvPr id="136" name="Google Shape;136;p21"/>
          <p:cNvSpPr txBox="1">
            <a:spLocks noGrp="1"/>
          </p:cNvSpPr>
          <p:nvPr>
            <p:ph type="body" idx="2"/>
          </p:nvPr>
        </p:nvSpPr>
        <p:spPr>
          <a:xfrm>
            <a:off x="5174225" y="1352625"/>
            <a:ext cx="3713700" cy="3183600"/>
          </a:xfrm>
          <a:prstGeom prst="rect">
            <a:avLst/>
          </a:prstGeom>
        </p:spPr>
        <p:txBody>
          <a:bodyPr spcFirstLastPara="1" wrap="square" lIns="91425" tIns="91425" rIns="91425" bIns="91425" anchor="t" anchorCtr="0">
            <a:noAutofit/>
          </a:bodyPr>
          <a:lstStyle/>
          <a:p>
            <a:pPr marL="0" lvl="0" indent="0">
              <a:lnSpc>
                <a:spcPct val="150000"/>
              </a:lnSpc>
              <a:buNone/>
            </a:pPr>
            <a:r>
              <a:rPr lang="en-GB" sz="1050" dirty="0">
                <a:solidFill>
                  <a:srgbClr val="292929"/>
                </a:solidFill>
                <a:latin typeface="Menlo" panose="020B0609030804020204" pitchFamily="49" charset="0"/>
              </a:rPr>
              <a:t>new Promise( /* executor */ function(resolve, reject) { ... } );</a:t>
            </a:r>
            <a:endParaRPr sz="1050" dirty="0">
              <a:solidFill>
                <a:srgbClr val="000000"/>
              </a:solidFill>
              <a:highlight>
                <a:srgbClr val="FFFFFF"/>
              </a:highlight>
              <a:latin typeface="Courier New"/>
              <a:ea typeface="Courier New"/>
              <a:cs typeface="Courier New"/>
              <a:sym typeface="Courier New"/>
            </a:endParaRPr>
          </a:p>
        </p:txBody>
      </p:sp>
      <p:sp>
        <p:nvSpPr>
          <p:cNvPr id="137" name="Google Shape;137;p21"/>
          <p:cNvSpPr txBox="1">
            <a:spLocks noGrp="1"/>
          </p:cNvSpPr>
          <p:nvPr>
            <p:ph type="subTitle" idx="1"/>
          </p:nvPr>
        </p:nvSpPr>
        <p:spPr>
          <a:xfrm>
            <a:off x="591853" y="2308314"/>
            <a:ext cx="3439047" cy="2363700"/>
          </a:xfrm>
          <a:prstGeom prst="rect">
            <a:avLst/>
          </a:prstGeom>
        </p:spPr>
        <p:txBody>
          <a:bodyPr spcFirstLastPara="1" wrap="square" lIns="91425" tIns="91425" rIns="91425" bIns="91425" anchor="t" anchorCtr="0">
            <a:noAutofit/>
          </a:bodyPr>
          <a:lstStyle/>
          <a:p>
            <a:pPr marL="127000" indent="0"/>
            <a:r>
              <a:rPr lang="en-GB" dirty="0">
                <a:solidFill>
                  <a:srgbClr val="292929"/>
                </a:solidFill>
                <a:latin typeface="charter" panose="02040503050506020203" pitchFamily="18" charset="0"/>
              </a:rPr>
              <a:t>The constructor accepts a function called </a:t>
            </a:r>
            <a:r>
              <a:rPr lang="en-GB" dirty="0"/>
              <a:t>executor</a:t>
            </a:r>
            <a:r>
              <a:rPr lang="en-GB" dirty="0">
                <a:solidFill>
                  <a:srgbClr val="292929"/>
                </a:solidFill>
                <a:latin typeface="charter" panose="02040503050506020203" pitchFamily="18" charset="0"/>
              </a:rPr>
              <a:t>. This </a:t>
            </a:r>
            <a:r>
              <a:rPr lang="en-GB" dirty="0"/>
              <a:t>executor</a:t>
            </a:r>
            <a:r>
              <a:rPr lang="en-GB" dirty="0">
                <a:solidFill>
                  <a:srgbClr val="292929"/>
                </a:solidFill>
                <a:latin typeface="charter" panose="02040503050506020203" pitchFamily="18" charset="0"/>
              </a:rPr>
              <a:t> function accepts two parameters: </a:t>
            </a:r>
            <a:r>
              <a:rPr lang="en-GB" dirty="0"/>
              <a:t>resolve</a:t>
            </a:r>
            <a:r>
              <a:rPr lang="en-GB" dirty="0">
                <a:solidFill>
                  <a:srgbClr val="292929"/>
                </a:solidFill>
                <a:latin typeface="charter" panose="02040503050506020203" pitchFamily="18" charset="0"/>
              </a:rPr>
              <a:t> and </a:t>
            </a:r>
            <a:r>
              <a:rPr lang="en-GB" dirty="0"/>
              <a:t>reject</a:t>
            </a:r>
            <a:r>
              <a:rPr lang="en-GB" dirty="0">
                <a:solidFill>
                  <a:srgbClr val="292929"/>
                </a:solidFill>
                <a:latin typeface="charter" panose="02040503050506020203" pitchFamily="18" charset="0"/>
              </a:rPr>
              <a:t>, which are in turn functions.</a:t>
            </a:r>
            <a:endParaRPr dirty="0"/>
          </a:p>
        </p:txBody>
      </p:sp>
    </p:spTree>
    <p:extLst>
      <p:ext uri="{BB962C8B-B14F-4D97-AF65-F5344CB8AC3E}">
        <p14:creationId xmlns:p14="http://schemas.microsoft.com/office/powerpoint/2010/main" val="243169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 name="Google Shape;242;p38">
            <a:extLst>
              <a:ext uri="{FF2B5EF4-FFF2-40B4-BE49-F238E27FC236}">
                <a16:creationId xmlns:a16="http://schemas.microsoft.com/office/drawing/2014/main" id="{AA66C60A-E106-8A42-A921-735E06C652D4}"/>
              </a:ext>
            </a:extLst>
          </p:cNvPr>
          <p:cNvSpPr txBox="1">
            <a:spLocks/>
          </p:cNvSpPr>
          <p:nvPr/>
        </p:nvSpPr>
        <p:spPr>
          <a:xfrm>
            <a:off x="726449" y="1249638"/>
            <a:ext cx="5907264"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nSpc>
                <a:spcPct val="115000"/>
              </a:lnSpc>
            </a:pPr>
            <a:r>
              <a:rPr lang="en" sz="2800" dirty="0"/>
              <a:t>Creating a promise</a:t>
            </a:r>
          </a:p>
        </p:txBody>
      </p:sp>
      <p:sp>
        <p:nvSpPr>
          <p:cNvPr id="13" name="Subtitle 12">
            <a:extLst>
              <a:ext uri="{FF2B5EF4-FFF2-40B4-BE49-F238E27FC236}">
                <a16:creationId xmlns:a16="http://schemas.microsoft.com/office/drawing/2014/main" id="{A42C430E-C3B5-FC4E-AEE7-01A11AB98036}"/>
              </a:ext>
            </a:extLst>
          </p:cNvPr>
          <p:cNvSpPr>
            <a:spLocks noGrp="1"/>
          </p:cNvSpPr>
          <p:nvPr>
            <p:ph type="subTitle" idx="1"/>
          </p:nvPr>
        </p:nvSpPr>
        <p:spPr>
          <a:xfrm>
            <a:off x="726449" y="2250838"/>
            <a:ext cx="7688100" cy="2668741"/>
          </a:xfrm>
        </p:spPr>
        <p:txBody>
          <a:bodyPr/>
          <a:lstStyle/>
          <a:p>
            <a:pPr marL="146050" indent="0"/>
            <a:r>
              <a:rPr lang="en-GB" sz="1400" dirty="0">
                <a:solidFill>
                  <a:srgbClr val="292929"/>
                </a:solidFill>
                <a:latin typeface="charter" panose="02040503050506020203" pitchFamily="18" charset="0"/>
              </a:rPr>
              <a:t>Promises are generally used for easier handling of asynchronous operations or blocking code, for example, file operations, API calls, DB calls, IO calls, etc.</a:t>
            </a:r>
          </a:p>
          <a:p>
            <a:pPr marL="146050" indent="0"/>
            <a:endParaRPr lang="en-GB" sz="1400" dirty="0">
              <a:solidFill>
                <a:srgbClr val="292929"/>
              </a:solidFill>
              <a:latin typeface="charter" panose="02040503050506020203" pitchFamily="18" charset="0"/>
            </a:endParaRPr>
          </a:p>
          <a:p>
            <a:pPr marL="146050" indent="0"/>
            <a:r>
              <a:rPr lang="en-GB" sz="1400" dirty="0">
                <a:solidFill>
                  <a:srgbClr val="292929"/>
                </a:solidFill>
                <a:latin typeface="charter" panose="02040503050506020203" pitchFamily="18" charset="0"/>
              </a:rPr>
              <a:t>These asynchronous operations initiate inside the </a:t>
            </a:r>
            <a:r>
              <a:rPr lang="en-GB" sz="1400" dirty="0"/>
              <a:t>executor </a:t>
            </a:r>
            <a:r>
              <a:rPr lang="en-GB" sz="1400" dirty="0">
                <a:solidFill>
                  <a:srgbClr val="292929"/>
                </a:solidFill>
                <a:latin typeface="charter" panose="02040503050506020203" pitchFamily="18" charset="0"/>
              </a:rPr>
              <a:t>function. If the asynchronous operations are successful the expected result is returned by calling the </a:t>
            </a:r>
            <a:r>
              <a:rPr lang="en-GB" sz="1400" dirty="0"/>
              <a:t>resolve </a:t>
            </a:r>
            <a:r>
              <a:rPr lang="en-GB" sz="1400" dirty="0">
                <a:solidFill>
                  <a:srgbClr val="292929"/>
                </a:solidFill>
                <a:latin typeface="charter" panose="02040503050506020203" pitchFamily="18" charset="0"/>
              </a:rPr>
              <a:t>function. Similarly, if there was some unexpected error the reasons are passed on by calling the </a:t>
            </a:r>
            <a:r>
              <a:rPr lang="en-GB" sz="1400" dirty="0"/>
              <a:t>reject </a:t>
            </a:r>
            <a:r>
              <a:rPr lang="en-GB" sz="1400" dirty="0">
                <a:solidFill>
                  <a:srgbClr val="292929"/>
                </a:solidFill>
                <a:latin typeface="charter" panose="02040503050506020203" pitchFamily="18" charset="0"/>
              </a:rPr>
              <a:t>function.</a:t>
            </a:r>
            <a:endParaRPr lang="en-GB" sz="1500" dirty="0"/>
          </a:p>
        </p:txBody>
      </p:sp>
    </p:spTree>
    <p:extLst>
      <p:ext uri="{BB962C8B-B14F-4D97-AF65-F5344CB8AC3E}">
        <p14:creationId xmlns:p14="http://schemas.microsoft.com/office/powerpoint/2010/main" val="1014380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 name="Google Shape;242;p38">
            <a:extLst>
              <a:ext uri="{FF2B5EF4-FFF2-40B4-BE49-F238E27FC236}">
                <a16:creationId xmlns:a16="http://schemas.microsoft.com/office/drawing/2014/main" id="{AA66C60A-E106-8A42-A921-735E06C652D4}"/>
              </a:ext>
            </a:extLst>
          </p:cNvPr>
          <p:cNvSpPr txBox="1">
            <a:spLocks/>
          </p:cNvSpPr>
          <p:nvPr/>
        </p:nvSpPr>
        <p:spPr>
          <a:xfrm>
            <a:off x="726449" y="1249638"/>
            <a:ext cx="5907264"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nSpc>
                <a:spcPct val="115000"/>
              </a:lnSpc>
            </a:pPr>
            <a:r>
              <a:rPr lang="en" sz="2800" dirty="0"/>
              <a:t>Creating a promise</a:t>
            </a:r>
          </a:p>
        </p:txBody>
      </p:sp>
      <p:sp>
        <p:nvSpPr>
          <p:cNvPr id="13" name="Subtitle 12">
            <a:extLst>
              <a:ext uri="{FF2B5EF4-FFF2-40B4-BE49-F238E27FC236}">
                <a16:creationId xmlns:a16="http://schemas.microsoft.com/office/drawing/2014/main" id="{A42C430E-C3B5-FC4E-AEE7-01A11AB98036}"/>
              </a:ext>
            </a:extLst>
          </p:cNvPr>
          <p:cNvSpPr>
            <a:spLocks noGrp="1"/>
          </p:cNvSpPr>
          <p:nvPr>
            <p:ph type="subTitle" idx="1"/>
          </p:nvPr>
        </p:nvSpPr>
        <p:spPr>
          <a:xfrm>
            <a:off x="726449" y="2250838"/>
            <a:ext cx="7688100" cy="2668741"/>
          </a:xfrm>
        </p:spPr>
        <p:txBody>
          <a:bodyPr/>
          <a:lstStyle/>
          <a:p>
            <a:pPr marL="146050" indent="0"/>
            <a:r>
              <a:rPr lang="en-GB" sz="1400" dirty="0">
                <a:solidFill>
                  <a:srgbClr val="292929"/>
                </a:solidFill>
                <a:latin typeface="charter" panose="02040503050506020203" pitchFamily="18" charset="0"/>
              </a:rPr>
              <a:t>Now we know how to create a promise. Let’s create a simple promise to help our understanding.</a:t>
            </a:r>
          </a:p>
          <a:p>
            <a:pPr marL="146050" indent="0"/>
            <a:endParaRPr lang="en-GB" sz="1500" dirty="0"/>
          </a:p>
          <a:p>
            <a:pPr marL="146050" indent="0"/>
            <a:r>
              <a:rPr lang="en-GB" sz="1200" dirty="0">
                <a:solidFill>
                  <a:srgbClr val="292929"/>
                </a:solidFill>
                <a:latin typeface="Menlo" panose="020B0609030804020204" pitchFamily="49" charset="0"/>
              </a:rPr>
              <a:t>var </a:t>
            </a:r>
            <a:r>
              <a:rPr lang="en-GB" sz="1200" dirty="0" err="1">
                <a:solidFill>
                  <a:srgbClr val="292929"/>
                </a:solidFill>
                <a:latin typeface="Menlo" panose="020B0609030804020204" pitchFamily="49" charset="0"/>
              </a:rPr>
              <a:t>keepsHisWord</a:t>
            </a:r>
            <a:r>
              <a:rPr lang="en-GB" sz="1200" dirty="0">
                <a:solidFill>
                  <a:srgbClr val="292929"/>
                </a:solidFill>
                <a:latin typeface="Menlo" panose="020B0609030804020204" pitchFamily="49" charset="0"/>
              </a:rPr>
              <a:t>;</a:t>
            </a:r>
            <a:br>
              <a:rPr lang="en-GB" sz="1200" dirty="0"/>
            </a:br>
            <a:r>
              <a:rPr lang="en-GB" sz="1200" dirty="0" err="1">
                <a:solidFill>
                  <a:srgbClr val="292929"/>
                </a:solidFill>
                <a:latin typeface="Menlo" panose="020B0609030804020204" pitchFamily="49" charset="0"/>
              </a:rPr>
              <a:t>keepsHisWord</a:t>
            </a:r>
            <a:r>
              <a:rPr lang="en-GB" sz="1200" dirty="0">
                <a:solidFill>
                  <a:srgbClr val="292929"/>
                </a:solidFill>
                <a:latin typeface="Menlo" panose="020B0609030804020204" pitchFamily="49" charset="0"/>
              </a:rPr>
              <a:t> = true;</a:t>
            </a:r>
            <a:br>
              <a:rPr lang="en-GB" sz="1200" dirty="0"/>
            </a:br>
            <a:r>
              <a:rPr lang="en-GB" sz="1200" dirty="0">
                <a:solidFill>
                  <a:srgbClr val="292929"/>
                </a:solidFill>
                <a:latin typeface="Menlo" panose="020B0609030804020204" pitchFamily="49" charset="0"/>
              </a:rPr>
              <a:t>promise1 = new Promise(function(resolve, reject) {</a:t>
            </a:r>
            <a:br>
              <a:rPr lang="en-GB" sz="1200" dirty="0"/>
            </a:br>
            <a:r>
              <a:rPr lang="en-GB" sz="1200" dirty="0"/>
              <a:t>	</a:t>
            </a:r>
            <a:r>
              <a:rPr lang="en-GB" sz="1200" dirty="0">
                <a:solidFill>
                  <a:srgbClr val="292929"/>
                </a:solidFill>
                <a:latin typeface="Menlo" panose="020B0609030804020204" pitchFamily="49" charset="0"/>
              </a:rPr>
              <a:t>if (</a:t>
            </a:r>
            <a:r>
              <a:rPr lang="en-GB" sz="1200" dirty="0" err="1">
                <a:solidFill>
                  <a:srgbClr val="292929"/>
                </a:solidFill>
                <a:latin typeface="Menlo" panose="020B0609030804020204" pitchFamily="49" charset="0"/>
              </a:rPr>
              <a:t>keepsHisWord</a:t>
            </a:r>
            <a:r>
              <a:rPr lang="en-GB" sz="1200" dirty="0">
                <a:solidFill>
                  <a:srgbClr val="292929"/>
                </a:solidFill>
                <a:latin typeface="Menlo" panose="020B0609030804020204" pitchFamily="49" charset="0"/>
              </a:rPr>
              <a:t>) {</a:t>
            </a:r>
            <a:br>
              <a:rPr lang="en-GB" sz="1200" dirty="0"/>
            </a:br>
            <a:r>
              <a:rPr lang="en-GB" sz="1200" dirty="0"/>
              <a:t>		</a:t>
            </a:r>
            <a:r>
              <a:rPr lang="en-GB" sz="1200" dirty="0">
                <a:solidFill>
                  <a:srgbClr val="292929"/>
                </a:solidFill>
                <a:latin typeface="Menlo" panose="020B0609030804020204" pitchFamily="49" charset="0"/>
              </a:rPr>
              <a:t>resolve("The man likes to keep his word");</a:t>
            </a:r>
            <a:br>
              <a:rPr lang="en-GB" sz="1200" dirty="0"/>
            </a:br>
            <a:r>
              <a:rPr lang="en-GB" sz="1200" dirty="0"/>
              <a:t>	</a:t>
            </a:r>
            <a:r>
              <a:rPr lang="en-GB" sz="1200" dirty="0">
                <a:solidFill>
                  <a:srgbClr val="292929"/>
                </a:solidFill>
                <a:latin typeface="Menlo" panose="020B0609030804020204" pitchFamily="49" charset="0"/>
              </a:rPr>
              <a:t>} else {</a:t>
            </a:r>
            <a:br>
              <a:rPr lang="en-GB" sz="1200" dirty="0"/>
            </a:br>
            <a:r>
              <a:rPr lang="en-GB" sz="1200" dirty="0"/>
              <a:t>		</a:t>
            </a:r>
            <a:r>
              <a:rPr lang="en-GB" sz="1200" dirty="0">
                <a:solidFill>
                  <a:srgbClr val="292929"/>
                </a:solidFill>
                <a:latin typeface="Menlo" panose="020B0609030804020204" pitchFamily="49" charset="0"/>
              </a:rPr>
              <a:t>reject("The man </a:t>
            </a:r>
            <a:r>
              <a:rPr lang="en-GB" sz="1200" dirty="0" err="1">
                <a:solidFill>
                  <a:srgbClr val="292929"/>
                </a:solidFill>
                <a:latin typeface="Menlo" panose="020B0609030804020204" pitchFamily="49" charset="0"/>
              </a:rPr>
              <a:t>doesnt</a:t>
            </a:r>
            <a:r>
              <a:rPr lang="en-GB" sz="1200" dirty="0">
                <a:solidFill>
                  <a:srgbClr val="292929"/>
                </a:solidFill>
                <a:latin typeface="Menlo" panose="020B0609030804020204" pitchFamily="49" charset="0"/>
              </a:rPr>
              <a:t> want to keep his word");</a:t>
            </a:r>
            <a:br>
              <a:rPr lang="en-GB" sz="1200" dirty="0"/>
            </a:br>
            <a:r>
              <a:rPr lang="en-GB" sz="1200" dirty="0"/>
              <a:t>	</a:t>
            </a:r>
            <a:r>
              <a:rPr lang="en-GB" sz="1200" dirty="0">
                <a:solidFill>
                  <a:srgbClr val="292929"/>
                </a:solidFill>
                <a:latin typeface="Menlo" panose="020B0609030804020204" pitchFamily="49" charset="0"/>
              </a:rPr>
              <a:t>}</a:t>
            </a:r>
            <a:br>
              <a:rPr lang="en-GB" sz="1200" dirty="0"/>
            </a:br>
            <a:r>
              <a:rPr lang="en-GB" sz="1200" dirty="0">
                <a:solidFill>
                  <a:srgbClr val="292929"/>
                </a:solidFill>
                <a:latin typeface="Menlo" panose="020B0609030804020204" pitchFamily="49" charset="0"/>
              </a:rPr>
              <a:t>});</a:t>
            </a:r>
            <a:br>
              <a:rPr lang="en-GB" sz="1200" dirty="0"/>
            </a:br>
            <a:r>
              <a:rPr lang="en-GB" sz="1200" dirty="0" err="1">
                <a:solidFill>
                  <a:srgbClr val="292929"/>
                </a:solidFill>
                <a:latin typeface="Menlo" panose="020B0609030804020204" pitchFamily="49" charset="0"/>
              </a:rPr>
              <a:t>console.log</a:t>
            </a:r>
            <a:r>
              <a:rPr lang="en-GB" sz="1200" dirty="0">
                <a:solidFill>
                  <a:srgbClr val="292929"/>
                </a:solidFill>
                <a:latin typeface="Menlo" panose="020B0609030804020204" pitchFamily="49" charset="0"/>
              </a:rPr>
              <a:t>(promise1);</a:t>
            </a:r>
            <a:endParaRPr lang="en-GB" sz="1200" dirty="0"/>
          </a:p>
        </p:txBody>
      </p:sp>
    </p:spTree>
    <p:extLst>
      <p:ext uri="{BB962C8B-B14F-4D97-AF65-F5344CB8AC3E}">
        <p14:creationId xmlns:p14="http://schemas.microsoft.com/office/powerpoint/2010/main" val="360807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 name="Google Shape;242;p38">
            <a:extLst>
              <a:ext uri="{FF2B5EF4-FFF2-40B4-BE49-F238E27FC236}">
                <a16:creationId xmlns:a16="http://schemas.microsoft.com/office/drawing/2014/main" id="{AA66C60A-E106-8A42-A921-735E06C652D4}"/>
              </a:ext>
            </a:extLst>
          </p:cNvPr>
          <p:cNvSpPr txBox="1">
            <a:spLocks/>
          </p:cNvSpPr>
          <p:nvPr/>
        </p:nvSpPr>
        <p:spPr>
          <a:xfrm>
            <a:off x="726449" y="1249638"/>
            <a:ext cx="5907264"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nSpc>
                <a:spcPct val="115000"/>
              </a:lnSpc>
            </a:pPr>
            <a:r>
              <a:rPr lang="en" sz="2800" dirty="0"/>
              <a:t>Creating a promise</a:t>
            </a:r>
          </a:p>
        </p:txBody>
      </p:sp>
      <p:sp>
        <p:nvSpPr>
          <p:cNvPr id="13" name="Subtitle 12">
            <a:extLst>
              <a:ext uri="{FF2B5EF4-FFF2-40B4-BE49-F238E27FC236}">
                <a16:creationId xmlns:a16="http://schemas.microsoft.com/office/drawing/2014/main" id="{A42C430E-C3B5-FC4E-AEE7-01A11AB98036}"/>
              </a:ext>
            </a:extLst>
          </p:cNvPr>
          <p:cNvSpPr>
            <a:spLocks noGrp="1"/>
          </p:cNvSpPr>
          <p:nvPr>
            <p:ph type="subTitle" idx="1"/>
          </p:nvPr>
        </p:nvSpPr>
        <p:spPr>
          <a:xfrm>
            <a:off x="726449" y="2250838"/>
            <a:ext cx="7688100" cy="2668741"/>
          </a:xfrm>
        </p:spPr>
        <p:txBody>
          <a:bodyPr/>
          <a:lstStyle/>
          <a:p>
            <a:pPr marL="146050" indent="0"/>
            <a:r>
              <a:rPr lang="en-GB" sz="1400" dirty="0">
                <a:solidFill>
                  <a:srgbClr val="292929"/>
                </a:solidFill>
                <a:latin typeface="Menlo" panose="020B0609030804020204" pitchFamily="49" charset="0"/>
              </a:rPr>
              <a:t>promise2 = new Promise(function(resolve, reject) {</a:t>
            </a:r>
            <a:br>
              <a:rPr lang="en-GB" sz="1400" dirty="0"/>
            </a:br>
            <a:r>
              <a:rPr lang="en-GB" sz="1400" dirty="0" err="1">
                <a:solidFill>
                  <a:srgbClr val="292929"/>
                </a:solidFill>
                <a:latin typeface="Menlo" panose="020B0609030804020204" pitchFamily="49" charset="0"/>
              </a:rPr>
              <a:t>setTimeout</a:t>
            </a:r>
            <a:r>
              <a:rPr lang="en-GB" sz="1400" dirty="0">
                <a:solidFill>
                  <a:srgbClr val="292929"/>
                </a:solidFill>
                <a:latin typeface="Menlo" panose="020B0609030804020204" pitchFamily="49" charset="0"/>
              </a:rPr>
              <a:t>(function() {</a:t>
            </a:r>
            <a:br>
              <a:rPr lang="en-GB" sz="1400" dirty="0"/>
            </a:br>
            <a:r>
              <a:rPr lang="en-GB" sz="1400" dirty="0">
                <a:solidFill>
                  <a:srgbClr val="292929"/>
                </a:solidFill>
                <a:latin typeface="Menlo" panose="020B0609030804020204" pitchFamily="49" charset="0"/>
              </a:rPr>
              <a:t>resolve({</a:t>
            </a:r>
            <a:br>
              <a:rPr lang="en-GB" sz="1400" dirty="0"/>
            </a:br>
            <a:r>
              <a:rPr lang="en-GB" sz="1400" dirty="0"/>
              <a:t>		</a:t>
            </a:r>
            <a:r>
              <a:rPr lang="en-GB" sz="1400" dirty="0">
                <a:solidFill>
                  <a:srgbClr val="292929"/>
                </a:solidFill>
                <a:latin typeface="Menlo" panose="020B0609030804020204" pitchFamily="49" charset="0"/>
              </a:rPr>
              <a:t>message: "The man likes to keep his word",</a:t>
            </a:r>
            <a:br>
              <a:rPr lang="en-GB" sz="1400" dirty="0"/>
            </a:br>
            <a:r>
              <a:rPr lang="en-GB" sz="1400" dirty="0"/>
              <a:t>		</a:t>
            </a:r>
            <a:r>
              <a:rPr lang="en-GB" sz="1400" dirty="0">
                <a:solidFill>
                  <a:srgbClr val="292929"/>
                </a:solidFill>
                <a:latin typeface="Menlo" panose="020B0609030804020204" pitchFamily="49" charset="0"/>
              </a:rPr>
              <a:t>code: "</a:t>
            </a:r>
            <a:r>
              <a:rPr lang="en-GB" sz="1400" dirty="0" err="1">
                <a:solidFill>
                  <a:srgbClr val="292929"/>
                </a:solidFill>
                <a:latin typeface="Menlo" panose="020B0609030804020204" pitchFamily="49" charset="0"/>
              </a:rPr>
              <a:t>aManKeepsHisWord</a:t>
            </a:r>
            <a:r>
              <a:rPr lang="en-GB" sz="1400" dirty="0">
                <a:solidFill>
                  <a:srgbClr val="292929"/>
                </a:solidFill>
                <a:latin typeface="Menlo" panose="020B0609030804020204" pitchFamily="49" charset="0"/>
              </a:rPr>
              <a:t>"</a:t>
            </a:r>
            <a:br>
              <a:rPr lang="en-GB" sz="1400" dirty="0"/>
            </a:br>
            <a:r>
              <a:rPr lang="en-GB" sz="1400" dirty="0"/>
              <a:t>		</a:t>
            </a:r>
            <a:r>
              <a:rPr lang="en-GB" sz="1400" dirty="0">
                <a:solidFill>
                  <a:srgbClr val="292929"/>
                </a:solidFill>
                <a:latin typeface="Menlo" panose="020B0609030804020204" pitchFamily="49" charset="0"/>
              </a:rPr>
              <a:t>});</a:t>
            </a:r>
            <a:br>
              <a:rPr lang="en-GB" sz="1400" dirty="0"/>
            </a:br>
            <a:r>
              <a:rPr lang="en-GB" sz="1400" dirty="0"/>
              <a:t>	</a:t>
            </a:r>
            <a:r>
              <a:rPr lang="en-GB" sz="1400" dirty="0">
                <a:solidFill>
                  <a:srgbClr val="292929"/>
                </a:solidFill>
                <a:latin typeface="Menlo" panose="020B0609030804020204" pitchFamily="49" charset="0"/>
              </a:rPr>
              <a:t>}, 10 * 1000);</a:t>
            </a:r>
            <a:br>
              <a:rPr lang="en-GB" sz="1400" dirty="0"/>
            </a:br>
            <a:r>
              <a:rPr lang="en-GB" sz="1400" dirty="0">
                <a:solidFill>
                  <a:srgbClr val="292929"/>
                </a:solidFill>
                <a:latin typeface="Menlo" panose="020B0609030804020204" pitchFamily="49" charset="0"/>
              </a:rPr>
              <a:t>});</a:t>
            </a:r>
            <a:br>
              <a:rPr lang="en-GB" sz="1400" dirty="0"/>
            </a:br>
            <a:r>
              <a:rPr lang="en-GB" sz="1400" dirty="0" err="1">
                <a:solidFill>
                  <a:srgbClr val="292929"/>
                </a:solidFill>
                <a:latin typeface="Menlo" panose="020B0609030804020204" pitchFamily="49" charset="0"/>
              </a:rPr>
              <a:t>console.log</a:t>
            </a:r>
            <a:r>
              <a:rPr lang="en-GB" sz="1400" dirty="0">
                <a:solidFill>
                  <a:srgbClr val="292929"/>
                </a:solidFill>
                <a:latin typeface="Menlo" panose="020B0609030804020204" pitchFamily="49" charset="0"/>
              </a:rPr>
              <a:t>(promise2);</a:t>
            </a:r>
            <a:endParaRPr lang="en-GB" sz="1500" dirty="0"/>
          </a:p>
        </p:txBody>
      </p:sp>
    </p:spTree>
    <p:extLst>
      <p:ext uri="{BB962C8B-B14F-4D97-AF65-F5344CB8AC3E}">
        <p14:creationId xmlns:p14="http://schemas.microsoft.com/office/powerpoint/2010/main" val="704158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 name="Google Shape;242;p38">
            <a:extLst>
              <a:ext uri="{FF2B5EF4-FFF2-40B4-BE49-F238E27FC236}">
                <a16:creationId xmlns:a16="http://schemas.microsoft.com/office/drawing/2014/main" id="{AA66C60A-E106-8A42-A921-735E06C652D4}"/>
              </a:ext>
            </a:extLst>
          </p:cNvPr>
          <p:cNvSpPr txBox="1">
            <a:spLocks/>
          </p:cNvSpPr>
          <p:nvPr/>
        </p:nvSpPr>
        <p:spPr>
          <a:xfrm>
            <a:off x="726449" y="1249638"/>
            <a:ext cx="5907264"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nSpc>
                <a:spcPct val="115000"/>
              </a:lnSpc>
            </a:pPr>
            <a:r>
              <a:rPr lang="en" sz="2800" dirty="0"/>
              <a:t>Creating a promise</a:t>
            </a:r>
          </a:p>
        </p:txBody>
      </p:sp>
      <p:sp>
        <p:nvSpPr>
          <p:cNvPr id="13" name="Subtitle 12">
            <a:extLst>
              <a:ext uri="{FF2B5EF4-FFF2-40B4-BE49-F238E27FC236}">
                <a16:creationId xmlns:a16="http://schemas.microsoft.com/office/drawing/2014/main" id="{A42C430E-C3B5-FC4E-AEE7-01A11AB98036}"/>
              </a:ext>
            </a:extLst>
          </p:cNvPr>
          <p:cNvSpPr>
            <a:spLocks noGrp="1"/>
          </p:cNvSpPr>
          <p:nvPr>
            <p:ph type="subTitle" idx="1"/>
          </p:nvPr>
        </p:nvSpPr>
        <p:spPr>
          <a:xfrm>
            <a:off x="726449" y="2250838"/>
            <a:ext cx="7688100" cy="2668741"/>
          </a:xfrm>
        </p:spPr>
        <p:txBody>
          <a:bodyPr/>
          <a:lstStyle/>
          <a:p>
            <a:pPr marL="146050" indent="0"/>
            <a:r>
              <a:rPr lang="en-GB" sz="1400" dirty="0" err="1">
                <a:solidFill>
                  <a:srgbClr val="292929"/>
                </a:solidFill>
                <a:latin typeface="Menlo" panose="020B0609030804020204" pitchFamily="49" charset="0"/>
              </a:rPr>
              <a:t>keepsHisWord</a:t>
            </a:r>
            <a:r>
              <a:rPr lang="en-GB" sz="1400" dirty="0">
                <a:solidFill>
                  <a:srgbClr val="292929"/>
                </a:solidFill>
                <a:latin typeface="Menlo" panose="020B0609030804020204" pitchFamily="49" charset="0"/>
              </a:rPr>
              <a:t> = false;</a:t>
            </a:r>
            <a:br>
              <a:rPr lang="en-GB" sz="1400" dirty="0"/>
            </a:br>
            <a:r>
              <a:rPr lang="en-GB" sz="1400" dirty="0">
                <a:solidFill>
                  <a:srgbClr val="292929"/>
                </a:solidFill>
                <a:latin typeface="Menlo" panose="020B0609030804020204" pitchFamily="49" charset="0"/>
              </a:rPr>
              <a:t>promise3 = new Promise(function(resolve, reject) {</a:t>
            </a:r>
            <a:br>
              <a:rPr lang="en-GB" sz="1400" dirty="0"/>
            </a:br>
            <a:r>
              <a:rPr lang="en-GB" sz="1400" dirty="0">
                <a:solidFill>
                  <a:srgbClr val="292929"/>
                </a:solidFill>
                <a:latin typeface="Menlo" panose="020B0609030804020204" pitchFamily="49" charset="0"/>
              </a:rPr>
              <a:t>if (</a:t>
            </a:r>
            <a:r>
              <a:rPr lang="en-GB" sz="1400" dirty="0" err="1">
                <a:solidFill>
                  <a:srgbClr val="292929"/>
                </a:solidFill>
                <a:latin typeface="Menlo" panose="020B0609030804020204" pitchFamily="49" charset="0"/>
              </a:rPr>
              <a:t>keepsHisWord</a:t>
            </a:r>
            <a:r>
              <a:rPr lang="en-GB" sz="1400" dirty="0">
                <a:solidFill>
                  <a:srgbClr val="292929"/>
                </a:solidFill>
                <a:latin typeface="Menlo" panose="020B0609030804020204" pitchFamily="49" charset="0"/>
              </a:rPr>
              <a:t>) {</a:t>
            </a:r>
            <a:br>
              <a:rPr lang="en-GB" sz="1400" dirty="0"/>
            </a:br>
            <a:r>
              <a:rPr lang="en-GB" sz="1400" dirty="0">
                <a:solidFill>
                  <a:srgbClr val="292929"/>
                </a:solidFill>
                <a:latin typeface="Menlo" panose="020B0609030804020204" pitchFamily="49" charset="0"/>
              </a:rPr>
              <a:t>resolve("The man likes to keep his word");</a:t>
            </a:r>
            <a:br>
              <a:rPr lang="en-GB" sz="1400" dirty="0"/>
            </a:br>
            <a:r>
              <a:rPr lang="en-GB" sz="1400" dirty="0">
                <a:solidFill>
                  <a:srgbClr val="292929"/>
                </a:solidFill>
                <a:latin typeface="Menlo" panose="020B0609030804020204" pitchFamily="49" charset="0"/>
              </a:rPr>
              <a:t>} else {</a:t>
            </a:r>
            <a:br>
              <a:rPr lang="en-GB" sz="1400" dirty="0"/>
            </a:br>
            <a:r>
              <a:rPr lang="en-GB" sz="1400" dirty="0">
                <a:solidFill>
                  <a:srgbClr val="292929"/>
                </a:solidFill>
                <a:latin typeface="Menlo" panose="020B0609030804020204" pitchFamily="49" charset="0"/>
              </a:rPr>
              <a:t>reject("The man doesn't want to keep his word");</a:t>
            </a:r>
            <a:br>
              <a:rPr lang="en-GB" sz="1400" dirty="0"/>
            </a:br>
            <a:r>
              <a:rPr lang="en-GB" sz="1400" dirty="0">
                <a:solidFill>
                  <a:srgbClr val="292929"/>
                </a:solidFill>
                <a:latin typeface="Menlo" panose="020B0609030804020204" pitchFamily="49" charset="0"/>
              </a:rPr>
              <a:t>}</a:t>
            </a:r>
            <a:br>
              <a:rPr lang="en-GB" sz="1400" dirty="0"/>
            </a:br>
            <a:r>
              <a:rPr lang="en-GB" sz="1400" dirty="0">
                <a:solidFill>
                  <a:srgbClr val="292929"/>
                </a:solidFill>
                <a:latin typeface="Menlo" panose="020B0609030804020204" pitchFamily="49" charset="0"/>
              </a:rPr>
              <a:t>});</a:t>
            </a:r>
            <a:br>
              <a:rPr lang="en-GB" sz="1400" dirty="0"/>
            </a:br>
            <a:r>
              <a:rPr lang="en-GB" sz="1400" dirty="0" err="1">
                <a:solidFill>
                  <a:srgbClr val="292929"/>
                </a:solidFill>
                <a:latin typeface="Menlo" panose="020B0609030804020204" pitchFamily="49" charset="0"/>
              </a:rPr>
              <a:t>console.log</a:t>
            </a:r>
            <a:r>
              <a:rPr lang="en-GB" sz="1400" dirty="0">
                <a:solidFill>
                  <a:srgbClr val="292929"/>
                </a:solidFill>
                <a:latin typeface="Menlo" panose="020B0609030804020204" pitchFamily="49" charset="0"/>
              </a:rPr>
              <a:t>(promise3);</a:t>
            </a:r>
            <a:endParaRPr lang="en-GB" sz="1500" dirty="0"/>
          </a:p>
        </p:txBody>
      </p:sp>
    </p:spTree>
    <p:extLst>
      <p:ext uri="{BB962C8B-B14F-4D97-AF65-F5344CB8AC3E}">
        <p14:creationId xmlns:p14="http://schemas.microsoft.com/office/powerpoint/2010/main" val="422845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Promise states</a:t>
            </a:r>
            <a:endParaRPr/>
          </a:p>
        </p:txBody>
      </p:sp>
      <p:sp>
        <p:nvSpPr>
          <p:cNvPr id="143" name="Google Shape;143;p22"/>
          <p:cNvSpPr txBox="1">
            <a:spLocks noGrp="1"/>
          </p:cNvSpPr>
          <p:nvPr>
            <p:ph type="subTitle" idx="1"/>
          </p:nvPr>
        </p:nvSpPr>
        <p:spPr>
          <a:xfrm>
            <a:off x="724950" y="2449875"/>
            <a:ext cx="3300900" cy="2012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b="1" dirty="0"/>
              <a:t>pending</a:t>
            </a:r>
            <a:r>
              <a:rPr lang="en" dirty="0"/>
              <a:t>: initial state, neither fulfilled nor rejected.</a:t>
            </a:r>
            <a:endParaRPr dirty="0"/>
          </a:p>
          <a:p>
            <a:pPr marL="457200" lvl="0" indent="-330200" algn="l" rtl="0">
              <a:lnSpc>
                <a:spcPct val="115000"/>
              </a:lnSpc>
              <a:spcBef>
                <a:spcPts val="0"/>
              </a:spcBef>
              <a:spcAft>
                <a:spcPts val="0"/>
              </a:spcAft>
              <a:buSzPts val="1600"/>
              <a:buChar char="●"/>
            </a:pPr>
            <a:r>
              <a:rPr lang="en" b="1" dirty="0"/>
              <a:t>fulfilled</a:t>
            </a:r>
            <a:r>
              <a:rPr lang="en" dirty="0"/>
              <a:t>: meaning that the operation completed successfully.</a:t>
            </a:r>
            <a:endParaRPr dirty="0"/>
          </a:p>
          <a:p>
            <a:pPr marL="457200" lvl="0" indent="-330200" algn="l" rtl="0">
              <a:lnSpc>
                <a:spcPct val="115000"/>
              </a:lnSpc>
              <a:spcBef>
                <a:spcPts val="0"/>
              </a:spcBef>
              <a:spcAft>
                <a:spcPts val="0"/>
              </a:spcAft>
              <a:buSzPts val="1600"/>
              <a:buChar char="●"/>
            </a:pPr>
            <a:r>
              <a:rPr lang="en" b="1" dirty="0"/>
              <a:t>rejected</a:t>
            </a:r>
            <a:r>
              <a:rPr lang="en" dirty="0"/>
              <a:t>: meaning that the operation failed.</a:t>
            </a:r>
            <a:endParaRPr dirty="0"/>
          </a:p>
        </p:txBody>
      </p:sp>
      <p:pic>
        <p:nvPicPr>
          <p:cNvPr id="144" name="Google Shape;144;p22"/>
          <p:cNvPicPr preferRelativeResize="0"/>
          <p:nvPr/>
        </p:nvPicPr>
        <p:blipFill>
          <a:blip r:embed="rId3">
            <a:alphaModFix/>
          </a:blip>
          <a:stretch>
            <a:fillRect/>
          </a:stretch>
        </p:blipFill>
        <p:spPr>
          <a:xfrm>
            <a:off x="4866600" y="1277525"/>
            <a:ext cx="3989649" cy="265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026" name="Picture 2">
            <a:extLst>
              <a:ext uri="{FF2B5EF4-FFF2-40B4-BE49-F238E27FC236}">
                <a16:creationId xmlns:a16="http://schemas.microsoft.com/office/drawing/2014/main" id="{1682EB38-82C4-F342-9CA3-D16473138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6300"/>
            <a:ext cx="9144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57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Guarantees</a:t>
            </a:r>
            <a:endParaRPr/>
          </a:p>
        </p:txBody>
      </p:sp>
      <p:sp>
        <p:nvSpPr>
          <p:cNvPr id="150" name="Google Shape;150;p2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a:t>Callbacks will never be called before the completion of the current run of the JavaScript event loop.</a:t>
            </a:r>
            <a:endParaRPr dirty="0"/>
          </a:p>
          <a:p>
            <a:pPr marL="457200" lvl="0" indent="-311150" algn="l" rtl="0">
              <a:lnSpc>
                <a:spcPct val="150000"/>
              </a:lnSpc>
              <a:spcBef>
                <a:spcPts val="0"/>
              </a:spcBef>
              <a:spcAft>
                <a:spcPts val="0"/>
              </a:spcAft>
              <a:buSzPts val="1300"/>
              <a:buChar char="●"/>
            </a:pPr>
            <a:r>
              <a:rPr lang="en" dirty="0"/>
              <a:t>Callbacks added with then(), as above, will be called even after the success or failure of the asynchronous operation.</a:t>
            </a:r>
            <a:endParaRPr dirty="0"/>
          </a:p>
          <a:p>
            <a:pPr marL="457200" lvl="0" indent="-311150" algn="l" rtl="0">
              <a:lnSpc>
                <a:spcPct val="150000"/>
              </a:lnSpc>
              <a:spcBef>
                <a:spcPts val="0"/>
              </a:spcBef>
              <a:spcAft>
                <a:spcPts val="0"/>
              </a:spcAft>
              <a:buSzPts val="1300"/>
              <a:buChar char="●"/>
            </a:pPr>
            <a:r>
              <a:rPr lang="en" dirty="0"/>
              <a:t>Multiple callbacks may be added by calling then() several times. Each callback is executed one after another, in the order in which they were inserted.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then</a:t>
            </a:r>
            <a:r>
              <a:rPr lang="en"/>
              <a:t> Method</a:t>
            </a:r>
            <a:endParaRPr/>
          </a:p>
        </p:txBody>
      </p:sp>
      <p:sp>
        <p:nvSpPr>
          <p:cNvPr id="157" name="Google Shape;157;p2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then</a:t>
            </a:r>
            <a:r>
              <a:rPr lang="en"/>
              <a:t> sets </a:t>
            </a:r>
            <a:r>
              <a:rPr lang="en" b="1"/>
              <a:t>onFulfilled</a:t>
            </a:r>
            <a:r>
              <a:rPr lang="en"/>
              <a:t> and </a:t>
            </a:r>
            <a:r>
              <a:rPr lang="en" b="1"/>
              <a:t>onRejected</a:t>
            </a:r>
            <a:r>
              <a:rPr lang="en"/>
              <a:t> functions as handlers for our promise.</a:t>
            </a:r>
            <a:endParaRPr/>
          </a:p>
        </p:txBody>
      </p:sp>
      <p:sp>
        <p:nvSpPr>
          <p:cNvPr id="158" name="Google Shape;158;p24"/>
          <p:cNvSpPr txBox="1">
            <a:spLocks noGrp="1"/>
          </p:cNvSpPr>
          <p:nvPr>
            <p:ph type="body" idx="2"/>
          </p:nvPr>
        </p:nvSpPr>
        <p:spPr>
          <a:xfrm>
            <a:off x="5174225" y="1352625"/>
            <a:ext cx="39129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001080"/>
                </a:solidFill>
                <a:highlight>
                  <a:srgbClr val="FFFFFF"/>
                </a:highlight>
                <a:latin typeface="Courier New"/>
                <a:ea typeface="Courier New"/>
                <a:cs typeface="Courier New"/>
                <a:sym typeface="Courier New"/>
              </a:rPr>
              <a:t>promise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onFulfilled</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onRejected</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Function</a:t>
            </a:r>
            <a:endParaRPr sz="1050" dirty="0">
              <a:solidFill>
                <a:srgbClr val="267F99"/>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Promise</a:t>
            </a:r>
            <a:endParaRPr sz="1050" dirty="0">
              <a:solidFill>
                <a:srgbClr val="267F99"/>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050" dirty="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Asynchrony: Now &amp; Later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2832"/>
                </a:solidFill>
                <a:latin typeface="Roboto"/>
                <a:ea typeface="Roboto"/>
                <a:cs typeface="Roboto"/>
                <a:sym typeface="Roboto"/>
              </a:rPr>
              <a:t>Chaining</a:t>
            </a:r>
            <a:endParaRPr/>
          </a:p>
        </p:txBody>
      </p:sp>
      <p:sp>
        <p:nvSpPr>
          <p:cNvPr id="164" name="Google Shape;164;p25"/>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then()</a:t>
            </a:r>
            <a:r>
              <a:rPr lang="en"/>
              <a:t> function returns a </a:t>
            </a:r>
            <a:r>
              <a:rPr lang="en" b="1"/>
              <a:t>new promise</a:t>
            </a:r>
            <a:r>
              <a:rPr lang="en"/>
              <a:t>, different from the original:</a:t>
            </a:r>
            <a:endParaRPr/>
          </a:p>
        </p:txBody>
      </p:sp>
      <p:sp>
        <p:nvSpPr>
          <p:cNvPr id="165" name="Google Shape;165;p25"/>
          <p:cNvSpPr txBox="1">
            <a:spLocks noGrp="1"/>
          </p:cNvSpPr>
          <p:nvPr>
            <p:ph type="body" idx="2"/>
          </p:nvPr>
        </p:nvSpPr>
        <p:spPr>
          <a:xfrm>
            <a:off x="5174225" y="1352625"/>
            <a:ext cx="39129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doSomething</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00FF"/>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1080"/>
                </a:solidFill>
                <a:highlight>
                  <a:srgbClr val="FFFFFF"/>
                </a:highlight>
                <a:latin typeface="Courier New"/>
                <a:ea typeface="Courier New"/>
                <a:cs typeface="Courier New"/>
                <a:sym typeface="Courier New"/>
              </a:rPr>
              <a:t>result</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AF00DB"/>
                </a:solidFill>
                <a:highlight>
                  <a:srgbClr val="FFFFFF"/>
                </a:highlight>
                <a:latin typeface="Courier New"/>
                <a:ea typeface="Courier New"/>
                <a:cs typeface="Courier New"/>
                <a:sym typeface="Courier New"/>
              </a:rPr>
              <a:t>return</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doSomethingElse</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1080"/>
                </a:solidFill>
                <a:highlight>
                  <a:srgbClr val="FFFFFF"/>
                </a:highlight>
                <a:latin typeface="Courier New"/>
                <a:ea typeface="Courier New"/>
                <a:cs typeface="Courier New"/>
                <a:sym typeface="Courier New"/>
              </a:rPr>
              <a:t>result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00FF"/>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001080"/>
                </a:solidFill>
                <a:highlight>
                  <a:srgbClr val="FFFFFF"/>
                </a:highlight>
                <a:latin typeface="Courier New"/>
                <a:ea typeface="Courier New"/>
                <a:cs typeface="Courier New"/>
                <a:sym typeface="Courier New"/>
              </a:rPr>
              <a:t>newResult</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AF00DB"/>
                </a:solidFill>
                <a:highlight>
                  <a:srgbClr val="FFFFFF"/>
                </a:highlight>
                <a:latin typeface="Courier New"/>
                <a:ea typeface="Courier New"/>
                <a:cs typeface="Courier New"/>
                <a:sym typeface="Courier New"/>
              </a:rPr>
              <a:t>return</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doThirdThing</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001080"/>
                </a:solidFill>
                <a:highlight>
                  <a:srgbClr val="FFFFFF"/>
                </a:highlight>
                <a:latin typeface="Courier New"/>
                <a:ea typeface="Courier New"/>
                <a:cs typeface="Courier New"/>
                <a:sym typeface="Courier New"/>
              </a:rPr>
              <a:t>newResult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00FF"/>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001080"/>
                </a:solidFill>
                <a:highlight>
                  <a:srgbClr val="FFFFFF"/>
                </a:highlight>
                <a:latin typeface="Courier New"/>
                <a:ea typeface="Courier New"/>
                <a:cs typeface="Courier New"/>
                <a:sym typeface="Courier New"/>
              </a:rPr>
              <a:t>finalResult</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'Got the final result: '</a:t>
            </a:r>
            <a:r>
              <a:rPr lang="en" sz="1050" dirty="0">
                <a:solidFill>
                  <a:srgbClr val="000000"/>
                </a:solidFill>
                <a:highlight>
                  <a:srgbClr val="FFFFFF"/>
                </a:highlight>
                <a:latin typeface="Courier New"/>
                <a:ea typeface="Courier New"/>
                <a:cs typeface="Courier New"/>
                <a:sym typeface="Courier New"/>
              </a:rPr>
              <a:t> + </a:t>
            </a:r>
            <a:r>
              <a:rPr lang="en" sz="1050" dirty="0" err="1">
                <a:solidFill>
                  <a:srgbClr val="001080"/>
                </a:solidFill>
                <a:highlight>
                  <a:srgbClr val="FFFFFF"/>
                </a:highlight>
                <a:latin typeface="Courier New"/>
                <a:ea typeface="Courier New"/>
                <a:cs typeface="Courier New"/>
                <a:sym typeface="Courier New"/>
              </a:rPr>
              <a:t>finalResult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050" dirty="0">
              <a:solidFill>
                <a:srgbClr val="795E26"/>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 propagation</a:t>
            </a:r>
            <a:endParaRPr/>
          </a:p>
        </p:txBody>
      </p:sp>
      <p:sp>
        <p:nvSpPr>
          <p:cNvPr id="171" name="Google Shape;171;p2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there's an exception, the browser will look down the chain for .catch() handlers or </a:t>
            </a:r>
            <a:r>
              <a:rPr lang="en" dirty="0" err="1"/>
              <a:t>onRejected</a:t>
            </a:r>
            <a:r>
              <a:rPr lang="en" dirty="0"/>
              <a:t>.</a:t>
            </a:r>
            <a:endParaRPr dirty="0"/>
          </a:p>
        </p:txBody>
      </p:sp>
      <p:sp>
        <p:nvSpPr>
          <p:cNvPr id="172" name="Google Shape;172;p26"/>
          <p:cNvSpPr txBox="1">
            <a:spLocks noGrp="1"/>
          </p:cNvSpPr>
          <p:nvPr>
            <p:ph type="body" idx="2"/>
          </p:nvPr>
        </p:nvSpPr>
        <p:spPr>
          <a:xfrm>
            <a:off x="5174225" y="1352625"/>
            <a:ext cx="37227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doSomething</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1080"/>
                </a:solidFill>
                <a:highlight>
                  <a:srgbClr val="FFFFFF"/>
                </a:highlight>
                <a:latin typeface="Courier New"/>
                <a:ea typeface="Courier New"/>
                <a:cs typeface="Courier New"/>
                <a:sym typeface="Courier New"/>
              </a:rPr>
              <a:t>result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doSomethingElse</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1080"/>
                </a:solidFill>
                <a:highlight>
                  <a:srgbClr val="FFFFFF"/>
                </a:highlight>
                <a:latin typeface="Courier New"/>
                <a:ea typeface="Courier New"/>
                <a:cs typeface="Courier New"/>
                <a:sym typeface="Courier New"/>
              </a:rPr>
              <a:t>result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1080"/>
                </a:solidFill>
                <a:highlight>
                  <a:srgbClr val="FFFFFF"/>
                </a:highlight>
                <a:latin typeface="Courier New"/>
                <a:ea typeface="Courier New"/>
                <a:cs typeface="Courier New"/>
                <a:sym typeface="Courier New"/>
              </a:rPr>
              <a:t>error</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1080"/>
                </a:solidFill>
                <a:highlight>
                  <a:srgbClr val="FFFFFF"/>
                </a:highlight>
                <a:latin typeface="Courier New"/>
                <a:ea typeface="Courier New"/>
                <a:cs typeface="Courier New"/>
                <a:sym typeface="Courier New"/>
              </a:rPr>
              <a:t>error</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108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newResult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 </a:t>
            </a:r>
            <a:r>
              <a:rPr lang="en" sz="1050" dirty="0" err="1">
                <a:solidFill>
                  <a:srgbClr val="795E26"/>
                </a:solidFill>
                <a:highlight>
                  <a:srgbClr val="FFFFFF"/>
                </a:highlight>
                <a:latin typeface="Courier New"/>
                <a:ea typeface="Courier New"/>
                <a:cs typeface="Courier New"/>
                <a:sym typeface="Courier New"/>
              </a:rPr>
              <a:t>doThirdThing</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001080"/>
                </a:solidFill>
                <a:highlight>
                  <a:srgbClr val="FFFFFF"/>
                </a:highlight>
                <a:latin typeface="Courier New"/>
                <a:ea typeface="Courier New"/>
                <a:cs typeface="Courier New"/>
                <a:sym typeface="Courier New"/>
              </a:rPr>
              <a:t>newResult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catch</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001080"/>
                </a:solidFill>
                <a:highlight>
                  <a:srgbClr val="FFFFFF"/>
                </a:highlight>
                <a:latin typeface="Courier New"/>
                <a:ea typeface="Courier New"/>
                <a:cs typeface="Courier New"/>
                <a:sym typeface="Courier New"/>
              </a:rPr>
              <a:t>failureCallback</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050" dirty="0">
              <a:solidFill>
                <a:srgbClr val="795E26"/>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Creating a Promise around an old callback API</a:t>
            </a:r>
            <a:endParaRPr dirty="0"/>
          </a:p>
        </p:txBody>
      </p:sp>
      <p:sp>
        <p:nvSpPr>
          <p:cNvPr id="178" name="Google Shape;178;p2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p27"/>
          <p:cNvSpPr txBox="1">
            <a:spLocks noGrp="1"/>
          </p:cNvSpPr>
          <p:nvPr>
            <p:ph type="body" idx="2"/>
          </p:nvPr>
        </p:nvSpPr>
        <p:spPr>
          <a:xfrm>
            <a:off x="5174225" y="1352625"/>
            <a:ext cx="37152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wait</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ms</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=&gt;</a:t>
            </a:r>
            <a:endParaRPr sz="1050">
              <a:solidFill>
                <a:srgbClr val="0000FF"/>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new</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Promise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resolve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=&gt;</a:t>
            </a: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setTimeout</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resolve</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ms</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795E26"/>
                </a:solidFill>
                <a:highlight>
                  <a:srgbClr val="FFFFFF"/>
                </a:highlight>
                <a:latin typeface="Courier New"/>
                <a:ea typeface="Courier New"/>
                <a:cs typeface="Courier New"/>
                <a:sym typeface="Courier New"/>
              </a:rPr>
              <a:t>wait</a:t>
            </a:r>
            <a:r>
              <a:rPr lang="en" sz="1050">
                <a:solidFill>
                  <a:srgbClr val="000000"/>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rgbClr val="000000"/>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1000</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then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=&gt;</a:t>
            </a: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saySomething</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"10 seconds"</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catch</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failureCallback</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Composition</a:t>
            </a:r>
            <a:endParaRPr/>
          </a:p>
        </p:txBody>
      </p:sp>
      <p:sp>
        <p:nvSpPr>
          <p:cNvPr id="185" name="Google Shape;185;p28"/>
          <p:cNvSpPr txBox="1">
            <a:spLocks noGrp="1"/>
          </p:cNvSpPr>
          <p:nvPr>
            <p:ph type="body" idx="2"/>
          </p:nvPr>
        </p:nvSpPr>
        <p:spPr>
          <a:xfrm>
            <a:off x="5174225" y="1352625"/>
            <a:ext cx="37767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267F99"/>
                </a:solidFill>
                <a:highlight>
                  <a:schemeClr val="lt1"/>
                </a:highlight>
                <a:latin typeface="Courier New"/>
                <a:ea typeface="Courier New"/>
                <a:cs typeface="Courier New"/>
                <a:sym typeface="Courier New"/>
              </a:rPr>
              <a:t>Promise</a:t>
            </a:r>
            <a:r>
              <a:rPr lang="en" sz="1050" dirty="0" err="1">
                <a:solidFill>
                  <a:srgbClr val="000000"/>
                </a:solidFill>
                <a:highlight>
                  <a:schemeClr val="lt1"/>
                </a:highlight>
                <a:latin typeface="Courier New"/>
                <a:ea typeface="Courier New"/>
                <a:cs typeface="Courier New"/>
                <a:sym typeface="Courier New"/>
              </a:rPr>
              <a:t>.</a:t>
            </a:r>
            <a:r>
              <a:rPr lang="en" sz="1050" dirty="0" err="1">
                <a:solidFill>
                  <a:srgbClr val="795E26"/>
                </a:solidFill>
                <a:highlight>
                  <a:schemeClr val="lt1"/>
                </a:highlight>
                <a:latin typeface="Courier New"/>
                <a:ea typeface="Courier New"/>
                <a:cs typeface="Courier New"/>
                <a:sym typeface="Courier New"/>
              </a:rPr>
              <a:t>reject</a:t>
            </a:r>
            <a:r>
              <a:rPr lang="en" sz="1050" dirty="0">
                <a:solidFill>
                  <a:srgbClr val="000000"/>
                </a:solidFill>
                <a:highlight>
                  <a:schemeClr val="lt1"/>
                </a:highlight>
                <a:latin typeface="Courier New"/>
                <a:ea typeface="Courier New"/>
                <a:cs typeface="Courier New"/>
                <a:sym typeface="Courier New"/>
              </a:rPr>
              <a:t>(</a:t>
            </a:r>
            <a:r>
              <a:rPr lang="en" sz="1050" dirty="0">
                <a:solidFill>
                  <a:srgbClr val="A31515"/>
                </a:solidFill>
                <a:highlight>
                  <a:schemeClr val="lt1"/>
                </a:highlight>
                <a:latin typeface="Courier New"/>
                <a:ea typeface="Courier New"/>
                <a:cs typeface="Courier New"/>
                <a:sym typeface="Courier New"/>
              </a:rPr>
              <a:t>'error'</a:t>
            </a:r>
            <a:r>
              <a:rPr lang="en" sz="1050" dirty="0">
                <a:solidFill>
                  <a:srgbClr val="000000"/>
                </a:solidFill>
                <a:highlight>
                  <a:schemeClr val="lt1"/>
                </a:highlight>
                <a:latin typeface="Courier New"/>
                <a:ea typeface="Courier New"/>
                <a:cs typeface="Courier New"/>
                <a:sym typeface="Courier New"/>
              </a:rPr>
              <a:t>)</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a:t>
            </a:r>
            <a:r>
              <a:rPr lang="en" sz="1050" dirty="0">
                <a:solidFill>
                  <a:srgbClr val="795E26"/>
                </a:solidFill>
                <a:highlight>
                  <a:schemeClr val="lt1"/>
                </a:highlight>
                <a:latin typeface="Courier New"/>
                <a:ea typeface="Courier New"/>
                <a:cs typeface="Courier New"/>
                <a:sym typeface="Courier New"/>
              </a:rPr>
              <a:t>then</a:t>
            </a:r>
            <a:r>
              <a:rPr lang="en" sz="1050" dirty="0">
                <a:solidFill>
                  <a:srgbClr val="000000"/>
                </a:solidFill>
                <a:highlight>
                  <a:schemeClr val="lt1"/>
                </a:highlight>
                <a:latin typeface="Courier New"/>
                <a:ea typeface="Courier New"/>
                <a:cs typeface="Courier New"/>
                <a:sym typeface="Courier New"/>
              </a:rPr>
              <a:t>(</a:t>
            </a:r>
            <a:r>
              <a:rPr lang="en" sz="1050" dirty="0">
                <a:solidFill>
                  <a:srgbClr val="001080"/>
                </a:solidFill>
                <a:highlight>
                  <a:schemeClr val="lt1"/>
                </a:highlight>
                <a:latin typeface="Courier New"/>
                <a:ea typeface="Courier New"/>
                <a:cs typeface="Courier New"/>
                <a:sym typeface="Courier New"/>
              </a:rPr>
              <a:t>value</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00FF"/>
                </a:solidFill>
                <a:highlight>
                  <a:schemeClr val="lt1"/>
                </a:highlight>
                <a:latin typeface="Courier New"/>
                <a:ea typeface="Courier New"/>
                <a:cs typeface="Courier New"/>
                <a:sym typeface="Courier New"/>
              </a:rPr>
              <a:t>=&gt;</a:t>
            </a:r>
            <a:r>
              <a:rPr lang="en" sz="1050" dirty="0">
                <a:solidFill>
                  <a:srgbClr val="000000"/>
                </a:solidFill>
                <a:highlight>
                  <a:schemeClr val="lt1"/>
                </a:highlight>
                <a:latin typeface="Courier New"/>
                <a:ea typeface="Courier New"/>
                <a:cs typeface="Courier New"/>
                <a:sym typeface="Courier New"/>
              </a:rPr>
              <a:t> </a:t>
            </a:r>
            <a:r>
              <a:rPr lang="en" sz="1050" dirty="0" err="1">
                <a:solidFill>
                  <a:srgbClr val="001080"/>
                </a:solidFill>
                <a:highlight>
                  <a:schemeClr val="lt1"/>
                </a:highlight>
                <a:latin typeface="Courier New"/>
                <a:ea typeface="Courier New"/>
                <a:cs typeface="Courier New"/>
                <a:sym typeface="Courier New"/>
              </a:rPr>
              <a:t>console</a:t>
            </a:r>
            <a:r>
              <a:rPr lang="en" sz="1050" dirty="0" err="1">
                <a:solidFill>
                  <a:srgbClr val="000000"/>
                </a:solidFill>
                <a:highlight>
                  <a:schemeClr val="lt1"/>
                </a:highlight>
                <a:latin typeface="Courier New"/>
                <a:ea typeface="Courier New"/>
                <a:cs typeface="Courier New"/>
                <a:sym typeface="Courier New"/>
              </a:rPr>
              <a:t>.</a:t>
            </a:r>
            <a:r>
              <a:rPr lang="en" sz="1050" dirty="0" err="1">
                <a:solidFill>
                  <a:srgbClr val="795E26"/>
                </a:solidFill>
                <a:highlight>
                  <a:schemeClr val="lt1"/>
                </a:highlight>
                <a:latin typeface="Courier New"/>
                <a:ea typeface="Courier New"/>
                <a:cs typeface="Courier New"/>
                <a:sym typeface="Courier New"/>
              </a:rPr>
              <a:t>log</a:t>
            </a:r>
            <a:r>
              <a:rPr lang="en" sz="1050" dirty="0">
                <a:solidFill>
                  <a:srgbClr val="000000"/>
                </a:solidFill>
                <a:highlight>
                  <a:schemeClr val="lt1"/>
                </a:highlight>
                <a:latin typeface="Courier New"/>
                <a:ea typeface="Courier New"/>
                <a:cs typeface="Courier New"/>
                <a:sym typeface="Courier New"/>
              </a:rPr>
              <a:t>(</a:t>
            </a:r>
            <a:r>
              <a:rPr lang="en" sz="1050" dirty="0">
                <a:solidFill>
                  <a:srgbClr val="001080"/>
                </a:solidFill>
                <a:highlight>
                  <a:schemeClr val="lt1"/>
                </a:highlight>
                <a:latin typeface="Courier New"/>
                <a:ea typeface="Courier New"/>
                <a:cs typeface="Courier New"/>
                <a:sym typeface="Courier New"/>
              </a:rPr>
              <a:t>value</a:t>
            </a:r>
            <a:r>
              <a:rPr lang="en" sz="1050" dirty="0">
                <a:solidFill>
                  <a:srgbClr val="000000"/>
                </a:solidFill>
                <a:highlight>
                  <a:schemeClr val="lt1"/>
                </a:highlight>
                <a:latin typeface="Courier New"/>
                <a:ea typeface="Courier New"/>
                <a:cs typeface="Courier New"/>
                <a:sym typeface="Courier New"/>
              </a:rPr>
              <a:t>))</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a:t>
            </a:r>
            <a:r>
              <a:rPr lang="en" sz="1050" dirty="0">
                <a:solidFill>
                  <a:srgbClr val="795E26"/>
                </a:solidFill>
                <a:highlight>
                  <a:schemeClr val="lt1"/>
                </a:highlight>
                <a:latin typeface="Courier New"/>
                <a:ea typeface="Courier New"/>
                <a:cs typeface="Courier New"/>
                <a:sym typeface="Courier New"/>
              </a:rPr>
              <a:t>catch</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1080"/>
                </a:solidFill>
                <a:highlight>
                  <a:schemeClr val="lt1"/>
                </a:highlight>
                <a:latin typeface="Courier New"/>
                <a:ea typeface="Courier New"/>
                <a:cs typeface="Courier New"/>
                <a:sym typeface="Courier New"/>
              </a:rPr>
              <a:t>error</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00FF"/>
                </a:solidFill>
                <a:highlight>
                  <a:schemeClr val="lt1"/>
                </a:highlight>
                <a:latin typeface="Courier New"/>
                <a:ea typeface="Courier New"/>
                <a:cs typeface="Courier New"/>
                <a:sym typeface="Courier New"/>
              </a:rPr>
              <a:t>=&gt;</a:t>
            </a:r>
            <a:r>
              <a:rPr lang="en" sz="1050" dirty="0">
                <a:solidFill>
                  <a:srgbClr val="000000"/>
                </a:solidFill>
                <a:highlight>
                  <a:schemeClr val="lt1"/>
                </a:highlight>
                <a:latin typeface="Courier New"/>
                <a:ea typeface="Courier New"/>
                <a:cs typeface="Courier New"/>
                <a:sym typeface="Courier New"/>
              </a:rPr>
              <a:t> </a:t>
            </a:r>
            <a:r>
              <a:rPr lang="en" sz="1050" dirty="0" err="1">
                <a:solidFill>
                  <a:srgbClr val="001080"/>
                </a:solidFill>
                <a:highlight>
                  <a:schemeClr val="lt1"/>
                </a:highlight>
                <a:latin typeface="Courier New"/>
                <a:ea typeface="Courier New"/>
                <a:cs typeface="Courier New"/>
                <a:sym typeface="Courier New"/>
              </a:rPr>
              <a:t>console</a:t>
            </a:r>
            <a:r>
              <a:rPr lang="en" sz="1050" dirty="0" err="1">
                <a:solidFill>
                  <a:srgbClr val="000000"/>
                </a:solidFill>
                <a:highlight>
                  <a:schemeClr val="lt1"/>
                </a:highlight>
                <a:latin typeface="Courier New"/>
                <a:ea typeface="Courier New"/>
                <a:cs typeface="Courier New"/>
                <a:sym typeface="Courier New"/>
              </a:rPr>
              <a:t>.</a:t>
            </a:r>
            <a:r>
              <a:rPr lang="en" sz="1050" dirty="0" err="1">
                <a:solidFill>
                  <a:srgbClr val="795E26"/>
                </a:solidFill>
                <a:highlight>
                  <a:schemeClr val="lt1"/>
                </a:highlight>
                <a:latin typeface="Courier New"/>
                <a:ea typeface="Courier New"/>
                <a:cs typeface="Courier New"/>
                <a:sym typeface="Courier New"/>
              </a:rPr>
              <a:t>log</a:t>
            </a:r>
            <a:r>
              <a:rPr lang="en" sz="1050" dirty="0">
                <a:solidFill>
                  <a:srgbClr val="000000"/>
                </a:solidFill>
                <a:highlight>
                  <a:schemeClr val="lt1"/>
                </a:highlight>
                <a:latin typeface="Courier New"/>
                <a:ea typeface="Courier New"/>
                <a:cs typeface="Courier New"/>
                <a:sym typeface="Courier New"/>
              </a:rPr>
              <a:t>(</a:t>
            </a:r>
            <a:r>
              <a:rPr lang="en" sz="1050" dirty="0">
                <a:solidFill>
                  <a:srgbClr val="001080"/>
                </a:solidFill>
                <a:highlight>
                  <a:schemeClr val="lt1"/>
                </a:highlight>
                <a:latin typeface="Courier New"/>
                <a:ea typeface="Courier New"/>
                <a:cs typeface="Courier New"/>
                <a:sym typeface="Courier New"/>
              </a:rPr>
              <a:t>error</a:t>
            </a:r>
            <a:r>
              <a:rPr lang="en" sz="1050" dirty="0">
                <a:solidFill>
                  <a:srgbClr val="000000"/>
                </a:solidFill>
                <a:highlight>
                  <a:schemeClr val="lt1"/>
                </a:highlight>
                <a:latin typeface="Courier New"/>
                <a:ea typeface="Courier New"/>
                <a:cs typeface="Courier New"/>
                <a:sym typeface="Courier New"/>
              </a:rPr>
              <a:t>))</a:t>
            </a:r>
            <a:endParaRPr sz="1050" dirty="0">
              <a:solidFill>
                <a:srgbClr val="267F99"/>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267F99"/>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267F99"/>
                </a:solidFill>
                <a:highlight>
                  <a:schemeClr val="lt1"/>
                </a:highlight>
                <a:latin typeface="Courier New"/>
                <a:ea typeface="Courier New"/>
                <a:cs typeface="Courier New"/>
                <a:sym typeface="Courier New"/>
              </a:rPr>
              <a:t>Promise</a:t>
            </a:r>
            <a:r>
              <a:rPr lang="en" sz="1050" dirty="0" err="1">
                <a:solidFill>
                  <a:srgbClr val="000000"/>
                </a:solidFill>
                <a:highlight>
                  <a:schemeClr val="lt1"/>
                </a:highlight>
                <a:latin typeface="Courier New"/>
                <a:ea typeface="Courier New"/>
                <a:cs typeface="Courier New"/>
                <a:sym typeface="Courier New"/>
              </a:rPr>
              <a:t>.</a:t>
            </a:r>
            <a:r>
              <a:rPr lang="en" sz="1050" dirty="0" err="1">
                <a:solidFill>
                  <a:srgbClr val="795E26"/>
                </a:solidFill>
                <a:highlight>
                  <a:schemeClr val="lt1"/>
                </a:highlight>
                <a:latin typeface="Courier New"/>
                <a:ea typeface="Courier New"/>
                <a:cs typeface="Courier New"/>
                <a:sym typeface="Courier New"/>
              </a:rPr>
              <a:t>all</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795E26"/>
                </a:solidFill>
                <a:highlight>
                  <a:schemeClr val="lt1"/>
                </a:highlight>
                <a:latin typeface="Courier New"/>
                <a:ea typeface="Courier New"/>
                <a:cs typeface="Courier New"/>
                <a:sym typeface="Courier New"/>
              </a:rPr>
              <a:t>func1</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795E26"/>
                </a:solidFill>
                <a:highlight>
                  <a:schemeClr val="lt1"/>
                </a:highlight>
                <a:latin typeface="Courier New"/>
                <a:ea typeface="Courier New"/>
                <a:cs typeface="Courier New"/>
                <a:sym typeface="Courier New"/>
              </a:rPr>
              <a:t>func2</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795E26"/>
                </a:solidFill>
                <a:highlight>
                  <a:schemeClr val="lt1"/>
                </a:highlight>
                <a:latin typeface="Courier New"/>
                <a:ea typeface="Courier New"/>
                <a:cs typeface="Courier New"/>
                <a:sym typeface="Courier New"/>
              </a:rPr>
              <a:t>func3</a:t>
            </a:r>
            <a:r>
              <a:rPr lang="en" sz="1050" dirty="0">
                <a:solidFill>
                  <a:srgbClr val="000000"/>
                </a:solidFill>
                <a:highlight>
                  <a:schemeClr val="lt1"/>
                </a:highlight>
                <a:latin typeface="Courier New"/>
                <a:ea typeface="Courier New"/>
                <a:cs typeface="Courier New"/>
                <a:sym typeface="Courier New"/>
              </a:rPr>
              <a:t>()])</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a:t>
            </a:r>
            <a:r>
              <a:rPr lang="en" sz="1050" dirty="0">
                <a:solidFill>
                  <a:srgbClr val="795E26"/>
                </a:solidFill>
                <a:highlight>
                  <a:schemeClr val="lt1"/>
                </a:highlight>
                <a:latin typeface="Courier New"/>
                <a:ea typeface="Courier New"/>
                <a:cs typeface="Courier New"/>
                <a:sym typeface="Courier New"/>
              </a:rPr>
              <a:t>then</a:t>
            </a:r>
            <a:r>
              <a:rPr lang="en" sz="1050" dirty="0">
                <a:solidFill>
                  <a:srgbClr val="000000"/>
                </a:solidFill>
                <a:highlight>
                  <a:schemeClr val="lt1"/>
                </a:highlight>
                <a:latin typeface="Courier New"/>
                <a:ea typeface="Courier New"/>
                <a:cs typeface="Courier New"/>
                <a:sym typeface="Courier New"/>
              </a:rPr>
              <a:t>(</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1080"/>
                </a:solidFill>
                <a:highlight>
                  <a:schemeClr val="lt1"/>
                </a:highlight>
                <a:latin typeface="Courier New"/>
                <a:ea typeface="Courier New"/>
                <a:cs typeface="Courier New"/>
                <a:sym typeface="Courier New"/>
              </a:rPr>
              <a:t>result1</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1080"/>
                </a:solidFill>
                <a:highlight>
                  <a:schemeClr val="lt1"/>
                </a:highlight>
                <a:latin typeface="Courier New"/>
                <a:ea typeface="Courier New"/>
                <a:cs typeface="Courier New"/>
                <a:sym typeface="Courier New"/>
              </a:rPr>
              <a:t>result2</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1080"/>
                </a:solidFill>
                <a:highlight>
                  <a:schemeClr val="lt1"/>
                </a:highlight>
                <a:latin typeface="Courier New"/>
                <a:ea typeface="Courier New"/>
                <a:cs typeface="Courier New"/>
                <a:sym typeface="Courier New"/>
              </a:rPr>
              <a:t>result3</a:t>
            </a: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00FF"/>
                </a:solidFill>
                <a:highlight>
                  <a:schemeClr val="lt1"/>
                </a:highlight>
                <a:latin typeface="Courier New"/>
                <a:ea typeface="Courier New"/>
                <a:cs typeface="Courier New"/>
                <a:sym typeface="Courier New"/>
              </a:rPr>
              <a:t>=&gt;</a:t>
            </a:r>
            <a:r>
              <a:rPr lang="en" sz="1050" dirty="0">
                <a:solidFill>
                  <a:srgbClr val="000000"/>
                </a:solidFill>
                <a:highlight>
                  <a:schemeClr val="lt1"/>
                </a:highlight>
                <a:latin typeface="Courier New"/>
                <a:ea typeface="Courier New"/>
                <a:cs typeface="Courier New"/>
                <a:sym typeface="Courier New"/>
              </a:rPr>
              <a:t> {</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       </a:t>
            </a:r>
            <a:r>
              <a:rPr lang="en" sz="1050" dirty="0">
                <a:solidFill>
                  <a:srgbClr val="008000"/>
                </a:solidFill>
                <a:highlight>
                  <a:schemeClr val="lt1"/>
                </a:highlight>
                <a:latin typeface="Courier New"/>
                <a:ea typeface="Courier New"/>
                <a:cs typeface="Courier New"/>
                <a:sym typeface="Courier New"/>
              </a:rPr>
              <a:t>/* use result1, result2, result3 */</a:t>
            </a:r>
            <a:endParaRPr sz="1050" dirty="0">
              <a:solidFill>
                <a:srgbClr val="008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   }</a:t>
            </a:r>
            <a:endParaRPr sz="1050" dirty="0">
              <a:solidFill>
                <a:srgbClr val="000000"/>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chemeClr val="lt1"/>
                </a:highlight>
                <a:latin typeface="Courier New"/>
                <a:ea typeface="Courier New"/>
                <a:cs typeface="Courier New"/>
                <a:sym typeface="Courier New"/>
              </a:rPr>
              <a:t>);</a:t>
            </a:r>
            <a:endParaRPr sz="1050" dirty="0">
              <a:solidFill>
                <a:srgbClr val="000000"/>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1200" dirty="0">
              <a:solidFill>
                <a:srgbClr val="333333"/>
              </a:solidFill>
              <a:highlight>
                <a:schemeClr val="lt1"/>
              </a:highlight>
              <a:latin typeface="Arial"/>
              <a:ea typeface="Arial"/>
              <a:cs typeface="Arial"/>
              <a:sym typeface="Arial"/>
            </a:endParaRPr>
          </a:p>
          <a:p>
            <a:pPr marL="0" lvl="0" indent="0" algn="l" rtl="0">
              <a:spcBef>
                <a:spcPts val="1600"/>
              </a:spcBef>
              <a:spcAft>
                <a:spcPts val="1600"/>
              </a:spcAft>
              <a:buNone/>
            </a:pPr>
            <a:endParaRPr sz="1200" dirty="0">
              <a:solidFill>
                <a:srgbClr val="333333"/>
              </a:solidFill>
              <a:highlight>
                <a:srgbClr val="FFFFFF"/>
              </a:highlight>
              <a:latin typeface="Arial"/>
              <a:ea typeface="Arial"/>
              <a:cs typeface="Arial"/>
              <a:sym typeface="Arial"/>
            </a:endParaRPr>
          </a:p>
        </p:txBody>
      </p:sp>
      <p:sp>
        <p:nvSpPr>
          <p:cNvPr id="186" name="Google Shape;186;p28"/>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Timing</a:t>
            </a:r>
            <a:endParaRPr/>
          </a:p>
        </p:txBody>
      </p:sp>
      <p:sp>
        <p:nvSpPr>
          <p:cNvPr id="192" name="Google Shape;192;p2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267F99"/>
                </a:solidFill>
                <a:highlight>
                  <a:srgbClr val="FFFFFF"/>
                </a:highlight>
                <a:latin typeface="Courier New"/>
                <a:ea typeface="Courier New"/>
                <a:cs typeface="Courier New"/>
                <a:sym typeface="Courier New"/>
              </a:rPr>
              <a:t>Promise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resolve</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then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98658"/>
                </a:solidFill>
                <a:highlight>
                  <a:srgbClr val="FFFFFF"/>
                </a:highlight>
                <a:latin typeface="Courier New"/>
                <a:ea typeface="Courier New"/>
                <a:cs typeface="Courier New"/>
                <a:sym typeface="Courier New"/>
              </a:rPr>
              <a:t>2</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98658"/>
                </a:solidFill>
                <a:highlight>
                  <a:srgbClr val="FFFFFF"/>
                </a:highlight>
                <a:latin typeface="Courier New"/>
                <a:ea typeface="Courier New"/>
                <a:cs typeface="Courier New"/>
                <a:sym typeface="Courier New"/>
              </a:rPr>
              <a:t>1</a:t>
            </a:r>
            <a:r>
              <a:rPr lang="en" sz="1050" dirty="0">
                <a:solidFill>
                  <a:srgbClr val="000000"/>
                </a:solidFill>
                <a:highlight>
                  <a:srgbClr val="FFFFFF"/>
                </a:highlight>
                <a:latin typeface="Courier New"/>
                <a:ea typeface="Courier New"/>
                <a:cs typeface="Courier New"/>
                <a:sym typeface="Courier New"/>
              </a:rPr>
              <a:t>);</a:t>
            </a:r>
            <a:endParaRPr dirty="0"/>
          </a:p>
        </p:txBody>
      </p:sp>
      <p:sp>
        <p:nvSpPr>
          <p:cNvPr id="193" name="Google Shape;193;p2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avoid surprises, functions passed to </a:t>
            </a:r>
            <a:r>
              <a:rPr lang="en" b="1"/>
              <a:t>then()</a:t>
            </a:r>
            <a:r>
              <a:rPr lang="en"/>
              <a:t> will never be called synchronously, even with an already-resolved promise: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async/await</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t>
            </a:r>
            <a:r>
              <a:rPr lang="en" i="1"/>
              <a:t>async/await?</a:t>
            </a:r>
            <a:endParaRPr i="1"/>
          </a:p>
        </p:txBody>
      </p:sp>
      <p:sp>
        <p:nvSpPr>
          <p:cNvPr id="204" name="Google Shape;204;p3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a:solidFill>
                  <a:srgbClr val="0000FF"/>
                </a:solidFill>
                <a:highlight>
                  <a:srgbClr val="FFFFFF"/>
                </a:highlight>
                <a:latin typeface="Courier New"/>
                <a:ea typeface="Courier New"/>
                <a:cs typeface="Courier New"/>
                <a:sym typeface="Courier New"/>
              </a:rPr>
              <a:t>async</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main</a:t>
            </a:r>
            <a:r>
              <a:rPr lang="en" sz="1050" dirty="0">
                <a:solidFill>
                  <a:srgbClr val="000000"/>
                </a:solidFill>
                <a:highlight>
                  <a:srgbClr val="FFFFFF"/>
                </a:highlight>
                <a:latin typeface="Courier New"/>
                <a:ea typeface="Courier New"/>
                <a:cs typeface="Courier New"/>
                <a:sym typeface="Courier New"/>
              </a:rPr>
              <a:t> ()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const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70C1"/>
                </a:solidFill>
                <a:highlight>
                  <a:srgbClr val="FFFFFF"/>
                </a:highlight>
                <a:latin typeface="Courier New"/>
                <a:ea typeface="Courier New"/>
                <a:cs typeface="Courier New"/>
                <a:sym typeface="Courier New"/>
              </a:rPr>
              <a:t>result1</a:t>
            </a:r>
            <a:r>
              <a:rPr lang="en" sz="1050" dirty="0">
                <a:solidFill>
                  <a:srgbClr val="000000"/>
                </a:solidFill>
                <a:highlight>
                  <a:srgbClr val="FFFFFF"/>
                </a:highlight>
                <a:latin typeface="Courier New"/>
                <a:ea typeface="Courier New"/>
                <a:cs typeface="Courier New"/>
                <a:sym typeface="Courier New"/>
              </a:rPr>
              <a:t> = </a:t>
            </a:r>
            <a:r>
              <a:rPr lang="en" sz="1050" dirty="0">
                <a:solidFill>
                  <a:srgbClr val="AF00DB"/>
                </a:solidFill>
                <a:highlight>
                  <a:srgbClr val="FFFFFF"/>
                </a:highlight>
                <a:latin typeface="Courier New"/>
                <a:ea typeface="Courier New"/>
                <a:cs typeface="Courier New"/>
                <a:sym typeface="Courier New"/>
              </a:rPr>
              <a:t>await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new</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267F99"/>
                </a:solidFill>
                <a:highlight>
                  <a:srgbClr val="FFFFFF"/>
                </a:highlight>
                <a:latin typeface="Courier New"/>
                <a:ea typeface="Courier New"/>
                <a:cs typeface="Courier New"/>
                <a:sym typeface="Courier New"/>
              </a:rPr>
              <a:t>Promise</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resolve</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setTimeout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795E26"/>
                </a:solidFill>
                <a:highlight>
                  <a:srgbClr val="FFFFFF"/>
                </a:highlight>
                <a:latin typeface="Courier New"/>
                <a:ea typeface="Courier New"/>
                <a:cs typeface="Courier New"/>
                <a:sym typeface="Courier New"/>
              </a:rPr>
              <a:t>resolve</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'async await'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70C1"/>
                </a:solidFill>
                <a:highlight>
                  <a:srgbClr val="FFFFFF"/>
                </a:highlight>
                <a:latin typeface="Courier New"/>
                <a:ea typeface="Courier New"/>
                <a:cs typeface="Courier New"/>
                <a:sym typeface="Courier New"/>
              </a:rPr>
              <a:t>result1</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795E26"/>
                </a:solidFill>
                <a:highlight>
                  <a:srgbClr val="FFFFFF"/>
                </a:highlight>
                <a:latin typeface="Courier New"/>
                <a:ea typeface="Courier New"/>
                <a:cs typeface="Courier New"/>
                <a:sym typeface="Courier New"/>
              </a:rPr>
              <a:t>main</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dirty="0"/>
          </a:p>
        </p:txBody>
      </p:sp>
      <p:sp>
        <p:nvSpPr>
          <p:cNvPr id="205" name="Google Shape;205;p3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dirty="0"/>
              <a:t>Async</a:t>
            </a:r>
            <a:r>
              <a:rPr lang="en" b="1" dirty="0"/>
              <a:t>: special function that returns a promise</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i="1" dirty="0"/>
              <a:t>Await</a:t>
            </a:r>
            <a:r>
              <a:rPr lang="en" b="1" dirty="0"/>
              <a:t>: pauses execution of an async function</a:t>
            </a:r>
            <a:endParaRPr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 handling</a:t>
            </a:r>
            <a:endParaRPr/>
          </a:p>
        </p:txBody>
      </p:sp>
      <p:sp>
        <p:nvSpPr>
          <p:cNvPr id="211" name="Google Shape;211;p32"/>
          <p:cNvSpPr txBox="1">
            <a:spLocks noGrp="1"/>
          </p:cNvSpPr>
          <p:nvPr>
            <p:ph type="subTitle" idx="1"/>
          </p:nvPr>
        </p:nvSpPr>
        <p:spPr>
          <a:xfrm>
            <a:off x="730000" y="2817650"/>
            <a:ext cx="3300900" cy="146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 promise resolves normally, then await promise returns the result. But in the case of a rejection, it throws the error, just as if there were a throw statement at that line.</a:t>
            </a:r>
            <a:endParaRPr/>
          </a:p>
        </p:txBody>
      </p:sp>
      <p:sp>
        <p:nvSpPr>
          <p:cNvPr id="212" name="Google Shape;212;p32"/>
          <p:cNvSpPr txBox="1">
            <a:spLocks noGrp="1"/>
          </p:cNvSpPr>
          <p:nvPr>
            <p:ph type="body" idx="2"/>
          </p:nvPr>
        </p:nvSpPr>
        <p:spPr>
          <a:xfrm>
            <a:off x="5174225" y="1352625"/>
            <a:ext cx="39699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async</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try</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response</a:t>
            </a:r>
            <a:r>
              <a:rPr lang="en" sz="1050">
                <a:solidFill>
                  <a:srgbClr val="000000"/>
                </a:solidFill>
                <a:highlight>
                  <a:srgbClr val="FFFFFF"/>
                </a:highlight>
                <a:latin typeface="Courier New"/>
                <a:ea typeface="Courier New"/>
                <a:cs typeface="Courier New"/>
                <a:sym typeface="Courier New"/>
              </a:rPr>
              <a:t> = </a:t>
            </a:r>
            <a:r>
              <a:rPr lang="en" sz="1050">
                <a:solidFill>
                  <a:srgbClr val="AF00DB"/>
                </a:solidFill>
                <a:highlight>
                  <a:srgbClr val="FFFFFF"/>
                </a:highlight>
                <a:latin typeface="Courier New"/>
                <a:ea typeface="Courier New"/>
                <a:cs typeface="Courier New"/>
                <a:sym typeface="Courier New"/>
              </a:rPr>
              <a:t>await </a:t>
            </a:r>
            <a:r>
              <a:rPr lang="en" sz="1050">
                <a:solidFill>
                  <a:srgbClr val="795E26"/>
                </a:solidFill>
                <a:highlight>
                  <a:srgbClr val="FFFFFF"/>
                </a:highlight>
                <a:latin typeface="Courier New"/>
                <a:ea typeface="Courier New"/>
                <a:cs typeface="Courier New"/>
                <a:sym typeface="Courier New"/>
              </a:rPr>
              <a:t>fetch</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'http://...'</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catch</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err</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alert</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err</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457200" algn="l" rtl="0">
              <a:lnSpc>
                <a:spcPct val="15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 TypeError: failed to fetch</a:t>
            </a:r>
            <a:endParaRPr sz="1050">
              <a:solidFill>
                <a:srgbClr val="008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a:solidFill>
                  <a:srgbClr val="795E26"/>
                </a:solidFill>
                <a:highlight>
                  <a:srgbClr val="FFFFFF"/>
                </a:highlight>
                <a:latin typeface="Courier New"/>
                <a:ea typeface="Courier New"/>
                <a:cs typeface="Courier New"/>
                <a:sym typeface="Courier New"/>
              </a:rPr>
              <a:t>main</a:t>
            </a:r>
            <a:r>
              <a:rPr lang="en" sz="1050">
                <a:solidFill>
                  <a:srgbClr val="000000"/>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Excellent Bio</a:t>
            </a:r>
            <a:endParaRPr dirty="0"/>
          </a:p>
        </p:txBody>
      </p:sp>
      <p:sp>
        <p:nvSpPr>
          <p:cNvPr id="211" name="Google Shape;211;p32"/>
          <p:cNvSpPr txBox="1">
            <a:spLocks noGrp="1"/>
          </p:cNvSpPr>
          <p:nvPr>
            <p:ph type="subTitle" idx="1"/>
          </p:nvPr>
        </p:nvSpPr>
        <p:spPr>
          <a:xfrm>
            <a:off x="729999" y="2086708"/>
            <a:ext cx="3701323" cy="2200642"/>
          </a:xfrm>
          <a:prstGeom prst="rect">
            <a:avLst/>
          </a:prstGeom>
        </p:spPr>
        <p:txBody>
          <a:bodyPr spcFirstLastPara="1" wrap="square" lIns="91425" tIns="91425" rIns="91425" bIns="91425" anchor="t" anchorCtr="0">
            <a:noAutofit/>
          </a:bodyPr>
          <a:lstStyle/>
          <a:p>
            <a:pPr marL="0" lvl="0" indent="0"/>
            <a:r>
              <a:rPr lang="en-GB" dirty="0">
                <a:hlinkClick r:id="rId3"/>
              </a:rPr>
              <a:t>https://web.dev/promises/</a:t>
            </a:r>
            <a:r>
              <a:rPr lang="en-GB" dirty="0"/>
              <a:t> </a:t>
            </a:r>
          </a:p>
          <a:p>
            <a:pPr marL="0" lvl="0" indent="0"/>
            <a:endParaRPr lang="en-GB" dirty="0">
              <a:hlinkClick r:id="rId4"/>
            </a:endParaRPr>
          </a:p>
          <a:p>
            <a:pPr marL="0" lvl="0" indent="0"/>
            <a:r>
              <a:rPr lang="en-GB" dirty="0">
                <a:hlinkClick r:id="rId4"/>
              </a:rPr>
              <a:t>https://blog.domenic.me/youre-missing-the-point-of-promises/</a:t>
            </a:r>
            <a:r>
              <a:rPr lang="en-GB" dirty="0"/>
              <a:t> </a:t>
            </a:r>
          </a:p>
          <a:p>
            <a:pPr marL="0" lvl="0" indent="0"/>
            <a:endParaRPr lang="en-GB" dirty="0">
              <a:hlinkClick r:id="rId5"/>
            </a:endParaRPr>
          </a:p>
          <a:p>
            <a:pPr marL="0" lvl="0" indent="0"/>
            <a:r>
              <a:rPr lang="en-GB" dirty="0">
                <a:hlinkClick r:id="rId5"/>
              </a:rPr>
              <a:t>https://medium.com/dailyjs/javascript-async-await-zero-to-hero-plus-cheat-sheet-4b064401e29a</a:t>
            </a:r>
            <a:endParaRPr lang="en-GB" dirty="0"/>
          </a:p>
          <a:p>
            <a:pPr marL="285750" lvl="0" indent="-285750">
              <a:buFontTx/>
              <a:buChar char="-"/>
            </a:pPr>
            <a:endParaRPr dirty="0"/>
          </a:p>
        </p:txBody>
      </p:sp>
    </p:spTree>
    <p:extLst>
      <p:ext uri="{BB962C8B-B14F-4D97-AF65-F5344CB8AC3E}">
        <p14:creationId xmlns:p14="http://schemas.microsoft.com/office/powerpoint/2010/main" val="288968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synchronous</a:t>
            </a:r>
            <a:r>
              <a:rPr lang="en" dirty="0"/>
              <a:t> vs </a:t>
            </a:r>
            <a:r>
              <a:rPr lang="en" i="1" dirty="0"/>
              <a:t>asynchronous</a:t>
            </a:r>
            <a:endParaRPr i="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8" name="Google Shape;98;p1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solidFill>
                  <a:srgbClr val="000000"/>
                </a:solidFill>
                <a:highlight>
                  <a:srgbClr val="FFFFFF"/>
                </a:highlight>
                <a:latin typeface="Georgia"/>
                <a:ea typeface="Georgia"/>
                <a:cs typeface="Georgia"/>
                <a:sym typeface="Georgia"/>
              </a:rPr>
              <a:t>In a </a:t>
            </a:r>
            <a:r>
              <a:rPr lang="en" sz="1500" i="1" dirty="0">
                <a:solidFill>
                  <a:srgbClr val="000000"/>
                </a:solidFill>
                <a:highlight>
                  <a:srgbClr val="FFFFFF"/>
                </a:highlight>
                <a:latin typeface="Georgia"/>
                <a:ea typeface="Georgia"/>
                <a:cs typeface="Georgia"/>
                <a:sym typeface="Georgia"/>
              </a:rPr>
              <a:t>synchronous</a:t>
            </a:r>
            <a:r>
              <a:rPr lang="en" sz="1500" dirty="0">
                <a:solidFill>
                  <a:srgbClr val="000000"/>
                </a:solidFill>
                <a:highlight>
                  <a:srgbClr val="FFFFFF"/>
                </a:highlight>
                <a:latin typeface="Georgia"/>
                <a:ea typeface="Georgia"/>
                <a:cs typeface="Georgia"/>
                <a:sym typeface="Georgia"/>
              </a:rPr>
              <a:t> programming model, things happen one at a time. When you call a function that performs a long-running action, it returns only when the action has finished and it can return the result. This stops your program for the time the action takes.</a:t>
            </a:r>
            <a:endParaRPr dirty="0"/>
          </a:p>
        </p:txBody>
      </p:sp>
      <p:sp>
        <p:nvSpPr>
          <p:cNvPr id="99" name="Google Shape;99;p1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highlight>
                  <a:srgbClr val="FFFFFF"/>
                </a:highlight>
                <a:latin typeface="Georgia"/>
                <a:ea typeface="Georgia"/>
                <a:cs typeface="Georgia"/>
                <a:sym typeface="Georgia"/>
              </a:rPr>
              <a:t>An </a:t>
            </a:r>
            <a:r>
              <a:rPr lang="en" sz="1500" i="1">
                <a:solidFill>
                  <a:srgbClr val="000000"/>
                </a:solidFill>
                <a:highlight>
                  <a:srgbClr val="FFFFFF"/>
                </a:highlight>
                <a:latin typeface="Georgia"/>
                <a:ea typeface="Georgia"/>
                <a:cs typeface="Georgia"/>
                <a:sym typeface="Georgia"/>
              </a:rPr>
              <a:t>asynchronous</a:t>
            </a:r>
            <a:r>
              <a:rPr lang="en" sz="1500">
                <a:solidFill>
                  <a:srgbClr val="000000"/>
                </a:solidFill>
                <a:highlight>
                  <a:srgbClr val="FFFFFF"/>
                </a:highlight>
                <a:latin typeface="Georgia"/>
                <a:ea typeface="Georgia"/>
                <a:cs typeface="Georgia"/>
                <a:sym typeface="Georgia"/>
              </a:rPr>
              <a:t> model allows multiple things to happen at the same time. When you start an action, your program continues to run. When the action finishes, the program is informed and gets access to the result (for example, the data read from disk).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Callbacks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Callback?</a:t>
            </a:r>
            <a:endParaRPr/>
          </a:p>
        </p:txBody>
      </p:sp>
      <p:sp>
        <p:nvSpPr>
          <p:cNvPr id="110" name="Google Shape;110;p17"/>
          <p:cNvSpPr txBox="1">
            <a:spLocks noGrp="1"/>
          </p:cNvSpPr>
          <p:nvPr>
            <p:ph type="subTitle" idx="1"/>
          </p:nvPr>
        </p:nvSpPr>
        <p:spPr>
          <a:xfrm>
            <a:off x="730000" y="2432300"/>
            <a:ext cx="3300900" cy="2363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a:t>A callback function (say, Y) is a function that is passed to another function (say, X) as a parameter, and Y  gets executed inside X.</a:t>
            </a:r>
            <a:endParaRPr dirty="0"/>
          </a:p>
          <a:p>
            <a:pPr marL="457200" lvl="0" indent="0" algn="l" rtl="0">
              <a:spcBef>
                <a:spcPts val="0"/>
              </a:spcBef>
              <a:spcAft>
                <a:spcPts val="0"/>
              </a:spcAft>
              <a:buNone/>
            </a:pPr>
            <a:endParaRPr dirty="0"/>
          </a:p>
          <a:p>
            <a:pPr marL="457200" lvl="0" indent="-330200" algn="l" rtl="0">
              <a:spcBef>
                <a:spcPts val="0"/>
              </a:spcBef>
              <a:spcAft>
                <a:spcPts val="0"/>
              </a:spcAft>
              <a:buSzPts val="1600"/>
              <a:buChar char="●"/>
            </a:pPr>
            <a:r>
              <a:rPr lang="en" dirty="0"/>
              <a:t>JS uses callback functions to handle asynchronous control flow</a:t>
            </a:r>
            <a:endParaRPr dirty="0"/>
          </a:p>
        </p:txBody>
      </p:sp>
      <p:sp>
        <p:nvSpPr>
          <p:cNvPr id="111" name="Google Shape;111;p17"/>
          <p:cNvSpPr txBox="1">
            <a:spLocks noGrp="1"/>
          </p:cNvSpPr>
          <p:nvPr>
            <p:ph type="body" idx="2"/>
          </p:nvPr>
        </p:nvSpPr>
        <p:spPr>
          <a:xfrm>
            <a:off x="5174225" y="1352625"/>
            <a:ext cx="3713700" cy="3183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a:solidFill>
                  <a:srgbClr val="0000FF"/>
                </a:solidFill>
                <a:highlight>
                  <a:srgbClr val="FFFFFF"/>
                </a:highlight>
                <a:latin typeface="Courier New"/>
                <a:ea typeface="Courier New"/>
                <a:cs typeface="Courier New"/>
                <a:sym typeface="Courier New"/>
              </a:rPr>
              <a:t>function</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onClick</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8000"/>
                </a:solidFill>
                <a:highlight>
                  <a:srgbClr val="FFFFFF"/>
                </a:highlight>
                <a:latin typeface="Courier New"/>
                <a:ea typeface="Courier New"/>
                <a:cs typeface="Courier New"/>
                <a:sym typeface="Courier New"/>
              </a:rPr>
              <a:t>// Simulate a code delay</a:t>
            </a:r>
            <a:endParaRPr sz="1050" dirty="0">
              <a:solidFill>
                <a:srgbClr val="008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setTimeout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98658"/>
                </a:solidFill>
                <a:highlight>
                  <a:srgbClr val="FFFFFF"/>
                </a:highlight>
                <a:latin typeface="Courier New"/>
                <a:ea typeface="Courier New"/>
                <a:cs typeface="Courier New"/>
                <a:sym typeface="Courier New"/>
              </a:rPr>
              <a:t>1</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   }, </a:t>
            </a:r>
            <a:r>
              <a:rPr lang="en" sz="1050" dirty="0">
                <a:solidFill>
                  <a:srgbClr val="098658"/>
                </a:solidFill>
                <a:highlight>
                  <a:srgbClr val="FFFFFF"/>
                </a:highlight>
                <a:latin typeface="Courier New"/>
                <a:ea typeface="Courier New"/>
                <a:cs typeface="Courier New"/>
                <a:sym typeface="Courier New"/>
              </a:rPr>
              <a:t>500</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001080"/>
                </a:solidFill>
                <a:highlight>
                  <a:srgbClr val="FFFFFF"/>
                </a:highlight>
                <a:latin typeface="Courier New"/>
                <a:ea typeface="Courier New"/>
                <a:cs typeface="Courier New"/>
                <a:sym typeface="Courier New"/>
              </a:rPr>
              <a:t>document</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addEventListener</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'click'</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795E26"/>
                </a:solidFill>
                <a:highlight>
                  <a:srgbClr val="FFFFFF"/>
                </a:highlight>
                <a:latin typeface="Courier New"/>
                <a:ea typeface="Courier New"/>
                <a:cs typeface="Courier New"/>
                <a:sym typeface="Courier New"/>
              </a:rPr>
              <a:t>onClick</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r>
              <a:rPr lang="en" sz="1050" dirty="0">
                <a:solidFill>
                  <a:srgbClr val="A31515"/>
                </a:solidFill>
                <a:highlight>
                  <a:srgbClr val="FFFFFF"/>
                </a:highlight>
                <a:latin typeface="Courier New"/>
                <a:ea typeface="Courier New"/>
                <a:cs typeface="Courier New"/>
                <a:sym typeface="Courier New"/>
              </a:rPr>
              <a:t>'a'</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A31515"/>
                </a:solidFill>
                <a:highlight>
                  <a:srgbClr val="FFFFFF"/>
                </a:highlight>
                <a:latin typeface="Courier New"/>
                <a:ea typeface="Courier New"/>
                <a:cs typeface="Courier New"/>
                <a:sym typeface="Courier New"/>
              </a:rPr>
              <a:t>'b'</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A31515"/>
                </a:solidFill>
                <a:highlight>
                  <a:srgbClr val="FFFFFF"/>
                </a:highlight>
                <a:latin typeface="Courier New"/>
                <a:ea typeface="Courier New"/>
                <a:cs typeface="Courier New"/>
                <a:sym typeface="Courier New"/>
              </a:rPr>
              <a:t>'c'</a:t>
            </a:r>
            <a:r>
              <a:rPr lang="en" sz="1050" dirty="0">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forEach</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457200" algn="l" rtl="0">
              <a:lnSpc>
                <a:spcPct val="150000"/>
              </a:lnSpc>
              <a:spcBef>
                <a:spcPts val="0"/>
              </a:spcBef>
              <a:spcAft>
                <a:spcPts val="0"/>
              </a:spcAft>
              <a:buNone/>
            </a:pPr>
            <a:r>
              <a:rPr lang="en" sz="1050" dirty="0">
                <a:solidFill>
                  <a:srgbClr val="001080"/>
                </a:solidFill>
                <a:highlight>
                  <a:srgbClr val="FFFFFF"/>
                </a:highlight>
                <a:latin typeface="Courier New"/>
                <a:ea typeface="Courier New"/>
                <a:cs typeface="Courier New"/>
                <a:sym typeface="Courier New"/>
              </a:rPr>
              <a:t>x</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00FF"/>
                </a:solidFill>
                <a:highlight>
                  <a:srgbClr val="FFFFFF"/>
                </a:highlight>
                <a:latin typeface="Courier New"/>
                <a:ea typeface="Courier New"/>
                <a:cs typeface="Courier New"/>
                <a:sym typeface="Courier New"/>
              </a:rPr>
              <a:t>=&gt;</a:t>
            </a:r>
            <a:r>
              <a:rPr lang="en" sz="1050" dirty="0">
                <a:solidFill>
                  <a:srgbClr val="000000"/>
                </a:solidFill>
                <a:highlight>
                  <a:srgbClr val="FFFFFF"/>
                </a:highlight>
                <a:latin typeface="Courier New"/>
                <a:ea typeface="Courier New"/>
                <a:cs typeface="Courier New"/>
                <a:sym typeface="Courier New"/>
              </a:rPr>
              <a:t> </a:t>
            </a:r>
            <a:r>
              <a:rPr lang="en" sz="1050" dirty="0" err="1">
                <a:solidFill>
                  <a:srgbClr val="001080"/>
                </a:solidFill>
                <a:highlight>
                  <a:srgbClr val="FFFFFF"/>
                </a:highlight>
                <a:latin typeface="Courier New"/>
                <a:ea typeface="Courier New"/>
                <a:cs typeface="Courier New"/>
                <a:sym typeface="Courier New"/>
              </a:rPr>
              <a:t>console</a:t>
            </a:r>
            <a:r>
              <a:rPr lang="en" sz="1050" dirty="0" err="1">
                <a:solidFill>
                  <a:srgbClr val="000000"/>
                </a:solidFill>
                <a:highlight>
                  <a:srgbClr val="FFFFFF"/>
                </a:highlight>
                <a:latin typeface="Courier New"/>
                <a:ea typeface="Courier New"/>
                <a:cs typeface="Courier New"/>
                <a:sym typeface="Courier New"/>
              </a:rPr>
              <a:t>.</a:t>
            </a:r>
            <a:r>
              <a:rPr lang="en" sz="1050" dirty="0" err="1">
                <a:solidFill>
                  <a:srgbClr val="795E26"/>
                </a:solidFill>
                <a:highlight>
                  <a:srgbClr val="FFFFFF"/>
                </a:highlight>
                <a:latin typeface="Courier New"/>
                <a:ea typeface="Courier New"/>
                <a:cs typeface="Courier New"/>
                <a:sym typeface="Courier New"/>
              </a:rPr>
              <a:t>log</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001080"/>
                </a:solidFill>
                <a:highlight>
                  <a:srgbClr val="FFFFFF"/>
                </a:highlight>
                <a:latin typeface="Courier New"/>
                <a:ea typeface="Courier New"/>
                <a:cs typeface="Courier New"/>
                <a:sym typeface="Courier New"/>
              </a:rPr>
              <a:t>a</a:t>
            </a:r>
            <a:r>
              <a:rPr lang="en" sz="1050" dirty="0">
                <a:solidFill>
                  <a:srgbClr val="000000"/>
                </a:solidFill>
                <a:highlight>
                  <a:srgbClr val="FFFFFF"/>
                </a:highlight>
                <a:latin typeface="Courier New"/>
                <a:ea typeface="Courier New"/>
                <a:cs typeface="Courier New"/>
                <a:sym typeface="Courier New"/>
              </a:rPr>
              <a:t>) </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050" dirty="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Async callbacks</a:t>
            </a:r>
            <a:endParaRPr/>
          </a:p>
        </p:txBody>
      </p:sp>
      <p:sp>
        <p:nvSpPr>
          <p:cNvPr id="118" name="Google Shape;118;p1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addEventListener</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267F99"/>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267F99"/>
                </a:solidFill>
                <a:highlight>
                  <a:srgbClr val="FFFFFF"/>
                </a:highlight>
                <a:latin typeface="Courier New"/>
                <a:ea typeface="Courier New"/>
                <a:cs typeface="Courier New"/>
                <a:sym typeface="Courier New"/>
              </a:rPr>
              <a:t>XMLHttpRequest</a:t>
            </a:r>
            <a:r>
              <a:rPr lang="en" sz="1050" dirty="0">
                <a:solidFill>
                  <a:srgbClr val="000000"/>
                </a:solidFill>
                <a:highlight>
                  <a:srgbClr val="FFFFFF"/>
                </a:highlight>
                <a:latin typeface="Courier New"/>
                <a:ea typeface="Courier New"/>
                <a:cs typeface="Courier New"/>
                <a:sym typeface="Courier New"/>
              </a:rPr>
              <a:t> </a:t>
            </a:r>
            <a:r>
              <a:rPr lang="en" sz="1050" dirty="0">
                <a:solidFill>
                  <a:srgbClr val="0070C1"/>
                </a:solidFill>
                <a:highlight>
                  <a:srgbClr val="FFFFFF"/>
                </a:highlight>
                <a:latin typeface="Courier New"/>
                <a:ea typeface="Courier New"/>
                <a:cs typeface="Courier New"/>
                <a:sym typeface="Courier New"/>
              </a:rPr>
              <a:t>API</a:t>
            </a:r>
            <a:r>
              <a:rPr lang="en" sz="1050" dirty="0">
                <a:solidFill>
                  <a:srgbClr val="000000"/>
                </a:solidFill>
                <a:highlight>
                  <a:srgbClr val="FFFFFF"/>
                </a:highlight>
                <a:latin typeface="Courier New"/>
                <a:ea typeface="Courier New"/>
                <a:cs typeface="Courier New"/>
                <a:sym typeface="Courier New"/>
              </a:rPr>
              <a:t>/</a:t>
            </a:r>
            <a:r>
              <a:rPr lang="en" sz="1050" dirty="0">
                <a:solidFill>
                  <a:srgbClr val="795E26"/>
                </a:solidFill>
                <a:highlight>
                  <a:srgbClr val="FFFFFF"/>
                </a:highlight>
                <a:latin typeface="Courier New"/>
                <a:ea typeface="Courier New"/>
                <a:cs typeface="Courier New"/>
                <a:sym typeface="Courier New"/>
              </a:rPr>
              <a:t>fetch</a:t>
            </a:r>
            <a:endParaRPr sz="1050" dirty="0">
              <a:solidFill>
                <a:srgbClr val="795E26"/>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795E26"/>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setTimeout</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795E26"/>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setInterval</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050" dirty="0">
              <a:solidFill>
                <a:srgbClr val="795E26"/>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050" dirty="0" err="1">
                <a:solidFill>
                  <a:srgbClr val="795E26"/>
                </a:solidFill>
                <a:highlight>
                  <a:srgbClr val="FFFFFF"/>
                </a:highlight>
                <a:latin typeface="Courier New"/>
                <a:ea typeface="Courier New"/>
                <a:cs typeface="Courier New"/>
                <a:sym typeface="Courier New"/>
              </a:rPr>
              <a:t>requestAnimationFrame</a:t>
            </a:r>
            <a:r>
              <a:rPr lang="en" sz="1050" dirty="0">
                <a:solidFill>
                  <a:srgbClr val="000000"/>
                </a:solidFill>
                <a:highlight>
                  <a:srgbClr val="FFFFFF"/>
                </a:highlight>
                <a:latin typeface="Courier New"/>
                <a:ea typeface="Courier New"/>
                <a:cs typeface="Courier New"/>
                <a:sym typeface="Courier New"/>
              </a:rPr>
              <a:t>()</a:t>
            </a:r>
            <a:endParaRPr sz="10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050" dirty="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Callback hell</a:t>
            </a:r>
            <a:endParaRPr/>
          </a:p>
        </p:txBody>
      </p:sp>
      <p:sp>
        <p:nvSpPr>
          <p:cNvPr id="124" name="Google Shape;124;p19"/>
          <p:cNvSpPr txBox="1">
            <a:spLocks noGrp="1"/>
          </p:cNvSpPr>
          <p:nvPr>
            <p:ph type="subTitle" idx="1"/>
          </p:nvPr>
        </p:nvSpPr>
        <p:spPr>
          <a:xfrm>
            <a:off x="730000" y="3005850"/>
            <a:ext cx="33009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the pyramid shape and all the }) at the end? Eek! This is affectionately known as </a:t>
            </a:r>
            <a:r>
              <a:rPr lang="en" b="1"/>
              <a:t>callback hell.</a:t>
            </a:r>
            <a:endParaRPr b="1"/>
          </a:p>
        </p:txBody>
      </p:sp>
      <p:pic>
        <p:nvPicPr>
          <p:cNvPr id="125" name="Google Shape;125;p19"/>
          <p:cNvPicPr preferRelativeResize="0"/>
          <p:nvPr/>
        </p:nvPicPr>
        <p:blipFill>
          <a:blip r:embed="rId3">
            <a:alphaModFix/>
          </a:blip>
          <a:stretch>
            <a:fillRect/>
          </a:stretch>
        </p:blipFill>
        <p:spPr>
          <a:xfrm>
            <a:off x="4819334" y="1318650"/>
            <a:ext cx="4025868" cy="234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Promises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1841</Words>
  <Application>Microsoft Macintosh PowerPoint</Application>
  <PresentationFormat>On-screen Show (16:9)</PresentationFormat>
  <Paragraphs>214</Paragraphs>
  <Slides>38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Roboto</vt:lpstr>
      <vt:lpstr>Arial</vt:lpstr>
      <vt:lpstr>Courier New</vt:lpstr>
      <vt:lpstr>Georgia</vt:lpstr>
      <vt:lpstr>charter</vt:lpstr>
      <vt:lpstr>Times New Roman</vt:lpstr>
      <vt:lpstr>Raleway</vt:lpstr>
      <vt:lpstr>Menlo</vt:lpstr>
      <vt:lpstr>Lato</vt:lpstr>
      <vt:lpstr>Streamline</vt:lpstr>
      <vt:lpstr>Agenda</vt:lpstr>
      <vt:lpstr>Asynchronous JavaScript</vt:lpstr>
      <vt:lpstr>Asynchrony: Now &amp; Later</vt:lpstr>
      <vt:lpstr>synchronous vs asynchronous  </vt:lpstr>
      <vt:lpstr>Callbacks</vt:lpstr>
      <vt:lpstr>What is a Callback?</vt:lpstr>
      <vt:lpstr>Async callbacks</vt:lpstr>
      <vt:lpstr>Callback hell</vt:lpstr>
      <vt:lpstr>Promises</vt:lpstr>
      <vt:lpstr>The frustration</vt:lpstr>
      <vt:lpstr>The reality</vt:lpstr>
      <vt:lpstr>What is a promise?</vt:lpstr>
      <vt:lpstr>So what happens  when someone makes a promise to you ? </vt:lpstr>
      <vt:lpstr>PowerPoint Presentation</vt:lpstr>
      <vt:lpstr>PowerPoint Presentation</vt:lpstr>
      <vt:lpstr>PowerPoint Presentation</vt:lpstr>
      <vt:lpstr>PowerPoint Presentation</vt:lpstr>
      <vt:lpstr>PowerPoint Presentation</vt:lpstr>
      <vt:lpstr>PowerPoint Presentation</vt:lpstr>
      <vt:lpstr>What Is a Promise?</vt:lpstr>
      <vt:lpstr>Creating a promise</vt:lpstr>
      <vt:lpstr>PowerPoint Presentation</vt:lpstr>
      <vt:lpstr>PowerPoint Presentation</vt:lpstr>
      <vt:lpstr>PowerPoint Presentation</vt:lpstr>
      <vt:lpstr>PowerPoint Presentation</vt:lpstr>
      <vt:lpstr>Promise states</vt:lpstr>
      <vt:lpstr>PowerPoint Presentation</vt:lpstr>
      <vt:lpstr>Guarantees</vt:lpstr>
      <vt:lpstr>then Method</vt:lpstr>
      <vt:lpstr>Chaining</vt:lpstr>
      <vt:lpstr>Error propagation</vt:lpstr>
      <vt:lpstr>Creating a Promise around an old callback API</vt:lpstr>
      <vt:lpstr>Composition</vt:lpstr>
      <vt:lpstr>Timing</vt:lpstr>
      <vt:lpstr>async/await</vt:lpstr>
      <vt:lpstr>What is async/await?</vt:lpstr>
      <vt:lpstr>Error handling</vt:lpstr>
      <vt:lpstr>Excellent 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JavaScript</dc:title>
  <cp:lastModifiedBy>Microsoft Office User</cp:lastModifiedBy>
  <cp:revision>8</cp:revision>
  <dcterms:modified xsi:type="dcterms:W3CDTF">2022-04-05T19:33:34Z</dcterms:modified>
</cp:coreProperties>
</file>