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bf33afc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bf33afc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bf33afcd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bf33afcd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bf33afcd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bf33afcd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bf33afcd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bf33afcd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bf33afcd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bf33afcd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bf33afcd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bf33afcd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bf33afcd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bf33afcd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bf33afc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bf33afc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bf33afcd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bf33afcd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bf33afcd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bf33afcd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bf33afcd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bf33afcd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f33afcd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f33afcd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Technical Teamwork</a:t>
            </a:r>
            <a:endParaRPr>
              <a:solidFill>
                <a:schemeClr val="dk1"/>
              </a:solidFill>
            </a:endParaRPr>
          </a:p>
          <a:p>
            <a:pPr indent="0" lvl="0" marL="0" rtl="0" algn="l">
              <a:spcBef>
                <a:spcPts val="0"/>
              </a:spcBef>
              <a:spcAft>
                <a:spcPts val="0"/>
              </a:spcAft>
              <a:buNone/>
            </a:pPr>
            <a:r>
              <a:rPr lang="en">
                <a:solidFill>
                  <a:schemeClr val="dk1"/>
                </a:solidFill>
              </a:rPr>
              <a:t>Presentation</a:t>
            </a:r>
            <a:endParaRPr>
              <a:solidFill>
                <a:schemeClr val="dk1"/>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rgbClr val="666666"/>
                </a:solidFill>
              </a:rPr>
              <a:t>By: Justin Homer, Jessica Payne, Ethan Chalupa, Alexander Howard</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3 Experiences, Results, and Take-a-ways</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Experiences: As we went to each building, we talked about our experience at our previous one. We were able to discuss plants, animals, planets, art, religion, and music. We were able to engage and think about other majors.</a:t>
            </a:r>
            <a:endParaRPr/>
          </a:p>
          <a:p>
            <a:pPr indent="0" lvl="0" marL="0" rtl="0" algn="l">
              <a:spcBef>
                <a:spcPts val="1200"/>
              </a:spcBef>
              <a:spcAft>
                <a:spcPts val="0"/>
              </a:spcAft>
              <a:buNone/>
            </a:pPr>
            <a:r>
              <a:rPr lang="en"/>
              <a:t>Results: We went to the Snow, Romney, Benson, Taylor, and Spori buildings and visited the major activities there.</a:t>
            </a:r>
            <a:endParaRPr/>
          </a:p>
          <a:p>
            <a:pPr indent="0" lvl="0" marL="0" rtl="0" algn="l">
              <a:spcBef>
                <a:spcPts val="1200"/>
              </a:spcBef>
              <a:spcAft>
                <a:spcPts val="0"/>
              </a:spcAft>
              <a:buNone/>
            </a:pPr>
            <a:r>
              <a:rPr lang="en"/>
              <a:t>Take-a-ways:</a:t>
            </a:r>
            <a:endParaRPr/>
          </a:p>
          <a:p>
            <a:pPr indent="-342900" lvl="0" marL="457200" rtl="0" algn="l">
              <a:spcBef>
                <a:spcPts val="1200"/>
              </a:spcBef>
              <a:spcAft>
                <a:spcPts val="0"/>
              </a:spcAft>
              <a:buSzPts val="1800"/>
              <a:buAutoNum type="arabicPeriod"/>
            </a:pPr>
            <a:r>
              <a:rPr lang="en"/>
              <a:t>Dedication of other students to their craft.</a:t>
            </a:r>
            <a:endParaRPr/>
          </a:p>
          <a:p>
            <a:pPr indent="-342900" lvl="0" marL="457200" rtl="0" algn="l">
              <a:spcBef>
                <a:spcPts val="0"/>
              </a:spcBef>
              <a:spcAft>
                <a:spcPts val="0"/>
              </a:spcAft>
              <a:buSzPts val="1800"/>
              <a:buAutoNum type="arabicPeriod"/>
            </a:pPr>
            <a:r>
              <a:rPr lang="en"/>
              <a:t>Admiring the history of our world.</a:t>
            </a:r>
            <a:endParaRPr/>
          </a:p>
          <a:p>
            <a:pPr indent="0" lvl="0" marL="0" rtl="0" algn="l">
              <a:spcBef>
                <a:spcPts val="1200"/>
              </a:spcBef>
              <a:spcAft>
                <a:spcPts val="1200"/>
              </a:spcAft>
              <a:buNone/>
            </a:pPr>
            <a:r>
              <a:rPr lang="en"/>
              <a:t>Recommended? Yes, being able to explore the wonders of what previous students and staff have put together was wonderful.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4 Overview</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a:t>Overview (description of what project was planned to be):</a:t>
            </a:r>
            <a:endParaRPr/>
          </a:p>
          <a:p>
            <a:pPr indent="0" lvl="0" marL="0" rtl="0" algn="l">
              <a:lnSpc>
                <a:spcPct val="100000"/>
              </a:lnSpc>
              <a:spcBef>
                <a:spcPts val="1200"/>
              </a:spcBef>
              <a:spcAft>
                <a:spcPts val="0"/>
              </a:spcAft>
              <a:buNone/>
            </a:pPr>
            <a:r>
              <a:rPr lang="en"/>
              <a:t>Institution Learning Objective: Skilled Collaborators</a:t>
            </a:r>
            <a:endParaRPr/>
          </a:p>
          <a:p>
            <a:pPr indent="0" lvl="0" marL="0" rtl="0" algn="l">
              <a:lnSpc>
                <a:spcPct val="100000"/>
              </a:lnSpc>
              <a:spcBef>
                <a:spcPts val="1200"/>
              </a:spcBef>
              <a:spcAft>
                <a:spcPts val="0"/>
              </a:spcAft>
              <a:buNone/>
            </a:pPr>
            <a:r>
              <a:rPr lang="en"/>
              <a:t>Values: Communication, Responsibility, Reliability, Time Management, Self-reliance</a:t>
            </a:r>
            <a:endParaRPr/>
          </a:p>
          <a:p>
            <a:pPr indent="0" lvl="0" marL="0" rtl="0" algn="l">
              <a:lnSpc>
                <a:spcPct val="100000"/>
              </a:lnSpc>
              <a:spcBef>
                <a:spcPts val="1200"/>
              </a:spcBef>
              <a:spcAft>
                <a:spcPts val="0"/>
              </a:spcAft>
              <a:buNone/>
            </a:pPr>
            <a:r>
              <a:rPr lang="en"/>
              <a:t>Visions: To eat pie and grow together as a team through cooking with each other.</a:t>
            </a:r>
            <a:endParaRPr/>
          </a:p>
          <a:p>
            <a:pPr indent="0" lvl="0" marL="0" rtl="0" algn="l">
              <a:lnSpc>
                <a:spcPct val="100000"/>
              </a:lnSpc>
              <a:spcBef>
                <a:spcPts val="1200"/>
              </a:spcBef>
              <a:spcAft>
                <a:spcPts val="0"/>
              </a:spcAft>
              <a:buNone/>
            </a:pPr>
            <a:r>
              <a:rPr lang="en"/>
              <a:t>Smart Goal:</a:t>
            </a:r>
            <a:endParaRPr/>
          </a:p>
          <a:p>
            <a:pPr indent="457200" lvl="0" marL="0" rtl="0" algn="l">
              <a:lnSpc>
                <a:spcPct val="100000"/>
              </a:lnSpc>
              <a:spcBef>
                <a:spcPts val="1200"/>
              </a:spcBef>
              <a:spcAft>
                <a:spcPts val="0"/>
              </a:spcAft>
              <a:buNone/>
            </a:pPr>
            <a:r>
              <a:rPr lang="en" sz="1600"/>
              <a:t>S: How to best go about a project</a:t>
            </a:r>
            <a:endParaRPr sz="1600"/>
          </a:p>
          <a:p>
            <a:pPr indent="0" lvl="0" marL="0" rtl="0" algn="l">
              <a:lnSpc>
                <a:spcPct val="100000"/>
              </a:lnSpc>
              <a:spcBef>
                <a:spcPts val="1200"/>
              </a:spcBef>
              <a:spcAft>
                <a:spcPts val="0"/>
              </a:spcAft>
              <a:buNone/>
            </a:pPr>
            <a:r>
              <a:rPr lang="en" sz="1600"/>
              <a:t>	M: To make a pie</a:t>
            </a:r>
            <a:endParaRPr sz="1600"/>
          </a:p>
          <a:p>
            <a:pPr indent="0" lvl="0" marL="0" rtl="0" algn="l">
              <a:lnSpc>
                <a:spcPct val="100000"/>
              </a:lnSpc>
              <a:spcBef>
                <a:spcPts val="1200"/>
              </a:spcBef>
              <a:spcAft>
                <a:spcPts val="0"/>
              </a:spcAft>
              <a:buNone/>
            </a:pPr>
            <a:r>
              <a:rPr lang="en" sz="1600"/>
              <a:t>	A: Within 2 hours, then only one hour</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t>	R: Understand how each other works with others</a:t>
            </a:r>
            <a:endParaRPr sz="1600"/>
          </a:p>
          <a:p>
            <a:pPr indent="0" lvl="0" marL="0" rtl="0" algn="l">
              <a:lnSpc>
                <a:spcPct val="100000"/>
              </a:lnSpc>
              <a:spcBef>
                <a:spcPts val="1200"/>
              </a:spcBef>
              <a:spcAft>
                <a:spcPts val="1200"/>
              </a:spcAft>
              <a:buNone/>
            </a:pPr>
            <a:r>
              <a:rPr lang="en" sz="1600"/>
              <a:t>	T: We will complete this activity before week 13.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Milestone: Pie Making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a:t>
            </a:r>
            <a:endParaRPr/>
          </a:p>
          <a:p>
            <a:pPr indent="-342900" lvl="0" marL="457200" rtl="0" algn="l">
              <a:spcBef>
                <a:spcPts val="1200"/>
              </a:spcBef>
              <a:spcAft>
                <a:spcPts val="0"/>
              </a:spcAft>
              <a:buSzPts val="1800"/>
              <a:buAutoNum type="arabicPeriod"/>
            </a:pPr>
            <a:r>
              <a:rPr lang="en"/>
              <a:t>Meet up and find Recipe</a:t>
            </a:r>
            <a:endParaRPr/>
          </a:p>
          <a:p>
            <a:pPr indent="-317500" lvl="1" marL="914400" rtl="0" algn="l">
              <a:spcBef>
                <a:spcPts val="0"/>
              </a:spcBef>
              <a:spcAft>
                <a:spcPts val="0"/>
              </a:spcAft>
              <a:buSzPts val="1400"/>
              <a:buAutoNum type="alphaLcPeriod"/>
            </a:pPr>
            <a:r>
              <a:rPr lang="en"/>
              <a:t>Plan out ingredients, when/where to buy ingredients, where we will cook</a:t>
            </a:r>
            <a:endParaRPr/>
          </a:p>
          <a:p>
            <a:pPr indent="-342900" lvl="0" marL="457200" rtl="0" algn="l">
              <a:spcBef>
                <a:spcPts val="0"/>
              </a:spcBef>
              <a:spcAft>
                <a:spcPts val="0"/>
              </a:spcAft>
              <a:buSzPts val="1800"/>
              <a:buAutoNum type="arabicPeriod"/>
            </a:pPr>
            <a:r>
              <a:rPr lang="en"/>
              <a:t>Buy ingredients as a group </a:t>
            </a:r>
            <a:endParaRPr/>
          </a:p>
          <a:p>
            <a:pPr indent="-342900" lvl="0" marL="457200" rtl="0" algn="l">
              <a:spcBef>
                <a:spcPts val="0"/>
              </a:spcBef>
              <a:spcAft>
                <a:spcPts val="0"/>
              </a:spcAft>
              <a:buSzPts val="1800"/>
              <a:buAutoNum type="arabicPeriod"/>
            </a:pPr>
            <a:r>
              <a:rPr lang="en"/>
              <a:t>Try to make pie </a:t>
            </a:r>
            <a:endParaRPr/>
          </a:p>
          <a:p>
            <a:pPr indent="-342900" lvl="0" marL="457200" rtl="0" algn="l">
              <a:spcBef>
                <a:spcPts val="0"/>
              </a:spcBef>
              <a:spcAft>
                <a:spcPts val="0"/>
              </a:spcAft>
              <a:buSzPts val="1800"/>
              <a:buAutoNum type="arabicPeriod"/>
            </a:pPr>
            <a:r>
              <a:rPr lang="en"/>
              <a:t>Eat and write notes</a:t>
            </a:r>
            <a:endParaRPr/>
          </a:p>
          <a:p>
            <a:pPr indent="-342900" lvl="0" marL="457200" rtl="0" algn="l">
              <a:spcBef>
                <a:spcPts val="0"/>
              </a:spcBef>
              <a:spcAft>
                <a:spcPts val="0"/>
              </a:spcAft>
              <a:buSzPts val="1800"/>
              <a:buAutoNum type="arabicPeriod"/>
            </a:pPr>
            <a:r>
              <a:rPr lang="en"/>
              <a:t>Meet up next week and use what we learned to make a better pie</a:t>
            </a:r>
            <a:endParaRPr/>
          </a:p>
          <a:p>
            <a:pPr indent="-342900" lvl="0" marL="457200" rtl="0" algn="l">
              <a:spcBef>
                <a:spcPts val="0"/>
              </a:spcBef>
              <a:spcAft>
                <a:spcPts val="0"/>
              </a:spcAft>
              <a:buSzPts val="1800"/>
              <a:buAutoNum type="arabicPeriod"/>
            </a:pPr>
            <a:r>
              <a:rPr lang="en"/>
              <a:t>Eat and judge to see if it’s better</a:t>
            </a:r>
            <a:endParaRPr/>
          </a:p>
          <a:p>
            <a:pPr indent="-342900" lvl="0" marL="457200" rtl="0" algn="l">
              <a:spcBef>
                <a:spcPts val="0"/>
              </a:spcBef>
              <a:spcAft>
                <a:spcPts val="0"/>
              </a:spcAft>
              <a:buSzPts val="1800"/>
              <a:buAutoNum type="arabicPeriod"/>
            </a:pPr>
            <a:r>
              <a:rPr lang="en"/>
              <a:t>Take pictures with pie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4 Experiences, Results, and Take-a-ways</a:t>
            </a:r>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Experiences: OH MY GOODNESS, TALK ABOUT A MESS! There was flour and pie filling everywhere! There may have even been some on the ceiling… but the pie was delicious.</a:t>
            </a:r>
            <a:endParaRPr/>
          </a:p>
          <a:p>
            <a:pPr indent="0" lvl="0" marL="0" rtl="0" algn="l">
              <a:spcBef>
                <a:spcPts val="1200"/>
              </a:spcBef>
              <a:spcAft>
                <a:spcPts val="0"/>
              </a:spcAft>
              <a:buNone/>
            </a:pPr>
            <a:r>
              <a:rPr lang="en"/>
              <a:t>Results: We got to eat pie and help each other learn how to make pie.</a:t>
            </a:r>
            <a:endParaRPr/>
          </a:p>
          <a:p>
            <a:pPr indent="0" lvl="0" marL="0" rtl="0" algn="l">
              <a:spcBef>
                <a:spcPts val="1200"/>
              </a:spcBef>
              <a:spcAft>
                <a:spcPts val="0"/>
              </a:spcAft>
              <a:buNone/>
            </a:pPr>
            <a:r>
              <a:rPr lang="en"/>
              <a:t>Take-a-ways:</a:t>
            </a:r>
            <a:endParaRPr/>
          </a:p>
          <a:p>
            <a:pPr indent="-342900" lvl="0" marL="457200" rtl="0" algn="l">
              <a:spcBef>
                <a:spcPts val="1200"/>
              </a:spcBef>
              <a:spcAft>
                <a:spcPts val="0"/>
              </a:spcAft>
              <a:buSzPts val="1800"/>
              <a:buAutoNum type="arabicPeriod"/>
            </a:pPr>
            <a:r>
              <a:rPr lang="en"/>
              <a:t>We learned how to collaborate as we added the ingredients in order.</a:t>
            </a:r>
            <a:endParaRPr/>
          </a:p>
          <a:p>
            <a:pPr indent="-342900" lvl="0" marL="457200" rtl="0" algn="l">
              <a:spcBef>
                <a:spcPts val="0"/>
              </a:spcBef>
              <a:spcAft>
                <a:spcPts val="0"/>
              </a:spcAft>
              <a:buSzPts val="1800"/>
              <a:buAutoNum type="arabicPeriod"/>
            </a:pPr>
            <a:r>
              <a:rPr lang="en"/>
              <a:t>Learning how to make and eat good pie</a:t>
            </a:r>
            <a:endParaRPr/>
          </a:p>
          <a:p>
            <a:pPr indent="0" lvl="0" marL="0" rtl="0" algn="l">
              <a:spcBef>
                <a:spcPts val="1200"/>
              </a:spcBef>
              <a:spcAft>
                <a:spcPts val="1200"/>
              </a:spcAft>
              <a:buNone/>
            </a:pPr>
            <a:r>
              <a:rPr lang="en"/>
              <a:t>Recommended? Yes, If you want to learn how to make pie and have a fun time with friends and family.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1 Overview: Blindfold Activity</a:t>
            </a:r>
            <a:endParaRPr/>
          </a:p>
        </p:txBody>
      </p:sp>
      <p:sp>
        <p:nvSpPr>
          <p:cNvPr id="66" name="Google Shape;66;p14"/>
          <p:cNvSpPr txBox="1"/>
          <p:nvPr>
            <p:ph idx="1" type="body"/>
          </p:nvPr>
        </p:nvSpPr>
        <p:spPr>
          <a:xfrm>
            <a:off x="311700" y="898075"/>
            <a:ext cx="8520600" cy="4153500"/>
          </a:xfrm>
          <a:prstGeom prst="rect">
            <a:avLst/>
          </a:prstGeom>
        </p:spPr>
        <p:txBody>
          <a:bodyPr anchorCtr="0" anchor="t" bIns="91425" lIns="91425" spcFirstLastPara="1" rIns="91425" wrap="square" tIns="91425">
            <a:normAutofit lnSpcReduction="20000"/>
          </a:bodyPr>
          <a:lstStyle/>
          <a:p>
            <a:pPr indent="0" lvl="0" marL="0" rtl="0" algn="l">
              <a:lnSpc>
                <a:spcPct val="80000"/>
              </a:lnSpc>
              <a:spcBef>
                <a:spcPts val="0"/>
              </a:spcBef>
              <a:spcAft>
                <a:spcPts val="0"/>
              </a:spcAft>
              <a:buNone/>
            </a:pPr>
            <a:r>
              <a:rPr lang="en" sz="1600"/>
              <a:t>Overview: To learn to effectively communicate, our project is to split into partners, blindfold one of the two, and have the other guide the blindfolded person through a path with only verbal communication. </a:t>
            </a:r>
            <a:endParaRPr sz="1600"/>
          </a:p>
          <a:p>
            <a:pPr indent="0" lvl="0" marL="0" rtl="0" algn="l">
              <a:lnSpc>
                <a:spcPct val="100000"/>
              </a:lnSpc>
              <a:spcBef>
                <a:spcPts val="1200"/>
              </a:spcBef>
              <a:spcAft>
                <a:spcPts val="0"/>
              </a:spcAft>
              <a:buNone/>
            </a:pPr>
            <a:r>
              <a:rPr lang="en" sz="1600"/>
              <a:t>Institution Learning Objective: Effective communicators</a:t>
            </a:r>
            <a:endParaRPr sz="1600"/>
          </a:p>
          <a:p>
            <a:pPr indent="0" lvl="0" marL="0" rtl="0" algn="l">
              <a:lnSpc>
                <a:spcPct val="100000"/>
              </a:lnSpc>
              <a:spcBef>
                <a:spcPts val="1200"/>
              </a:spcBef>
              <a:spcAft>
                <a:spcPts val="0"/>
              </a:spcAft>
              <a:buNone/>
            </a:pPr>
            <a:r>
              <a:rPr lang="en" sz="1600"/>
              <a:t>Values: Honesty, Integrity, communication, Responsibility, Reliability</a:t>
            </a:r>
            <a:endParaRPr sz="1600"/>
          </a:p>
          <a:p>
            <a:pPr indent="0" lvl="0" marL="0" rtl="0" algn="l">
              <a:lnSpc>
                <a:spcPct val="100000"/>
              </a:lnSpc>
              <a:spcBef>
                <a:spcPts val="1200"/>
              </a:spcBef>
              <a:spcAft>
                <a:spcPts val="0"/>
              </a:spcAft>
              <a:buNone/>
            </a:pPr>
            <a:r>
              <a:rPr lang="en" sz="1600"/>
              <a:t>Visions: Our vision is to use communication to get to a finish line blindfolded.</a:t>
            </a:r>
            <a:endParaRPr sz="1600"/>
          </a:p>
          <a:p>
            <a:pPr indent="0" lvl="0" marL="0" rtl="0" algn="l">
              <a:lnSpc>
                <a:spcPct val="100000"/>
              </a:lnSpc>
              <a:spcBef>
                <a:spcPts val="1200"/>
              </a:spcBef>
              <a:spcAft>
                <a:spcPts val="0"/>
              </a:spcAft>
              <a:buNone/>
            </a:pPr>
            <a:r>
              <a:rPr lang="en" sz="1600"/>
              <a:t>Smart Goal:</a:t>
            </a:r>
            <a:endParaRPr sz="1600"/>
          </a:p>
          <a:p>
            <a:pPr indent="0" lvl="0" marL="0" rtl="0" algn="l">
              <a:lnSpc>
                <a:spcPct val="100000"/>
              </a:lnSpc>
              <a:spcBef>
                <a:spcPts val="1200"/>
              </a:spcBef>
              <a:spcAft>
                <a:spcPts val="0"/>
              </a:spcAft>
              <a:buNone/>
            </a:pPr>
            <a:r>
              <a:rPr lang="en" sz="1600"/>
              <a:t>	S: Achieve a destination safely with the guide </a:t>
            </a:r>
            <a:r>
              <a:rPr lang="en" sz="1600"/>
              <a:t>directions</a:t>
            </a:r>
            <a:r>
              <a:rPr lang="en" sz="1600"/>
              <a:t>.</a:t>
            </a:r>
            <a:endParaRPr sz="1600"/>
          </a:p>
          <a:p>
            <a:pPr indent="0" lvl="0" marL="0" rtl="0" algn="l">
              <a:lnSpc>
                <a:spcPct val="100000"/>
              </a:lnSpc>
              <a:spcBef>
                <a:spcPts val="1200"/>
              </a:spcBef>
              <a:spcAft>
                <a:spcPts val="0"/>
              </a:spcAft>
              <a:buNone/>
            </a:pPr>
            <a:r>
              <a:rPr lang="en" sz="1600"/>
              <a:t>	M: Make it from start to finish.</a:t>
            </a:r>
            <a:endParaRPr sz="1600"/>
          </a:p>
          <a:p>
            <a:pPr indent="0" lvl="0" marL="0" rtl="0" algn="l">
              <a:lnSpc>
                <a:spcPct val="100000"/>
              </a:lnSpc>
              <a:spcBef>
                <a:spcPts val="1200"/>
              </a:spcBef>
              <a:spcAft>
                <a:spcPts val="0"/>
              </a:spcAft>
              <a:buNone/>
            </a:pPr>
            <a:r>
              <a:rPr lang="en" sz="1600"/>
              <a:t>	A: Time is not a </a:t>
            </a:r>
            <a:r>
              <a:rPr lang="en" sz="1600"/>
              <a:t>factor</a:t>
            </a:r>
            <a:r>
              <a:rPr lang="en" sz="1600"/>
              <a:t>, we can complete the course with as much time needed.</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t>	R: The communication required to keep each other sage </a:t>
            </a:r>
            <a:r>
              <a:rPr lang="en" sz="1600"/>
              <a:t>which</a:t>
            </a:r>
            <a:r>
              <a:rPr lang="en" sz="1600"/>
              <a:t> builds the ILO.</a:t>
            </a:r>
            <a:endParaRPr sz="1600"/>
          </a:p>
          <a:p>
            <a:pPr indent="0" lvl="0" marL="0" rtl="0" algn="l">
              <a:lnSpc>
                <a:spcPct val="100000"/>
              </a:lnSpc>
              <a:spcBef>
                <a:spcPts val="1200"/>
              </a:spcBef>
              <a:spcAft>
                <a:spcPts val="0"/>
              </a:spcAft>
              <a:buNone/>
            </a:pPr>
            <a:r>
              <a:rPr lang="en" sz="1600"/>
              <a:t>	T: We will complete this activity before week 13.</a:t>
            </a:r>
            <a:endParaRPr sz="1100">
              <a:solidFill>
                <a:srgbClr val="000000"/>
              </a:solidFill>
              <a:latin typeface="Arial"/>
              <a:ea typeface="Arial"/>
              <a:cs typeface="Arial"/>
              <a:sym typeface="Arial"/>
            </a:endParaRPr>
          </a:p>
          <a:p>
            <a:pPr indent="0" lvl="0" marL="0" rtl="0" algn="l">
              <a:lnSpc>
                <a:spcPct val="80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1 Milestones: Blindfold Activity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a:t>
            </a:r>
            <a:endParaRPr/>
          </a:p>
          <a:p>
            <a:pPr indent="-342900" lvl="0" marL="457200" rtl="0" algn="l">
              <a:spcBef>
                <a:spcPts val="1200"/>
              </a:spcBef>
              <a:spcAft>
                <a:spcPts val="0"/>
              </a:spcAft>
              <a:buSzPts val="1800"/>
              <a:buAutoNum type="arabicPeriod"/>
            </a:pPr>
            <a:r>
              <a:rPr lang="en"/>
              <a:t>Arrive at location</a:t>
            </a:r>
            <a:endParaRPr/>
          </a:p>
          <a:p>
            <a:pPr indent="-342900" lvl="0" marL="457200" rtl="0" algn="l">
              <a:spcBef>
                <a:spcPts val="0"/>
              </a:spcBef>
              <a:spcAft>
                <a:spcPts val="0"/>
              </a:spcAft>
              <a:buSzPts val="1800"/>
              <a:buAutoNum type="arabicPeriod"/>
            </a:pPr>
            <a:r>
              <a:rPr lang="en"/>
              <a:t>Setup/plan course</a:t>
            </a:r>
            <a:endParaRPr/>
          </a:p>
          <a:p>
            <a:pPr indent="-342900" lvl="0" marL="457200" rtl="0" algn="l">
              <a:spcBef>
                <a:spcPts val="0"/>
              </a:spcBef>
              <a:spcAft>
                <a:spcPts val="0"/>
              </a:spcAft>
              <a:buSzPts val="1800"/>
              <a:buAutoNum type="arabicPeriod"/>
            </a:pPr>
            <a:r>
              <a:rPr lang="en"/>
              <a:t>Assign pairs</a:t>
            </a:r>
            <a:endParaRPr/>
          </a:p>
          <a:p>
            <a:pPr indent="-342900" lvl="0" marL="457200" rtl="0" algn="l">
              <a:spcBef>
                <a:spcPts val="0"/>
              </a:spcBef>
              <a:spcAft>
                <a:spcPts val="0"/>
              </a:spcAft>
              <a:buSzPts val="1800"/>
              <a:buAutoNum type="arabicPeriod"/>
            </a:pPr>
            <a:r>
              <a:rPr lang="en"/>
              <a:t>Apply blindfolds</a:t>
            </a:r>
            <a:endParaRPr/>
          </a:p>
          <a:p>
            <a:pPr indent="-342900" lvl="0" marL="457200" rtl="0" algn="l">
              <a:spcBef>
                <a:spcPts val="0"/>
              </a:spcBef>
              <a:spcAft>
                <a:spcPts val="0"/>
              </a:spcAft>
              <a:buSzPts val="1800"/>
              <a:buAutoNum type="arabicPeriod"/>
            </a:pPr>
            <a:r>
              <a:rPr lang="en"/>
              <a:t>Complete course</a:t>
            </a:r>
            <a:endParaRPr/>
          </a:p>
          <a:p>
            <a:pPr indent="-342900" lvl="0" marL="457200" rtl="0" algn="l">
              <a:spcBef>
                <a:spcPts val="0"/>
              </a:spcBef>
              <a:spcAft>
                <a:spcPts val="0"/>
              </a:spcAft>
              <a:buSzPts val="1800"/>
              <a:buAutoNum type="arabicPeriod"/>
            </a:pPr>
            <a:r>
              <a:rPr lang="en"/>
              <a:t>Switch partners</a:t>
            </a:r>
            <a:endParaRPr/>
          </a:p>
          <a:p>
            <a:pPr indent="-342900" lvl="0" marL="457200" rtl="0" algn="l">
              <a:spcBef>
                <a:spcPts val="0"/>
              </a:spcBef>
              <a:spcAft>
                <a:spcPts val="0"/>
              </a:spcAft>
              <a:buSzPts val="1800"/>
              <a:buAutoNum type="arabicPeriod"/>
            </a:pPr>
            <a:r>
              <a:rPr lang="en"/>
              <a:t>Complete course</a:t>
            </a:r>
            <a:endParaRPr/>
          </a:p>
          <a:p>
            <a:pPr indent="-342900" lvl="0" marL="457200" rtl="0" algn="l">
              <a:spcBef>
                <a:spcPts val="0"/>
              </a:spcBef>
              <a:spcAft>
                <a:spcPts val="0"/>
              </a:spcAft>
              <a:buSzPts val="1800"/>
              <a:buAutoNum type="arabicPeriod"/>
            </a:pPr>
            <a:r>
              <a:rPr lang="en"/>
              <a:t>Celebrate</a:t>
            </a:r>
            <a:r>
              <a:rPr lang="en"/>
              <a:t> good times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1 Conclusion: Blindfold Activity</a:t>
            </a:r>
            <a:endParaRPr/>
          </a:p>
        </p:txBody>
      </p:sp>
      <p:sp>
        <p:nvSpPr>
          <p:cNvPr id="78" name="Google Shape;78;p16"/>
          <p:cNvSpPr txBox="1"/>
          <p:nvPr>
            <p:ph idx="1" type="body"/>
          </p:nvPr>
        </p:nvSpPr>
        <p:spPr>
          <a:xfrm>
            <a:off x="311700" y="11598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Experiences: </a:t>
            </a:r>
            <a:r>
              <a:rPr lang="en"/>
              <a:t>From this project, we had a lot of fun. We learned that walking blindly through an area is a true test of trust for the team. We navigated through the BYU-I Gardens with our partners and had a good laugh as we got turned in circles not knowing where to go except for listening to the voice of our partners. Also, we had a small laugh when Ethan tripped a little from misguidance. </a:t>
            </a:r>
            <a:endParaRPr/>
          </a:p>
          <a:p>
            <a:pPr indent="0" lvl="0" marL="0" rtl="0" algn="l">
              <a:spcBef>
                <a:spcPts val="1200"/>
              </a:spcBef>
              <a:spcAft>
                <a:spcPts val="0"/>
              </a:spcAft>
              <a:buNone/>
            </a:pPr>
            <a:r>
              <a:rPr lang="en"/>
              <a:t>Results: We were able to complete this project and we </a:t>
            </a:r>
            <a:r>
              <a:rPr lang="en"/>
              <a:t>believe</a:t>
            </a:r>
            <a:r>
              <a:rPr lang="en"/>
              <a:t> that we have taken a huge step in achieving the ILO of effective communicators. </a:t>
            </a:r>
            <a:endParaRPr/>
          </a:p>
          <a:p>
            <a:pPr indent="0" lvl="0" marL="0" rtl="0" algn="l">
              <a:spcBef>
                <a:spcPts val="1200"/>
              </a:spcBef>
              <a:spcAft>
                <a:spcPts val="0"/>
              </a:spcAft>
              <a:buNone/>
            </a:pPr>
            <a:r>
              <a:rPr lang="en"/>
              <a:t>Take-a-ways:</a:t>
            </a:r>
            <a:endParaRPr/>
          </a:p>
          <a:p>
            <a:pPr indent="-325755" lvl="0" marL="457200" rtl="0" algn="l">
              <a:spcBef>
                <a:spcPts val="1200"/>
              </a:spcBef>
              <a:spcAft>
                <a:spcPts val="0"/>
              </a:spcAft>
              <a:buSzPct val="100000"/>
              <a:buAutoNum type="arabicPeriod"/>
            </a:pPr>
            <a:r>
              <a:rPr lang="en"/>
              <a:t>Being specific with communication is essential to achieve the expected results.</a:t>
            </a:r>
            <a:endParaRPr/>
          </a:p>
          <a:p>
            <a:pPr indent="-325755" lvl="0" marL="457200" rtl="0" algn="l">
              <a:spcBef>
                <a:spcPts val="0"/>
              </a:spcBef>
              <a:spcAft>
                <a:spcPts val="0"/>
              </a:spcAft>
              <a:buSzPct val="100000"/>
              <a:buAutoNum type="arabicPeriod"/>
            </a:pPr>
            <a:r>
              <a:rPr lang="en"/>
              <a:t>Listening is just as important as speaking when communicating.</a:t>
            </a:r>
            <a:endParaRPr/>
          </a:p>
          <a:p>
            <a:pPr indent="0" lvl="0" marL="0" rtl="0" algn="l">
              <a:spcBef>
                <a:spcPts val="1200"/>
              </a:spcBef>
              <a:spcAft>
                <a:spcPts val="1200"/>
              </a:spcAft>
              <a:buNone/>
            </a:pPr>
            <a:r>
              <a:rPr lang="en"/>
              <a:t>Recommended</a:t>
            </a:r>
            <a:r>
              <a:rPr lang="en"/>
              <a:t>? Absolutely! This was a fun way to develop communication skills.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2 Overview: CFM Study Group</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t>Overview : The group would meet to complete a Come Follow Me lesson for the week. Picking our favorite scriptures that week and discussing the eternal principles that the verses show.</a:t>
            </a:r>
            <a:endParaRPr/>
          </a:p>
          <a:p>
            <a:pPr indent="0" lvl="0" marL="0" rtl="0" algn="l">
              <a:lnSpc>
                <a:spcPct val="100000"/>
              </a:lnSpc>
              <a:spcBef>
                <a:spcPts val="1200"/>
              </a:spcBef>
              <a:spcAft>
                <a:spcPts val="0"/>
              </a:spcAft>
              <a:buNone/>
            </a:pPr>
            <a:r>
              <a:rPr lang="en"/>
              <a:t>Institution Learning Objective: Disciples of Jesus Christ</a:t>
            </a:r>
            <a:endParaRPr/>
          </a:p>
          <a:p>
            <a:pPr indent="0" lvl="0" marL="0" rtl="0" algn="l">
              <a:lnSpc>
                <a:spcPct val="100000"/>
              </a:lnSpc>
              <a:spcBef>
                <a:spcPts val="1200"/>
              </a:spcBef>
              <a:spcAft>
                <a:spcPts val="0"/>
              </a:spcAft>
              <a:buNone/>
            </a:pPr>
            <a:r>
              <a:rPr lang="en"/>
              <a:t>Values: Honesty, Discipleship, Communication, Responsibility, Reliability</a:t>
            </a:r>
            <a:endParaRPr/>
          </a:p>
          <a:p>
            <a:pPr indent="0" lvl="0" marL="0" rtl="0" algn="l">
              <a:lnSpc>
                <a:spcPct val="100000"/>
              </a:lnSpc>
              <a:spcBef>
                <a:spcPts val="1200"/>
              </a:spcBef>
              <a:spcAft>
                <a:spcPts val="0"/>
              </a:spcAft>
              <a:buNone/>
            </a:pPr>
            <a:r>
              <a:rPr lang="en"/>
              <a:t>Visions: To come closer to Jesus Christ through study of the scriptures.</a:t>
            </a:r>
            <a:endParaRPr/>
          </a:p>
          <a:p>
            <a:pPr indent="0" lvl="0" marL="0" rtl="0" algn="l">
              <a:lnSpc>
                <a:spcPct val="100000"/>
              </a:lnSpc>
              <a:spcBef>
                <a:spcPts val="1200"/>
              </a:spcBef>
              <a:spcAft>
                <a:spcPts val="0"/>
              </a:spcAft>
              <a:buNone/>
            </a:pPr>
            <a:r>
              <a:rPr lang="en"/>
              <a:t>Smart Goal:</a:t>
            </a:r>
            <a:endParaRPr/>
          </a:p>
          <a:p>
            <a:pPr indent="457200" lvl="0" marL="0" rtl="0" algn="l">
              <a:lnSpc>
                <a:spcPct val="100000"/>
              </a:lnSpc>
              <a:spcBef>
                <a:spcPts val="1200"/>
              </a:spcBef>
              <a:spcAft>
                <a:spcPts val="0"/>
              </a:spcAft>
              <a:buNone/>
            </a:pPr>
            <a:r>
              <a:rPr lang="en" sz="1600"/>
              <a:t>S: Meet for one hour to discuss that week’s CFM, then a group discussion will be held.</a:t>
            </a:r>
            <a:endParaRPr sz="1600"/>
          </a:p>
          <a:p>
            <a:pPr indent="0" lvl="0" marL="0" rtl="0" algn="l">
              <a:lnSpc>
                <a:spcPct val="100000"/>
              </a:lnSpc>
              <a:spcBef>
                <a:spcPts val="1200"/>
              </a:spcBef>
              <a:spcAft>
                <a:spcPts val="0"/>
              </a:spcAft>
              <a:buNone/>
            </a:pPr>
            <a:r>
              <a:rPr lang="en" sz="1600"/>
              <a:t>	M: We will discuss for an hour the weeks CFM and pick out one verse to discuss with the group.</a:t>
            </a:r>
            <a:endParaRPr sz="1600"/>
          </a:p>
          <a:p>
            <a:pPr indent="0" lvl="0" marL="0" rtl="0" algn="l">
              <a:lnSpc>
                <a:spcPct val="100000"/>
              </a:lnSpc>
              <a:spcBef>
                <a:spcPts val="1200"/>
              </a:spcBef>
              <a:spcAft>
                <a:spcPts val="0"/>
              </a:spcAft>
              <a:buNone/>
            </a:pPr>
            <a:r>
              <a:rPr lang="en" sz="1600"/>
              <a:t>	A: This activity will take an hour a week for 3 weeks which is an attainable commitment.</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600"/>
              <a:t>	R: The group discussion gave us insight into more truths than we had just by ourselves.</a:t>
            </a:r>
            <a:endParaRPr sz="1600"/>
          </a:p>
          <a:p>
            <a:pPr indent="0" lvl="0" marL="0" rtl="0" algn="l">
              <a:lnSpc>
                <a:spcPct val="100000"/>
              </a:lnSpc>
              <a:spcBef>
                <a:spcPts val="1200"/>
              </a:spcBef>
              <a:spcAft>
                <a:spcPts val="1200"/>
              </a:spcAft>
              <a:buNone/>
            </a:pPr>
            <a:r>
              <a:rPr lang="en" sz="1600"/>
              <a:t>	T: We will complete this activity before week 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2 Milestones: CFM Study Group</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Milestones:</a:t>
            </a:r>
            <a:endParaRPr/>
          </a:p>
          <a:p>
            <a:pPr indent="-342900" lvl="0" marL="457200" rtl="0" algn="l">
              <a:spcBef>
                <a:spcPts val="1200"/>
              </a:spcBef>
              <a:spcAft>
                <a:spcPts val="0"/>
              </a:spcAft>
              <a:buClr>
                <a:srgbClr val="666666"/>
              </a:buClr>
              <a:buSzPts val="1800"/>
              <a:buAutoNum type="arabicPeriod"/>
            </a:pPr>
            <a:r>
              <a:rPr lang="en">
                <a:solidFill>
                  <a:srgbClr val="666666"/>
                </a:solidFill>
                <a:highlight>
                  <a:schemeClr val="lt1"/>
                </a:highlight>
              </a:rPr>
              <a:t>Meet as a group for a meeting</a:t>
            </a:r>
            <a:endParaRPr>
              <a:solidFill>
                <a:srgbClr val="666666"/>
              </a:solidFill>
              <a:highlight>
                <a:schemeClr val="lt1"/>
              </a:highlight>
            </a:endParaRPr>
          </a:p>
          <a:p>
            <a:pPr indent="0" lvl="0" marL="457200" rtl="0" algn="l">
              <a:spcBef>
                <a:spcPts val="1200"/>
              </a:spcBef>
              <a:spcAft>
                <a:spcPts val="0"/>
              </a:spcAft>
              <a:buNone/>
            </a:pPr>
            <a:r>
              <a:rPr lang="en">
                <a:solidFill>
                  <a:srgbClr val="666666"/>
                </a:solidFill>
                <a:highlight>
                  <a:schemeClr val="lt1"/>
                </a:highlight>
              </a:rPr>
              <a:t>1.	Discuss CFM(Come Follow Me) by completing the lesson.</a:t>
            </a:r>
            <a:endParaRPr>
              <a:solidFill>
                <a:srgbClr val="666666"/>
              </a:solidFill>
              <a:highlight>
                <a:schemeClr val="lt1"/>
              </a:highlight>
            </a:endParaRPr>
          </a:p>
          <a:p>
            <a:pPr indent="0" lvl="0" marL="457200" rtl="0" algn="l">
              <a:spcBef>
                <a:spcPts val="1200"/>
              </a:spcBef>
              <a:spcAft>
                <a:spcPts val="0"/>
              </a:spcAft>
              <a:buNone/>
            </a:pPr>
            <a:r>
              <a:rPr lang="en">
                <a:solidFill>
                  <a:srgbClr val="666666"/>
                </a:solidFill>
                <a:highlight>
                  <a:schemeClr val="lt1"/>
                </a:highlight>
              </a:rPr>
              <a:t>2.	Select favorite scripture as an individual</a:t>
            </a:r>
            <a:endParaRPr>
              <a:solidFill>
                <a:srgbClr val="666666"/>
              </a:solidFill>
              <a:highlight>
                <a:schemeClr val="lt1"/>
              </a:highlight>
            </a:endParaRPr>
          </a:p>
          <a:p>
            <a:pPr indent="0" lvl="0" marL="457200" rtl="0" algn="l">
              <a:spcBef>
                <a:spcPts val="1200"/>
              </a:spcBef>
              <a:spcAft>
                <a:spcPts val="0"/>
              </a:spcAft>
              <a:buNone/>
            </a:pPr>
            <a:r>
              <a:rPr lang="en">
                <a:solidFill>
                  <a:srgbClr val="666666"/>
                </a:solidFill>
                <a:highlight>
                  <a:schemeClr val="lt1"/>
                </a:highlight>
              </a:rPr>
              <a:t>3.	Write down thoughts and ideas as an individual and as a group</a:t>
            </a:r>
            <a:endParaRPr>
              <a:solidFill>
                <a:srgbClr val="666666"/>
              </a:solidFill>
              <a:highlight>
                <a:schemeClr val="lt1"/>
              </a:highlight>
            </a:endParaRPr>
          </a:p>
          <a:p>
            <a:pPr indent="-342900" lvl="0" marL="457200" rtl="0" algn="l">
              <a:spcBef>
                <a:spcPts val="1200"/>
              </a:spcBef>
              <a:spcAft>
                <a:spcPts val="0"/>
              </a:spcAft>
              <a:buClr>
                <a:srgbClr val="666666"/>
              </a:buClr>
              <a:buSzPts val="1800"/>
              <a:buAutoNum type="arabicPeriod"/>
            </a:pPr>
            <a:r>
              <a:rPr lang="en">
                <a:solidFill>
                  <a:srgbClr val="666666"/>
                </a:solidFill>
                <a:highlight>
                  <a:schemeClr val="lt1"/>
                </a:highlight>
              </a:rPr>
              <a:t> Meet a second time on a later week and complete that weeks CFM</a:t>
            </a:r>
            <a:endParaRPr>
              <a:solidFill>
                <a:srgbClr val="666666"/>
              </a:solidFill>
              <a:highlight>
                <a:schemeClr val="lt1"/>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chemeClr val="lt1"/>
                </a:highlight>
              </a:rPr>
              <a:t> Meet a third time on a later week  and complete that weeks CFM</a:t>
            </a:r>
            <a:endParaRPr>
              <a:solidFill>
                <a:srgbClr val="666666"/>
              </a:solidFill>
              <a:highlight>
                <a:schemeClr val="lt1"/>
              </a:highlight>
            </a:endParaRPr>
          </a:p>
          <a:p>
            <a:pPr indent="-342900" lvl="0" marL="457200" rtl="0" algn="l">
              <a:spcBef>
                <a:spcPts val="0"/>
              </a:spcBef>
              <a:spcAft>
                <a:spcPts val="0"/>
              </a:spcAft>
              <a:buClr>
                <a:srgbClr val="666666"/>
              </a:buClr>
              <a:buSzPts val="1800"/>
              <a:buAutoNum type="arabicPeriod"/>
            </a:pPr>
            <a:r>
              <a:rPr lang="en">
                <a:solidFill>
                  <a:srgbClr val="666666"/>
                </a:solidFill>
                <a:highlight>
                  <a:schemeClr val="lt1"/>
                </a:highlight>
              </a:rPr>
              <a:t> Present favorite scripture and thoughts to class</a:t>
            </a:r>
            <a:endParaRPr>
              <a:solidFill>
                <a:srgbClr val="666666"/>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2 Conclusion: CFM Study Group</a:t>
            </a:r>
            <a:endParaRPr/>
          </a:p>
        </p:txBody>
      </p:sp>
      <p:sp>
        <p:nvSpPr>
          <p:cNvPr id="96" name="Google Shape;96;p19"/>
          <p:cNvSpPr txBox="1"/>
          <p:nvPr>
            <p:ph idx="1" type="body"/>
          </p:nvPr>
        </p:nvSpPr>
        <p:spPr>
          <a:xfrm>
            <a:off x="311700" y="11598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Experiences: This was </a:t>
            </a:r>
            <a:r>
              <a:rPr lang="en"/>
              <a:t>definitely</a:t>
            </a:r>
            <a:r>
              <a:rPr lang="en"/>
              <a:t> a wholesome experience as we learned to be more like Jesus. It was nice to meet and read the </a:t>
            </a:r>
            <a:r>
              <a:rPr lang="en"/>
              <a:t>upcoming</a:t>
            </a:r>
            <a:r>
              <a:rPr lang="en"/>
              <a:t> Come Follow Me. It prepared us to discuss at our individual church meetings on Sunday.</a:t>
            </a:r>
            <a:endParaRPr/>
          </a:p>
          <a:p>
            <a:pPr indent="0" lvl="0" marL="0" rtl="0" algn="l">
              <a:spcBef>
                <a:spcPts val="1200"/>
              </a:spcBef>
              <a:spcAft>
                <a:spcPts val="0"/>
              </a:spcAft>
              <a:buNone/>
            </a:pPr>
            <a:r>
              <a:rPr lang="en"/>
              <a:t>Results: We completed the 3 meetings, we gained new favorite scriptures, we strived to be better disciples of Jesus Christ.</a:t>
            </a:r>
            <a:endParaRPr/>
          </a:p>
          <a:p>
            <a:pPr indent="0" lvl="0" marL="0" rtl="0" algn="l">
              <a:spcBef>
                <a:spcPts val="1200"/>
              </a:spcBef>
              <a:spcAft>
                <a:spcPts val="0"/>
              </a:spcAft>
              <a:buNone/>
            </a:pPr>
            <a:r>
              <a:rPr lang="en"/>
              <a:t>Take-a-ways:</a:t>
            </a:r>
            <a:endParaRPr/>
          </a:p>
          <a:p>
            <a:pPr indent="-342900" lvl="0" marL="457200" rtl="0" algn="l">
              <a:spcBef>
                <a:spcPts val="1200"/>
              </a:spcBef>
              <a:spcAft>
                <a:spcPts val="0"/>
              </a:spcAft>
              <a:buSzPts val="1800"/>
              <a:buAutoNum type="arabicPeriod"/>
            </a:pPr>
            <a:r>
              <a:rPr lang="en"/>
              <a:t>More understanding of the scriptures.</a:t>
            </a:r>
            <a:endParaRPr/>
          </a:p>
          <a:p>
            <a:pPr indent="-342900" lvl="0" marL="457200" rtl="0" algn="l">
              <a:spcBef>
                <a:spcPts val="0"/>
              </a:spcBef>
              <a:spcAft>
                <a:spcPts val="0"/>
              </a:spcAft>
              <a:buSzPts val="1800"/>
              <a:buAutoNum type="arabicPeriod"/>
            </a:pPr>
            <a:r>
              <a:rPr lang="en"/>
              <a:t>Doing CFM </a:t>
            </a:r>
            <a:r>
              <a:rPr lang="en"/>
              <a:t>consistently</a:t>
            </a:r>
            <a:r>
              <a:rPr lang="en"/>
              <a:t> leads to a stronger </a:t>
            </a:r>
            <a:r>
              <a:rPr lang="en"/>
              <a:t>testimony</a:t>
            </a:r>
            <a:endParaRPr/>
          </a:p>
          <a:p>
            <a:pPr indent="0" lvl="0" marL="0" rtl="0" algn="l">
              <a:spcBef>
                <a:spcPts val="1200"/>
              </a:spcBef>
              <a:spcAft>
                <a:spcPts val="1200"/>
              </a:spcAft>
              <a:buNone/>
            </a:pPr>
            <a:r>
              <a:rPr lang="en"/>
              <a:t>Recommended? Yes, this is a wonderful bonding activity, especially with family.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3 Overview: Campus Buildings Tour</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88"/>
              <a:buNone/>
            </a:pPr>
            <a:r>
              <a:rPr lang="en" sz="1225"/>
              <a:t>Overview: Our project is to expand our thinking by visiting different educational buildings including the Biology (Benson), Music and Art (Snow and Spori), and Religion (Taylor), Physics and Astronomy (Romney). We saw the wildlife museum and green houses in the Benson, art display in the Spori, chapel and art in Taylor, and planetarium in the Romney.</a:t>
            </a:r>
            <a:endParaRPr sz="1225"/>
          </a:p>
          <a:p>
            <a:pPr indent="0" lvl="0" marL="0" rtl="0" algn="l">
              <a:lnSpc>
                <a:spcPct val="100000"/>
              </a:lnSpc>
              <a:spcBef>
                <a:spcPts val="1200"/>
              </a:spcBef>
              <a:spcAft>
                <a:spcPts val="0"/>
              </a:spcAft>
              <a:buSzPts val="688"/>
              <a:buNone/>
            </a:pPr>
            <a:r>
              <a:rPr lang="en" sz="1225"/>
              <a:t>Institution Learning Objective: Sound Thinkers</a:t>
            </a:r>
            <a:endParaRPr sz="1225"/>
          </a:p>
          <a:p>
            <a:pPr indent="0" lvl="0" marL="0" rtl="0" algn="l">
              <a:lnSpc>
                <a:spcPct val="100000"/>
              </a:lnSpc>
              <a:spcBef>
                <a:spcPts val="1200"/>
              </a:spcBef>
              <a:spcAft>
                <a:spcPts val="0"/>
              </a:spcAft>
              <a:buSzPts val="688"/>
              <a:buNone/>
            </a:pPr>
            <a:r>
              <a:rPr lang="en" sz="1225"/>
              <a:t>Values: Communication, Responsibility, Reliability, Curiosity.</a:t>
            </a:r>
            <a:endParaRPr sz="1225"/>
          </a:p>
          <a:p>
            <a:pPr indent="0" lvl="0" marL="0" rtl="0" algn="l">
              <a:lnSpc>
                <a:spcPct val="100000"/>
              </a:lnSpc>
              <a:spcBef>
                <a:spcPts val="1200"/>
              </a:spcBef>
              <a:spcAft>
                <a:spcPts val="0"/>
              </a:spcAft>
              <a:buSzPts val="688"/>
              <a:buNone/>
            </a:pPr>
            <a:r>
              <a:rPr lang="en" sz="1225"/>
              <a:t>Visions: To better help each other learn and grow among the campus’ many great experiences.</a:t>
            </a:r>
            <a:endParaRPr sz="1225"/>
          </a:p>
          <a:p>
            <a:pPr indent="0" lvl="0" marL="0" rtl="0" algn="l">
              <a:lnSpc>
                <a:spcPct val="100000"/>
              </a:lnSpc>
              <a:spcBef>
                <a:spcPts val="1200"/>
              </a:spcBef>
              <a:spcAft>
                <a:spcPts val="0"/>
              </a:spcAft>
              <a:buSzPts val="688"/>
              <a:buNone/>
            </a:pPr>
            <a:r>
              <a:rPr lang="en" sz="1225"/>
              <a:t>Smart Goal:</a:t>
            </a:r>
            <a:endParaRPr sz="1225"/>
          </a:p>
          <a:p>
            <a:pPr indent="0" lvl="0" marL="0" rtl="0" algn="l">
              <a:lnSpc>
                <a:spcPct val="100000"/>
              </a:lnSpc>
              <a:spcBef>
                <a:spcPts val="1200"/>
              </a:spcBef>
              <a:spcAft>
                <a:spcPts val="0"/>
              </a:spcAft>
              <a:buSzPts val="688"/>
              <a:buNone/>
            </a:pPr>
            <a:r>
              <a:rPr lang="en" sz="1225"/>
              <a:t>	S: Get to know the team. </a:t>
            </a:r>
            <a:endParaRPr sz="1225"/>
          </a:p>
          <a:p>
            <a:pPr indent="0" lvl="0" marL="0" rtl="0" algn="l">
              <a:lnSpc>
                <a:spcPct val="100000"/>
              </a:lnSpc>
              <a:spcBef>
                <a:spcPts val="1200"/>
              </a:spcBef>
              <a:spcAft>
                <a:spcPts val="0"/>
              </a:spcAft>
              <a:buSzPts val="688"/>
              <a:buNone/>
            </a:pPr>
            <a:r>
              <a:rPr lang="en" sz="1225"/>
              <a:t>	M: To better understand each other</a:t>
            </a:r>
            <a:endParaRPr sz="1225"/>
          </a:p>
          <a:p>
            <a:pPr indent="0" lvl="0" marL="0" rtl="0" algn="l">
              <a:lnSpc>
                <a:spcPct val="100000"/>
              </a:lnSpc>
              <a:spcBef>
                <a:spcPts val="1200"/>
              </a:spcBef>
              <a:spcAft>
                <a:spcPts val="0"/>
              </a:spcAft>
              <a:buSzPts val="688"/>
              <a:buNone/>
            </a:pPr>
            <a:r>
              <a:rPr lang="en" sz="1225"/>
              <a:t>	A: We want to make it through the 4 Activities</a:t>
            </a:r>
            <a:endParaRPr sz="1225"/>
          </a:p>
          <a:p>
            <a:pPr indent="0" lvl="0" marL="0" rtl="0" algn="l">
              <a:lnSpc>
                <a:spcPct val="100000"/>
              </a:lnSpc>
              <a:spcBef>
                <a:spcPts val="1200"/>
              </a:spcBef>
              <a:spcAft>
                <a:spcPts val="0"/>
              </a:spcAft>
              <a:buSzPts val="688"/>
              <a:buNone/>
            </a:pPr>
            <a:r>
              <a:rPr lang="en" sz="1225"/>
              <a:t>	R: It will help our knowledge grow as a group</a:t>
            </a:r>
            <a:endParaRPr sz="1225"/>
          </a:p>
          <a:p>
            <a:pPr indent="0" lvl="0" marL="0" rtl="0" algn="l">
              <a:lnSpc>
                <a:spcPct val="100000"/>
              </a:lnSpc>
              <a:spcBef>
                <a:spcPts val="1200"/>
              </a:spcBef>
              <a:spcAft>
                <a:spcPts val="1200"/>
              </a:spcAft>
              <a:buSzPts val="688"/>
              <a:buNone/>
            </a:pPr>
            <a:r>
              <a:rPr lang="en" sz="1225"/>
              <a:t>	T: We will complete this activity before week 13.</a:t>
            </a:r>
            <a:endParaRPr sz="1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0" y="445025"/>
            <a:ext cx="908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Acorn Project Milestone: Discover 4+ campus building </a:t>
            </a:r>
            <a:r>
              <a:rPr lang="en"/>
              <a:t>Activities</a:t>
            </a:r>
            <a:r>
              <a:rPr lang="en"/>
              <a:t>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a:t>
            </a:r>
            <a:endParaRPr/>
          </a:p>
          <a:p>
            <a:pPr indent="-342900" lvl="0" marL="457200" rtl="0" algn="l">
              <a:spcBef>
                <a:spcPts val="1200"/>
              </a:spcBef>
              <a:spcAft>
                <a:spcPts val="0"/>
              </a:spcAft>
              <a:buSzPts val="1800"/>
              <a:buAutoNum type="arabicPeriod"/>
            </a:pPr>
            <a:r>
              <a:rPr lang="en"/>
              <a:t>Meet as a group for a meeting</a:t>
            </a:r>
            <a:endParaRPr/>
          </a:p>
          <a:p>
            <a:pPr indent="-317500" lvl="1" marL="914400" rtl="0" algn="l">
              <a:spcBef>
                <a:spcPts val="0"/>
              </a:spcBef>
              <a:spcAft>
                <a:spcPts val="0"/>
              </a:spcAft>
              <a:buSzPts val="1400"/>
              <a:buAutoNum type="alphaLcPeriod"/>
            </a:pPr>
            <a:r>
              <a:rPr lang="en"/>
              <a:t>Discuss CFM(Come Follow Me) by completing the lesson.</a:t>
            </a:r>
            <a:endParaRPr/>
          </a:p>
          <a:p>
            <a:pPr indent="-317500" lvl="1" marL="914400" rtl="0" algn="l">
              <a:spcBef>
                <a:spcPts val="0"/>
              </a:spcBef>
              <a:spcAft>
                <a:spcPts val="0"/>
              </a:spcAft>
              <a:buSzPts val="1400"/>
              <a:buAutoNum type="alphaLcPeriod"/>
            </a:pPr>
            <a:r>
              <a:rPr lang="en"/>
              <a:t>Select favorite scripture as an individual</a:t>
            </a:r>
            <a:endParaRPr/>
          </a:p>
          <a:p>
            <a:pPr indent="-317500" lvl="1" marL="914400" rtl="0" algn="l">
              <a:spcBef>
                <a:spcPts val="0"/>
              </a:spcBef>
              <a:spcAft>
                <a:spcPts val="0"/>
              </a:spcAft>
              <a:buSzPts val="1400"/>
              <a:buAutoNum type="alphaLcPeriod"/>
            </a:pPr>
            <a:r>
              <a:rPr lang="en"/>
              <a:t>Write down thoughts and ideas as an </a:t>
            </a:r>
            <a:r>
              <a:rPr lang="en"/>
              <a:t>individual</a:t>
            </a:r>
            <a:r>
              <a:rPr lang="en"/>
              <a:t> and as a group</a:t>
            </a:r>
            <a:endParaRPr/>
          </a:p>
          <a:p>
            <a:pPr indent="-342900" lvl="0" marL="457200" rtl="0" algn="l">
              <a:spcBef>
                <a:spcPts val="0"/>
              </a:spcBef>
              <a:spcAft>
                <a:spcPts val="0"/>
              </a:spcAft>
              <a:buSzPts val="1800"/>
              <a:buAutoNum type="arabicPeriod"/>
            </a:pPr>
            <a:r>
              <a:rPr lang="en"/>
              <a:t>Meet a second time on a later week and complete that weeks CFM</a:t>
            </a:r>
            <a:endParaRPr/>
          </a:p>
          <a:p>
            <a:pPr indent="-342900" lvl="0" marL="457200" rtl="0" algn="l">
              <a:spcBef>
                <a:spcPts val="0"/>
              </a:spcBef>
              <a:spcAft>
                <a:spcPts val="0"/>
              </a:spcAft>
              <a:buSzPts val="1800"/>
              <a:buAutoNum type="arabicPeriod"/>
            </a:pPr>
            <a:r>
              <a:rPr lang="en"/>
              <a:t>Meet a third time on a later week and complete that weeks CFM</a:t>
            </a:r>
            <a:endParaRPr/>
          </a:p>
          <a:p>
            <a:pPr indent="-342900" lvl="0" marL="457200" rtl="0" algn="l">
              <a:spcBef>
                <a:spcPts val="0"/>
              </a:spcBef>
              <a:spcAft>
                <a:spcPts val="0"/>
              </a:spcAft>
              <a:buSzPts val="1800"/>
              <a:buAutoNum type="arabicPeriod"/>
            </a:pPr>
            <a:r>
              <a:rPr lang="en"/>
              <a:t>Present favorite </a:t>
            </a:r>
            <a:r>
              <a:rPr lang="en"/>
              <a:t>scripture</a:t>
            </a:r>
            <a:r>
              <a:rPr lang="en"/>
              <a:t> and thoughts to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