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07aca0f4a5_1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07aca0f4a5_1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07aca0f4a5_1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07aca0f4a5_1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07aca0f4a5_1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07aca0f4a5_1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07aca0f4a5_1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07aca0f4a5_1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07aca0f4a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07aca0f4a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07aca0f4a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07aca0f4a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07aca0f4a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07aca0f4a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07aca0f4a5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07aca0f4a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07aca0f4a5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07aca0f4a5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07aca0f4a5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07aca0f4a5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07aca0f4a5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07aca0f4a5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07aca0f4a5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07aca0f4a5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07aca0f4a5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07aca0f4a5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07aca0f4a5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07aca0f4a5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07aca0f4a5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07aca0f4a5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07aca0f4a5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07aca0f4a5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07aca0f4a5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07aca0f4a5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07aca0f4a5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07aca0f4a5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07aca0f4a5_1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07aca0f4a5_1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07aca0f4a5_1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07aca0f4a5_1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07aca0f4a5_1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07aca0f4a5_1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07aca0f4a5_1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07aca0f4a5_1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sz="5100"/>
              <a:t>CMPT439 - Numerical Comp</a:t>
            </a:r>
            <a:endParaRPr sz="5100"/>
          </a:p>
          <a:p>
            <a:pPr indent="0" lvl="0" marL="0" rtl="0" algn="ctr">
              <a:spcBef>
                <a:spcPts val="0"/>
              </a:spcBef>
              <a:spcAft>
                <a:spcPts val="0"/>
              </a:spcAft>
              <a:buNone/>
            </a:pPr>
            <a:r>
              <a:rPr lang="en" sz="5100"/>
              <a:t>Final Project</a:t>
            </a:r>
            <a:endParaRPr sz="5100"/>
          </a:p>
          <a:p>
            <a:pPr indent="0" lvl="0" marL="0" rtl="0" algn="ctr">
              <a:spcBef>
                <a:spcPts val="0"/>
              </a:spcBef>
              <a:spcAft>
                <a:spcPts val="0"/>
              </a:spcAft>
              <a:buNone/>
            </a:pPr>
            <a:r>
              <a:rPr lang="en" sz="4211"/>
              <a:t>Solving nonlinear equations</a:t>
            </a:r>
            <a:endParaRPr sz="4211"/>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000"/>
              <a:t>By Alex Gibbons and </a:t>
            </a:r>
            <a:r>
              <a:rPr lang="en" sz="2000">
                <a:highlight>
                  <a:schemeClr val="lt1"/>
                </a:highlight>
              </a:rPr>
              <a:t>Kieran OGara</a:t>
            </a:r>
            <a:endParaRPr sz="2000">
              <a:highlight>
                <a:schemeClr val="lt1"/>
              </a:high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620"/>
              <a:t>False Position Method</a:t>
            </a:r>
            <a:endParaRPr b="1" sz="2620"/>
          </a:p>
        </p:txBody>
      </p:sp>
      <p:sp>
        <p:nvSpPr>
          <p:cNvPr id="116" name="Google Shape;116;p22"/>
          <p:cNvSpPr txBox="1"/>
          <p:nvPr>
            <p:ph idx="1" type="body"/>
          </p:nvPr>
        </p:nvSpPr>
        <p:spPr>
          <a:xfrm>
            <a:off x="70050" y="1157400"/>
            <a:ext cx="8668500" cy="34164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en" sz="2000"/>
              <a:t>The second of the two Bracketing Methods</a:t>
            </a:r>
            <a:endParaRPr sz="2000"/>
          </a:p>
          <a:p>
            <a:pPr indent="-355600" lvl="0" marL="457200" rtl="0" algn="l">
              <a:spcBef>
                <a:spcPts val="0"/>
              </a:spcBef>
              <a:spcAft>
                <a:spcPts val="0"/>
              </a:spcAft>
              <a:buSzPts val="2000"/>
              <a:buChar char="●"/>
            </a:pPr>
            <a:r>
              <a:rPr lang="en" sz="2000"/>
              <a:t>Like the Bisection Method:</a:t>
            </a:r>
            <a:endParaRPr sz="2000"/>
          </a:p>
          <a:p>
            <a:pPr indent="-330200" lvl="1" marL="914400" rtl="0" algn="l">
              <a:spcBef>
                <a:spcPts val="0"/>
              </a:spcBef>
              <a:spcAft>
                <a:spcPts val="0"/>
              </a:spcAft>
              <a:buSzPts val="1600"/>
              <a:buChar char="○"/>
            </a:pPr>
            <a:r>
              <a:rPr lang="en" sz="1600"/>
              <a:t>Requires that the root between two bracket points of opposite sign</a:t>
            </a:r>
            <a:endParaRPr sz="1600"/>
          </a:p>
          <a:p>
            <a:pPr indent="-355600" lvl="0" marL="457200" rtl="0" algn="l">
              <a:spcBef>
                <a:spcPts val="0"/>
              </a:spcBef>
              <a:spcAft>
                <a:spcPts val="0"/>
              </a:spcAft>
              <a:buSzPts val="2000"/>
              <a:buChar char="●"/>
            </a:pPr>
            <a:r>
              <a:rPr lang="en" sz="2000"/>
              <a:t>Unlike the Bisection Method:</a:t>
            </a:r>
            <a:endParaRPr sz="2000"/>
          </a:p>
          <a:p>
            <a:pPr indent="-330200" lvl="1" marL="914400" rtl="0" algn="l">
              <a:spcBef>
                <a:spcPts val="0"/>
              </a:spcBef>
              <a:spcAft>
                <a:spcPts val="0"/>
              </a:spcAft>
              <a:buSzPts val="1600"/>
              <a:buChar char="○"/>
            </a:pPr>
            <a:r>
              <a:rPr lang="en" sz="1600"/>
              <a:t>Each step of the False Position Method takes the x-axis intersection point of the line formed by the x-values</a:t>
            </a:r>
            <a:endParaRPr sz="1600"/>
          </a:p>
          <a:p>
            <a:pPr indent="-355600" lvl="0" marL="457200" rtl="0" algn="l">
              <a:spcBef>
                <a:spcPts val="0"/>
              </a:spcBef>
              <a:spcAft>
                <a:spcPts val="0"/>
              </a:spcAft>
              <a:buSzPts val="2000"/>
              <a:buChar char="●"/>
            </a:pPr>
            <a:r>
              <a:rPr lang="en" sz="2000"/>
              <a:t>Root is approximated using linear interpolation:</a:t>
            </a:r>
            <a:endParaRPr sz="2000"/>
          </a:p>
          <a:p>
            <a:pPr indent="-330200" lvl="1" marL="914400" rtl="0" algn="l">
              <a:spcBef>
                <a:spcPts val="0"/>
              </a:spcBef>
              <a:spcAft>
                <a:spcPts val="0"/>
              </a:spcAft>
              <a:buSzPts val="1600"/>
              <a:buChar char="○"/>
            </a:pPr>
            <a:r>
              <a:rPr lang="en" sz="1600"/>
              <a:t>The line between f(x0) and f(x1) is used to approximate a value x2 at which f(x2) = 0</a:t>
            </a:r>
            <a:endParaRPr sz="16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3"/>
          <p:cNvSpPr txBox="1"/>
          <p:nvPr>
            <p:ph type="title"/>
          </p:nvPr>
        </p:nvSpPr>
        <p:spPr>
          <a:xfrm>
            <a:off x="311700" y="1084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False Position Method: How it Works</a:t>
            </a:r>
            <a:endParaRPr b="1"/>
          </a:p>
        </p:txBody>
      </p:sp>
      <p:sp>
        <p:nvSpPr>
          <p:cNvPr id="122" name="Google Shape;122;p23"/>
          <p:cNvSpPr txBox="1"/>
          <p:nvPr>
            <p:ph idx="1" type="body"/>
          </p:nvPr>
        </p:nvSpPr>
        <p:spPr>
          <a:xfrm>
            <a:off x="0" y="863550"/>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program requires at least 4 main parameters to function:</a:t>
            </a:r>
            <a:endParaRPr/>
          </a:p>
          <a:p>
            <a:pPr indent="-336550" lvl="1" marL="914400" rtl="0" algn="l">
              <a:lnSpc>
                <a:spcPct val="95000"/>
              </a:lnSpc>
              <a:spcBef>
                <a:spcPts val="0"/>
              </a:spcBef>
              <a:spcAft>
                <a:spcPts val="0"/>
              </a:spcAft>
              <a:buSzPts val="1700"/>
              <a:buChar char="○"/>
            </a:pPr>
            <a:r>
              <a:rPr lang="en" sz="1700"/>
              <a:t>1. func- the function f(x) in which the root is found</a:t>
            </a:r>
            <a:endParaRPr sz="1700"/>
          </a:p>
          <a:p>
            <a:pPr indent="-336550" lvl="1" marL="914400" rtl="0" algn="l">
              <a:lnSpc>
                <a:spcPct val="95000"/>
              </a:lnSpc>
              <a:spcBef>
                <a:spcPts val="0"/>
              </a:spcBef>
              <a:spcAft>
                <a:spcPts val="0"/>
              </a:spcAft>
              <a:buSzPts val="1700"/>
              <a:buChar char="○"/>
            </a:pPr>
            <a:r>
              <a:rPr lang="en" sz="1700"/>
              <a:t>2. xl- the lower bound x-value (this value must have a negative sign)</a:t>
            </a:r>
            <a:endParaRPr sz="1700"/>
          </a:p>
          <a:p>
            <a:pPr indent="-336550" lvl="1" marL="914400" rtl="0" algn="l">
              <a:lnSpc>
                <a:spcPct val="95000"/>
              </a:lnSpc>
              <a:spcBef>
                <a:spcPts val="0"/>
              </a:spcBef>
              <a:spcAft>
                <a:spcPts val="0"/>
              </a:spcAft>
              <a:buSzPts val="1700"/>
              <a:buChar char="○"/>
            </a:pPr>
            <a:r>
              <a:rPr lang="en" sz="1700"/>
              <a:t>3. xu- the upper bound x-value (this value must have a positive sign)</a:t>
            </a:r>
            <a:endParaRPr sz="1700"/>
          </a:p>
          <a:p>
            <a:pPr indent="-336550" lvl="1" marL="914400" rtl="0" algn="l">
              <a:lnSpc>
                <a:spcPct val="95000"/>
              </a:lnSpc>
              <a:spcBef>
                <a:spcPts val="0"/>
              </a:spcBef>
              <a:spcAft>
                <a:spcPts val="0"/>
              </a:spcAft>
              <a:buSzPts val="1700"/>
              <a:buChar char="○"/>
            </a:pPr>
            <a:r>
              <a:rPr lang="en" sz="1700"/>
              <a:t>4. errType- Integer value to determine which error type would be used as a stopping criterion</a:t>
            </a:r>
            <a:endParaRPr sz="1700"/>
          </a:p>
          <a:p>
            <a:pPr indent="-361950" lvl="0" marL="457200" rtl="0" algn="l">
              <a:lnSpc>
                <a:spcPct val="95000"/>
              </a:lnSpc>
              <a:spcBef>
                <a:spcPts val="0"/>
              </a:spcBef>
              <a:spcAft>
                <a:spcPts val="0"/>
              </a:spcAft>
              <a:buSzPts val="2100"/>
              <a:buChar char="●"/>
            </a:pPr>
            <a:r>
              <a:rPr lang="en" sz="2100"/>
              <a:t>2 optional parameters</a:t>
            </a:r>
            <a:endParaRPr sz="2100"/>
          </a:p>
          <a:p>
            <a:pPr indent="-336550" lvl="1" marL="914400" rtl="0" algn="l">
              <a:lnSpc>
                <a:spcPct val="95000"/>
              </a:lnSpc>
              <a:spcBef>
                <a:spcPts val="0"/>
              </a:spcBef>
              <a:spcAft>
                <a:spcPts val="0"/>
              </a:spcAft>
              <a:buSzPts val="1700"/>
              <a:buChar char="○"/>
            </a:pPr>
            <a:r>
              <a:rPr lang="en" sz="1700"/>
              <a:t>es- the threshold parameter for the error calculation (default value = 0.0001)</a:t>
            </a:r>
            <a:endParaRPr sz="1700"/>
          </a:p>
          <a:p>
            <a:pPr indent="-336550" lvl="1" marL="914400" rtl="0" algn="l">
              <a:lnSpc>
                <a:spcPct val="95000"/>
              </a:lnSpc>
              <a:spcBef>
                <a:spcPts val="0"/>
              </a:spcBef>
              <a:spcAft>
                <a:spcPts val="0"/>
              </a:spcAft>
              <a:buSzPts val="1700"/>
              <a:buChar char="○"/>
            </a:pPr>
            <a:r>
              <a:rPr lang="en" sz="1700"/>
              <a:t>maxit- the maximum number of iterations the program is allowed to go through before forcing it to stop (default value = 50)</a:t>
            </a:r>
            <a:endParaRPr sz="1700"/>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4"/>
          <p:cNvSpPr txBox="1"/>
          <p:nvPr>
            <p:ph type="title"/>
          </p:nvPr>
        </p:nvSpPr>
        <p:spPr>
          <a:xfrm>
            <a:off x="143400" y="94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False Position Method: Algorithm to Code </a:t>
            </a:r>
            <a:endParaRPr b="1"/>
          </a:p>
        </p:txBody>
      </p:sp>
      <p:sp>
        <p:nvSpPr>
          <p:cNvPr id="128" name="Google Shape;128;p24"/>
          <p:cNvSpPr txBox="1"/>
          <p:nvPr>
            <p:ph idx="1" type="body"/>
          </p:nvPr>
        </p:nvSpPr>
        <p:spPr>
          <a:xfrm>
            <a:off x="143400" y="667125"/>
            <a:ext cx="8520600" cy="4597500"/>
          </a:xfrm>
          <a:prstGeom prst="rect">
            <a:avLst/>
          </a:prstGeom>
        </p:spPr>
        <p:txBody>
          <a:bodyPr anchorCtr="0" anchor="t" bIns="91425" lIns="91425" spcFirstLastPara="1" rIns="91425" wrap="square" tIns="91425">
            <a:noAutofit/>
          </a:bodyPr>
          <a:lstStyle/>
          <a:p>
            <a:pPr indent="-353377" lvl="0" marL="457200" rtl="0" algn="l">
              <a:lnSpc>
                <a:spcPct val="95000"/>
              </a:lnSpc>
              <a:spcBef>
                <a:spcPts val="0"/>
              </a:spcBef>
              <a:spcAft>
                <a:spcPts val="0"/>
              </a:spcAft>
              <a:buSzPts val="1965"/>
              <a:buChar char="●"/>
            </a:pPr>
            <a:r>
              <a:rPr lang="en" sz="1965"/>
              <a:t>The program first calculates that f(xl) * f(xu) &lt; 0</a:t>
            </a:r>
            <a:endParaRPr sz="1965"/>
          </a:p>
          <a:p>
            <a:pPr indent="-329882" lvl="1" marL="914400" rtl="0" algn="l">
              <a:lnSpc>
                <a:spcPct val="95000"/>
              </a:lnSpc>
              <a:spcBef>
                <a:spcPts val="0"/>
              </a:spcBef>
              <a:spcAft>
                <a:spcPts val="0"/>
              </a:spcAft>
              <a:buSzPts val="1595"/>
              <a:buChar char="○"/>
            </a:pPr>
            <a:r>
              <a:rPr lang="en" sz="1595"/>
              <a:t>test = func(xl,varargin{:})*func(xu,varargin{:});</a:t>
            </a:r>
            <a:endParaRPr sz="1595"/>
          </a:p>
          <a:p>
            <a:pPr indent="-329882" lvl="1" marL="914400" rtl="0" algn="l">
              <a:lnSpc>
                <a:spcPct val="95000"/>
              </a:lnSpc>
              <a:spcBef>
                <a:spcPts val="0"/>
              </a:spcBef>
              <a:spcAft>
                <a:spcPts val="0"/>
              </a:spcAft>
              <a:buSzPts val="1595"/>
              <a:buChar char="○"/>
            </a:pPr>
            <a:r>
              <a:rPr lang="en" sz="1595"/>
              <a:t>if test&gt;0,error('no sign change'),end</a:t>
            </a:r>
            <a:endParaRPr sz="1595"/>
          </a:p>
          <a:p>
            <a:pPr indent="-353377" lvl="0" marL="457200" rtl="0" algn="l">
              <a:lnSpc>
                <a:spcPct val="95000"/>
              </a:lnSpc>
              <a:spcBef>
                <a:spcPts val="0"/>
              </a:spcBef>
              <a:spcAft>
                <a:spcPts val="0"/>
              </a:spcAft>
              <a:buSzPts val="1965"/>
              <a:buChar char="●"/>
            </a:pPr>
            <a:r>
              <a:rPr lang="en" sz="1965"/>
              <a:t>Save the value of x1 in new variable x</a:t>
            </a:r>
            <a:endParaRPr sz="1965"/>
          </a:p>
          <a:p>
            <a:pPr indent="-353377" lvl="0" marL="457200" rtl="0" algn="l">
              <a:lnSpc>
                <a:spcPct val="95000"/>
              </a:lnSpc>
              <a:spcBef>
                <a:spcPts val="0"/>
              </a:spcBef>
              <a:spcAft>
                <a:spcPts val="0"/>
              </a:spcAft>
              <a:buSzPts val="1965"/>
              <a:buChar char="●"/>
            </a:pPr>
            <a:r>
              <a:rPr lang="en" sz="1965"/>
              <a:t>The remaining code is performed within a while loop, with each loop representing an iteration of the method</a:t>
            </a:r>
            <a:endParaRPr sz="1965"/>
          </a:p>
          <a:p>
            <a:pPr indent="-353377" lvl="0" marL="457200" rtl="0" algn="l">
              <a:lnSpc>
                <a:spcPct val="95000"/>
              </a:lnSpc>
              <a:spcBef>
                <a:spcPts val="0"/>
              </a:spcBef>
              <a:spcAft>
                <a:spcPts val="0"/>
              </a:spcAft>
              <a:buSzPts val="1965"/>
              <a:buChar char="●"/>
            </a:pPr>
            <a:r>
              <a:rPr lang="en" sz="1965"/>
              <a:t>Find the value of x1 - f(x1) * ((x0-x1) / (f(x0) - f(x1)))</a:t>
            </a:r>
            <a:endParaRPr sz="1965"/>
          </a:p>
          <a:p>
            <a:pPr indent="-329882" lvl="1" marL="914400" rtl="0" algn="l">
              <a:lnSpc>
                <a:spcPct val="95000"/>
              </a:lnSpc>
              <a:spcBef>
                <a:spcPts val="0"/>
              </a:spcBef>
              <a:spcAft>
                <a:spcPts val="0"/>
              </a:spcAft>
              <a:buSzPts val="1595"/>
              <a:buChar char="○"/>
            </a:pPr>
            <a:r>
              <a:rPr lang="en" sz="1595"/>
              <a:t>xi = xu - (func(xu,varargin{:}) * ((xl - xu)/(func(xl,varargin{:}) - func(xu,varargin{:}))));</a:t>
            </a:r>
            <a:endParaRPr sz="1595"/>
          </a:p>
          <a:p>
            <a:pPr indent="-353377" lvl="0" marL="457200" rtl="0" algn="l">
              <a:lnSpc>
                <a:spcPct val="95000"/>
              </a:lnSpc>
              <a:spcBef>
                <a:spcPts val="0"/>
              </a:spcBef>
              <a:spcAft>
                <a:spcPts val="0"/>
              </a:spcAft>
              <a:buSzPts val="1965"/>
              <a:buChar char="●"/>
            </a:pPr>
            <a:r>
              <a:rPr lang="en" sz="1965"/>
              <a:t>If f(x0) * f(xi) &lt; 0, set x1 = xi. Else, set x0 = x2.</a:t>
            </a:r>
            <a:endParaRPr sz="1965"/>
          </a:p>
          <a:p>
            <a:pPr indent="-353377" lvl="0" marL="457200" rtl="0" algn="l">
              <a:lnSpc>
                <a:spcPct val="95000"/>
              </a:lnSpc>
              <a:spcBef>
                <a:spcPts val="0"/>
              </a:spcBef>
              <a:spcAft>
                <a:spcPts val="0"/>
              </a:spcAft>
              <a:buSzPts val="1965"/>
              <a:buChar char="●"/>
            </a:pPr>
            <a:r>
              <a:rPr lang="en" sz="1965"/>
              <a:t>The next step is determined by the error type used:</a:t>
            </a:r>
            <a:endParaRPr sz="1965"/>
          </a:p>
          <a:p>
            <a:pPr indent="-329882" lvl="1" marL="914400" rtl="0" algn="l">
              <a:lnSpc>
                <a:spcPct val="95000"/>
              </a:lnSpc>
              <a:spcBef>
                <a:spcPts val="0"/>
              </a:spcBef>
              <a:spcAft>
                <a:spcPts val="0"/>
              </a:spcAft>
              <a:buSzPts val="1595"/>
              <a:buChar char="○"/>
            </a:pPr>
            <a:r>
              <a:rPr lang="en" sz="1595"/>
              <a:t>For true error:</a:t>
            </a:r>
            <a:endParaRPr sz="1595"/>
          </a:p>
          <a:p>
            <a:pPr indent="-329882" lvl="2" marL="1371600" rtl="0" algn="l">
              <a:lnSpc>
                <a:spcPct val="95000"/>
              </a:lnSpc>
              <a:spcBef>
                <a:spcPts val="0"/>
              </a:spcBef>
              <a:spcAft>
                <a:spcPts val="0"/>
              </a:spcAft>
              <a:buSzPts val="1595"/>
              <a:buChar char="■"/>
            </a:pPr>
            <a:r>
              <a:rPr lang="en" sz="1595"/>
              <a:t> if |f(x2) &lt;= the tolerance threshold, stop the loop and set x2 as the root. Else, repeat the loop.</a:t>
            </a:r>
            <a:endParaRPr sz="1595"/>
          </a:p>
          <a:p>
            <a:pPr indent="-329882" lvl="1" marL="914400" rtl="0" algn="l">
              <a:lnSpc>
                <a:spcPct val="95000"/>
              </a:lnSpc>
              <a:spcBef>
                <a:spcPts val="0"/>
              </a:spcBef>
              <a:spcAft>
                <a:spcPts val="0"/>
              </a:spcAft>
              <a:buSzPts val="1595"/>
              <a:buChar char="○"/>
            </a:pPr>
            <a:r>
              <a:rPr lang="en" sz="1595"/>
              <a:t>For absolute approximate error and absolute relative approximate error:</a:t>
            </a:r>
            <a:endParaRPr sz="1595"/>
          </a:p>
          <a:p>
            <a:pPr indent="-329882" lvl="2" marL="1371600" rtl="0" algn="l">
              <a:lnSpc>
                <a:spcPct val="95000"/>
              </a:lnSpc>
              <a:spcBef>
                <a:spcPts val="0"/>
              </a:spcBef>
              <a:spcAft>
                <a:spcPts val="0"/>
              </a:spcAft>
              <a:buSzPts val="1595"/>
              <a:buChar char="■"/>
            </a:pPr>
            <a:r>
              <a:rPr lang="en" sz="1595"/>
              <a:t>If |x - x2| &lt;= the tolerance threshold, stop the loop and set x2 as the root. Else, set x = x2 and repeat the loop</a:t>
            </a:r>
            <a:endParaRPr sz="1595"/>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 sz="2420"/>
              <a:t>False Position Method: Advantages and Disadvantages</a:t>
            </a:r>
            <a:endParaRPr b="1" sz="2420"/>
          </a:p>
        </p:txBody>
      </p:sp>
      <p:sp>
        <p:nvSpPr>
          <p:cNvPr id="134" name="Google Shape;134;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Overall, the advantages and disadvantages are similar to the Bisection Method</a:t>
            </a:r>
            <a:endParaRPr/>
          </a:p>
          <a:p>
            <a:pPr indent="-342900" lvl="0" marL="457200" rtl="0" algn="l">
              <a:spcBef>
                <a:spcPts val="0"/>
              </a:spcBef>
              <a:spcAft>
                <a:spcPts val="0"/>
              </a:spcAft>
              <a:buSzPts val="1800"/>
              <a:buChar char="●"/>
            </a:pPr>
            <a:r>
              <a:rPr lang="en"/>
              <a:t>Advantages</a:t>
            </a:r>
            <a:endParaRPr/>
          </a:p>
          <a:p>
            <a:pPr indent="-317500" lvl="1" marL="914400" rtl="0" algn="l">
              <a:spcBef>
                <a:spcPts val="0"/>
              </a:spcBef>
              <a:spcAft>
                <a:spcPts val="0"/>
              </a:spcAft>
              <a:buSzPts val="1400"/>
              <a:buChar char="○"/>
            </a:pPr>
            <a:r>
              <a:rPr lang="en"/>
              <a:t>Faster convergence time that the bisection method</a:t>
            </a:r>
            <a:endParaRPr/>
          </a:p>
          <a:p>
            <a:pPr indent="-317500" lvl="1" marL="914400" rtl="0" algn="l">
              <a:spcBef>
                <a:spcPts val="0"/>
              </a:spcBef>
              <a:spcAft>
                <a:spcPts val="0"/>
              </a:spcAft>
              <a:buSzPts val="1400"/>
              <a:buChar char="○"/>
            </a:pPr>
            <a:r>
              <a:rPr lang="en"/>
              <a:t>If the function allows it, convergence on a single root is guaranteed</a:t>
            </a:r>
            <a:endParaRPr/>
          </a:p>
          <a:p>
            <a:pPr indent="-342900" lvl="0" marL="457200" rtl="0" algn="l">
              <a:spcBef>
                <a:spcPts val="0"/>
              </a:spcBef>
              <a:spcAft>
                <a:spcPts val="0"/>
              </a:spcAft>
              <a:buSzPts val="1800"/>
              <a:buChar char="●"/>
            </a:pPr>
            <a:r>
              <a:rPr lang="en"/>
              <a:t>Disadvantages</a:t>
            </a:r>
            <a:endParaRPr/>
          </a:p>
          <a:p>
            <a:pPr indent="-317500" lvl="1" marL="914400" rtl="0" algn="l">
              <a:spcBef>
                <a:spcPts val="0"/>
              </a:spcBef>
              <a:spcAft>
                <a:spcPts val="0"/>
              </a:spcAft>
              <a:buSzPts val="1400"/>
              <a:buChar char="○"/>
            </a:pPr>
            <a:r>
              <a:rPr lang="en"/>
              <a:t>While faster than bisection, it is still slower than other convergence methods. This is due to a linear rate of convergence</a:t>
            </a:r>
            <a:endParaRPr/>
          </a:p>
          <a:p>
            <a:pPr indent="-317500" lvl="1" marL="914400" rtl="0" algn="l">
              <a:spcBef>
                <a:spcPts val="0"/>
              </a:spcBef>
              <a:spcAft>
                <a:spcPts val="0"/>
              </a:spcAft>
              <a:buSzPts val="1400"/>
              <a:buChar char="○"/>
            </a:pPr>
            <a:r>
              <a:rPr lang="en"/>
              <a:t>Cannot find complex roots or the roots of discontinuous functions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4400"/>
              <a:t>Secant Method</a:t>
            </a:r>
            <a:endParaRPr/>
          </a:p>
        </p:txBody>
      </p:sp>
      <p:sp>
        <p:nvSpPr>
          <p:cNvPr id="140" name="Google Shape;140;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379730" lvl="0" marL="457200" rtl="0" algn="l">
              <a:lnSpc>
                <a:spcPct val="90000"/>
              </a:lnSpc>
              <a:spcBef>
                <a:spcPts val="1000"/>
              </a:spcBef>
              <a:spcAft>
                <a:spcPts val="0"/>
              </a:spcAft>
              <a:buSzPct val="100000"/>
              <a:buChar char="●"/>
            </a:pPr>
            <a:r>
              <a:rPr lang="en" sz="2800"/>
              <a:t>An iterative method used to solve nonlinear equations</a:t>
            </a:r>
            <a:endParaRPr sz="2800"/>
          </a:p>
          <a:p>
            <a:pPr indent="-379730" lvl="0" marL="457200" rtl="0" algn="l">
              <a:lnSpc>
                <a:spcPct val="90000"/>
              </a:lnSpc>
              <a:spcBef>
                <a:spcPts val="0"/>
              </a:spcBef>
              <a:spcAft>
                <a:spcPts val="0"/>
              </a:spcAft>
              <a:buSzPct val="100000"/>
              <a:buChar char="●"/>
            </a:pPr>
            <a:r>
              <a:rPr lang="en" sz="2800"/>
              <a:t>Uses a process of approximating linear functions that fall closely in line with the nonlinear function at its root</a:t>
            </a:r>
            <a:endParaRPr sz="2800"/>
          </a:p>
          <a:p>
            <a:pPr indent="-379730" lvl="0" marL="457200" rtl="0" algn="l">
              <a:lnSpc>
                <a:spcPct val="90000"/>
              </a:lnSpc>
              <a:spcBef>
                <a:spcPts val="0"/>
              </a:spcBef>
              <a:spcAft>
                <a:spcPts val="0"/>
              </a:spcAft>
              <a:buSzPct val="100000"/>
              <a:buChar char="●"/>
            </a:pPr>
            <a:r>
              <a:rPr lang="en" sz="2800"/>
              <a:t>Falls under the open method category</a:t>
            </a:r>
            <a:endParaRPr sz="2800"/>
          </a:p>
          <a:p>
            <a:pPr indent="-379730" lvl="1" marL="914400" rtl="0" algn="l">
              <a:lnSpc>
                <a:spcPct val="90000"/>
              </a:lnSpc>
              <a:spcBef>
                <a:spcPts val="0"/>
              </a:spcBef>
              <a:spcAft>
                <a:spcPts val="0"/>
              </a:spcAft>
              <a:buSzPct val="116666"/>
              <a:buChar char="○"/>
            </a:pPr>
            <a:r>
              <a:rPr lang="en" sz="2400"/>
              <a:t>Is not bounded by intervals like the Bisection and False Position methods</a:t>
            </a:r>
            <a:endParaRPr sz="2400"/>
          </a:p>
          <a:p>
            <a:pPr indent="-379730" lvl="0" marL="457200" rtl="0" algn="l">
              <a:lnSpc>
                <a:spcPct val="90000"/>
              </a:lnSpc>
              <a:spcBef>
                <a:spcPts val="0"/>
              </a:spcBef>
              <a:spcAft>
                <a:spcPts val="0"/>
              </a:spcAft>
              <a:buSzPct val="100000"/>
              <a:buChar char="●"/>
            </a:pPr>
            <a:r>
              <a:rPr lang="en" sz="2800"/>
              <a:t>Uses 2 initial guesses to start</a:t>
            </a:r>
            <a:endParaRPr sz="2800"/>
          </a:p>
          <a:p>
            <a:pPr indent="-379730" lvl="1" marL="914400" rtl="0" algn="l">
              <a:lnSpc>
                <a:spcPct val="90000"/>
              </a:lnSpc>
              <a:spcBef>
                <a:spcPts val="0"/>
              </a:spcBef>
              <a:spcAft>
                <a:spcPts val="0"/>
              </a:spcAft>
              <a:buSzPct val="116666"/>
              <a:buChar char="○"/>
            </a:pPr>
            <a:r>
              <a:rPr lang="en" sz="2400"/>
              <a:t>Convergence is not guaranteed so a proper guess must be made from available information</a:t>
            </a:r>
            <a:endParaRPr sz="2400"/>
          </a:p>
          <a:p>
            <a:pPr indent="-379730" lvl="1" marL="914400" rtl="0" algn="l">
              <a:lnSpc>
                <a:spcPct val="90000"/>
              </a:lnSpc>
              <a:spcBef>
                <a:spcPts val="0"/>
              </a:spcBef>
              <a:spcAft>
                <a:spcPts val="0"/>
              </a:spcAft>
              <a:buSzPct val="116666"/>
              <a:buChar char="○"/>
            </a:pPr>
            <a:r>
              <a:rPr lang="en" sz="2400"/>
              <a:t>Best way to do this is by plotting a graph of the function</a:t>
            </a:r>
            <a:endParaRPr sz="2400"/>
          </a:p>
          <a:p>
            <a:pPr indent="0" lvl="0" marL="0" rtl="0" algn="l">
              <a:spcBef>
                <a:spcPts val="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4400"/>
              <a:t>Secant: How it works</a:t>
            </a:r>
            <a:endParaRPr/>
          </a:p>
        </p:txBody>
      </p:sp>
      <p:sp>
        <p:nvSpPr>
          <p:cNvPr id="146" name="Google Shape;146;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366395" lvl="0" marL="457200" rtl="0" algn="l">
              <a:lnSpc>
                <a:spcPct val="90000"/>
              </a:lnSpc>
              <a:spcBef>
                <a:spcPts val="1000"/>
              </a:spcBef>
              <a:spcAft>
                <a:spcPts val="0"/>
              </a:spcAft>
              <a:buSzPct val="100000"/>
              <a:buChar char="●"/>
            </a:pPr>
            <a:r>
              <a:rPr lang="en" sz="2800"/>
              <a:t>Before the program begins, it requires at least 4 parameters but can take 6</a:t>
            </a:r>
            <a:endParaRPr sz="2800"/>
          </a:p>
          <a:p>
            <a:pPr indent="-366394" lvl="1" marL="914400" rtl="0" algn="l">
              <a:lnSpc>
                <a:spcPct val="90000"/>
              </a:lnSpc>
              <a:spcBef>
                <a:spcPts val="0"/>
              </a:spcBef>
              <a:spcAft>
                <a:spcPts val="0"/>
              </a:spcAft>
              <a:buSzPct val="116666"/>
              <a:buChar char="○"/>
            </a:pPr>
            <a:r>
              <a:rPr lang="en" sz="2400"/>
              <a:t>1. func - The formula of a nonlinear function</a:t>
            </a:r>
            <a:endParaRPr sz="2400"/>
          </a:p>
          <a:p>
            <a:pPr indent="-366394" lvl="1" marL="914400" rtl="0" algn="l">
              <a:lnSpc>
                <a:spcPct val="90000"/>
              </a:lnSpc>
              <a:spcBef>
                <a:spcPts val="0"/>
              </a:spcBef>
              <a:spcAft>
                <a:spcPts val="0"/>
              </a:spcAft>
              <a:buSzPct val="116666"/>
              <a:buChar char="○"/>
            </a:pPr>
            <a:r>
              <a:rPr lang="en" sz="2400"/>
              <a:t>2. x0 – an initial lower guess</a:t>
            </a:r>
            <a:endParaRPr sz="2400"/>
          </a:p>
          <a:p>
            <a:pPr indent="-366394" lvl="1" marL="914400" rtl="0" algn="l">
              <a:lnSpc>
                <a:spcPct val="90000"/>
              </a:lnSpc>
              <a:spcBef>
                <a:spcPts val="0"/>
              </a:spcBef>
              <a:spcAft>
                <a:spcPts val="0"/>
              </a:spcAft>
              <a:buSzPct val="116666"/>
              <a:buChar char="○"/>
            </a:pPr>
            <a:r>
              <a:rPr lang="en" sz="2400"/>
              <a:t>3. x1 – an initial upper guess</a:t>
            </a:r>
            <a:endParaRPr sz="2400"/>
          </a:p>
          <a:p>
            <a:pPr indent="-366394" lvl="1" marL="914400" rtl="0" algn="l">
              <a:lnSpc>
                <a:spcPct val="90000"/>
              </a:lnSpc>
              <a:spcBef>
                <a:spcPts val="0"/>
              </a:spcBef>
              <a:spcAft>
                <a:spcPts val="0"/>
              </a:spcAft>
              <a:buSzPct val="116666"/>
              <a:buChar char="○"/>
            </a:pPr>
            <a:r>
              <a:rPr lang="en" sz="2400"/>
              <a:t>4. opt – this determines what error will be used as stopping criterion</a:t>
            </a:r>
            <a:endParaRPr sz="2000"/>
          </a:p>
          <a:p>
            <a:pPr indent="-334645" lvl="2" marL="1371600" rtl="0" algn="l">
              <a:lnSpc>
                <a:spcPct val="90000"/>
              </a:lnSpc>
              <a:spcBef>
                <a:spcPts val="0"/>
              </a:spcBef>
              <a:spcAft>
                <a:spcPts val="0"/>
              </a:spcAft>
              <a:buSzPct val="107742"/>
              <a:buChar char="■"/>
            </a:pPr>
            <a:r>
              <a:rPr lang="en" sz="2000"/>
              <a:t>Opt = 1 -&gt; Absolute Approximate Error</a:t>
            </a:r>
            <a:endParaRPr sz="2000"/>
          </a:p>
          <a:p>
            <a:pPr indent="-331923" lvl="2" marL="1371600" rtl="0" algn="l">
              <a:lnSpc>
                <a:spcPct val="90000"/>
              </a:lnSpc>
              <a:spcBef>
                <a:spcPts val="0"/>
              </a:spcBef>
              <a:spcAft>
                <a:spcPts val="0"/>
              </a:spcAft>
              <a:buSzPct val="104977"/>
              <a:buChar char="■"/>
            </a:pPr>
            <a:r>
              <a:rPr lang="en" sz="2000"/>
              <a:t>Opt = 2 -&gt; Relative Approximate Error</a:t>
            </a:r>
            <a:endParaRPr sz="2000"/>
          </a:p>
          <a:p>
            <a:pPr indent="-334055" lvl="2" marL="1371600" rtl="0" algn="l">
              <a:lnSpc>
                <a:spcPct val="90000"/>
              </a:lnSpc>
              <a:spcBef>
                <a:spcPts val="0"/>
              </a:spcBef>
              <a:spcAft>
                <a:spcPts val="0"/>
              </a:spcAft>
              <a:buSzPct val="107143"/>
              <a:buChar char="■"/>
            </a:pPr>
            <a:r>
              <a:rPr lang="en" sz="2000"/>
              <a:t>Opt = 3 -&gt; True Error Value</a:t>
            </a:r>
            <a:endParaRPr sz="2000"/>
          </a:p>
          <a:p>
            <a:pPr indent="-366394" lvl="1" marL="914400" rtl="0" algn="l">
              <a:lnSpc>
                <a:spcPct val="90000"/>
              </a:lnSpc>
              <a:spcBef>
                <a:spcPts val="0"/>
              </a:spcBef>
              <a:spcAft>
                <a:spcPts val="0"/>
              </a:spcAft>
              <a:buSzPct val="116666"/>
              <a:buChar char="○"/>
            </a:pPr>
            <a:r>
              <a:rPr lang="en" sz="2400"/>
              <a:t>5. </a:t>
            </a:r>
            <a:r>
              <a:rPr lang="en" sz="2400"/>
              <a:t>es</a:t>
            </a:r>
            <a:r>
              <a:rPr lang="en" sz="2400"/>
              <a:t> </a:t>
            </a:r>
            <a:r>
              <a:rPr lang="en" sz="2400"/>
              <a:t>*optional* </a:t>
            </a:r>
            <a:r>
              <a:rPr lang="en" sz="2400"/>
              <a:t> – desired error threshold (if left empty, def = 0.0001%)</a:t>
            </a:r>
            <a:endParaRPr sz="2400"/>
          </a:p>
          <a:p>
            <a:pPr indent="-366394" lvl="1" marL="914400" rtl="0" algn="l">
              <a:lnSpc>
                <a:spcPct val="90000"/>
              </a:lnSpc>
              <a:spcBef>
                <a:spcPts val="0"/>
              </a:spcBef>
              <a:spcAft>
                <a:spcPts val="0"/>
              </a:spcAft>
              <a:buSzPct val="116666"/>
              <a:buChar char="○"/>
            </a:pPr>
            <a:r>
              <a:rPr lang="en" sz="2400"/>
              <a:t>6. maxit </a:t>
            </a:r>
            <a:r>
              <a:rPr lang="en" sz="2400"/>
              <a:t>*optional* </a:t>
            </a:r>
            <a:r>
              <a:rPr lang="en" sz="2400"/>
              <a:t>– desired num of max iterations before terminating(if left empty, def = 50)</a:t>
            </a:r>
            <a:endParaRPr sz="2400"/>
          </a:p>
          <a:p>
            <a:pPr indent="0" lvl="0" marL="0" rtl="0" algn="l">
              <a:spcBef>
                <a:spcPts val="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4400"/>
              <a:t>Secant: The Algorithm</a:t>
            </a:r>
            <a:endParaRPr/>
          </a:p>
        </p:txBody>
      </p:sp>
      <p:sp>
        <p:nvSpPr>
          <p:cNvPr id="152" name="Google Shape;152;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334327" lvl="0" marL="457200" rtl="0" algn="l">
              <a:lnSpc>
                <a:spcPct val="90000"/>
              </a:lnSpc>
              <a:spcBef>
                <a:spcPts val="1000"/>
              </a:spcBef>
              <a:spcAft>
                <a:spcPts val="0"/>
              </a:spcAft>
              <a:buSzPct val="100000"/>
              <a:buChar char="●"/>
            </a:pPr>
            <a:r>
              <a:rPr lang="en"/>
              <a:t>The program will first determine which root is closest to 0 when passed to function</a:t>
            </a:r>
            <a:endParaRPr/>
          </a:p>
          <a:p>
            <a:pPr indent="-310832" lvl="1" marL="914400" rtl="0" algn="l">
              <a:lnSpc>
                <a:spcPct val="90000"/>
              </a:lnSpc>
              <a:spcBef>
                <a:spcPts val="0"/>
              </a:spcBef>
              <a:spcAft>
                <a:spcPts val="0"/>
              </a:spcAft>
              <a:buSzPct val="87500"/>
              <a:buChar char="○"/>
            </a:pPr>
            <a:r>
              <a:rPr lang="en" sz="1600"/>
              <a:t>If |f(x0)| &lt; |f(x1)|, then the two will be swapped</a:t>
            </a:r>
            <a:endParaRPr sz="1600"/>
          </a:p>
          <a:p>
            <a:pPr indent="-334327" lvl="0" marL="457200" rtl="0" algn="l">
              <a:lnSpc>
                <a:spcPct val="90000"/>
              </a:lnSpc>
              <a:spcBef>
                <a:spcPts val="0"/>
              </a:spcBef>
              <a:spcAft>
                <a:spcPts val="0"/>
              </a:spcAft>
              <a:buSzPct val="100000"/>
              <a:buChar char="●"/>
            </a:pPr>
            <a:r>
              <a:rPr lang="en"/>
              <a:t>A loop will begin to retrieve the true root, or closest possible</a:t>
            </a:r>
            <a:endParaRPr/>
          </a:p>
          <a:p>
            <a:pPr indent="-334327" lvl="0" marL="457200" rtl="0" algn="l">
              <a:lnSpc>
                <a:spcPct val="90000"/>
              </a:lnSpc>
              <a:spcBef>
                <a:spcPts val="0"/>
              </a:spcBef>
              <a:spcAft>
                <a:spcPts val="0"/>
              </a:spcAft>
              <a:buSzPct val="100000"/>
              <a:buChar char="●"/>
            </a:pPr>
            <a:r>
              <a:rPr lang="en"/>
              <a:t>Step 1: x2 = x1 – f(x1)*((x0-x1)/f(x0)-f(x1))</a:t>
            </a:r>
            <a:endParaRPr/>
          </a:p>
          <a:p>
            <a:pPr indent="-310832" lvl="1" marL="914400" rtl="0" algn="l">
              <a:lnSpc>
                <a:spcPct val="90000"/>
              </a:lnSpc>
              <a:spcBef>
                <a:spcPts val="0"/>
              </a:spcBef>
              <a:spcAft>
                <a:spcPts val="0"/>
              </a:spcAft>
              <a:buSzPct val="87500"/>
              <a:buChar char="○"/>
            </a:pPr>
            <a:r>
              <a:rPr lang="en" sz="1600"/>
              <a:t>x0 = x1 and x1 = x2</a:t>
            </a:r>
            <a:endParaRPr sz="1600"/>
          </a:p>
          <a:p>
            <a:pPr indent="-310832" lvl="1" marL="914400" rtl="0" algn="l">
              <a:lnSpc>
                <a:spcPct val="90000"/>
              </a:lnSpc>
              <a:spcBef>
                <a:spcPts val="0"/>
              </a:spcBef>
              <a:spcAft>
                <a:spcPts val="0"/>
              </a:spcAft>
              <a:buSzPct val="87500"/>
              <a:buChar char="○"/>
            </a:pPr>
            <a:r>
              <a:rPr lang="en" sz="1600"/>
              <a:t>get f(x2) -&gt; will be used for True Error Value</a:t>
            </a:r>
            <a:endParaRPr sz="1600"/>
          </a:p>
          <a:p>
            <a:pPr indent="-310832" lvl="1" marL="914400" rtl="0" algn="l">
              <a:lnSpc>
                <a:spcPct val="90000"/>
              </a:lnSpc>
              <a:spcBef>
                <a:spcPts val="0"/>
              </a:spcBef>
              <a:spcAft>
                <a:spcPts val="0"/>
              </a:spcAft>
              <a:buSzPct val="87500"/>
              <a:buChar char="○"/>
            </a:pPr>
            <a:r>
              <a:rPr lang="en" sz="1600"/>
              <a:t>increase num iterations</a:t>
            </a:r>
            <a:endParaRPr sz="1600"/>
          </a:p>
          <a:p>
            <a:pPr indent="-334327" lvl="0" marL="457200" rtl="0" algn="l">
              <a:lnSpc>
                <a:spcPct val="90000"/>
              </a:lnSpc>
              <a:spcBef>
                <a:spcPts val="0"/>
              </a:spcBef>
              <a:spcAft>
                <a:spcPts val="0"/>
              </a:spcAft>
              <a:buSzPct val="100000"/>
              <a:buChar char="●"/>
            </a:pPr>
            <a:r>
              <a:rPr lang="en"/>
              <a:t>Step 2: Calculate error</a:t>
            </a:r>
            <a:endParaRPr/>
          </a:p>
          <a:p>
            <a:pPr indent="-310832" lvl="1" marL="914400" rtl="0" algn="l">
              <a:lnSpc>
                <a:spcPct val="90000"/>
              </a:lnSpc>
              <a:spcBef>
                <a:spcPts val="0"/>
              </a:spcBef>
              <a:spcAft>
                <a:spcPts val="0"/>
              </a:spcAft>
              <a:buSzPct val="87500"/>
              <a:buChar char="○"/>
            </a:pPr>
            <a:r>
              <a:rPr lang="en" sz="1600"/>
              <a:t>Depending on which option chosen…</a:t>
            </a:r>
            <a:endParaRPr sz="1600"/>
          </a:p>
          <a:p>
            <a:pPr indent="-310832" lvl="2" marL="1371600" rtl="0" algn="l">
              <a:lnSpc>
                <a:spcPct val="90000"/>
              </a:lnSpc>
              <a:spcBef>
                <a:spcPts val="0"/>
              </a:spcBef>
              <a:spcAft>
                <a:spcPts val="0"/>
              </a:spcAft>
              <a:buSzPct val="87500"/>
              <a:buChar char="■"/>
            </a:pPr>
            <a:r>
              <a:rPr lang="en" sz="1600"/>
              <a:t>ea = |x0 – x2|</a:t>
            </a:r>
            <a:endParaRPr sz="1600"/>
          </a:p>
          <a:p>
            <a:pPr indent="-310832" lvl="2" marL="1371600" rtl="0" algn="l">
              <a:lnSpc>
                <a:spcPct val="90000"/>
              </a:lnSpc>
              <a:spcBef>
                <a:spcPts val="0"/>
              </a:spcBef>
              <a:spcAft>
                <a:spcPts val="0"/>
              </a:spcAft>
              <a:buSzPct val="87500"/>
              <a:buChar char="■"/>
            </a:pPr>
            <a:r>
              <a:rPr lang="en" sz="1600"/>
              <a:t>er = |(x0-x2)/x0|</a:t>
            </a:r>
            <a:endParaRPr sz="1600"/>
          </a:p>
          <a:p>
            <a:pPr indent="-309879" lvl="2" marL="1371600" rtl="0" algn="l">
              <a:lnSpc>
                <a:spcPct val="90000"/>
              </a:lnSpc>
              <a:spcBef>
                <a:spcPts val="0"/>
              </a:spcBef>
              <a:spcAft>
                <a:spcPts val="0"/>
              </a:spcAft>
              <a:buSzPct val="86486"/>
              <a:buChar char="■"/>
            </a:pPr>
            <a:r>
              <a:rPr lang="en" sz="1600"/>
              <a:t>tv = |f(x2)|</a:t>
            </a:r>
            <a:endParaRPr sz="1600"/>
          </a:p>
          <a:p>
            <a:pPr indent="-310832" lvl="1" marL="914400" rtl="0" algn="l">
              <a:lnSpc>
                <a:spcPct val="90000"/>
              </a:lnSpc>
              <a:spcBef>
                <a:spcPts val="0"/>
              </a:spcBef>
              <a:spcAft>
                <a:spcPts val="0"/>
              </a:spcAft>
              <a:buSzPct val="87500"/>
              <a:buChar char="○"/>
            </a:pPr>
            <a:r>
              <a:rPr lang="en" sz="1600"/>
              <a:t>If any of the errors fall below es(predetermined error threshold) x2 is a root and program should be terminated</a:t>
            </a:r>
            <a:endParaRPr sz="1600"/>
          </a:p>
          <a:p>
            <a:pPr indent="-310832" lvl="1" marL="914400" rtl="0" algn="l">
              <a:lnSpc>
                <a:spcPct val="90000"/>
              </a:lnSpc>
              <a:spcBef>
                <a:spcPts val="0"/>
              </a:spcBef>
              <a:spcAft>
                <a:spcPts val="0"/>
              </a:spcAft>
              <a:buSzPct val="87500"/>
              <a:buChar char="○"/>
            </a:pPr>
            <a:r>
              <a:rPr lang="en" sz="1600"/>
              <a:t>Else, go back to Step 1</a:t>
            </a:r>
            <a:endParaRPr sz="1600"/>
          </a:p>
          <a:p>
            <a:pPr indent="0" lvl="0" marL="0" rtl="0" algn="l">
              <a:spcBef>
                <a:spcPts val="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960"/>
              <a:t>Secant: Advantages and Disadvantages</a:t>
            </a:r>
            <a:endParaRPr sz="2160"/>
          </a:p>
        </p:txBody>
      </p:sp>
      <p:sp>
        <p:nvSpPr>
          <p:cNvPr id="158" name="Google Shape;158;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406400" lvl="0" marL="457200" rtl="0" algn="l">
              <a:lnSpc>
                <a:spcPct val="90000"/>
              </a:lnSpc>
              <a:spcBef>
                <a:spcPts val="1000"/>
              </a:spcBef>
              <a:spcAft>
                <a:spcPts val="0"/>
              </a:spcAft>
              <a:buSzPts val="2800"/>
              <a:buChar char="●"/>
            </a:pPr>
            <a:r>
              <a:rPr lang="en" sz="2800"/>
              <a:t>The secant method for the most part will converge faster than most of the other nonlinear equation solvers</a:t>
            </a:r>
            <a:endParaRPr sz="2800"/>
          </a:p>
          <a:p>
            <a:pPr indent="-406400" lvl="0" marL="457200" rtl="0" algn="l">
              <a:lnSpc>
                <a:spcPct val="90000"/>
              </a:lnSpc>
              <a:spcBef>
                <a:spcPts val="0"/>
              </a:spcBef>
              <a:spcAft>
                <a:spcPts val="0"/>
              </a:spcAft>
              <a:buSzPts val="2800"/>
              <a:buChar char="●"/>
            </a:pPr>
            <a:r>
              <a:rPr lang="en" sz="2800"/>
              <a:t>This is greatly dependent on the function itself</a:t>
            </a:r>
            <a:endParaRPr sz="2800"/>
          </a:p>
          <a:p>
            <a:pPr indent="-406400" lvl="1" marL="914400" rtl="0" algn="l">
              <a:lnSpc>
                <a:spcPct val="90000"/>
              </a:lnSpc>
              <a:spcBef>
                <a:spcPts val="0"/>
              </a:spcBef>
              <a:spcAft>
                <a:spcPts val="0"/>
              </a:spcAft>
              <a:buSzPts val="2800"/>
              <a:buChar char="○"/>
            </a:pPr>
            <a:r>
              <a:rPr lang="en" sz="2400"/>
              <a:t>if a function is not close to being linear near the root, this method is more likely to stop from max number of iterations than if it were to find a root</a:t>
            </a:r>
            <a:endParaRPr sz="2400"/>
          </a:p>
          <a:p>
            <a:pPr indent="0" lvl="0" marL="0" rtl="0" algn="l">
              <a:spcBef>
                <a:spcPts val="0"/>
              </a:spcBef>
              <a:spcAft>
                <a:spcPts val="12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Newton-Raphson Method</a:t>
            </a:r>
            <a:endParaRPr/>
          </a:p>
        </p:txBody>
      </p:sp>
      <p:sp>
        <p:nvSpPr>
          <p:cNvPr id="164" name="Google Shape;164;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Like the secant method, it’s another type of open method for finding a root to a nonlinear equation</a:t>
            </a:r>
            <a:endParaRPr/>
          </a:p>
          <a:p>
            <a:pPr indent="-342900" lvl="0" marL="457200" rtl="0" algn="l">
              <a:spcBef>
                <a:spcPts val="0"/>
              </a:spcBef>
              <a:spcAft>
                <a:spcPts val="0"/>
              </a:spcAft>
              <a:buSzPts val="1800"/>
              <a:buChar char="●"/>
            </a:pPr>
            <a:r>
              <a:rPr lang="en"/>
              <a:t>Since this method utilizes tangent lines to find the root it requires the derivative of the nonlinear function as well</a:t>
            </a:r>
            <a:endParaRPr/>
          </a:p>
          <a:p>
            <a:pPr indent="-317500" lvl="1" marL="914400" rtl="0" algn="l">
              <a:spcBef>
                <a:spcPts val="0"/>
              </a:spcBef>
              <a:spcAft>
                <a:spcPts val="0"/>
              </a:spcAft>
              <a:buSzPts val="1400"/>
              <a:buChar char="○"/>
            </a:pPr>
            <a:r>
              <a:rPr lang="en"/>
              <a:t>Note: This method is not suited for functions with non-analytically evaluated derivatives</a:t>
            </a:r>
            <a:endParaRPr/>
          </a:p>
          <a:p>
            <a:pPr indent="-342900" lvl="0" marL="457200" rtl="0" algn="l">
              <a:spcBef>
                <a:spcPts val="0"/>
              </a:spcBef>
              <a:spcAft>
                <a:spcPts val="0"/>
              </a:spcAft>
              <a:buSzPts val="1800"/>
              <a:buChar char="●"/>
            </a:pPr>
            <a:r>
              <a:rPr lang="en"/>
              <a:t>Only uses a single initial guess</a:t>
            </a:r>
            <a:endParaRPr/>
          </a:p>
          <a:p>
            <a:pPr indent="-317500" lvl="1" marL="914400" rtl="0" algn="l">
              <a:spcBef>
                <a:spcPts val="0"/>
              </a:spcBef>
              <a:spcAft>
                <a:spcPts val="0"/>
              </a:spcAft>
              <a:buSzPts val="1400"/>
              <a:buChar char="○"/>
            </a:pPr>
            <a:r>
              <a:rPr lang="en"/>
              <a:t>Graph the function first for best results</a:t>
            </a:r>
            <a:endParaRPr/>
          </a:p>
          <a:p>
            <a:pPr indent="0" lvl="0" marL="457200" rtl="0" algn="l">
              <a:spcBef>
                <a:spcPts val="1200"/>
              </a:spcBef>
              <a:spcAft>
                <a:spcPts val="12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Newt-Raph: How it works</a:t>
            </a:r>
            <a:endParaRPr/>
          </a:p>
        </p:txBody>
      </p:sp>
      <p:sp>
        <p:nvSpPr>
          <p:cNvPr id="170" name="Google Shape;170;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61950" lvl="0" marL="457200" rtl="0" algn="l">
              <a:spcBef>
                <a:spcPts val="0"/>
              </a:spcBef>
              <a:spcAft>
                <a:spcPts val="0"/>
              </a:spcAft>
              <a:buSzPts val="2100"/>
              <a:buChar char="●"/>
            </a:pPr>
            <a:r>
              <a:rPr lang="en" sz="2100"/>
              <a:t>Also like the Secant method, it requires 4 </a:t>
            </a:r>
            <a:r>
              <a:rPr lang="en" sz="2100"/>
              <a:t>parameters</a:t>
            </a:r>
            <a:endParaRPr sz="2100"/>
          </a:p>
          <a:p>
            <a:pPr indent="-327025" lvl="1" marL="914400" rtl="0" algn="l">
              <a:spcBef>
                <a:spcPts val="0"/>
              </a:spcBef>
              <a:spcAft>
                <a:spcPts val="0"/>
              </a:spcAft>
              <a:buSzPts val="1550"/>
              <a:buChar char="○"/>
            </a:pPr>
            <a:r>
              <a:rPr lang="en" sz="1550"/>
              <a:t>1. func - equation of the nonlinear function</a:t>
            </a:r>
            <a:endParaRPr sz="1550"/>
          </a:p>
          <a:p>
            <a:pPr indent="-327025" lvl="1" marL="914400" rtl="0" algn="l">
              <a:spcBef>
                <a:spcPts val="0"/>
              </a:spcBef>
              <a:spcAft>
                <a:spcPts val="0"/>
              </a:spcAft>
              <a:buSzPts val="1550"/>
              <a:buChar char="○"/>
            </a:pPr>
            <a:r>
              <a:rPr lang="en" sz="1550"/>
              <a:t>2. dfunc - derivative of the nonlinear function</a:t>
            </a:r>
            <a:endParaRPr sz="1550"/>
          </a:p>
          <a:p>
            <a:pPr indent="-327025" lvl="1" marL="914400" rtl="0" algn="l">
              <a:spcBef>
                <a:spcPts val="0"/>
              </a:spcBef>
              <a:spcAft>
                <a:spcPts val="0"/>
              </a:spcAft>
              <a:buSzPts val="1550"/>
              <a:buChar char="○"/>
            </a:pPr>
            <a:r>
              <a:rPr lang="en" sz="1550"/>
              <a:t>3. xr - initial guess</a:t>
            </a:r>
            <a:endParaRPr sz="1550"/>
          </a:p>
          <a:p>
            <a:pPr indent="-327025" lvl="1" marL="914400" rtl="0" algn="l">
              <a:lnSpc>
                <a:spcPct val="90000"/>
              </a:lnSpc>
              <a:spcBef>
                <a:spcPts val="0"/>
              </a:spcBef>
              <a:spcAft>
                <a:spcPts val="0"/>
              </a:spcAft>
              <a:buSzPts val="1550"/>
              <a:buChar char="○"/>
            </a:pPr>
            <a:r>
              <a:rPr lang="en" sz="1550"/>
              <a:t>4. opt – this determines what error will be used as stopping criterion</a:t>
            </a:r>
            <a:endParaRPr sz="1550"/>
          </a:p>
          <a:p>
            <a:pPr indent="-327025" lvl="2" marL="1371600" rtl="0" algn="l">
              <a:lnSpc>
                <a:spcPct val="90000"/>
              </a:lnSpc>
              <a:spcBef>
                <a:spcPts val="0"/>
              </a:spcBef>
              <a:spcAft>
                <a:spcPts val="0"/>
              </a:spcAft>
              <a:buSzPts val="1550"/>
              <a:buChar char="■"/>
            </a:pPr>
            <a:r>
              <a:rPr lang="en" sz="1550"/>
              <a:t>Opt = 1 -&gt; True Error Value</a:t>
            </a:r>
            <a:endParaRPr sz="1550"/>
          </a:p>
          <a:p>
            <a:pPr indent="-327025" lvl="2" marL="1371600" rtl="0" algn="l">
              <a:lnSpc>
                <a:spcPct val="90000"/>
              </a:lnSpc>
              <a:spcBef>
                <a:spcPts val="0"/>
              </a:spcBef>
              <a:spcAft>
                <a:spcPts val="0"/>
              </a:spcAft>
              <a:buSzPts val="1550"/>
              <a:buChar char="■"/>
            </a:pPr>
            <a:r>
              <a:rPr lang="en" sz="1550"/>
              <a:t>Opt = 2 -&gt; Absolute Approximate Error</a:t>
            </a:r>
            <a:endParaRPr sz="1550"/>
          </a:p>
          <a:p>
            <a:pPr indent="-327025" lvl="2" marL="1371600" rtl="0" algn="l">
              <a:lnSpc>
                <a:spcPct val="90000"/>
              </a:lnSpc>
              <a:spcBef>
                <a:spcPts val="0"/>
              </a:spcBef>
              <a:spcAft>
                <a:spcPts val="0"/>
              </a:spcAft>
              <a:buSzPts val="1550"/>
              <a:buChar char="■"/>
            </a:pPr>
            <a:r>
              <a:rPr lang="en" sz="1550"/>
              <a:t>Opt = 3 -&gt; Relative Approximate Error</a:t>
            </a:r>
            <a:endParaRPr sz="1550"/>
          </a:p>
          <a:p>
            <a:pPr indent="-327025" lvl="1" marL="914400" rtl="0" algn="l">
              <a:lnSpc>
                <a:spcPct val="90000"/>
              </a:lnSpc>
              <a:spcBef>
                <a:spcPts val="0"/>
              </a:spcBef>
              <a:spcAft>
                <a:spcPts val="0"/>
              </a:spcAft>
              <a:buSzPts val="1550"/>
              <a:buChar char="○"/>
            </a:pPr>
            <a:r>
              <a:rPr lang="en" sz="1550"/>
              <a:t>5. es *optional*  – desired error threshold (if left empty, def = 0.0001%)</a:t>
            </a:r>
            <a:endParaRPr sz="1550"/>
          </a:p>
          <a:p>
            <a:pPr indent="-327025" lvl="1" marL="914400" rtl="0" algn="l">
              <a:lnSpc>
                <a:spcPct val="90000"/>
              </a:lnSpc>
              <a:spcBef>
                <a:spcPts val="0"/>
              </a:spcBef>
              <a:spcAft>
                <a:spcPts val="0"/>
              </a:spcAft>
              <a:buSzPts val="1550"/>
              <a:buChar char="○"/>
            </a:pPr>
            <a:r>
              <a:rPr lang="en" sz="1550"/>
              <a:t>6. maxit *optional* – desired num of max iterations before terminating(if left empty, def = 50)</a:t>
            </a:r>
            <a:endParaRPr sz="1550"/>
          </a:p>
          <a:p>
            <a:pPr indent="0" lvl="0" marL="0" rtl="0" algn="l">
              <a:spcBef>
                <a:spcPts val="0"/>
              </a:spcBef>
              <a:spcAft>
                <a:spcPts val="1200"/>
              </a:spcAft>
              <a:buNone/>
            </a:pPr>
            <a:r>
              <a:t/>
            </a:r>
            <a:endParaRPr sz="155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This program is designed to retrieve roots from nonlinear equations</a:t>
            </a:r>
            <a:endParaRPr/>
          </a:p>
          <a:p>
            <a:pPr indent="-342900" lvl="0" marL="457200" rtl="0" algn="l">
              <a:spcBef>
                <a:spcPts val="0"/>
              </a:spcBef>
              <a:spcAft>
                <a:spcPts val="0"/>
              </a:spcAft>
              <a:buSzPts val="1800"/>
              <a:buChar char="●"/>
            </a:pPr>
            <a:r>
              <a:rPr lang="en"/>
              <a:t>To achieve this, four different methods have been </a:t>
            </a:r>
            <a:r>
              <a:rPr lang="en"/>
              <a:t>implemented</a:t>
            </a:r>
            <a:r>
              <a:rPr lang="en"/>
              <a:t> into the code</a:t>
            </a:r>
            <a:endParaRPr/>
          </a:p>
          <a:p>
            <a:pPr indent="-317500" lvl="0" marL="914400" rtl="0" algn="l">
              <a:spcBef>
                <a:spcPts val="0"/>
              </a:spcBef>
              <a:spcAft>
                <a:spcPts val="0"/>
              </a:spcAft>
              <a:buSzPts val="1400"/>
              <a:buAutoNum type="arabicPeriod"/>
            </a:pPr>
            <a:r>
              <a:rPr lang="en" sz="1400"/>
              <a:t>Bisection Method</a:t>
            </a:r>
            <a:endParaRPr sz="1400"/>
          </a:p>
          <a:p>
            <a:pPr indent="-317500" lvl="0" marL="914400" rtl="0" algn="l">
              <a:spcBef>
                <a:spcPts val="0"/>
              </a:spcBef>
              <a:spcAft>
                <a:spcPts val="0"/>
              </a:spcAft>
              <a:buSzPts val="1400"/>
              <a:buAutoNum type="arabicPeriod"/>
            </a:pPr>
            <a:r>
              <a:rPr lang="en" sz="1400"/>
              <a:t>False Position Method</a:t>
            </a:r>
            <a:endParaRPr sz="1400"/>
          </a:p>
          <a:p>
            <a:pPr indent="-317500" lvl="0" marL="914400" rtl="0" algn="l">
              <a:spcBef>
                <a:spcPts val="0"/>
              </a:spcBef>
              <a:spcAft>
                <a:spcPts val="0"/>
              </a:spcAft>
              <a:buSzPts val="1400"/>
              <a:buAutoNum type="arabicPeriod"/>
            </a:pPr>
            <a:r>
              <a:rPr lang="en" sz="1400"/>
              <a:t>Secant Method</a:t>
            </a:r>
            <a:endParaRPr sz="1400"/>
          </a:p>
          <a:p>
            <a:pPr indent="-317500" lvl="0" marL="914400" rtl="0" algn="l">
              <a:spcBef>
                <a:spcPts val="0"/>
              </a:spcBef>
              <a:spcAft>
                <a:spcPts val="0"/>
              </a:spcAft>
              <a:buSzPts val="1400"/>
              <a:buAutoNum type="arabicPeriod"/>
            </a:pPr>
            <a:r>
              <a:rPr lang="en" sz="1400"/>
              <a:t>Newton Method</a:t>
            </a:r>
            <a:endParaRPr sz="1400"/>
          </a:p>
          <a:p>
            <a:pPr indent="-342900" lvl="0" marL="457200" rtl="0" algn="l">
              <a:spcBef>
                <a:spcPts val="0"/>
              </a:spcBef>
              <a:spcAft>
                <a:spcPts val="0"/>
              </a:spcAft>
              <a:buSzPts val="1800"/>
              <a:buChar char="●"/>
            </a:pPr>
            <a:r>
              <a:rPr lang="en"/>
              <a:t>The user will be able to choose which method they would like to use, as well as the choice between three different types of errors</a:t>
            </a:r>
            <a:endParaRPr/>
          </a:p>
          <a:p>
            <a:pPr indent="-317500" lvl="0" marL="914400" rtl="0" algn="l">
              <a:spcBef>
                <a:spcPts val="0"/>
              </a:spcBef>
              <a:spcAft>
                <a:spcPts val="0"/>
              </a:spcAft>
              <a:buSzPts val="1400"/>
              <a:buAutoNum type="arabicPeriod"/>
            </a:pPr>
            <a:r>
              <a:rPr lang="en" sz="1400"/>
              <a:t>Absolute Approximate Error</a:t>
            </a:r>
            <a:endParaRPr sz="1400"/>
          </a:p>
          <a:p>
            <a:pPr indent="-317500" lvl="0" marL="914400" rtl="0" algn="l">
              <a:spcBef>
                <a:spcPts val="0"/>
              </a:spcBef>
              <a:spcAft>
                <a:spcPts val="0"/>
              </a:spcAft>
              <a:buSzPts val="1400"/>
              <a:buAutoNum type="arabicPeriod"/>
            </a:pPr>
            <a:r>
              <a:rPr lang="en" sz="1400"/>
              <a:t>Absolute Relative Approximate Error</a:t>
            </a:r>
            <a:endParaRPr sz="1400"/>
          </a:p>
          <a:p>
            <a:pPr indent="-317500" lvl="0" marL="914400" rtl="0" algn="l">
              <a:spcBef>
                <a:spcPts val="0"/>
              </a:spcBef>
              <a:spcAft>
                <a:spcPts val="0"/>
              </a:spcAft>
              <a:buSzPts val="1400"/>
              <a:buAutoNum type="arabicPeriod"/>
            </a:pPr>
            <a:r>
              <a:rPr lang="en" sz="1400"/>
              <a:t>True Absolute Error</a:t>
            </a:r>
            <a:endParaRPr sz="1400"/>
          </a:p>
          <a:p>
            <a:pPr indent="0" lvl="0" marL="914400" rtl="0" algn="l">
              <a:spcBef>
                <a:spcPts val="120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Newt-Raph: The Algorithm</a:t>
            </a:r>
            <a:endParaRPr/>
          </a:p>
        </p:txBody>
      </p:sp>
      <p:sp>
        <p:nvSpPr>
          <p:cNvPr id="176" name="Google Shape;176;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Step1: Store xr into xold</a:t>
            </a:r>
            <a:endParaRPr/>
          </a:p>
          <a:p>
            <a:pPr indent="-342900" lvl="0" marL="457200" rtl="0" algn="l">
              <a:spcBef>
                <a:spcPts val="0"/>
              </a:spcBef>
              <a:spcAft>
                <a:spcPts val="0"/>
              </a:spcAft>
              <a:buSzPts val="1800"/>
              <a:buChar char="●"/>
            </a:pPr>
            <a:r>
              <a:rPr lang="en"/>
              <a:t>Step 2: Find a new xr</a:t>
            </a:r>
            <a:endParaRPr/>
          </a:p>
          <a:p>
            <a:pPr indent="-317500" lvl="1" marL="914400" rtl="0" algn="l">
              <a:spcBef>
                <a:spcPts val="0"/>
              </a:spcBef>
              <a:spcAft>
                <a:spcPts val="0"/>
              </a:spcAft>
              <a:buSzPts val="1400"/>
              <a:buChar char="○"/>
            </a:pPr>
            <a:r>
              <a:rPr lang="en"/>
              <a:t>xr</a:t>
            </a:r>
            <a:r>
              <a:rPr lang="en"/>
              <a:t>  = xr - f(xr)/df(xr)</a:t>
            </a:r>
            <a:endParaRPr/>
          </a:p>
          <a:p>
            <a:pPr indent="-317500" lvl="1" marL="914400" rtl="0" algn="l">
              <a:spcBef>
                <a:spcPts val="0"/>
              </a:spcBef>
              <a:spcAft>
                <a:spcPts val="0"/>
              </a:spcAft>
              <a:buSzPts val="1400"/>
              <a:buChar char="○"/>
            </a:pPr>
            <a:r>
              <a:rPr lang="en"/>
              <a:t>Increment num iterations</a:t>
            </a:r>
            <a:endParaRPr/>
          </a:p>
          <a:p>
            <a:pPr indent="-342900" lvl="0" marL="457200" rtl="0" algn="l">
              <a:spcBef>
                <a:spcPts val="0"/>
              </a:spcBef>
              <a:spcAft>
                <a:spcPts val="0"/>
              </a:spcAft>
              <a:buSzPts val="1800"/>
              <a:buChar char="●"/>
            </a:pPr>
            <a:r>
              <a:rPr lang="en"/>
              <a:t>Step 3: Calculate error</a:t>
            </a:r>
            <a:endParaRPr/>
          </a:p>
          <a:p>
            <a:pPr indent="-317500" lvl="1" marL="914400" rtl="0" algn="l">
              <a:lnSpc>
                <a:spcPct val="90000"/>
              </a:lnSpc>
              <a:spcBef>
                <a:spcPts val="0"/>
              </a:spcBef>
              <a:spcAft>
                <a:spcPts val="0"/>
              </a:spcAft>
              <a:buSzPts val="1400"/>
              <a:buChar char="○"/>
            </a:pPr>
            <a:r>
              <a:rPr lang="en" sz="1600"/>
              <a:t>Depending on which option chosen…</a:t>
            </a:r>
            <a:endParaRPr sz="1600"/>
          </a:p>
          <a:p>
            <a:pPr indent="-317500" lvl="2" marL="1371600" rtl="0" algn="l">
              <a:lnSpc>
                <a:spcPct val="90000"/>
              </a:lnSpc>
              <a:spcBef>
                <a:spcPts val="0"/>
              </a:spcBef>
              <a:spcAft>
                <a:spcPts val="0"/>
              </a:spcAft>
              <a:buSzPts val="1400"/>
              <a:buChar char="■"/>
            </a:pPr>
            <a:r>
              <a:rPr lang="en" sz="1600"/>
              <a:t>ea = |xr – xrold|</a:t>
            </a:r>
            <a:endParaRPr sz="1600"/>
          </a:p>
          <a:p>
            <a:pPr indent="-317500" lvl="2" marL="1371600" rtl="0" algn="l">
              <a:lnSpc>
                <a:spcPct val="90000"/>
              </a:lnSpc>
              <a:spcBef>
                <a:spcPts val="0"/>
              </a:spcBef>
              <a:spcAft>
                <a:spcPts val="0"/>
              </a:spcAft>
              <a:buSzPts val="1400"/>
              <a:buChar char="■"/>
            </a:pPr>
            <a:r>
              <a:rPr lang="en" sz="1600"/>
              <a:t>er = |(xr-xrold)/xr|</a:t>
            </a:r>
            <a:endParaRPr sz="1600"/>
          </a:p>
          <a:p>
            <a:pPr indent="-316470" lvl="2" marL="1371600" rtl="0" algn="l">
              <a:lnSpc>
                <a:spcPct val="90000"/>
              </a:lnSpc>
              <a:spcBef>
                <a:spcPts val="0"/>
              </a:spcBef>
              <a:spcAft>
                <a:spcPts val="0"/>
              </a:spcAft>
              <a:buSzPts val="1384"/>
              <a:buChar char="■"/>
            </a:pPr>
            <a:r>
              <a:rPr lang="en" sz="1600"/>
              <a:t>tv = |f(xr)|</a:t>
            </a:r>
            <a:endParaRPr sz="1600"/>
          </a:p>
          <a:p>
            <a:pPr indent="-317500" lvl="1" marL="914400" rtl="0" algn="l">
              <a:spcBef>
                <a:spcPts val="0"/>
              </a:spcBef>
              <a:spcAft>
                <a:spcPts val="0"/>
              </a:spcAft>
              <a:buSzPts val="1400"/>
              <a:buChar char="○"/>
            </a:pPr>
            <a:r>
              <a:rPr lang="en"/>
              <a:t>If any of the erros fall below the predetermined threshold, es, then xr is the root and the program should terminate</a:t>
            </a:r>
            <a:endParaRPr/>
          </a:p>
          <a:p>
            <a:pPr indent="-317500" lvl="1" marL="914400" rtl="0" algn="l">
              <a:spcBef>
                <a:spcPts val="0"/>
              </a:spcBef>
              <a:spcAft>
                <a:spcPts val="0"/>
              </a:spcAft>
              <a:buSzPts val="1400"/>
              <a:buChar char="○"/>
            </a:pPr>
            <a:r>
              <a:rPr lang="en"/>
              <a:t>Else, return to step 1</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Newt-Raph: Advantages</a:t>
            </a:r>
            <a:endParaRPr/>
          </a:p>
        </p:txBody>
      </p:sp>
      <p:sp>
        <p:nvSpPr>
          <p:cNvPr id="182" name="Google Shape;182;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With the proper initial guess, it will converge faster than all other methods…</a:t>
            </a:r>
            <a:r>
              <a:rPr lang="en"/>
              <a:t> if convergence is possible</a:t>
            </a:r>
            <a:endParaRPr/>
          </a:p>
          <a:p>
            <a:pPr indent="-317500" lvl="1" marL="914400" rtl="0" algn="l">
              <a:spcBef>
                <a:spcPts val="0"/>
              </a:spcBef>
              <a:spcAft>
                <a:spcPts val="0"/>
              </a:spcAft>
              <a:buSzPts val="1400"/>
              <a:buChar char="○"/>
            </a:pPr>
            <a:r>
              <a:rPr lang="en"/>
              <a:t>This is due to a process called </a:t>
            </a:r>
            <a:r>
              <a:rPr lang="en"/>
              <a:t>quadratic</a:t>
            </a:r>
            <a:r>
              <a:rPr lang="en"/>
              <a:t> convergence</a:t>
            </a:r>
            <a:endParaRPr/>
          </a:p>
          <a:p>
            <a:pPr indent="-317500" lvl="2" marL="1371600" rtl="0" algn="l">
              <a:spcBef>
                <a:spcPts val="0"/>
              </a:spcBef>
              <a:spcAft>
                <a:spcPts val="0"/>
              </a:spcAft>
              <a:buSzPts val="1400"/>
              <a:buChar char="■"/>
            </a:pPr>
            <a:r>
              <a:rPr lang="en"/>
              <a:t>The square of the error at one iteration is </a:t>
            </a:r>
            <a:r>
              <a:rPr lang="en"/>
              <a:t>proportional</a:t>
            </a:r>
            <a:r>
              <a:rPr lang="en"/>
              <a:t> to the error at the next</a:t>
            </a:r>
            <a:endParaRPr/>
          </a:p>
          <a:p>
            <a:pPr indent="-317500" lvl="3" marL="1828800" rtl="0" algn="l">
              <a:spcBef>
                <a:spcPts val="0"/>
              </a:spcBef>
              <a:spcAft>
                <a:spcPts val="0"/>
              </a:spcAft>
              <a:buSzPts val="1400"/>
              <a:buChar char="●"/>
            </a:pPr>
            <a:r>
              <a:rPr lang="en"/>
              <a:t>For example: </a:t>
            </a:r>
            <a:endParaRPr/>
          </a:p>
          <a:p>
            <a:pPr indent="-317500" lvl="4" marL="2286000" rtl="0" algn="l">
              <a:spcBef>
                <a:spcPts val="0"/>
              </a:spcBef>
              <a:spcAft>
                <a:spcPts val="0"/>
              </a:spcAft>
              <a:buSzPts val="1400"/>
              <a:buChar char="○"/>
            </a:pPr>
            <a:r>
              <a:rPr lang="en"/>
              <a:t>if at iteration 1 the error is 2.2x10^(-2)</a:t>
            </a:r>
            <a:endParaRPr/>
          </a:p>
          <a:p>
            <a:pPr indent="-317500" lvl="4" marL="2286000" rtl="0" algn="l">
              <a:spcBef>
                <a:spcPts val="0"/>
              </a:spcBef>
              <a:spcAft>
                <a:spcPts val="0"/>
              </a:spcAft>
              <a:buSzPts val="1400"/>
              <a:buChar char="○"/>
            </a:pPr>
            <a:r>
              <a:rPr lang="en"/>
              <a:t>At iteration 2 the error will be (2.2x10^(-2))^2 or 4.84x10^-4</a:t>
            </a:r>
            <a:endParaRPr/>
          </a:p>
          <a:p>
            <a:pPr indent="-342900" lvl="0" marL="457200" rtl="0" algn="l">
              <a:spcBef>
                <a:spcPts val="0"/>
              </a:spcBef>
              <a:spcAft>
                <a:spcPts val="0"/>
              </a:spcAft>
              <a:buSzPts val="1800"/>
              <a:buChar char="●"/>
            </a:pPr>
            <a:r>
              <a:rPr lang="en"/>
              <a:t>It is also possible to retrieve complex roots of an equation </a:t>
            </a:r>
            <a:r>
              <a:rPr lang="en"/>
              <a:t>through</a:t>
            </a:r>
            <a:r>
              <a:rPr lang="en"/>
              <a:t> this method</a:t>
            </a:r>
            <a:endParaRPr/>
          </a:p>
          <a:p>
            <a:pPr indent="-317500" lvl="1" marL="914400" rtl="0" algn="l">
              <a:spcBef>
                <a:spcPts val="0"/>
              </a:spcBef>
              <a:spcAft>
                <a:spcPts val="0"/>
              </a:spcAft>
              <a:buSzPts val="1400"/>
              <a:buChar char="○"/>
            </a:pPr>
            <a:r>
              <a:rPr lang="en"/>
              <a:t>The sum of any real number and a pure imaginary number</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Newt-Raph: </a:t>
            </a:r>
            <a:r>
              <a:rPr lang="en"/>
              <a:t>Disadvantages</a:t>
            </a:r>
            <a:endParaRPr/>
          </a:p>
        </p:txBody>
      </p:sp>
      <p:sp>
        <p:nvSpPr>
          <p:cNvPr id="188" name="Google Shape;188;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Requiring the derivative of a function may cause issues for more complicated equations</a:t>
            </a:r>
            <a:endParaRPr/>
          </a:p>
          <a:p>
            <a:pPr indent="-342900" lvl="0" marL="457200" rtl="0" algn="l">
              <a:spcBef>
                <a:spcPts val="0"/>
              </a:spcBef>
              <a:spcAft>
                <a:spcPts val="0"/>
              </a:spcAft>
              <a:buSzPts val="1800"/>
              <a:buChar char="●"/>
            </a:pPr>
            <a:r>
              <a:rPr lang="en"/>
              <a:t>It is way too dependent on its initial guess</a:t>
            </a:r>
            <a:endParaRPr/>
          </a:p>
          <a:p>
            <a:pPr indent="-342900" lvl="0" marL="457200" rtl="0" algn="l">
              <a:spcBef>
                <a:spcPts val="0"/>
              </a:spcBef>
              <a:spcAft>
                <a:spcPts val="0"/>
              </a:spcAft>
              <a:buSzPts val="1800"/>
              <a:buChar char="●"/>
            </a:pPr>
            <a:r>
              <a:rPr lang="en"/>
              <a:t>While it generally is the fastest to converge, there are a few instances where if given the wrong initial guess it will converge much slower, or not converge at all</a:t>
            </a:r>
            <a:endParaRPr/>
          </a:p>
          <a:p>
            <a:pPr indent="-304800" lvl="0" marL="914400" rtl="0" algn="l">
              <a:spcBef>
                <a:spcPts val="0"/>
              </a:spcBef>
              <a:spcAft>
                <a:spcPts val="0"/>
              </a:spcAft>
              <a:buSzPts val="1200"/>
              <a:buAutoNum type="arabicPeriod"/>
            </a:pPr>
            <a:r>
              <a:rPr lang="en" sz="1200"/>
              <a:t>It often overshoots at inflection points and then will diverge away from the root</a:t>
            </a:r>
            <a:endParaRPr sz="1200"/>
          </a:p>
          <a:p>
            <a:pPr indent="-304800" lvl="0" marL="914400" rtl="0" algn="l">
              <a:spcBef>
                <a:spcPts val="0"/>
              </a:spcBef>
              <a:spcAft>
                <a:spcPts val="0"/>
              </a:spcAft>
              <a:buSzPts val="1200"/>
              <a:buAutoNum type="arabicPeriod"/>
            </a:pPr>
            <a:r>
              <a:rPr lang="en" sz="1200"/>
              <a:t>Division by zero is very real possibility and will result in the function failing altogether</a:t>
            </a:r>
            <a:endParaRPr sz="1200"/>
          </a:p>
          <a:p>
            <a:pPr indent="-304800" lvl="0" marL="914400" rtl="0" algn="l">
              <a:spcBef>
                <a:spcPts val="0"/>
              </a:spcBef>
              <a:spcAft>
                <a:spcPts val="0"/>
              </a:spcAft>
              <a:buSzPts val="1200"/>
              <a:buAutoNum type="arabicPeriod"/>
            </a:pPr>
            <a:r>
              <a:rPr lang="en" sz="1200"/>
              <a:t>It may overshoot the intended root and retrieve a different root</a:t>
            </a:r>
            <a:endParaRPr sz="12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94" name="Google Shape;194;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7500" lvl="0" marL="457200" rtl="0" algn="l">
              <a:lnSpc>
                <a:spcPct val="200000"/>
              </a:lnSpc>
              <a:spcBef>
                <a:spcPts val="0"/>
              </a:spcBef>
              <a:spcAft>
                <a:spcPts val="0"/>
              </a:spcAft>
              <a:buSzPts val="1400"/>
              <a:buChar char="●"/>
            </a:pPr>
            <a:r>
              <a:rPr lang="en" sz="1400"/>
              <a:t>There is no definite BEST method for solving nonlinear equations</a:t>
            </a:r>
            <a:endParaRPr sz="1400"/>
          </a:p>
          <a:p>
            <a:pPr indent="-317500" lvl="0" marL="457200" rtl="0" algn="l">
              <a:lnSpc>
                <a:spcPct val="200000"/>
              </a:lnSpc>
              <a:spcBef>
                <a:spcPts val="0"/>
              </a:spcBef>
              <a:spcAft>
                <a:spcPts val="0"/>
              </a:spcAft>
              <a:buSzPts val="1400"/>
              <a:buChar char="●"/>
            </a:pPr>
            <a:r>
              <a:rPr lang="en" sz="1400"/>
              <a:t>Each method has areas where it is better suited than the others, but there are also situations for each where it may fail or it is nowhere near the best option</a:t>
            </a:r>
            <a:endParaRPr sz="1400"/>
          </a:p>
          <a:p>
            <a:pPr indent="-317500" lvl="0" marL="457200" rtl="0" algn="l">
              <a:lnSpc>
                <a:spcPct val="200000"/>
              </a:lnSpc>
              <a:spcBef>
                <a:spcPts val="0"/>
              </a:spcBef>
              <a:spcAft>
                <a:spcPts val="0"/>
              </a:spcAft>
              <a:buSzPts val="1400"/>
              <a:buChar char="●"/>
            </a:pPr>
            <a:r>
              <a:rPr lang="en" sz="1400"/>
              <a:t>The method picked is heavily dependent on the equation being evaluated, as well as the initial x values used</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3792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Main Program - GUI</a:t>
            </a:r>
            <a:endParaRPr/>
          </a:p>
        </p:txBody>
      </p:sp>
      <p:sp>
        <p:nvSpPr>
          <p:cNvPr id="67" name="Google Shape;67;p15"/>
          <p:cNvSpPr txBox="1"/>
          <p:nvPr>
            <p:ph idx="1" type="body"/>
          </p:nvPr>
        </p:nvSpPr>
        <p:spPr>
          <a:xfrm>
            <a:off x="311700" y="1152475"/>
            <a:ext cx="3625500" cy="34164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sz="1100"/>
              <a:t>When the program begins the user will be prompted with the box on the right</a:t>
            </a:r>
            <a:endParaRPr sz="1100"/>
          </a:p>
          <a:p>
            <a:pPr indent="-298450" lvl="0" marL="457200" rtl="0" algn="l">
              <a:spcBef>
                <a:spcPts val="0"/>
              </a:spcBef>
              <a:spcAft>
                <a:spcPts val="0"/>
              </a:spcAft>
              <a:buSzPts val="1100"/>
              <a:buChar char="●"/>
            </a:pPr>
            <a:r>
              <a:rPr lang="en" sz="1100"/>
              <a:t>They will first be able to enter an equation then using the two spinners below, a left and right interval of the x axis can be set and easily modified</a:t>
            </a:r>
            <a:endParaRPr sz="1100"/>
          </a:p>
          <a:p>
            <a:pPr indent="-298450" lvl="0" marL="457200" rtl="0" algn="l">
              <a:spcBef>
                <a:spcPts val="0"/>
              </a:spcBef>
              <a:spcAft>
                <a:spcPts val="0"/>
              </a:spcAft>
              <a:buSzPts val="1100"/>
              <a:buChar char="●"/>
            </a:pPr>
            <a:r>
              <a:rPr lang="en" sz="1100"/>
              <a:t>Next the user can select their choice of methods from the box below</a:t>
            </a:r>
            <a:endParaRPr sz="1100"/>
          </a:p>
          <a:p>
            <a:pPr indent="-298450" lvl="0" marL="457200" rtl="0" algn="l">
              <a:spcBef>
                <a:spcPts val="0"/>
              </a:spcBef>
              <a:spcAft>
                <a:spcPts val="0"/>
              </a:spcAft>
              <a:buSzPts val="1100"/>
              <a:buChar char="●"/>
            </a:pPr>
            <a:r>
              <a:rPr lang="en" sz="1100"/>
              <a:t>Followed by their desired stopping criterion</a:t>
            </a:r>
            <a:endParaRPr sz="1100"/>
          </a:p>
          <a:p>
            <a:pPr indent="-298450" lvl="0" marL="457200" rtl="0" algn="l">
              <a:spcBef>
                <a:spcPts val="0"/>
              </a:spcBef>
              <a:spcAft>
                <a:spcPts val="0"/>
              </a:spcAft>
              <a:buSzPts val="1100"/>
              <a:buChar char="●"/>
            </a:pPr>
            <a:r>
              <a:rPr lang="en" sz="1100"/>
              <a:t>Below that they can enter desired tolerance threshold and the max number of iterations</a:t>
            </a:r>
            <a:endParaRPr sz="1100"/>
          </a:p>
          <a:p>
            <a:pPr indent="-298450" lvl="1" marL="914400" rtl="0" algn="l">
              <a:spcBef>
                <a:spcPts val="0"/>
              </a:spcBef>
              <a:spcAft>
                <a:spcPts val="0"/>
              </a:spcAft>
              <a:buSzPts val="1100"/>
              <a:buChar char="○"/>
            </a:pPr>
            <a:r>
              <a:rPr lang="en" sz="1100"/>
              <a:t>If the user wishes to use max it as their stopping criterion, they may choose to leave tolerance at 0</a:t>
            </a:r>
            <a:endParaRPr sz="1100"/>
          </a:p>
          <a:p>
            <a:pPr indent="-298450" lvl="1" marL="914400" rtl="0" algn="l">
              <a:spcBef>
                <a:spcPts val="0"/>
              </a:spcBef>
              <a:spcAft>
                <a:spcPts val="0"/>
              </a:spcAft>
              <a:buSzPts val="1100"/>
              <a:buChar char="○"/>
            </a:pPr>
            <a:r>
              <a:rPr lang="en" sz="1100"/>
              <a:t>Max iterations will always be set to 50 if the box is left empty</a:t>
            </a:r>
            <a:endParaRPr sz="1100"/>
          </a:p>
          <a:p>
            <a:pPr indent="0" lvl="0" marL="457200" rtl="0" algn="l">
              <a:spcBef>
                <a:spcPts val="1200"/>
              </a:spcBef>
              <a:spcAft>
                <a:spcPts val="1200"/>
              </a:spcAft>
              <a:buNone/>
            </a:pPr>
            <a:r>
              <a:t/>
            </a:r>
            <a:endParaRPr sz="1100"/>
          </a:p>
        </p:txBody>
      </p:sp>
      <p:pic>
        <p:nvPicPr>
          <p:cNvPr id="68" name="Google Shape;68;p15"/>
          <p:cNvPicPr preferRelativeResize="0"/>
          <p:nvPr/>
        </p:nvPicPr>
        <p:blipFill>
          <a:blip r:embed="rId3">
            <a:alphaModFix/>
          </a:blip>
          <a:stretch>
            <a:fillRect/>
          </a:stretch>
        </p:blipFill>
        <p:spPr>
          <a:xfrm>
            <a:off x="4104400" y="1017725"/>
            <a:ext cx="4819843" cy="382097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GUI - Graphing</a:t>
            </a:r>
            <a:endParaRPr/>
          </a:p>
        </p:txBody>
      </p:sp>
      <p:sp>
        <p:nvSpPr>
          <p:cNvPr id="74" name="Google Shape;74;p16"/>
          <p:cNvSpPr txBox="1"/>
          <p:nvPr>
            <p:ph idx="1" type="body"/>
          </p:nvPr>
        </p:nvSpPr>
        <p:spPr>
          <a:xfrm>
            <a:off x="311700" y="1389600"/>
            <a:ext cx="2808000" cy="3179400"/>
          </a:xfrm>
          <a:prstGeom prst="rect">
            <a:avLst/>
          </a:prstGeom>
        </p:spPr>
        <p:txBody>
          <a:bodyPr anchorCtr="0" anchor="t" bIns="91425" lIns="91425" spcFirstLastPara="1" rIns="91425" wrap="square" tIns="91425">
            <a:normAutofit lnSpcReduction="20000"/>
          </a:bodyPr>
          <a:lstStyle/>
          <a:p>
            <a:pPr indent="-304800" lvl="0" marL="457200" rtl="0" algn="l">
              <a:spcBef>
                <a:spcPts val="0"/>
              </a:spcBef>
              <a:spcAft>
                <a:spcPts val="0"/>
              </a:spcAft>
              <a:buSzPts val="1200"/>
              <a:buChar char="●"/>
            </a:pPr>
            <a:r>
              <a:rPr lang="en"/>
              <a:t>Here is an example of the graph button in process</a:t>
            </a:r>
            <a:endParaRPr/>
          </a:p>
          <a:p>
            <a:pPr indent="-304800" lvl="0" marL="457200" rtl="0" algn="l">
              <a:spcBef>
                <a:spcPts val="0"/>
              </a:spcBef>
              <a:spcAft>
                <a:spcPts val="0"/>
              </a:spcAft>
              <a:buSzPts val="1200"/>
              <a:buChar char="●"/>
            </a:pPr>
            <a:r>
              <a:rPr lang="en"/>
              <a:t>The user will now accurately be able to make initial guess</a:t>
            </a:r>
            <a:endParaRPr/>
          </a:p>
          <a:p>
            <a:pPr indent="-304800" lvl="0" marL="457200" rtl="0" algn="l">
              <a:spcBef>
                <a:spcPts val="0"/>
              </a:spcBef>
              <a:spcAft>
                <a:spcPts val="0"/>
              </a:spcAft>
              <a:buSzPts val="1200"/>
              <a:buChar char="●"/>
            </a:pPr>
            <a:r>
              <a:rPr lang="en"/>
              <a:t>We felt t</a:t>
            </a:r>
            <a:r>
              <a:rPr lang="en"/>
              <a:t>his was an important feature since the initial guesses are very important</a:t>
            </a:r>
            <a:endParaRPr/>
          </a:p>
          <a:p>
            <a:pPr indent="-304800" lvl="0" marL="457200" rtl="0" algn="l">
              <a:spcBef>
                <a:spcPts val="0"/>
              </a:spcBef>
              <a:spcAft>
                <a:spcPts val="0"/>
              </a:spcAft>
              <a:buSzPts val="1200"/>
              <a:buChar char="●"/>
            </a:pPr>
            <a:r>
              <a:rPr lang="en"/>
              <a:t>They are especially crucial for the Bisection and False-Pos methods since the bounds must be on either side of the root</a:t>
            </a:r>
            <a:endParaRPr/>
          </a:p>
          <a:p>
            <a:pPr indent="-304800" lvl="0" marL="457200" rtl="0" algn="l">
              <a:spcBef>
                <a:spcPts val="0"/>
              </a:spcBef>
              <a:spcAft>
                <a:spcPts val="0"/>
              </a:spcAft>
              <a:buSzPts val="1200"/>
              <a:buChar char="●"/>
            </a:pPr>
            <a:r>
              <a:rPr lang="en"/>
              <a:t>From this graph, initial guesses in the range -.5 to .5 would be favorable</a:t>
            </a:r>
            <a:endParaRPr/>
          </a:p>
          <a:p>
            <a:pPr indent="0" lvl="0" marL="457200" rtl="0" algn="l">
              <a:spcBef>
                <a:spcPts val="1200"/>
              </a:spcBef>
              <a:spcAft>
                <a:spcPts val="1200"/>
              </a:spcAft>
              <a:buNone/>
            </a:pPr>
            <a:r>
              <a:t/>
            </a:r>
            <a:endParaRPr/>
          </a:p>
        </p:txBody>
      </p:sp>
      <p:pic>
        <p:nvPicPr>
          <p:cNvPr id="75" name="Google Shape;75;p16"/>
          <p:cNvPicPr preferRelativeResize="0"/>
          <p:nvPr/>
        </p:nvPicPr>
        <p:blipFill rotWithShape="1">
          <a:blip r:embed="rId3">
            <a:alphaModFix/>
          </a:blip>
          <a:srcRect b="0" l="0" r="0" t="0"/>
          <a:stretch/>
        </p:blipFill>
        <p:spPr>
          <a:xfrm>
            <a:off x="3272100" y="152400"/>
            <a:ext cx="5615853" cy="4838701"/>
          </a:xfrm>
          <a:prstGeom prst="rect">
            <a:avLst/>
          </a:prstGeom>
          <a:noFill/>
          <a:ln cap="flat" cmpd="sng" w="9525">
            <a:solidFill>
              <a:schemeClr val="dk1"/>
            </a:solidFill>
            <a:prstDash val="solid"/>
            <a:round/>
            <a:headEnd len="sm" w="sm" type="none"/>
            <a:tailEnd len="sm" w="sm" type="none"/>
          </a:ln>
        </p:spPr>
      </p:pic>
      <p:cxnSp>
        <p:nvCxnSpPr>
          <p:cNvPr id="76" name="Google Shape;76;p16"/>
          <p:cNvCxnSpPr/>
          <p:nvPr/>
        </p:nvCxnSpPr>
        <p:spPr>
          <a:xfrm rot="10800000">
            <a:off x="5365475" y="1332275"/>
            <a:ext cx="518100" cy="369900"/>
          </a:xfrm>
          <a:prstGeom prst="straightConnector1">
            <a:avLst/>
          </a:prstGeom>
          <a:noFill/>
          <a:ln cap="flat" cmpd="sng" w="9525">
            <a:solidFill>
              <a:schemeClr val="dk2"/>
            </a:solidFill>
            <a:prstDash val="solid"/>
            <a:round/>
            <a:headEnd len="med" w="med" type="none"/>
            <a:tailEnd len="med" w="med" type="none"/>
          </a:ln>
        </p:spPr>
      </p:cxnSp>
      <p:cxnSp>
        <p:nvCxnSpPr>
          <p:cNvPr id="77" name="Google Shape;77;p16"/>
          <p:cNvCxnSpPr/>
          <p:nvPr/>
        </p:nvCxnSpPr>
        <p:spPr>
          <a:xfrm flipH="1">
            <a:off x="5491250" y="1228525"/>
            <a:ext cx="251700" cy="525600"/>
          </a:xfrm>
          <a:prstGeom prst="straightConnector1">
            <a:avLst/>
          </a:prstGeom>
          <a:noFill/>
          <a:ln cap="flat" cmpd="sng" w="9525">
            <a:solidFill>
              <a:schemeClr val="dk2"/>
            </a:solidFill>
            <a:prstDash val="solid"/>
            <a:round/>
            <a:headEnd len="med" w="med" type="none"/>
            <a:tailEnd len="med" w="med" type="none"/>
          </a:ln>
        </p:spPr>
      </p:cxnSp>
      <p:sp>
        <p:nvSpPr>
          <p:cNvPr id="78" name="Google Shape;78;p16"/>
          <p:cNvSpPr/>
          <p:nvPr/>
        </p:nvSpPr>
        <p:spPr>
          <a:xfrm>
            <a:off x="4682324" y="4499625"/>
            <a:ext cx="408525" cy="411825"/>
          </a:xfrm>
          <a:custGeom>
            <a:rect b="b" l="l" r="r" t="t"/>
            <a:pathLst>
              <a:path extrusionOk="0" h="16473" w="16341">
                <a:moveTo>
                  <a:pt x="7790" y="0"/>
                </a:moveTo>
                <a:cubicBezTo>
                  <a:pt x="3383" y="0"/>
                  <a:pt x="-1346" y="6903"/>
                  <a:pt x="389" y="10954"/>
                </a:cubicBezTo>
                <a:cubicBezTo>
                  <a:pt x="2396" y="15640"/>
                  <a:pt x="11586" y="18407"/>
                  <a:pt x="15191" y="14802"/>
                </a:cubicBezTo>
                <a:cubicBezTo>
                  <a:pt x="19044" y="10949"/>
                  <a:pt x="12056" y="889"/>
                  <a:pt x="6606" y="889"/>
                </a:cubicBezTo>
              </a:path>
            </a:pathLst>
          </a:custGeom>
          <a:noFill/>
          <a:ln cap="flat" cmpd="sng" w="9525">
            <a:solidFill>
              <a:schemeClr val="dk2"/>
            </a:solidFill>
            <a:prstDash val="solid"/>
            <a:round/>
            <a:headEnd len="med" w="med" type="none"/>
            <a:tailEnd len="med" w="med" type="none"/>
          </a:ln>
        </p:spPr>
      </p:sp>
      <p:sp>
        <p:nvSpPr>
          <p:cNvPr id="79" name="Google Shape;79;p16"/>
          <p:cNvSpPr/>
          <p:nvPr/>
        </p:nvSpPr>
        <p:spPr>
          <a:xfrm>
            <a:off x="6137678" y="4455225"/>
            <a:ext cx="468850" cy="368525"/>
          </a:xfrm>
          <a:custGeom>
            <a:rect b="b" l="l" r="r" t="t"/>
            <a:pathLst>
              <a:path extrusionOk="0" h="14741" w="18754">
                <a:moveTo>
                  <a:pt x="10854" y="0"/>
                </a:moveTo>
                <a:cubicBezTo>
                  <a:pt x="7158" y="1848"/>
                  <a:pt x="3075" y="3582"/>
                  <a:pt x="493" y="6809"/>
                </a:cubicBezTo>
                <a:cubicBezTo>
                  <a:pt x="-997" y="8671"/>
                  <a:pt x="1545" y="11891"/>
                  <a:pt x="3453" y="13322"/>
                </a:cubicBezTo>
                <a:cubicBezTo>
                  <a:pt x="7673" y="16487"/>
                  <a:pt x="17272" y="13702"/>
                  <a:pt x="18551" y="8585"/>
                </a:cubicBezTo>
                <a:cubicBezTo>
                  <a:pt x="19364" y="5333"/>
                  <a:pt x="15094" y="1184"/>
                  <a:pt x="11742" y="1184"/>
                </a:cubicBezTo>
              </a:path>
            </a:pathLst>
          </a:custGeom>
          <a:noFill/>
          <a:ln cap="flat" cmpd="sng" w="9525">
            <a:solidFill>
              <a:schemeClr val="dk2"/>
            </a:solidFill>
            <a:prstDash val="solid"/>
            <a:round/>
            <a:headEnd len="med" w="med" type="none"/>
            <a:tailEnd len="med" w="med" type="none"/>
          </a:ln>
        </p:spPr>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GUI cont.</a:t>
            </a:r>
            <a:endParaRPr/>
          </a:p>
          <a:p>
            <a:pPr indent="0" lvl="0" marL="0" rtl="0" algn="l">
              <a:spcBef>
                <a:spcPts val="0"/>
              </a:spcBef>
              <a:spcAft>
                <a:spcPts val="0"/>
              </a:spcAft>
              <a:buNone/>
            </a:pPr>
            <a:r>
              <a:t/>
            </a:r>
            <a:endParaRPr/>
          </a:p>
        </p:txBody>
      </p:sp>
      <p:sp>
        <p:nvSpPr>
          <p:cNvPr id="85" name="Google Shape;85;p17"/>
          <p:cNvSpPr txBox="1"/>
          <p:nvPr>
            <p:ph idx="1" type="body"/>
          </p:nvPr>
        </p:nvSpPr>
        <p:spPr>
          <a:xfrm>
            <a:off x="4571925" y="1152475"/>
            <a:ext cx="4260300" cy="34164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sz="1300"/>
              <a:t>The upper right portion of the GUI is dependent on what method the user chooses</a:t>
            </a:r>
            <a:endParaRPr sz="1300"/>
          </a:p>
          <a:p>
            <a:pPr indent="-311150" lvl="1" marL="914400" rtl="0" algn="l">
              <a:spcBef>
                <a:spcPts val="0"/>
              </a:spcBef>
              <a:spcAft>
                <a:spcPts val="0"/>
              </a:spcAft>
              <a:buSzPts val="1300"/>
              <a:buChar char="○"/>
            </a:pPr>
            <a:r>
              <a:rPr lang="en" sz="1300"/>
              <a:t>If they choose Bisection or False Position they must enter an upper and lower bound</a:t>
            </a:r>
            <a:endParaRPr sz="1300"/>
          </a:p>
          <a:p>
            <a:pPr indent="-311150" lvl="1" marL="914400" rtl="0" algn="l">
              <a:spcBef>
                <a:spcPts val="0"/>
              </a:spcBef>
              <a:spcAft>
                <a:spcPts val="0"/>
              </a:spcAft>
              <a:buSzPts val="1300"/>
              <a:buChar char="○"/>
            </a:pPr>
            <a:r>
              <a:rPr lang="en" sz="1300"/>
              <a:t>For secant method two initial guess must be entered</a:t>
            </a:r>
            <a:endParaRPr sz="1300"/>
          </a:p>
          <a:p>
            <a:pPr indent="-311150" lvl="1" marL="914400" rtl="0" algn="l">
              <a:spcBef>
                <a:spcPts val="0"/>
              </a:spcBef>
              <a:spcAft>
                <a:spcPts val="0"/>
              </a:spcAft>
              <a:buSzPts val="1300"/>
              <a:buChar char="○"/>
            </a:pPr>
            <a:r>
              <a:rPr lang="en" sz="1300"/>
              <a:t>And for Newt-Raph, a single initial estimation is required</a:t>
            </a:r>
            <a:endParaRPr sz="1300"/>
          </a:p>
          <a:p>
            <a:pPr indent="-311150" lvl="0" marL="457200" rtl="0" algn="l">
              <a:spcBef>
                <a:spcPts val="0"/>
              </a:spcBef>
              <a:spcAft>
                <a:spcPts val="0"/>
              </a:spcAft>
              <a:buSzPts val="1300"/>
              <a:buChar char="●"/>
            </a:pPr>
            <a:r>
              <a:rPr lang="en" sz="1300"/>
              <a:t>After all required information is entered user can press Run</a:t>
            </a:r>
            <a:endParaRPr sz="1300"/>
          </a:p>
          <a:p>
            <a:pPr indent="-311150" lvl="0" marL="457200" rtl="0" algn="l">
              <a:spcBef>
                <a:spcPts val="0"/>
              </a:spcBef>
              <a:spcAft>
                <a:spcPts val="0"/>
              </a:spcAft>
              <a:buSzPts val="1300"/>
              <a:buChar char="●"/>
            </a:pPr>
            <a:r>
              <a:rPr lang="en" sz="1300"/>
              <a:t>The results will be displayed in the bottom right portion</a:t>
            </a:r>
            <a:endParaRPr sz="1300"/>
          </a:p>
        </p:txBody>
      </p:sp>
      <p:pic>
        <p:nvPicPr>
          <p:cNvPr id="86" name="Google Shape;86;p17"/>
          <p:cNvPicPr preferRelativeResize="0"/>
          <p:nvPr/>
        </p:nvPicPr>
        <p:blipFill>
          <a:blip r:embed="rId3">
            <a:alphaModFix/>
          </a:blip>
          <a:stretch>
            <a:fillRect/>
          </a:stretch>
        </p:blipFill>
        <p:spPr>
          <a:xfrm>
            <a:off x="381800" y="1169275"/>
            <a:ext cx="4267125" cy="338280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168675" y="1509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Bisection Method</a:t>
            </a:r>
            <a:endParaRPr b="1"/>
          </a:p>
        </p:txBody>
      </p:sp>
      <p:sp>
        <p:nvSpPr>
          <p:cNvPr id="92" name="Google Shape;92;p18"/>
          <p:cNvSpPr txBox="1"/>
          <p:nvPr>
            <p:ph idx="1" type="body"/>
          </p:nvPr>
        </p:nvSpPr>
        <p:spPr>
          <a:xfrm>
            <a:off x="0" y="759800"/>
            <a:ext cx="8120100" cy="42048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One of the two </a:t>
            </a:r>
            <a:r>
              <a:rPr b="1" lang="en" sz="2200" u="sng"/>
              <a:t>Bracketing Methods</a:t>
            </a:r>
            <a:endParaRPr b="1" sz="2200" u="sng"/>
          </a:p>
          <a:p>
            <a:pPr indent="-342900" lvl="1" marL="914400" rtl="0" algn="l">
              <a:spcBef>
                <a:spcPts val="0"/>
              </a:spcBef>
              <a:spcAft>
                <a:spcPts val="0"/>
              </a:spcAft>
              <a:buSzPts val="1800"/>
              <a:buChar char="○"/>
            </a:pPr>
            <a:r>
              <a:rPr lang="en" sz="1800"/>
              <a:t>Method based on making two initial guesses on either side of the root</a:t>
            </a:r>
            <a:endParaRPr sz="1800"/>
          </a:p>
          <a:p>
            <a:pPr indent="-368300" lvl="0" marL="457200" rtl="0" algn="l">
              <a:spcBef>
                <a:spcPts val="0"/>
              </a:spcBef>
              <a:spcAft>
                <a:spcPts val="0"/>
              </a:spcAft>
              <a:buSzPts val="2200"/>
              <a:buChar char="●"/>
            </a:pPr>
            <a:r>
              <a:rPr lang="en" sz="2200"/>
              <a:t>In the case of the Bisection method, one guess for the x value must be positive and one must be negative.</a:t>
            </a:r>
            <a:endParaRPr sz="2200"/>
          </a:p>
          <a:p>
            <a:pPr indent="-342900" lvl="1" marL="914400" rtl="0" algn="l">
              <a:spcBef>
                <a:spcPts val="0"/>
              </a:spcBef>
              <a:spcAft>
                <a:spcPts val="0"/>
              </a:spcAft>
              <a:buSzPts val="1800"/>
              <a:buChar char="○"/>
            </a:pPr>
            <a:r>
              <a:rPr lang="en" sz="1800"/>
              <a:t>f(xl) * f(xu) &lt; 0</a:t>
            </a:r>
            <a:endParaRPr sz="1800"/>
          </a:p>
          <a:p>
            <a:pPr indent="-368300" lvl="0" marL="457200" rtl="0" algn="l">
              <a:spcBef>
                <a:spcPts val="0"/>
              </a:spcBef>
              <a:spcAft>
                <a:spcPts val="0"/>
              </a:spcAft>
              <a:buSzPts val="2200"/>
              <a:buChar char="●"/>
            </a:pPr>
            <a:r>
              <a:rPr lang="en" sz="2200"/>
              <a:t>The Bisection method relies on three main criteria</a:t>
            </a:r>
            <a:endParaRPr sz="2200"/>
          </a:p>
          <a:p>
            <a:pPr indent="-342900" lvl="1" marL="914400" rtl="0" algn="l">
              <a:spcBef>
                <a:spcPts val="0"/>
              </a:spcBef>
              <a:spcAft>
                <a:spcPts val="0"/>
              </a:spcAft>
              <a:buSzPts val="1800"/>
              <a:buChar char="○"/>
            </a:pPr>
            <a:r>
              <a:rPr lang="en" sz="1800"/>
              <a:t>The root f(x) = 0 exists between the two points</a:t>
            </a:r>
            <a:endParaRPr sz="1800"/>
          </a:p>
          <a:p>
            <a:pPr indent="-342900" lvl="1" marL="914400" rtl="0" algn="l">
              <a:spcBef>
                <a:spcPts val="0"/>
              </a:spcBef>
              <a:spcAft>
                <a:spcPts val="0"/>
              </a:spcAft>
              <a:buSzPts val="1800"/>
              <a:buChar char="○"/>
            </a:pPr>
            <a:r>
              <a:rPr lang="en" sz="1800"/>
              <a:t>The function f(x) is real and continuous</a:t>
            </a:r>
            <a:endParaRPr sz="1800"/>
          </a:p>
          <a:p>
            <a:pPr indent="-342900" lvl="1" marL="914400" rtl="0" algn="l">
              <a:spcBef>
                <a:spcPts val="0"/>
              </a:spcBef>
              <a:spcAft>
                <a:spcPts val="0"/>
              </a:spcAft>
              <a:buSzPts val="1800"/>
              <a:buChar char="○"/>
            </a:pPr>
            <a:r>
              <a:rPr lang="en" sz="1800"/>
              <a:t>The function f(x) changes signs between the to initial brackets</a:t>
            </a:r>
            <a:endParaRPr sz="1800"/>
          </a:p>
          <a:p>
            <a:pPr indent="0" lvl="0" marL="0" rtl="0" algn="l">
              <a:spcBef>
                <a:spcPts val="1200"/>
              </a:spcBef>
              <a:spcAft>
                <a:spcPts val="1200"/>
              </a:spcAft>
              <a:buNone/>
            </a:pPr>
            <a:r>
              <a:t/>
            </a:r>
            <a:endParaRPr sz="22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title"/>
          </p:nvPr>
        </p:nvSpPr>
        <p:spPr>
          <a:xfrm>
            <a:off x="218000" y="1590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Bisection Method: How it Works</a:t>
            </a:r>
            <a:endParaRPr b="1"/>
          </a:p>
        </p:txBody>
      </p:sp>
      <p:sp>
        <p:nvSpPr>
          <p:cNvPr id="98" name="Google Shape;98;p19"/>
          <p:cNvSpPr txBox="1"/>
          <p:nvPr>
            <p:ph idx="1" type="body"/>
          </p:nvPr>
        </p:nvSpPr>
        <p:spPr>
          <a:xfrm>
            <a:off x="157425" y="871975"/>
            <a:ext cx="8520600" cy="3990900"/>
          </a:xfrm>
          <a:prstGeom prst="rect">
            <a:avLst/>
          </a:prstGeom>
        </p:spPr>
        <p:txBody>
          <a:bodyPr anchorCtr="0" anchor="t" bIns="91425" lIns="91425" spcFirstLastPara="1" rIns="91425" wrap="square" tIns="91425">
            <a:noAutofit/>
          </a:bodyPr>
          <a:lstStyle/>
          <a:p>
            <a:pPr indent="-361950" lvl="0" marL="457200" rtl="0" algn="l">
              <a:lnSpc>
                <a:spcPct val="95000"/>
              </a:lnSpc>
              <a:spcBef>
                <a:spcPts val="0"/>
              </a:spcBef>
              <a:spcAft>
                <a:spcPts val="0"/>
              </a:spcAft>
              <a:buSzPts val="2100"/>
              <a:buChar char="●"/>
            </a:pPr>
            <a:r>
              <a:rPr lang="en" sz="2100"/>
              <a:t>The programs requires at least 4 main parameters to function:</a:t>
            </a:r>
            <a:endParaRPr sz="2100"/>
          </a:p>
          <a:p>
            <a:pPr indent="-336550" lvl="1" marL="914400" rtl="0" algn="l">
              <a:lnSpc>
                <a:spcPct val="95000"/>
              </a:lnSpc>
              <a:spcBef>
                <a:spcPts val="0"/>
              </a:spcBef>
              <a:spcAft>
                <a:spcPts val="0"/>
              </a:spcAft>
              <a:buSzPts val="1700"/>
              <a:buChar char="○"/>
            </a:pPr>
            <a:r>
              <a:rPr lang="en" sz="1700"/>
              <a:t>1. func- the function f(x) in which the root is found</a:t>
            </a:r>
            <a:endParaRPr sz="1700"/>
          </a:p>
          <a:p>
            <a:pPr indent="-336550" lvl="1" marL="914400" rtl="0" algn="l">
              <a:lnSpc>
                <a:spcPct val="95000"/>
              </a:lnSpc>
              <a:spcBef>
                <a:spcPts val="0"/>
              </a:spcBef>
              <a:spcAft>
                <a:spcPts val="0"/>
              </a:spcAft>
              <a:buSzPts val="1700"/>
              <a:buChar char="○"/>
            </a:pPr>
            <a:r>
              <a:rPr lang="en" sz="1700"/>
              <a:t>2. xl- the lower bound x-value (this value must have a negative sign)</a:t>
            </a:r>
            <a:endParaRPr sz="1700"/>
          </a:p>
          <a:p>
            <a:pPr indent="-336550" lvl="1" marL="914400" rtl="0" algn="l">
              <a:lnSpc>
                <a:spcPct val="95000"/>
              </a:lnSpc>
              <a:spcBef>
                <a:spcPts val="0"/>
              </a:spcBef>
              <a:spcAft>
                <a:spcPts val="0"/>
              </a:spcAft>
              <a:buSzPts val="1700"/>
              <a:buChar char="○"/>
            </a:pPr>
            <a:r>
              <a:rPr lang="en" sz="1700"/>
              <a:t>3. xu- the upper bound x-value (this value must have a positive sign)</a:t>
            </a:r>
            <a:endParaRPr sz="1700"/>
          </a:p>
          <a:p>
            <a:pPr indent="-336550" lvl="1" marL="914400" rtl="0" algn="l">
              <a:lnSpc>
                <a:spcPct val="95000"/>
              </a:lnSpc>
              <a:spcBef>
                <a:spcPts val="0"/>
              </a:spcBef>
              <a:spcAft>
                <a:spcPts val="0"/>
              </a:spcAft>
              <a:buSzPts val="1700"/>
              <a:buChar char="○"/>
            </a:pPr>
            <a:r>
              <a:rPr lang="en" sz="1700"/>
              <a:t>4. err_type- Integer value to determine which error type would be used as a stopping criterion</a:t>
            </a:r>
            <a:endParaRPr sz="1700"/>
          </a:p>
          <a:p>
            <a:pPr indent="-336550" lvl="2" marL="1371600" rtl="0" algn="l">
              <a:lnSpc>
                <a:spcPct val="95000"/>
              </a:lnSpc>
              <a:spcBef>
                <a:spcPts val="0"/>
              </a:spcBef>
              <a:spcAft>
                <a:spcPts val="0"/>
              </a:spcAft>
              <a:buSzPts val="1700"/>
              <a:buChar char="■"/>
            </a:pPr>
            <a:r>
              <a:rPr lang="en" sz="1700"/>
              <a:t>1= True Error</a:t>
            </a:r>
            <a:endParaRPr sz="1700"/>
          </a:p>
          <a:p>
            <a:pPr indent="-336550" lvl="2" marL="1371600" rtl="0" algn="l">
              <a:lnSpc>
                <a:spcPct val="95000"/>
              </a:lnSpc>
              <a:spcBef>
                <a:spcPts val="0"/>
              </a:spcBef>
              <a:spcAft>
                <a:spcPts val="0"/>
              </a:spcAft>
              <a:buSzPts val="1700"/>
              <a:buChar char="■"/>
            </a:pPr>
            <a:r>
              <a:rPr lang="en" sz="1700"/>
              <a:t>2= Absolute Approximate Error </a:t>
            </a:r>
            <a:endParaRPr sz="1700"/>
          </a:p>
          <a:p>
            <a:pPr indent="-336550" lvl="2" marL="1371600" rtl="0" algn="l">
              <a:lnSpc>
                <a:spcPct val="95000"/>
              </a:lnSpc>
              <a:spcBef>
                <a:spcPts val="0"/>
              </a:spcBef>
              <a:spcAft>
                <a:spcPts val="0"/>
              </a:spcAft>
              <a:buSzPts val="1700"/>
              <a:buChar char="■"/>
            </a:pPr>
            <a:r>
              <a:rPr lang="en" sz="1700"/>
              <a:t>3= Absolute Relative Approximate Error</a:t>
            </a:r>
            <a:endParaRPr sz="1700"/>
          </a:p>
          <a:p>
            <a:pPr indent="-361950" lvl="0" marL="457200" rtl="0" algn="l">
              <a:lnSpc>
                <a:spcPct val="95000"/>
              </a:lnSpc>
              <a:spcBef>
                <a:spcPts val="0"/>
              </a:spcBef>
              <a:spcAft>
                <a:spcPts val="0"/>
              </a:spcAft>
              <a:buSzPts val="2100"/>
              <a:buChar char="●"/>
            </a:pPr>
            <a:r>
              <a:rPr lang="en" sz="2100"/>
              <a:t>2 optional parameters</a:t>
            </a:r>
            <a:endParaRPr sz="2100"/>
          </a:p>
          <a:p>
            <a:pPr indent="-336550" lvl="1" marL="914400" rtl="0" algn="l">
              <a:lnSpc>
                <a:spcPct val="95000"/>
              </a:lnSpc>
              <a:spcBef>
                <a:spcPts val="0"/>
              </a:spcBef>
              <a:spcAft>
                <a:spcPts val="0"/>
              </a:spcAft>
              <a:buSzPts val="1700"/>
              <a:buChar char="○"/>
            </a:pPr>
            <a:r>
              <a:rPr lang="en" sz="1700"/>
              <a:t>es- the threshold parameter for the error calculation (default value = 0.0001)</a:t>
            </a:r>
            <a:endParaRPr sz="1700"/>
          </a:p>
          <a:p>
            <a:pPr indent="-336550" lvl="1" marL="914400" rtl="0" algn="l">
              <a:lnSpc>
                <a:spcPct val="95000"/>
              </a:lnSpc>
              <a:spcBef>
                <a:spcPts val="0"/>
              </a:spcBef>
              <a:spcAft>
                <a:spcPts val="0"/>
              </a:spcAft>
              <a:buSzPts val="1700"/>
              <a:buChar char="○"/>
            </a:pPr>
            <a:r>
              <a:rPr lang="en" sz="1700"/>
              <a:t>maxit- the maximum number of iterations the program is allowed to go through before forcing it to stop (default value = 50)</a:t>
            </a:r>
            <a:endParaRPr sz="1700"/>
          </a:p>
          <a:p>
            <a:pPr indent="0" lvl="0" marL="1371600" rtl="0" algn="l">
              <a:lnSpc>
                <a:spcPct val="95000"/>
              </a:lnSpc>
              <a:spcBef>
                <a:spcPts val="1200"/>
              </a:spcBef>
              <a:spcAft>
                <a:spcPts val="1200"/>
              </a:spcAft>
              <a:buNone/>
            </a:pPr>
            <a:r>
              <a:t/>
            </a:r>
            <a:endParaRPr sz="21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203200" y="1836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720"/>
              <a:t>Bisection Method: Algorithm to Code</a:t>
            </a:r>
            <a:endParaRPr b="1" sz="2720"/>
          </a:p>
        </p:txBody>
      </p:sp>
      <p:sp>
        <p:nvSpPr>
          <p:cNvPr id="104" name="Google Shape;104;p20"/>
          <p:cNvSpPr txBox="1"/>
          <p:nvPr>
            <p:ph idx="1" type="body"/>
          </p:nvPr>
        </p:nvSpPr>
        <p:spPr>
          <a:xfrm>
            <a:off x="232800" y="891100"/>
            <a:ext cx="8520600" cy="389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program first makes sure that f(xl) * f(xu) &lt; 0</a:t>
            </a:r>
            <a:endParaRPr/>
          </a:p>
          <a:p>
            <a:pPr indent="-317500" lvl="1" marL="914400" rtl="0" algn="l">
              <a:spcBef>
                <a:spcPts val="0"/>
              </a:spcBef>
              <a:spcAft>
                <a:spcPts val="0"/>
              </a:spcAft>
              <a:buSzPts val="1400"/>
              <a:buChar char="○"/>
            </a:pPr>
            <a:r>
              <a:rPr lang="en"/>
              <a:t>test = func(xl,varargin{:})*func(xu,varargin{:});</a:t>
            </a:r>
            <a:endParaRPr/>
          </a:p>
          <a:p>
            <a:pPr indent="-317500" lvl="1" marL="914400" rtl="0" algn="l">
              <a:spcBef>
                <a:spcPts val="0"/>
              </a:spcBef>
              <a:spcAft>
                <a:spcPts val="0"/>
              </a:spcAft>
              <a:buSzPts val="1400"/>
              <a:buChar char="○"/>
            </a:pPr>
            <a:r>
              <a:rPr lang="en"/>
              <a:t>if test&gt;0,error('no sign change'),end</a:t>
            </a:r>
            <a:endParaRPr/>
          </a:p>
          <a:p>
            <a:pPr indent="-342900" lvl="0" marL="457200" rtl="0" algn="l">
              <a:spcBef>
                <a:spcPts val="0"/>
              </a:spcBef>
              <a:spcAft>
                <a:spcPts val="0"/>
              </a:spcAft>
              <a:buSzPts val="1800"/>
              <a:buChar char="●"/>
            </a:pPr>
            <a:r>
              <a:rPr lang="en"/>
              <a:t>The remaining code is performed within a while loop, with each loop representing an iteration of the method</a:t>
            </a:r>
            <a:endParaRPr/>
          </a:p>
          <a:p>
            <a:pPr indent="-342900" lvl="0" marL="457200" rtl="0" algn="l">
              <a:spcBef>
                <a:spcPts val="0"/>
              </a:spcBef>
              <a:spcAft>
                <a:spcPts val="0"/>
              </a:spcAft>
              <a:buSzPts val="1800"/>
              <a:buChar char="●"/>
            </a:pPr>
            <a:r>
              <a:rPr lang="en"/>
              <a:t>The root is first estimated as f[(xl + xu) / 2] , or f(xr)</a:t>
            </a:r>
            <a:endParaRPr/>
          </a:p>
          <a:p>
            <a:pPr indent="-317500" lvl="1" marL="914400" rtl="0" algn="l">
              <a:spcBef>
                <a:spcPts val="0"/>
              </a:spcBef>
              <a:spcAft>
                <a:spcPts val="0"/>
              </a:spcAft>
              <a:buSzPts val="1400"/>
              <a:buChar char="○"/>
            </a:pPr>
            <a:r>
              <a:rPr lang="en"/>
              <a:t>If f(xl) * f(xr) &lt; 0, then the root lies between xl and xr, making xr the new upper bound</a:t>
            </a:r>
            <a:endParaRPr/>
          </a:p>
          <a:p>
            <a:pPr indent="-317500" lvl="1" marL="914400" rtl="0" algn="l">
              <a:spcBef>
                <a:spcPts val="0"/>
              </a:spcBef>
              <a:spcAft>
                <a:spcPts val="0"/>
              </a:spcAft>
              <a:buSzPts val="1400"/>
              <a:buChar char="○"/>
            </a:pPr>
            <a:r>
              <a:rPr lang="en"/>
              <a:t>If f(xl) * f(xr) &gt; 0, then the root lies between xr and xu, making xr the new lower bound</a:t>
            </a:r>
            <a:endParaRPr/>
          </a:p>
          <a:p>
            <a:pPr indent="-317500" lvl="1" marL="914400" rtl="0" algn="l">
              <a:spcBef>
                <a:spcPts val="0"/>
              </a:spcBef>
              <a:spcAft>
                <a:spcPts val="0"/>
              </a:spcAft>
              <a:buSzPts val="1400"/>
              <a:buChar char="○"/>
            </a:pPr>
            <a:r>
              <a:rPr lang="en"/>
              <a:t>If f(xl) * f(xr) = 0, then the root has been found the the loop ends</a:t>
            </a:r>
            <a:endParaRPr/>
          </a:p>
          <a:p>
            <a:pPr indent="-342900" lvl="0" marL="457200" rtl="0" algn="l">
              <a:spcBef>
                <a:spcPts val="0"/>
              </a:spcBef>
              <a:spcAft>
                <a:spcPts val="0"/>
              </a:spcAft>
              <a:buSzPts val="1800"/>
              <a:buChar char="●"/>
            </a:pPr>
            <a:r>
              <a:rPr lang="en"/>
              <a:t>After each loop, xr is used to calculate the error, which is compared to the tolerance threshold. If this or the number of maximum iterations (maxit) it met, the loop ends the xr is the determined root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242650" y="1688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Bisection: Advantages and Disadvantages</a:t>
            </a:r>
            <a:endParaRPr b="1"/>
          </a:p>
        </p:txBody>
      </p:sp>
      <p:sp>
        <p:nvSpPr>
          <p:cNvPr id="110" name="Google Shape;110;p21"/>
          <p:cNvSpPr txBox="1"/>
          <p:nvPr>
            <p:ph idx="1" type="body"/>
          </p:nvPr>
        </p:nvSpPr>
        <p:spPr>
          <a:xfrm>
            <a:off x="148975" y="809300"/>
            <a:ext cx="8520600" cy="34164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en" sz="2000"/>
              <a:t>Advantages:</a:t>
            </a:r>
            <a:endParaRPr sz="2000"/>
          </a:p>
          <a:p>
            <a:pPr indent="-330200" lvl="1" marL="914400" rtl="0" algn="l">
              <a:spcBef>
                <a:spcPts val="0"/>
              </a:spcBef>
              <a:spcAft>
                <a:spcPts val="0"/>
              </a:spcAft>
              <a:buSzPts val="1600"/>
              <a:buChar char="○"/>
            </a:pPr>
            <a:r>
              <a:rPr lang="en" sz="1600"/>
              <a:t>If the brackets are in the correct position, the method will always converge onto the root regardless of the threshold value</a:t>
            </a:r>
            <a:endParaRPr sz="1600"/>
          </a:p>
          <a:p>
            <a:pPr indent="-330200" lvl="1" marL="914400" rtl="0" algn="l">
              <a:spcBef>
                <a:spcPts val="0"/>
              </a:spcBef>
              <a:spcAft>
                <a:spcPts val="0"/>
              </a:spcAft>
              <a:buSzPts val="1600"/>
              <a:buChar char="○"/>
            </a:pPr>
            <a:r>
              <a:rPr lang="en" sz="1600"/>
              <a:t>The potential position of the root between the brackets is always halved between each iteration</a:t>
            </a:r>
            <a:endParaRPr sz="1600"/>
          </a:p>
          <a:p>
            <a:pPr indent="-355600" lvl="0" marL="457200" rtl="0" algn="l">
              <a:spcBef>
                <a:spcPts val="0"/>
              </a:spcBef>
              <a:spcAft>
                <a:spcPts val="0"/>
              </a:spcAft>
              <a:buSzPts val="2000"/>
              <a:buChar char="●"/>
            </a:pPr>
            <a:r>
              <a:rPr lang="en" sz="2000"/>
              <a:t>Disadvantages:</a:t>
            </a:r>
            <a:endParaRPr sz="2000"/>
          </a:p>
          <a:p>
            <a:pPr indent="-330200" lvl="1" marL="914400" rtl="0" algn="l">
              <a:spcBef>
                <a:spcPts val="0"/>
              </a:spcBef>
              <a:spcAft>
                <a:spcPts val="0"/>
              </a:spcAft>
              <a:buSzPts val="1600"/>
              <a:buChar char="○"/>
            </a:pPr>
            <a:r>
              <a:rPr lang="en" sz="1600"/>
              <a:t>Usually requires more iterations to find root than other methods</a:t>
            </a:r>
            <a:endParaRPr sz="1600"/>
          </a:p>
          <a:p>
            <a:pPr indent="-330200" lvl="1" marL="914400" rtl="0" algn="l">
              <a:spcBef>
                <a:spcPts val="0"/>
              </a:spcBef>
              <a:spcAft>
                <a:spcPts val="0"/>
              </a:spcAft>
              <a:buSzPts val="1600"/>
              <a:buChar char="○"/>
            </a:pPr>
            <a:r>
              <a:rPr lang="en" sz="1600"/>
              <a:t>The speed of the method is also heavily determined by how close or far away the initial brackets are to the root</a:t>
            </a:r>
            <a:endParaRPr sz="1600"/>
          </a:p>
          <a:p>
            <a:pPr indent="-330200" lvl="1" marL="914400" rtl="0" algn="l">
              <a:spcBef>
                <a:spcPts val="0"/>
              </a:spcBef>
              <a:spcAft>
                <a:spcPts val="0"/>
              </a:spcAft>
              <a:buSzPts val="1600"/>
              <a:buChar char="○"/>
            </a:pPr>
            <a:r>
              <a:rPr lang="en" sz="1600"/>
              <a:t>Bisection cannot be used for functions that either only touch the x-axis or if no root exists to begin with</a:t>
            </a:r>
            <a:endParaRPr sz="1600"/>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