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5" r:id="rId4"/>
    <p:sldId id="257" r:id="rId5"/>
    <p:sldId id="258" r:id="rId6"/>
    <p:sldId id="259" r:id="rId7"/>
    <p:sldId id="263" r:id="rId8"/>
    <p:sldId id="268" r:id="rId9"/>
    <p:sldId id="264" r:id="rId10"/>
    <p:sldId id="261" r:id="rId11"/>
    <p:sldId id="266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Project Presentation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3975" y="4619625"/>
            <a:ext cx="825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Alex Manuskin and Gil </a:t>
            </a:r>
            <a:r>
              <a:rPr lang="en-US" dirty="0" err="1" smtClean="0"/>
              <a:t>Zuker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Under the supervision of Oz </a:t>
            </a:r>
            <a:r>
              <a:rPr lang="en-US" dirty="0" err="1" smtClean="0"/>
              <a:t>Shmueli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To simulate FPGA operatio</a:t>
            </a:r>
            <a:r>
              <a:rPr lang="en-US" sz="1600" dirty="0" smtClean="0"/>
              <a:t>n, the current solution is performing the multiplication on separate threads on the CPU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The option of integrating an FPGA was tested by compiling the driver and function provided by Noam </a:t>
            </a:r>
            <a:r>
              <a:rPr lang="en-US" sz="1600" dirty="0" err="1" smtClean="0"/>
              <a:t>Eliyahu</a:t>
            </a:r>
            <a:r>
              <a:rPr lang="en-US" sz="1600" dirty="0" smtClean="0"/>
              <a:t> into our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FPGA </a:t>
            </a:r>
            <a:r>
              <a:rPr lang="en-US" sz="1600" dirty="0" smtClean="0"/>
              <a:t>driver function, preferably with the following characteristics: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Col major input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 Possible to copy memory with permanent intervals e.g. A10X15</a:t>
            </a:r>
          </a:p>
          <a:p>
            <a:pPr marL="566928" lvl="3" indent="0">
              <a:buNone/>
            </a:pPr>
            <a:r>
              <a:rPr lang="en-US" sz="1600" dirty="0" smtClean="0"/>
              <a:t>A[1..3][1], A[1…3][2], A[1…3][3]</a:t>
            </a:r>
          </a:p>
          <a:p>
            <a:pPr marL="566928" lvl="3" indent="0">
              <a:buNone/>
            </a:pPr>
            <a:r>
              <a:rPr lang="en-US" sz="1600" dirty="0" smtClean="0"/>
              <a:t>Address(A[1][1]-A[1][2])  =  </a:t>
            </a:r>
            <a:r>
              <a:rPr lang="en-US" sz="1600" dirty="0" err="1" smtClean="0"/>
              <a:t>lda</a:t>
            </a:r>
            <a:r>
              <a:rPr lang="en-US" sz="1600" dirty="0" smtClean="0"/>
              <a:t>=10</a:t>
            </a:r>
          </a:p>
          <a:p>
            <a:pPr marL="566928" lvl="3" indent="0">
              <a:buNone/>
            </a:pPr>
            <a:r>
              <a:rPr lang="en-US" sz="1600" dirty="0" smtClean="0"/>
              <a:t>Etc…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/>
              <a:t>Signature of BLAS functions for  example: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gemm</a:t>
            </a:r>
            <a:r>
              <a:rPr lang="en-US" sz="1600" dirty="0" smtClean="0"/>
              <a:t>(M, N, K,  </a:t>
            </a:r>
            <a:r>
              <a:rPr lang="en-US" sz="1600" dirty="0" err="1" smtClean="0"/>
              <a:t>matrix_A</a:t>
            </a:r>
            <a:r>
              <a:rPr lang="en-US" sz="1600" dirty="0"/>
              <a:t>, </a:t>
            </a:r>
            <a:r>
              <a:rPr lang="en-US" sz="1600" dirty="0" err="1"/>
              <a:t>lda</a:t>
            </a:r>
            <a:r>
              <a:rPr lang="en-US" sz="1600" dirty="0"/>
              <a:t>, </a:t>
            </a:r>
            <a:r>
              <a:rPr lang="en-US" sz="1600" dirty="0" err="1" smtClean="0"/>
              <a:t>matrix_B</a:t>
            </a:r>
            <a:r>
              <a:rPr lang="en-US" sz="1600" dirty="0"/>
              <a:t>, </a:t>
            </a:r>
            <a:r>
              <a:rPr lang="en-US" sz="1600" dirty="0" err="1"/>
              <a:t>ldb</a:t>
            </a:r>
            <a:r>
              <a:rPr lang="en-US" sz="1600" dirty="0"/>
              <a:t>, </a:t>
            </a:r>
            <a:r>
              <a:rPr lang="en-US" sz="1600" dirty="0" err="1" smtClean="0"/>
              <a:t>matrix_C</a:t>
            </a:r>
            <a:r>
              <a:rPr lang="en-US" sz="1600" dirty="0"/>
              <a:t>, </a:t>
            </a:r>
            <a:r>
              <a:rPr lang="en-US" sz="1600" dirty="0" err="1"/>
              <a:t>ldc</a:t>
            </a:r>
            <a:r>
              <a:rPr lang="en-US" sz="1600" dirty="0" smtClean="0"/>
              <a:t>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678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Structure In memory</a:t>
            </a:r>
            <a:endParaRPr lang="en-US" dirty="0"/>
          </a:p>
        </p:txBody>
      </p:sp>
      <p:graphicFrame>
        <p:nvGraphicFramePr>
          <p:cNvPr id="8" name="מציין מיקום תוכן 7"/>
          <p:cNvGraphicFramePr>
            <a:graphicFrameLocks noGrp="1"/>
          </p:cNvGraphicFramePr>
          <p:nvPr>
            <p:ph idx="1"/>
          </p:nvPr>
        </p:nvGraphicFramePr>
        <p:xfrm>
          <a:off x="6468031" y="2233442"/>
          <a:ext cx="4422390" cy="28661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84478"/>
                <a:gridCol w="884478"/>
                <a:gridCol w="884478"/>
                <a:gridCol w="884478"/>
                <a:gridCol w="884478"/>
              </a:tblGrid>
              <a:tr h="7165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16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</a:tr>
              <a:tr h="7165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</a:tr>
              <a:tr h="7165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</a:tr>
              <a:tr h="71653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 marL="176679" marR="176679" marT="88339" marB="88339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61190" y="1853513"/>
            <a:ext cx="19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A(4x5)</a:t>
            </a:r>
            <a:endParaRPr lang="en-US" dirty="0"/>
          </a:p>
        </p:txBody>
      </p:sp>
      <p:cxnSp>
        <p:nvCxnSpPr>
          <p:cNvPr id="15" name="מחבר חץ ישר 14"/>
          <p:cNvCxnSpPr/>
          <p:nvPr/>
        </p:nvCxnSpPr>
        <p:spPr>
          <a:xfrm flipV="1">
            <a:off x="6244281" y="2331310"/>
            <a:ext cx="0" cy="265258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>
            <a:off x="6689124" y="5362832"/>
            <a:ext cx="397063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/>
          <p:cNvCxnSpPr/>
          <p:nvPr/>
        </p:nvCxnSpPr>
        <p:spPr>
          <a:xfrm>
            <a:off x="6680886" y="2496065"/>
            <a:ext cx="848497" cy="0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0303" y="1911178"/>
            <a:ext cx="46708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 A matrix's memory space is defined by four parameters: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 Row Major / Column Major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 M – The row number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 N – The column Number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 LDA – the leading dimension of the matrix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 M and N are simple to understand.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 LDA is created when the matrix is initialized, M for Column Major, N for row major.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 LDA is important when wanting to perform action with parts of a larger matrix.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65340" y="3435179"/>
            <a:ext cx="4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53168" y="5395783"/>
            <a:ext cx="102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0929" y="2075935"/>
            <a:ext cx="60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LDA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Only the infrastructure for the FPGA exists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</a:t>
            </a:r>
            <a:r>
              <a:rPr lang="en-US" sz="2800" dirty="0" smtClean="0"/>
              <a:t>atrixes limited to memory size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Need Cublas-XT License to use more than 2 GPUs (free from NVIDIA)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15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project goals were achieved, we have successfully</a:t>
            </a:r>
            <a:r>
              <a:rPr lang="en-US" sz="2800" dirty="0"/>
              <a:t> </a:t>
            </a:r>
            <a:r>
              <a:rPr lang="en-US" sz="2800" dirty="0" smtClean="0"/>
              <a:t>created a simple to use MATLAB function which invokes all the system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Our project, as well as many others, show that </a:t>
            </a:r>
            <a:r>
              <a:rPr lang="en-US" sz="2800" dirty="0" smtClean="0"/>
              <a:t>heterogeneous systems are the future.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Our project to harness this power via a friendly MATALB function.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67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209"/>
            <a:ext cx="10058400" cy="402336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Creating a user friendly MATLAB function to manage matrix multiplication across available resources on the device, including GPUs CPU and FPGAs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635" y="4124325"/>
            <a:ext cx="1848589" cy="14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MATLAB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NVIDIA GPUs and GPGPU API: CUDA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Visual Studio for profiling using </a:t>
            </a:r>
            <a:r>
              <a:rPr lang="en-US" sz="3200" dirty="0" err="1" smtClean="0"/>
              <a:t>Nsight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72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</a:t>
            </a:r>
            <a:r>
              <a:rPr lang="en-US" dirty="0" smtClean="0"/>
              <a:t>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Created a MATLAB function that currently performs multiplications on multiple GPUs and CPU.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Using existing BLAS libraries to perform CPU and GPU calculations.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Created a platform for FPGA integration.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Added capability to balance the workload between CPU/FPGAs/GPUs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Created environment for function integration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854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48528" y="2332899"/>
            <a:ext cx="31073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matrixes are divided by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cublasXt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logic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Load distribution is passed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as a parameter and should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 optimized per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6207" y="2236995"/>
            <a:ext cx="8058155" cy="3700460"/>
            <a:chOff x="581021" y="2066925"/>
            <a:chExt cx="8058155" cy="3700460"/>
          </a:xfrm>
        </p:grpSpPr>
        <p:sp>
          <p:nvSpPr>
            <p:cNvPr id="4" name="Rectangle 3"/>
            <p:cNvSpPr/>
            <p:nvPr/>
          </p:nvSpPr>
          <p:spPr>
            <a:xfrm>
              <a:off x="643319" y="3178658"/>
              <a:ext cx="1517188" cy="1584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GPUs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01027" y="3178659"/>
              <a:ext cx="1517191" cy="15842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GPUs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0800000" flipV="1">
              <a:off x="2601024" y="3178659"/>
              <a:ext cx="1517189" cy="4725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CPU+FPGA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5400000" flipV="1">
              <a:off x="15146" y="3744533"/>
              <a:ext cx="1584283" cy="4525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CPU+FPGA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95922" y="2066925"/>
              <a:ext cx="1517191" cy="15842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CPU+FPGA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95922" y="4183103"/>
              <a:ext cx="1517191" cy="15842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GPUs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21985" y="3178658"/>
              <a:ext cx="1517191" cy="15842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FINAL RESULT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Multiply 20"/>
            <p:cNvSpPr/>
            <p:nvPr/>
          </p:nvSpPr>
          <p:spPr>
            <a:xfrm>
              <a:off x="2224209" y="3842962"/>
              <a:ext cx="323550" cy="3401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/>
            <p:cNvSpPr/>
            <p:nvPr/>
          </p:nvSpPr>
          <p:spPr>
            <a:xfrm>
              <a:off x="5405859" y="3747084"/>
              <a:ext cx="297316" cy="34014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qual 22"/>
            <p:cNvSpPr/>
            <p:nvPr/>
          </p:nvSpPr>
          <p:spPr>
            <a:xfrm>
              <a:off x="6507679" y="3747084"/>
              <a:ext cx="419741" cy="34014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9610261">
              <a:off x="4260312" y="3383241"/>
              <a:ext cx="393507" cy="332151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rot="1859030">
              <a:off x="4282176" y="4169296"/>
              <a:ext cx="393507" cy="3321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09086" y="2456238"/>
                  <a:ext cx="9856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:r>
                    <a:rPr lang="en-US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Matrix A</a:t>
                  </a:r>
                  <a:br>
                    <a:rPr lang="en-US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𝑀𝑥𝐾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86" y="2456238"/>
                  <a:ext cx="985654" cy="64633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938" t="-5660" r="-4938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866791" y="2453103"/>
                  <a:ext cx="9856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:r>
                    <a:rPr lang="en-US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Matrix B</a:t>
                  </a:r>
                  <a:br>
                    <a:rPr lang="en-US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𝐾𝑥𝑁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791" y="2453103"/>
                  <a:ext cx="985654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938" t="-4717" r="-432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332145" y="2453103"/>
                  <a:ext cx="9856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:r>
                    <a:rPr lang="en-US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Matrix C</a:t>
                  </a:r>
                  <a:br>
                    <a:rPr lang="en-US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𝑀𝑥𝑁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45" y="2453103"/>
                  <a:ext cx="985654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590" t="-4717" r="-3727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1097280" y="1762244"/>
            <a:ext cx="335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Distribute workload between GPUs and CPU/FPGAs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CPU FPGA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898" y="6328744"/>
                <a:ext cx="16534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>FPGAs</a:t>
                </a:r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" y="6328744"/>
                <a:ext cx="1653451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214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743533" y="3342904"/>
            <a:ext cx="8022278" cy="2797166"/>
            <a:chOff x="777425" y="2460144"/>
            <a:chExt cx="10120896" cy="3477263"/>
          </a:xfrm>
        </p:grpSpPr>
        <p:sp>
          <p:nvSpPr>
            <p:cNvPr id="7" name="Rectangle 6"/>
            <p:cNvSpPr/>
            <p:nvPr/>
          </p:nvSpPr>
          <p:spPr>
            <a:xfrm rot="5400000" flipV="1">
              <a:off x="-295000" y="3621628"/>
              <a:ext cx="3388204" cy="12433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Matrix A</a:t>
              </a:r>
            </a:p>
          </p:txBody>
        </p:sp>
        <p:sp>
          <p:nvSpPr>
            <p:cNvPr id="11" name="Multiply 10"/>
            <p:cNvSpPr/>
            <p:nvPr/>
          </p:nvSpPr>
          <p:spPr>
            <a:xfrm>
              <a:off x="2233754" y="3896683"/>
              <a:ext cx="352425" cy="35480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qual 12"/>
            <p:cNvSpPr/>
            <p:nvPr/>
          </p:nvSpPr>
          <p:spPr>
            <a:xfrm>
              <a:off x="6579283" y="3896683"/>
              <a:ext cx="457200" cy="35480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10800000" flipV="1">
              <a:off x="2586178" y="2460146"/>
              <a:ext cx="4319041" cy="12433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82739" y="2460145"/>
              <a:ext cx="1228725" cy="1243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THREAD 0</a:t>
              </a:r>
              <a:b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(CPU)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76762" y="2460144"/>
              <a:ext cx="1228725" cy="1243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THREAD 1</a:t>
              </a:r>
              <a:b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(FPGA)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679933" y="2460144"/>
                  <a:ext cx="1243353" cy="12433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THREAD </a:t>
                  </a:r>
                  <a:br>
                    <a:rPr lang="en-US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r>
                    <a:rPr lang="en-US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/>
                  </a:r>
                  <a:br>
                    <a:rPr lang="en-US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</a:br>
                  <a:r>
                    <a:rPr lang="en-US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(FPGA)</a:t>
                  </a:r>
                  <a:endParaRPr lang="en-US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933" y="2460144"/>
                  <a:ext cx="1243353" cy="124335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/>
            <p:cNvSpPr/>
            <p:nvPr/>
          </p:nvSpPr>
          <p:spPr>
            <a:xfrm rot="10800000" flipV="1">
              <a:off x="7274101" y="2460146"/>
              <a:ext cx="3624220" cy="33882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75824" y="2460146"/>
              <a:ext cx="1096189" cy="3388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THREAD 0</a:t>
              </a:r>
              <a:b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RESULT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89378" y="2460144"/>
              <a:ext cx="1096189" cy="3388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THREAD 1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RESULT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9808012" y="2460144"/>
                  <a:ext cx="1086909" cy="338820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THREAD </a:t>
                  </a:r>
                  <a14:m>
                    <m:oMath xmlns:m="http://schemas.openxmlformats.org/officeDocument/2006/math">
                      <m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endParaRPr lang="en-US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RESULT</a:t>
                  </a:r>
                  <a:endParaRPr lang="en-US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8012" y="2460144"/>
                  <a:ext cx="1086909" cy="33882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59" r="-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9205222" y="2104111"/>
            <a:ext cx="2909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Distribution between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threads could be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7280" y="1762244"/>
            <a:ext cx="335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Distribute workload </a:t>
            </a:r>
            <a:br>
              <a:rPr lang="en-US" dirty="0" smtClean="0"/>
            </a:br>
            <a:r>
              <a:rPr lang="en-US" dirty="0" smtClean="0"/>
              <a:t>between CPU and FPGAs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8393" y="2701362"/>
                <a:ext cx="1091956" cy="523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Matrix A’</a:t>
                </a:r>
                <a:b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</a:rPr>
                  <a:t/>
                </a:r>
                <a:b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</a:rPr>
                </a:br>
                <a:endParaRPr lang="en-US" sz="11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3" y="2701362"/>
                <a:ext cx="1091956" cy="523285"/>
              </a:xfrm>
              <a:prstGeom prst="rect">
                <a:avLst/>
              </a:prstGeom>
              <a:blipFill rotWithShape="0">
                <a:blip r:embed="rId5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440842" y="2361877"/>
                <a:ext cx="1233623" cy="1222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Matrix B’</a:t>
                </a:r>
                <a:b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𝑥𝑁</m:t>
                          </m:r>
                        </m:e>
                      </m:d>
                    </m:oMath>
                  </m:oMathPara>
                </a14:m>
                <a:endParaRPr lang="en-US" sz="14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per sub matrix</a:t>
                </a:r>
              </a:p>
              <a:p>
                <a:pPr algn="ctr"/>
                <a:endParaRPr lang="en-US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42" y="2361877"/>
                <a:ext cx="1233623" cy="1222707"/>
              </a:xfrm>
              <a:prstGeom prst="rect">
                <a:avLst/>
              </a:prstGeom>
              <a:blipFill rotWithShape="0">
                <a:blip r:embed="rId6"/>
                <a:stretch>
                  <a:fillRect l="-1478" t="-498" r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775744" y="2346488"/>
                <a:ext cx="1075828" cy="1238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Matrix C’</a:t>
                </a:r>
                <a:b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chemeClr val="accent2">
                        <a:lumMod val="50000"/>
                      </a:schemeClr>
                    </a:solidFill>
                  </a:rPr>
                  <a:t>per </a:t>
                </a:r>
                <a:r>
                  <a:rPr lang="en-US" sz="1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sub matrix</a:t>
                </a:r>
                <a:endParaRPr lang="en-US" sz="11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744" y="2346488"/>
                <a:ext cx="1075828" cy="1238096"/>
              </a:xfrm>
              <a:prstGeom prst="rect">
                <a:avLst/>
              </a:prstGeom>
              <a:blipFill rotWithShape="0">
                <a:blip r:embed="rId7"/>
                <a:stretch>
                  <a:fillRect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8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8947" y="2151736"/>
            <a:ext cx="34249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2x speedup over CPU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1.5x speedup over GPU only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Best performance achieved at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40</a:t>
            </a:r>
            <a:r>
              <a:rPr lang="he-IL" dirty="0" smtClean="0">
                <a:solidFill>
                  <a:schemeClr val="accent2">
                    <a:lumMod val="50000"/>
                  </a:schemeClr>
                </a:solidFill>
              </a:rPr>
              <a:t>%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CPU, 60%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Consider low performance GPU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Matrix size exceeds available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memory on GPU!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Better speedup with larger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matrixes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7" y="2151736"/>
            <a:ext cx="7793285" cy="34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Nsight</a:t>
            </a:r>
            <a:r>
              <a:rPr lang="en-US" dirty="0" smtClean="0"/>
              <a:t> Analysis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240" y="3888509"/>
            <a:ext cx="10444480" cy="5674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Proof of parallelism in computations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" y="1835519"/>
            <a:ext cx="10058400" cy="18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Performance depends on hardware and matrix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A test bench was created to find the optimal workload per setting. (A fast and slow variant).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Although the graphs may seem linear, testing showed high error rates when applying crude linear equations to finding the optimal operation point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606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1142</TotalTime>
  <Words>519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Retrospect</vt:lpstr>
      <vt:lpstr>End Project Presentation</vt:lpstr>
      <vt:lpstr>Project goal</vt:lpstr>
      <vt:lpstr>Tools</vt:lpstr>
      <vt:lpstr>What was achieved</vt:lpstr>
      <vt:lpstr>Method</vt:lpstr>
      <vt:lpstr>Method: CPU FPGA </vt:lpstr>
      <vt:lpstr>Performance</vt:lpstr>
      <vt:lpstr>Nsight Analysis  </vt:lpstr>
      <vt:lpstr>Testing</vt:lpstr>
      <vt:lpstr>FPGA integration</vt:lpstr>
      <vt:lpstr>Matrices Structure In memory</vt:lpstr>
      <vt:lpstr>Limitations 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semester presentation</dc:title>
  <dc:creator>Alexander Mnouskin</dc:creator>
  <cp:lastModifiedBy>Manuskin, Alex</cp:lastModifiedBy>
  <cp:revision>43</cp:revision>
  <dcterms:created xsi:type="dcterms:W3CDTF">2015-06-06T08:29:59Z</dcterms:created>
  <dcterms:modified xsi:type="dcterms:W3CDTF">2015-10-24T12:17:33Z</dcterms:modified>
</cp:coreProperties>
</file>