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90600" y="274637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400800"/>
            <a:ext cx="99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9518" y="5968200"/>
            <a:ext cx="251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51" y="6259224"/>
            <a:ext cx="1557300" cy="5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5" y="6127049"/>
            <a:ext cx="12054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173" y="6259225"/>
            <a:ext cx="2166598" cy="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04.png"/><Relationship Id="rId9" Type="http://schemas.openxmlformats.org/officeDocument/2006/relationships/image" Target="../media/image08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USPTO Citation Recommender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TAU, IBM, UCB, JHU</a:t>
            </a:r>
          </a:p>
        </p:txBody>
      </p:sp>
      <p:pic>
        <p:nvPicPr>
          <p:cNvPr descr="whiting.small.horizontal.blue copy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150" y="4654965"/>
            <a:ext cx="2970000" cy="13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8849" y="4984050"/>
            <a:ext cx="210540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724" y="4907700"/>
            <a:ext cx="1625099" cy="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575" y="4907700"/>
            <a:ext cx="3077715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Issue: Data Wrangling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b="1" lang="en-US" sz="2400"/>
              <a:t>very</a:t>
            </a:r>
            <a:r>
              <a:rPr lang="en-US" sz="2400"/>
              <a:t> sparse!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Construct train/dev/test split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and additional cleaning of data 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Train classifier and complete system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subsystems need to be chained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Improve features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PLSA, topic modeling (e.g., R ‘stm’ package)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Additional features from citation graph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e.g., spectral embedding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>
            <a:stCxn id="94" idx="7"/>
            <a:endCxn id="96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9" idx="6"/>
            <a:endCxn id="98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5" idx="7"/>
            <a:endCxn id="99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9" idx="5"/>
            <a:endCxn id="97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97" idx="0"/>
            <a:endCxn id="98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94" idx="4"/>
            <a:endCxn id="99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>
            <a:endCxn id="116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7" name="Shape 117"/>
          <p:cNvCxnSpPr>
            <a:stCxn id="116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8" name="Shape 118"/>
          <p:cNvCxnSpPr>
            <a:endCxn id="119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0" name="Shape 120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>
            <a:stCxn id="120" idx="6"/>
            <a:endCxn id="94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22" name="Shape 122"/>
          <p:cNvCxnSpPr>
            <a:stCxn id="123" idx="3"/>
            <a:endCxn id="119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24" name="Shape 124"/>
          <p:cNvCxnSpPr>
            <a:stCxn id="119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5" name="Shape 125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" name="Shape 128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29" name="Shape 129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0" name="Shape 130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2" name="Shape 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5" name="Shape 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 (using LLHash)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neighborhoods of LSH matches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Incorporates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(MLR); link prediction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Featurization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Patent abstracts mapped to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Stemming, removal of stop-words, etc.</a:t>
            </a:r>
          </a:p>
          <a:p>
            <a:pPr indent="-342900" lvl="1" marL="1828800" rtl="0">
              <a:spcBef>
                <a:spcPts val="0"/>
              </a:spcBef>
              <a:buSzPct val="100000"/>
            </a:pPr>
            <a:r>
              <a:rPr lang="en-US" sz="1800"/>
              <a:t>code from January Hackathon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Dimensionality reduction using lib-Skylark SVD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Link Prediction: Baseline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/>
              <a:t>Task: </a:t>
            </a:r>
            <a:r>
              <a:rPr lang="en-US" sz="3000"/>
              <a:t>predict whether two patents share an edge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Balanced training set of 25K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examples: from citation graph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Negative examples: random pairs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Balanced test set of 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83% link prediction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Embeds vertices of graph into Euclidean space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Communities manifest as clusters in Euclidean space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spokes suggest strong community structure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vertices with low degree mapped near origin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pic>
        <p:nvPicPr>
          <p:cNvPr descr="sbm_eig_0_and_1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7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2_and_3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62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5_and_7.pn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87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8_and_6.png"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062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2285400" y="549125"/>
            <a:ext cx="457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Projections of k=10 blocks in 10 dimensions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