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990600" y="274637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400800"/>
            <a:ext cx="990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whiting.small.horizontal.blue copy.png"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9518" y="5968200"/>
            <a:ext cx="25191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bm_sp_lockup_western-02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451" y="6259224"/>
            <a:ext cx="1557300" cy="5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5" y="6127049"/>
            <a:ext cx="1205400" cy="6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173" y="6259225"/>
            <a:ext cx="2166598" cy="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9" Type="http://schemas.openxmlformats.org/officeDocument/2006/relationships/image" Target="../media/image08.png"/><Relationship Id="rId5" Type="http://schemas.openxmlformats.org/officeDocument/2006/relationships/image" Target="../media/image04.png"/><Relationship Id="rId6" Type="http://schemas.openxmlformats.org/officeDocument/2006/relationships/image" Target="../media/image06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USPTO Citation Recommender System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TAU, IBM, UCB, JHU</a:t>
            </a:r>
          </a:p>
        </p:txBody>
      </p:sp>
      <p:pic>
        <p:nvPicPr>
          <p:cNvPr descr="whiting.small.horizontal.blue copy.png"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150" y="4654965"/>
            <a:ext cx="2970000" cy="134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bm_sp_lockup_western-02" id="70" name="Shape 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8849" y="4984050"/>
            <a:ext cx="2105400" cy="8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724" y="4907700"/>
            <a:ext cx="1625099" cy="8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575" y="4907700"/>
            <a:ext cx="3077715" cy="9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5257800"/>
            <a:ext cx="8229600" cy="7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3000"/>
              <a:t>After fitting SBM (k=600  blocks)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permuted_adjacency_k_600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375" y="1019000"/>
            <a:ext cx="4422175" cy="44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pic>
        <p:nvPicPr>
          <p:cNvPr descr="sbm_eig_0_and_1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87" y="12695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2_and_3.png"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062" y="12695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5_and_7.png"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87" y="37079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8_and_6.png" id="189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5062" y="3707950"/>
            <a:ext cx="36671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type="title"/>
          </p:nvPr>
        </p:nvSpPr>
        <p:spPr>
          <a:xfrm>
            <a:off x="2285400" y="549125"/>
            <a:ext cx="4573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Projections of k=10 blocks in 10 dimensions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Issue: Data Wrangling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00200"/>
            <a:ext cx="8229600" cy="3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Messy data!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Numbers can appear with/without punctuation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Collisions between different national systems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Many missing fields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Citation graph is very sparse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~300 edges in all of H04 from 2002 to 2015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(Partial) Solutions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Cleaning the data: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Normalize patent numbers (e.g., remove punctuation)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Creates new set of collisions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Desparsify citation graph: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Join patents/applications that cite the same document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~33M edges for 670K nodes in all of category H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1e-4 sparsity factor-- still </a:t>
            </a:r>
            <a:r>
              <a:rPr b="1" lang="en-US" sz="2400"/>
              <a:t>very</a:t>
            </a:r>
            <a:r>
              <a:rPr lang="en-US" sz="2400"/>
              <a:t> sparse!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Vast majority of effort went into data cleaning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Construct train/dev/test split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and additional cleaning of data set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Train classifier and complete system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subsystems need to be chained together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Improve features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PLSA, topic modeling (e.g., R ‘stm’ package)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Additional features from citation graph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e.g., spectral embedding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Citation Recommender System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Examiners need to find related patents: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assess quality of applications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supply additional citations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Current search capabilities are limited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standard Boolean search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not much else?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Lots of Existing Information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Information in the form of: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Linguistic information (abstracts, full text, etc)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Citation information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Coauthorship/collaboration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Categorization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Examiner names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System Diagram</a:t>
            </a:r>
          </a:p>
        </p:txBody>
      </p:sp>
      <p:pic>
        <p:nvPicPr>
          <p:cNvPr descr="Open ...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0" y="3130997"/>
            <a:ext cx="1095219" cy="10403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3483681" y="332050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184762" y="4144952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998267" y="3125131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070955" y="433283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275200" y="3673716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3720286" y="3784175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>
            <a:stCxn id="94" idx="7"/>
            <a:endCxn id="96" idx="2"/>
          </p:cNvCxnSpPr>
          <p:nvPr/>
        </p:nvCxnSpPr>
        <p:spPr>
          <a:xfrm flipH="1" rot="10800000">
            <a:off x="3673682" y="3221937"/>
            <a:ext cx="324600" cy="12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>
            <a:stCxn id="99" idx="6"/>
            <a:endCxn id="98" idx="2"/>
          </p:cNvCxnSpPr>
          <p:nvPr/>
        </p:nvCxnSpPr>
        <p:spPr>
          <a:xfrm flipH="1" rot="10800000">
            <a:off x="3942886" y="3770525"/>
            <a:ext cx="332400" cy="11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>
            <a:stCxn id="95" idx="7"/>
            <a:endCxn id="99" idx="3"/>
          </p:cNvCxnSpPr>
          <p:nvPr/>
        </p:nvCxnSpPr>
        <p:spPr>
          <a:xfrm flipH="1" rot="10800000">
            <a:off x="3374763" y="3949190"/>
            <a:ext cx="378000" cy="22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>
            <a:stCxn id="99" idx="5"/>
            <a:endCxn id="97" idx="1"/>
          </p:cNvCxnSpPr>
          <p:nvPr/>
        </p:nvCxnSpPr>
        <p:spPr>
          <a:xfrm>
            <a:off x="3910287" y="3949337"/>
            <a:ext cx="193200" cy="41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>
            <a:stCxn id="97" idx="0"/>
            <a:endCxn id="98" idx="4"/>
          </p:cNvCxnSpPr>
          <p:nvPr/>
        </p:nvCxnSpPr>
        <p:spPr>
          <a:xfrm flipH="1" rot="10800000">
            <a:off x="4182255" y="3867230"/>
            <a:ext cx="204300" cy="46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>
            <a:stCxn id="94" idx="4"/>
            <a:endCxn id="99" idx="1"/>
          </p:cNvCxnSpPr>
          <p:nvPr/>
        </p:nvCxnSpPr>
        <p:spPr>
          <a:xfrm>
            <a:off x="3594981" y="3514000"/>
            <a:ext cx="157800" cy="298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043" y="301367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1016" y="31251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9283" y="3697199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4349" y="3519267"/>
            <a:ext cx="153599" cy="7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67794" y="2649199"/>
            <a:ext cx="153600" cy="72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2677" y="24847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8376" y="1027300"/>
            <a:ext cx="576899" cy="76919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644075" y="171302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Query Application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35220" y="3325803"/>
            <a:ext cx="163200" cy="77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>
            <a:endCxn id="116" idx="0"/>
          </p:cNvCxnSpPr>
          <p:nvPr/>
        </p:nvCxnSpPr>
        <p:spPr>
          <a:xfrm>
            <a:off x="7616825" y="2069425"/>
            <a:ext cx="0" cy="37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7" name="Shape 117"/>
          <p:cNvCxnSpPr>
            <a:stCxn id="116" idx="2"/>
          </p:cNvCxnSpPr>
          <p:nvPr/>
        </p:nvCxnSpPr>
        <p:spPr>
          <a:xfrm>
            <a:off x="7616825" y="2917525"/>
            <a:ext cx="0" cy="352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8" name="Shape 118"/>
          <p:cNvCxnSpPr>
            <a:endCxn id="119" idx="3"/>
          </p:cNvCxnSpPr>
          <p:nvPr/>
        </p:nvCxnSpPr>
        <p:spPr>
          <a:xfrm rot="10800000">
            <a:off x="6947375" y="3666675"/>
            <a:ext cx="506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20" name="Shape 120"/>
          <p:cNvSpPr/>
          <p:nvPr/>
        </p:nvSpPr>
        <p:spPr>
          <a:xfrm>
            <a:off x="3068292" y="3280981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Shape 121"/>
          <p:cNvCxnSpPr>
            <a:stCxn id="120" idx="6"/>
            <a:endCxn id="94" idx="2"/>
          </p:cNvCxnSpPr>
          <p:nvPr/>
        </p:nvCxnSpPr>
        <p:spPr>
          <a:xfrm>
            <a:off x="3290892" y="3377731"/>
            <a:ext cx="192900" cy="3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 txBox="1"/>
          <p:nvPr/>
        </p:nvSpPr>
        <p:spPr>
          <a:xfrm>
            <a:off x="5254175" y="3335325"/>
            <a:ext cx="1693199" cy="662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Retrieval and Reranking</a:t>
            </a:r>
          </a:p>
        </p:txBody>
      </p:sp>
      <p:cxnSp>
        <p:nvCxnSpPr>
          <p:cNvPr id="122" name="Shape 122"/>
          <p:cNvCxnSpPr>
            <a:stCxn id="123" idx="3"/>
            <a:endCxn id="119" idx="1"/>
          </p:cNvCxnSpPr>
          <p:nvPr/>
        </p:nvCxnSpPr>
        <p:spPr>
          <a:xfrm>
            <a:off x="4682975" y="3666675"/>
            <a:ext cx="571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24" name="Shape 124"/>
          <p:cNvCxnSpPr>
            <a:stCxn id="119" idx="2"/>
          </p:cNvCxnSpPr>
          <p:nvPr/>
        </p:nvCxnSpPr>
        <p:spPr>
          <a:xfrm>
            <a:off x="6100775" y="3998025"/>
            <a:ext cx="0" cy="39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25" name="Shape 125"/>
          <p:cNvSpPr txBox="1"/>
          <p:nvPr/>
        </p:nvSpPr>
        <p:spPr>
          <a:xfrm>
            <a:off x="5134075" y="534547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Query Results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59159" y="2624175"/>
            <a:ext cx="153600" cy="7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1749713" y="2978800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8" name="Shape 128"/>
          <p:cNvSpPr txBox="1"/>
          <p:nvPr/>
        </p:nvSpPr>
        <p:spPr>
          <a:xfrm>
            <a:off x="549550" y="2350975"/>
            <a:ext cx="1693200" cy="66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Build Citation Graph</a:t>
            </a:r>
          </a:p>
        </p:txBody>
      </p:sp>
      <p:sp>
        <p:nvSpPr>
          <p:cNvPr id="129" name="Shape 129"/>
          <p:cNvSpPr/>
          <p:nvPr/>
        </p:nvSpPr>
        <p:spPr>
          <a:xfrm flipH="1" rot="10800000">
            <a:off x="1774749" y="4020521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0" name="Shape 130"/>
          <p:cNvSpPr txBox="1"/>
          <p:nvPr/>
        </p:nvSpPr>
        <p:spPr>
          <a:xfrm>
            <a:off x="538175" y="4288650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770225" y="2447125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pic>
        <p:nvPicPr>
          <p:cNvPr descr="Paper, Document, Writing, Text ..." id="131" name="Shape 1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3951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2" name="Shape 1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5926" y="45359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3" name="Shape 1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2326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4" name="Shape 1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3326" y="46025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5" name="Shape 1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2676" y="4526325"/>
            <a:ext cx="576899" cy="76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Detail: Retrieval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First pass: LSH on feature vectors (using LLHash)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R</a:t>
            </a:r>
            <a:r>
              <a:rPr lang="en-US" sz="2400"/>
              <a:t>etrieves candidate matches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Second pass: neighborhoods of LSH matches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Incorporates citation information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Refinement/reranking: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Metric learning to rank (MLR); link prediction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Positive examples already exist: Examiner citations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Detail: Featurization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Patent abstracts mapped to feature vectors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Stemming, removal of stop-words, etc.</a:t>
            </a:r>
          </a:p>
          <a:p>
            <a:pPr indent="-342900" lvl="1" marL="1828800" rtl="0">
              <a:spcBef>
                <a:spcPts val="0"/>
              </a:spcBef>
              <a:buSzPct val="100000"/>
            </a:pPr>
            <a:r>
              <a:rPr lang="en-US" sz="1800"/>
              <a:t>code from January Hackathon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Dimensionality reduction using lib-Skylark SVD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Link Prediction: Baseline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000"/>
              <a:t>Task: </a:t>
            </a:r>
            <a:r>
              <a:rPr lang="en-US" sz="3000"/>
              <a:t>predict whether two patents share an edge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Balanced training set of 25K examples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Positive examples: from citation graph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Negative examples: random pairs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Balanced test set of 5K examples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83% link prediction 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Embeds vertices of graph into Euclidean space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Communities manifest as clusters in Euclidean space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spokes suggest strong community structure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vertices with low degree mapped near origin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5257800"/>
            <a:ext cx="8229600" cy="7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3000"/>
              <a:t>Full citation graph (~600K nodes)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orig_adjacency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25" y="1019000"/>
            <a:ext cx="4422175" cy="44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