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jpg"/><Relationship Id="rId4" Type="http://schemas.openxmlformats.org/officeDocument/2006/relationships/image" Target="../media/image0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3048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2057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800" y="4064162"/>
            <a:ext cx="5486399" cy="248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Picture.jp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84887"/>
            <a:ext cx="121919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Picture.jpg" id="24" name="Shape 24"/>
          <p:cNvPicPr preferRelativeResize="0"/>
          <p:nvPr/>
        </p:nvPicPr>
        <p:blipFill rotWithShape="1">
          <a:blip r:embed="rId3">
            <a:alphaModFix/>
          </a:blip>
          <a:srcRect b="32519" l="29624" r="31664" t="0"/>
          <a:stretch/>
        </p:blipFill>
        <p:spPr>
          <a:xfrm>
            <a:off x="119063" y="33338"/>
            <a:ext cx="965199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990600" y="274637"/>
            <a:ext cx="7696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1752600" y="6400800"/>
            <a:ext cx="11430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400800"/>
            <a:ext cx="990599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iting.small.horizontal.blue copy.png" id="30" name="Shape 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7353" y="5867400"/>
            <a:ext cx="2741447" cy="124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none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5" Type="http://schemas.openxmlformats.org/officeDocument/2006/relationships/image" Target="../media/image07.png"/><Relationship Id="rId6" Type="http://schemas.openxmlformats.org/officeDocument/2006/relationships/image" Target="../media/image04.png"/><Relationship Id="rId7" Type="http://schemas.openxmlformats.org/officeDocument/2006/relationships/image" Target="../media/image06.png"/><Relationship Id="rId8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Citation Recommender System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Examiners need to find related patents: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assess quality of applications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supply additional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Current search capabilities are limited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standard Boolean search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not much else?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Construct train/dev/test split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and additional cleaning of data 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Train classifier and complete system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subsystems need to be chained together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Improve features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PLSA, topic modeling (e.g., R ‘stm’ package)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Additional features from citation graph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e.g., spectral embedding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Lots of Existing Information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/>
              <a:t>Information in the form of: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Linguistic information (abstracts, full text, etc)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Citation information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Coauthorship/collaboration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Categorization</a:t>
            </a:r>
          </a:p>
          <a:p>
            <a:pPr indent="-419100" lvl="0" marL="914400" rtl="0">
              <a:spcBef>
                <a:spcPts val="0"/>
              </a:spcBef>
              <a:buSzPct val="100000"/>
            </a:pPr>
            <a:r>
              <a:rPr lang="en-US" sz="3000"/>
              <a:t>Examiner names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Diagram</a:t>
            </a:r>
          </a:p>
        </p:txBody>
      </p:sp>
      <p:pic>
        <p:nvPicPr>
          <p:cNvPr descr="Open ...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3130997"/>
            <a:ext cx="1095219" cy="10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3483681" y="332050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184762" y="4144952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998267" y="3125131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070955" y="4332830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275200" y="3673716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720286" y="3784175"/>
            <a:ext cx="222600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Shape 115"/>
          <p:cNvCxnSpPr>
            <a:stCxn id="109" idx="7"/>
            <a:endCxn id="111" idx="2"/>
          </p:cNvCxnSpPr>
          <p:nvPr/>
        </p:nvCxnSpPr>
        <p:spPr>
          <a:xfrm flipH="1" rot="10800000">
            <a:off x="3673682" y="3221937"/>
            <a:ext cx="324600" cy="12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14" idx="6"/>
            <a:endCxn id="113" idx="2"/>
          </p:cNvCxnSpPr>
          <p:nvPr/>
        </p:nvCxnSpPr>
        <p:spPr>
          <a:xfrm flipH="1" rot="10800000">
            <a:off x="3942886" y="3770525"/>
            <a:ext cx="332400" cy="11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10" idx="7"/>
            <a:endCxn id="114" idx="3"/>
          </p:cNvCxnSpPr>
          <p:nvPr/>
        </p:nvCxnSpPr>
        <p:spPr>
          <a:xfrm flipH="1" rot="10800000">
            <a:off x="3374763" y="3949190"/>
            <a:ext cx="378000" cy="22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4" idx="5"/>
            <a:endCxn id="112" idx="1"/>
          </p:cNvCxnSpPr>
          <p:nvPr/>
        </p:nvCxnSpPr>
        <p:spPr>
          <a:xfrm>
            <a:off x="3910287" y="3949337"/>
            <a:ext cx="193200" cy="41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12" idx="0"/>
            <a:endCxn id="113" idx="4"/>
          </p:cNvCxnSpPr>
          <p:nvPr/>
        </p:nvCxnSpPr>
        <p:spPr>
          <a:xfrm flipH="1" rot="10800000">
            <a:off x="4182255" y="3867230"/>
            <a:ext cx="204300" cy="46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09" idx="4"/>
            <a:endCxn id="114" idx="1"/>
          </p:cNvCxnSpPr>
          <p:nvPr/>
        </p:nvCxnSpPr>
        <p:spPr>
          <a:xfrm>
            <a:off x="3594981" y="3514000"/>
            <a:ext cx="157800" cy="29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043" y="301367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016" y="31251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9283" y="3697199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4349" y="3519267"/>
            <a:ext cx="153599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7794" y="2649199"/>
            <a:ext cx="153600" cy="7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2677" y="24847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27" name="Shape 1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76" y="1027300"/>
            <a:ext cx="576899" cy="7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644075" y="171302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Application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35220" y="3325803"/>
            <a:ext cx="163200" cy="7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>
            <a:endCxn id="131" idx="0"/>
          </p:cNvCxnSpPr>
          <p:nvPr/>
        </p:nvCxnSpPr>
        <p:spPr>
          <a:xfrm>
            <a:off x="7616825" y="2069425"/>
            <a:ext cx="0" cy="37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2" name="Shape 132"/>
          <p:cNvCxnSpPr>
            <a:stCxn id="131" idx="2"/>
          </p:cNvCxnSpPr>
          <p:nvPr/>
        </p:nvCxnSpPr>
        <p:spPr>
          <a:xfrm>
            <a:off x="7616825" y="2917525"/>
            <a:ext cx="0" cy="35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3" name="Shape 133"/>
          <p:cNvCxnSpPr>
            <a:endCxn id="134" idx="3"/>
          </p:cNvCxnSpPr>
          <p:nvPr/>
        </p:nvCxnSpPr>
        <p:spPr>
          <a:xfrm rot="10800000">
            <a:off x="6947375" y="3666675"/>
            <a:ext cx="50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35" name="Shape 135"/>
          <p:cNvSpPr/>
          <p:nvPr/>
        </p:nvSpPr>
        <p:spPr>
          <a:xfrm>
            <a:off x="3068292" y="3280981"/>
            <a:ext cx="222599" cy="193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Shape 136"/>
          <p:cNvCxnSpPr>
            <a:stCxn id="135" idx="6"/>
            <a:endCxn id="109" idx="2"/>
          </p:cNvCxnSpPr>
          <p:nvPr/>
        </p:nvCxnSpPr>
        <p:spPr>
          <a:xfrm>
            <a:off x="3290892" y="3377731"/>
            <a:ext cx="192900" cy="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 txBox="1"/>
          <p:nvPr/>
        </p:nvSpPr>
        <p:spPr>
          <a:xfrm>
            <a:off x="5254175" y="3335325"/>
            <a:ext cx="1693199" cy="662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Retrieval and Reranking</a:t>
            </a:r>
          </a:p>
        </p:txBody>
      </p:sp>
      <p:cxnSp>
        <p:nvCxnSpPr>
          <p:cNvPr id="137" name="Shape 137"/>
          <p:cNvCxnSpPr>
            <a:stCxn id="138" idx="3"/>
            <a:endCxn id="134" idx="1"/>
          </p:cNvCxnSpPr>
          <p:nvPr/>
        </p:nvCxnSpPr>
        <p:spPr>
          <a:xfrm>
            <a:off x="4682975" y="3666675"/>
            <a:ext cx="571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cxnSp>
        <p:nvCxnSpPr>
          <p:cNvPr id="139" name="Shape 139"/>
          <p:cNvCxnSpPr>
            <a:stCxn id="134" idx="2"/>
          </p:cNvCxnSpPr>
          <p:nvPr/>
        </p:nvCxnSpPr>
        <p:spPr>
          <a:xfrm>
            <a:off x="6100775" y="3998025"/>
            <a:ext cx="0" cy="39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lg" w="lg" type="stealth"/>
          </a:ln>
        </p:spPr>
      </p:cxnSp>
      <p:sp>
        <p:nvSpPr>
          <p:cNvPr id="140" name="Shape 140"/>
          <p:cNvSpPr txBox="1"/>
          <p:nvPr/>
        </p:nvSpPr>
        <p:spPr>
          <a:xfrm>
            <a:off x="5134075" y="534547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Results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9159" y="2624175"/>
            <a:ext cx="153600" cy="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1749713" y="2978800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3" name="Shape 143"/>
          <p:cNvSpPr txBox="1"/>
          <p:nvPr/>
        </p:nvSpPr>
        <p:spPr>
          <a:xfrm>
            <a:off x="549550" y="2350975"/>
            <a:ext cx="1693200" cy="66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Citation Graph</a:t>
            </a:r>
          </a:p>
        </p:txBody>
      </p:sp>
      <p:sp>
        <p:nvSpPr>
          <p:cNvPr id="144" name="Shape 144"/>
          <p:cNvSpPr/>
          <p:nvPr/>
        </p:nvSpPr>
        <p:spPr>
          <a:xfrm flipH="1" rot="10800000">
            <a:off x="1774749" y="4020521"/>
            <a:ext cx="1254410" cy="358503"/>
          </a:xfrm>
          <a:custGeom>
            <a:pathLst>
              <a:path extrusionOk="0" h="19179" w="45462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5" name="Shape 145"/>
          <p:cNvSpPr txBox="1"/>
          <p:nvPr/>
        </p:nvSpPr>
        <p:spPr>
          <a:xfrm>
            <a:off x="538175" y="4288650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770225" y="2447125"/>
            <a:ext cx="1693200" cy="470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pic>
        <p:nvPicPr>
          <p:cNvPr descr="Paper, Document, Writing, Text ..." id="146" name="Shape 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3951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7" name="Shape 1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26" y="45359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326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49" name="Shape 1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326" y="46025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, Document, Writing, Text ..." id="150" name="Shape 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676" y="4526325"/>
            <a:ext cx="576899" cy="7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Retrieval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First pass: LSH on feature vectors (using LLHash)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R</a:t>
            </a:r>
            <a:r>
              <a:rPr lang="en-US" sz="2400"/>
              <a:t>etrieves candidate matches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Second pass: neighborhoods of LSH matches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Incorporates citation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Refinement/reranking: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Metric learning to rank (MLR)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Link prediction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Positive examples already exist: Examiner citations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Detail: Featurization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Patent abstracts mapped to feature vectors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Stemming, removal of stop-words, etc.</a:t>
            </a:r>
          </a:p>
          <a:p>
            <a:pPr indent="-342900" lvl="1" marL="1828800" rtl="0">
              <a:spcBef>
                <a:spcPts val="0"/>
              </a:spcBef>
              <a:buSzPct val="100000"/>
            </a:pPr>
            <a:r>
              <a:rPr lang="en-US" sz="1800"/>
              <a:t>code from January Hackathon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Dimensionality reduction using lib-Skylark SVD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Embeds graph into Euclidean space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Communities manifest as clusters in Euclidean space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spokes suggest strong community structure</a:t>
            </a:r>
          </a:p>
          <a:p>
            <a:pPr indent="-342900" lvl="1" marL="1371600" rtl="0">
              <a:spcBef>
                <a:spcPts val="0"/>
              </a:spcBef>
              <a:buSzPct val="100000"/>
            </a:pPr>
            <a:r>
              <a:rPr lang="en-US" sz="1800"/>
              <a:t>vertices with low degree mapped near origin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pic>
        <p:nvPicPr>
          <p:cNvPr descr="sbm_eig_0_and_1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87" y="11933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2_and_3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262" y="11933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5_and_7.png"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87" y="36317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m_eig_8_and_6.png"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262" y="3631750"/>
            <a:ext cx="36671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3099600" y="5851450"/>
            <a:ext cx="29448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Projections of k=10 blocks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Issue: Data Wrangling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2296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Messy data!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Numbers can appear with/without punctuation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Collisions between different national systems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Many missing fields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Citation graph is very sparse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~300 edges in all of H04 from 2002 to 2015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(Partial) Solutions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Cleaning the data: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Normalize patent numbers (e.g., remove punctuation)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Creates new set of collisions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Desparsify citation graph: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Join patents/applications that cite the same document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~33M edges for 670K nodes in all of category H</a:t>
            </a:r>
          </a:p>
          <a:p>
            <a:pPr indent="-381000" lvl="0" marL="914400" rtl="0">
              <a:spcBef>
                <a:spcPts val="0"/>
              </a:spcBef>
              <a:buSzPct val="100000"/>
            </a:pPr>
            <a:r>
              <a:rPr lang="en-US" sz="2400"/>
              <a:t>1e-4 sparsity factor-- still </a:t>
            </a:r>
            <a:r>
              <a:rPr b="1" lang="en-US" sz="2400"/>
              <a:t>very</a:t>
            </a:r>
            <a:r>
              <a:rPr lang="en-US" sz="2400"/>
              <a:t> sparse!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Vast majority of effort went into data 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E Template October 201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