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1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15324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10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5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78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53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87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12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96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97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19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38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57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07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990600" y="274637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990600" cy="320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Shape 58" descr="whiting.small.horizontal.blue copy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9518" y="5968200"/>
            <a:ext cx="25191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 descr="ibm_sp_lockup_western-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4451" y="6259224"/>
            <a:ext cx="1557300" cy="59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25" y="6127049"/>
            <a:ext cx="1205400" cy="6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6173" y="6259225"/>
            <a:ext cx="2166598" cy="6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Patent Citation </a:t>
            </a:r>
            <a:r>
              <a:rPr lang="en-US" dirty="0"/>
              <a:t>Recommender System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000" i="1" dirty="0" smtClean="0"/>
              <a:t>Haim Avron</a:t>
            </a:r>
            <a:r>
              <a:rPr lang="en-US" sz="2000" dirty="0" smtClean="0"/>
              <a:t>, Ken Clarkson</a:t>
            </a:r>
            <a:r>
              <a:rPr lang="en-US" sz="2000" dirty="0"/>
              <a:t>, </a:t>
            </a:r>
            <a:r>
              <a:rPr lang="en-US" sz="2000" dirty="0" err="1"/>
              <a:t>Kimon</a:t>
            </a:r>
            <a:r>
              <a:rPr lang="en-US" sz="2000" dirty="0"/>
              <a:t> </a:t>
            </a:r>
            <a:r>
              <a:rPr lang="en-US" sz="2000" dirty="0" err="1" smtClean="0"/>
              <a:t>Fountoulakis</a:t>
            </a:r>
            <a:r>
              <a:rPr lang="en-US" sz="2000" dirty="0" smtClean="0"/>
              <a:t>, </a:t>
            </a:r>
            <a:r>
              <a:rPr lang="en-US" sz="2000" dirty="0"/>
              <a:t>Alex </a:t>
            </a:r>
            <a:r>
              <a:rPr lang="en-US" sz="2000" dirty="0" err="1" smtClean="0"/>
              <a:t>Gittens</a:t>
            </a:r>
            <a:r>
              <a:rPr lang="en-US" sz="2000" dirty="0" smtClean="0"/>
              <a:t>,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Georgios </a:t>
            </a:r>
            <a:r>
              <a:rPr lang="en-US" sz="2000" dirty="0" err="1" smtClean="0"/>
              <a:t>Kollias</a:t>
            </a:r>
            <a:r>
              <a:rPr lang="en-US" sz="2000" dirty="0" smtClean="0"/>
              <a:t>, </a:t>
            </a:r>
            <a:r>
              <a:rPr lang="en-US" sz="2000" dirty="0" err="1"/>
              <a:t>Disa</a:t>
            </a:r>
            <a:r>
              <a:rPr lang="en-US" sz="2000" dirty="0"/>
              <a:t> </a:t>
            </a:r>
            <a:r>
              <a:rPr lang="en-US" sz="2000" dirty="0" err="1"/>
              <a:t>Mhembere</a:t>
            </a:r>
            <a:r>
              <a:rPr lang="en-US" sz="2000" dirty="0"/>
              <a:t> </a:t>
            </a:r>
            <a:r>
              <a:rPr lang="en-US" sz="2000" dirty="0" smtClean="0"/>
              <a:t> </a:t>
            </a:r>
          </a:p>
        </p:txBody>
      </p:sp>
      <p:pic>
        <p:nvPicPr>
          <p:cNvPr id="69" name="Shape 69" descr="whiting.small.horizontal.blue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0150" y="4654965"/>
            <a:ext cx="2970000" cy="134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 descr="ibm_sp_lockup_western-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18849" y="4984050"/>
            <a:ext cx="2105400" cy="8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3724" y="4907700"/>
            <a:ext cx="1625099" cy="8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4575" y="4907700"/>
            <a:ext cx="3077715" cy="9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Stochastic Block Modeling 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5257800"/>
            <a:ext cx="8229600" cy="72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US" sz="3000"/>
              <a:t>After fitting SBM (k=600  blocks)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79" name="Shape 179" descr="permuted_adjacency_k_60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375" y="1019000"/>
            <a:ext cx="4422175" cy="44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Stochastic Block Modeling </a:t>
            </a:r>
          </a:p>
        </p:txBody>
      </p:sp>
      <p:pic>
        <p:nvPicPr>
          <p:cNvPr id="186" name="Shape 186" descr="sbm_eig_0_and_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687" y="1269550"/>
            <a:ext cx="366712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 descr="sbm_eig_2_and_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062" y="1269550"/>
            <a:ext cx="366712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 descr="sbm_eig_5_and_7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687" y="3707950"/>
            <a:ext cx="366712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 descr="sbm_eig_8_and_6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5062" y="3707950"/>
            <a:ext cx="3667125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2285400" y="549125"/>
            <a:ext cx="45732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Projections of k=10 blocks in 10 dimensions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Challenges: Data Wrangling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61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3000"/>
              <a:t>Messy data!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/>
              <a:t>Numbers can appear with/without punctuation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/>
              <a:t>Collisions between different national systems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/>
              <a:t>Many missing fields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3000"/>
              <a:t>Citation graph is very sparse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/>
              <a:t>~300 edges in all of H04 from 2002 to 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(Partial) Solutions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81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3000"/>
              <a:t>Cleaning the data: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/>
              <a:t>Normalize patent numbers (e.g., remove punctuation)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/>
              <a:t>Creates new set of collisions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3000"/>
              <a:t>Desparsify citation graph: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/>
              <a:t>Join patents/applications that cite the same document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/>
              <a:t>~33M edges for 670K nodes in all of category H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/>
              <a:t>1e-4 sparsity factor-- still </a:t>
            </a:r>
            <a:r>
              <a:rPr lang="en-US" sz="2400" b="1"/>
              <a:t>very</a:t>
            </a:r>
            <a:r>
              <a:rPr lang="en-US" sz="2400"/>
              <a:t> sparse!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3000"/>
              <a:t>Vast majority of effort went into data cleaning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Next Steps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81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400"/>
              <a:t>Construct larger and better train/dev/test split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-US" sz="1800"/>
              <a:t>and additional cleaning of data set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-US" sz="1800"/>
              <a:t>Better negative example set?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400"/>
              <a:t>Test the filtering step (i.e. using LSH)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-US" sz="1800"/>
              <a:t>subsystems need to be chained together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400"/>
              <a:t>Improve features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-US" sz="1800"/>
              <a:t>PLSA, topic modeling (e.g., R ‘stm’ package)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-US" sz="1800"/>
              <a:t>Not just abstract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-US" sz="1800"/>
              <a:t>Additional features from citation graph</a:t>
            </a:r>
          </a:p>
          <a:p>
            <a:pPr marL="1371600" lvl="1" indent="-342900" rtl="0">
              <a:spcBef>
                <a:spcPts val="0"/>
              </a:spcBef>
              <a:buSzPct val="100000"/>
            </a:pPr>
            <a:r>
              <a:rPr lang="en-US" sz="1800"/>
              <a:t>e.g., spectral embedding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Citation Recommender System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3600" dirty="0"/>
              <a:t>Examiners need to find related patents:</a:t>
            </a:r>
          </a:p>
          <a:p>
            <a:pPr marL="914400" lvl="0" indent="-419100" rtl="0">
              <a:spcBef>
                <a:spcPts val="0"/>
              </a:spcBef>
              <a:buSzPct val="100000"/>
            </a:pPr>
            <a:r>
              <a:rPr lang="en-US" sz="3000" dirty="0"/>
              <a:t>assess quality of applications</a:t>
            </a:r>
          </a:p>
          <a:p>
            <a:pPr marL="914400" lvl="0" indent="-419100" rtl="0">
              <a:spcBef>
                <a:spcPts val="0"/>
              </a:spcBef>
              <a:buSzPct val="100000"/>
            </a:pPr>
            <a:r>
              <a:rPr lang="en-US" sz="3000" dirty="0"/>
              <a:t>supply additional citations</a:t>
            </a:r>
          </a:p>
          <a:p>
            <a:pPr marL="914400" lvl="0" indent="-419100" rtl="0">
              <a:spcBef>
                <a:spcPts val="0"/>
              </a:spcBef>
              <a:buSzPct val="100000"/>
            </a:pPr>
            <a:r>
              <a:rPr lang="en-US" sz="3000" dirty="0"/>
              <a:t>recall (much) more important than precision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3600" dirty="0"/>
              <a:t>Current search capabilities are limited</a:t>
            </a:r>
          </a:p>
          <a:p>
            <a:pPr marL="914400" lvl="0" indent="-419100" rtl="0">
              <a:spcBef>
                <a:spcPts val="0"/>
              </a:spcBef>
              <a:buSzPct val="100000"/>
            </a:pPr>
            <a:r>
              <a:rPr lang="en-US" sz="3000" dirty="0"/>
              <a:t>standard Boolean search</a:t>
            </a:r>
          </a:p>
          <a:p>
            <a:pPr marL="914400" lvl="0" indent="-419100" rtl="0">
              <a:spcBef>
                <a:spcPts val="0"/>
              </a:spcBef>
              <a:buSzPct val="100000"/>
            </a:pPr>
            <a:r>
              <a:rPr lang="en-US" sz="3000" dirty="0"/>
              <a:t>not much else?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Lots of Existing Information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3600" dirty="0"/>
              <a:t>Information in the form of:</a:t>
            </a:r>
          </a:p>
          <a:p>
            <a:pPr marL="914400" lvl="0" indent="-419100" rtl="0">
              <a:spcBef>
                <a:spcPts val="0"/>
              </a:spcBef>
              <a:buSzPct val="100000"/>
            </a:pPr>
            <a:r>
              <a:rPr lang="en-US" sz="3000" b="1" dirty="0"/>
              <a:t>Linguistic </a:t>
            </a:r>
            <a:r>
              <a:rPr lang="en-US" sz="3000" b="1" dirty="0" smtClean="0"/>
              <a:t>info </a:t>
            </a:r>
            <a:r>
              <a:rPr lang="en-US" sz="3000" b="1" dirty="0"/>
              <a:t>(abstracts, full text, </a:t>
            </a:r>
            <a:r>
              <a:rPr lang="en-US" sz="3000" b="1" dirty="0" err="1"/>
              <a:t>etc</a:t>
            </a:r>
            <a:r>
              <a:rPr lang="en-US" sz="3000" b="1" dirty="0"/>
              <a:t>)</a:t>
            </a:r>
          </a:p>
          <a:p>
            <a:pPr marL="914400" lvl="0" indent="-419100" rtl="0">
              <a:spcBef>
                <a:spcPts val="0"/>
              </a:spcBef>
              <a:buSzPct val="100000"/>
            </a:pPr>
            <a:r>
              <a:rPr lang="en-US" sz="3000" b="1" dirty="0"/>
              <a:t>Citation information</a:t>
            </a:r>
          </a:p>
          <a:p>
            <a:pPr marL="914400" lvl="0" indent="-419100" rtl="0">
              <a:spcBef>
                <a:spcPts val="0"/>
              </a:spcBef>
              <a:buSzPct val="100000"/>
            </a:pPr>
            <a:r>
              <a:rPr lang="en-US" sz="3000" dirty="0" err="1"/>
              <a:t>Coauthorship</a:t>
            </a:r>
            <a:r>
              <a:rPr lang="en-US" sz="3000" dirty="0"/>
              <a:t>/collaboration</a:t>
            </a:r>
          </a:p>
          <a:p>
            <a:pPr marL="914400" lvl="0" indent="-419100" rtl="0">
              <a:spcBef>
                <a:spcPts val="0"/>
              </a:spcBef>
              <a:buSzPct val="100000"/>
            </a:pPr>
            <a:r>
              <a:rPr lang="en-US" sz="3000" dirty="0"/>
              <a:t>Categorization</a:t>
            </a:r>
          </a:p>
          <a:p>
            <a:pPr marL="914400" lvl="0" indent="-419100" rtl="0">
              <a:spcBef>
                <a:spcPts val="0"/>
              </a:spcBef>
              <a:buSzPct val="100000"/>
            </a:pPr>
            <a:r>
              <a:rPr lang="en-US" sz="3000" dirty="0"/>
              <a:t>Examiner </a:t>
            </a:r>
            <a:r>
              <a:rPr lang="en-US" sz="3000" dirty="0" smtClean="0"/>
              <a:t>names</a:t>
            </a:r>
          </a:p>
          <a:p>
            <a:pPr marL="914400" lvl="0" indent="-419100" rtl="0">
              <a:spcBef>
                <a:spcPts val="0"/>
              </a:spcBef>
              <a:buSzPct val="100000"/>
            </a:pPr>
            <a:r>
              <a:rPr lang="is-IS" sz="3000" dirty="0" smtClean="0"/>
              <a:t>…</a:t>
            </a:r>
            <a:endParaRPr lang="en-US" sz="3000" dirty="0"/>
          </a:p>
          <a:p>
            <a:pPr marL="0" lvl="0" indent="0" rtl="0">
              <a:spcBef>
                <a:spcPts val="0"/>
              </a:spcBef>
              <a:buNone/>
            </a:pP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System Diagram</a:t>
            </a:r>
          </a:p>
        </p:txBody>
      </p:sp>
      <p:pic>
        <p:nvPicPr>
          <p:cNvPr id="93" name="Shape 93" descr="Open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750" y="3130997"/>
            <a:ext cx="1095219" cy="104032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3483681" y="3320500"/>
            <a:ext cx="222600" cy="193500"/>
          </a:xfrm>
          <a:prstGeom prst="ellipse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3184762" y="4144952"/>
            <a:ext cx="222599" cy="193500"/>
          </a:xfrm>
          <a:prstGeom prst="ellipse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3998267" y="3125131"/>
            <a:ext cx="222600" cy="193500"/>
          </a:xfrm>
          <a:prstGeom prst="ellipse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79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4070955" y="4332830"/>
            <a:ext cx="222600" cy="193500"/>
          </a:xfrm>
          <a:prstGeom prst="ellipse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4275200" y="3673716"/>
            <a:ext cx="222600" cy="193500"/>
          </a:xfrm>
          <a:prstGeom prst="ellipse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3720286" y="3784175"/>
            <a:ext cx="222600" cy="193500"/>
          </a:xfrm>
          <a:prstGeom prst="ellipse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Shape 100"/>
          <p:cNvCxnSpPr>
            <a:stCxn id="94" idx="7"/>
            <a:endCxn id="96" idx="2"/>
          </p:cNvCxnSpPr>
          <p:nvPr/>
        </p:nvCxnSpPr>
        <p:spPr>
          <a:xfrm rot="10800000" flipH="1">
            <a:off x="3673682" y="3221937"/>
            <a:ext cx="324600" cy="126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1" name="Shape 101"/>
          <p:cNvCxnSpPr>
            <a:stCxn id="99" idx="6"/>
            <a:endCxn id="98" idx="2"/>
          </p:cNvCxnSpPr>
          <p:nvPr/>
        </p:nvCxnSpPr>
        <p:spPr>
          <a:xfrm rot="10800000" flipH="1">
            <a:off x="3942886" y="3770525"/>
            <a:ext cx="332400" cy="110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2" name="Shape 102"/>
          <p:cNvCxnSpPr>
            <a:stCxn id="95" idx="7"/>
            <a:endCxn id="99" idx="3"/>
          </p:cNvCxnSpPr>
          <p:nvPr/>
        </p:nvCxnSpPr>
        <p:spPr>
          <a:xfrm rot="10800000" flipH="1">
            <a:off x="3374763" y="3949190"/>
            <a:ext cx="378000" cy="224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3" name="Shape 103"/>
          <p:cNvCxnSpPr>
            <a:stCxn id="99" idx="5"/>
            <a:endCxn id="97" idx="1"/>
          </p:cNvCxnSpPr>
          <p:nvPr/>
        </p:nvCxnSpPr>
        <p:spPr>
          <a:xfrm>
            <a:off x="3910287" y="3949337"/>
            <a:ext cx="193200" cy="411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4" name="Shape 104"/>
          <p:cNvCxnSpPr>
            <a:stCxn id="97" idx="0"/>
            <a:endCxn id="98" idx="4"/>
          </p:cNvCxnSpPr>
          <p:nvPr/>
        </p:nvCxnSpPr>
        <p:spPr>
          <a:xfrm rot="10800000" flipH="1">
            <a:off x="4182255" y="3867230"/>
            <a:ext cx="204300" cy="465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5" name="Shape 105"/>
          <p:cNvCxnSpPr>
            <a:stCxn id="94" idx="4"/>
            <a:endCxn id="99" idx="1"/>
          </p:cNvCxnSpPr>
          <p:nvPr/>
        </p:nvCxnSpPr>
        <p:spPr>
          <a:xfrm>
            <a:off x="3594981" y="3514000"/>
            <a:ext cx="157800" cy="29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1043" y="3013675"/>
            <a:ext cx="153600" cy="7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71016" y="3125125"/>
            <a:ext cx="153600" cy="7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89283" y="3697199"/>
            <a:ext cx="153600" cy="7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234349" y="3519267"/>
            <a:ext cx="153599" cy="7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67794" y="2649199"/>
            <a:ext cx="153600" cy="72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62677" y="2484725"/>
            <a:ext cx="153600" cy="7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 descr="Paper, Document, Writing, Text ...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28376" y="1027300"/>
            <a:ext cx="576899" cy="76919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6644075" y="1713025"/>
            <a:ext cx="1945500" cy="47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Query Application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35220" y="3325803"/>
            <a:ext cx="163200" cy="77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Shape 115"/>
          <p:cNvCxnSpPr>
            <a:endCxn id="116" idx="0"/>
          </p:cNvCxnSpPr>
          <p:nvPr/>
        </p:nvCxnSpPr>
        <p:spPr>
          <a:xfrm>
            <a:off x="7616825" y="2069425"/>
            <a:ext cx="0" cy="377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17" name="Shape 117"/>
          <p:cNvCxnSpPr>
            <a:stCxn id="116" idx="2"/>
          </p:cNvCxnSpPr>
          <p:nvPr/>
        </p:nvCxnSpPr>
        <p:spPr>
          <a:xfrm>
            <a:off x="7616825" y="2917525"/>
            <a:ext cx="0" cy="352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18" name="Shape 118"/>
          <p:cNvCxnSpPr>
            <a:endCxn id="119" idx="3"/>
          </p:cNvCxnSpPr>
          <p:nvPr/>
        </p:nvCxnSpPr>
        <p:spPr>
          <a:xfrm rot="10800000">
            <a:off x="6947375" y="3666675"/>
            <a:ext cx="5061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20" name="Shape 120"/>
          <p:cNvSpPr/>
          <p:nvPr/>
        </p:nvSpPr>
        <p:spPr>
          <a:xfrm>
            <a:off x="3068292" y="3280981"/>
            <a:ext cx="222599" cy="193500"/>
          </a:xfrm>
          <a:prstGeom prst="ellipse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79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Shape 121"/>
          <p:cNvCxnSpPr>
            <a:stCxn id="120" idx="6"/>
            <a:endCxn id="94" idx="2"/>
          </p:cNvCxnSpPr>
          <p:nvPr/>
        </p:nvCxnSpPr>
        <p:spPr>
          <a:xfrm>
            <a:off x="3290892" y="3377731"/>
            <a:ext cx="192900" cy="39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9" name="Shape 119"/>
          <p:cNvSpPr txBox="1"/>
          <p:nvPr/>
        </p:nvSpPr>
        <p:spPr>
          <a:xfrm>
            <a:off x="5254175" y="3335325"/>
            <a:ext cx="1693199" cy="6627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Retrieval and Reranking</a:t>
            </a:r>
          </a:p>
        </p:txBody>
      </p:sp>
      <p:cxnSp>
        <p:nvCxnSpPr>
          <p:cNvPr id="122" name="Shape 122"/>
          <p:cNvCxnSpPr>
            <a:stCxn id="123" idx="3"/>
            <a:endCxn id="119" idx="1"/>
          </p:cNvCxnSpPr>
          <p:nvPr/>
        </p:nvCxnSpPr>
        <p:spPr>
          <a:xfrm>
            <a:off x="4682975" y="3666675"/>
            <a:ext cx="5712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24" name="Shape 124"/>
          <p:cNvCxnSpPr>
            <a:stCxn id="119" idx="2"/>
          </p:cNvCxnSpPr>
          <p:nvPr/>
        </p:nvCxnSpPr>
        <p:spPr>
          <a:xfrm>
            <a:off x="6100775" y="3998025"/>
            <a:ext cx="0" cy="393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25" name="Shape 125"/>
          <p:cNvSpPr txBox="1"/>
          <p:nvPr/>
        </p:nvSpPr>
        <p:spPr>
          <a:xfrm>
            <a:off x="5134075" y="5345475"/>
            <a:ext cx="1945500" cy="47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Query Results</a:t>
            </a: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159159" y="2624175"/>
            <a:ext cx="153600" cy="7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x="1749713" y="2978800"/>
            <a:ext cx="1254410" cy="358503"/>
          </a:xfrm>
          <a:custGeom>
            <a:avLst/>
            <a:gdLst/>
            <a:ahLst/>
            <a:cxnLst/>
            <a:rect l="0" t="0" r="0" b="0"/>
            <a:pathLst>
              <a:path w="45462" h="19179" extrusionOk="0">
                <a:moveTo>
                  <a:pt x="0" y="19179"/>
                </a:moveTo>
                <a:cubicBezTo>
                  <a:pt x="688" y="17370"/>
                  <a:pt x="1980" y="11343"/>
                  <a:pt x="4133" y="8330"/>
                </a:cubicBezTo>
                <a:cubicBezTo>
                  <a:pt x="6285" y="5316"/>
                  <a:pt x="8954" y="2389"/>
                  <a:pt x="12915" y="1098"/>
                </a:cubicBezTo>
                <a:cubicBezTo>
                  <a:pt x="16875" y="-193"/>
                  <a:pt x="22472" y="-193"/>
                  <a:pt x="27897" y="581"/>
                </a:cubicBezTo>
                <a:cubicBezTo>
                  <a:pt x="33321" y="1355"/>
                  <a:pt x="42534" y="4886"/>
                  <a:pt x="45462" y="5747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128" name="Shape 128"/>
          <p:cNvSpPr txBox="1"/>
          <p:nvPr/>
        </p:nvSpPr>
        <p:spPr>
          <a:xfrm>
            <a:off x="549550" y="2350975"/>
            <a:ext cx="1693200" cy="662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Build Citation Graph</a:t>
            </a:r>
          </a:p>
        </p:txBody>
      </p:sp>
      <p:sp>
        <p:nvSpPr>
          <p:cNvPr id="129" name="Shape 129"/>
          <p:cNvSpPr/>
          <p:nvPr/>
        </p:nvSpPr>
        <p:spPr>
          <a:xfrm rot="10800000" flipH="1">
            <a:off x="1774749" y="4020521"/>
            <a:ext cx="1254410" cy="358503"/>
          </a:xfrm>
          <a:custGeom>
            <a:avLst/>
            <a:gdLst/>
            <a:ahLst/>
            <a:cxnLst/>
            <a:rect l="0" t="0" r="0" b="0"/>
            <a:pathLst>
              <a:path w="45462" h="19179" extrusionOk="0">
                <a:moveTo>
                  <a:pt x="0" y="19179"/>
                </a:moveTo>
                <a:cubicBezTo>
                  <a:pt x="688" y="17370"/>
                  <a:pt x="1980" y="11343"/>
                  <a:pt x="4133" y="8330"/>
                </a:cubicBezTo>
                <a:cubicBezTo>
                  <a:pt x="6285" y="5316"/>
                  <a:pt x="8954" y="2389"/>
                  <a:pt x="12915" y="1098"/>
                </a:cubicBezTo>
                <a:cubicBezTo>
                  <a:pt x="16875" y="-193"/>
                  <a:pt x="22472" y="-193"/>
                  <a:pt x="27897" y="581"/>
                </a:cubicBezTo>
                <a:cubicBezTo>
                  <a:pt x="33321" y="1355"/>
                  <a:pt x="42534" y="4886"/>
                  <a:pt x="45462" y="5747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130" name="Shape 130"/>
          <p:cNvSpPr txBox="1"/>
          <p:nvPr/>
        </p:nvSpPr>
        <p:spPr>
          <a:xfrm>
            <a:off x="538175" y="4288650"/>
            <a:ext cx="1693200" cy="470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Featurization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770225" y="2447125"/>
            <a:ext cx="1693200" cy="4704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Featurization</a:t>
            </a:r>
          </a:p>
        </p:txBody>
      </p:sp>
      <p:pic>
        <p:nvPicPr>
          <p:cNvPr id="131" name="Shape 131" descr="Paper, Document, Writing, Text ...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13951" y="4450125"/>
            <a:ext cx="576899" cy="76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 descr="Paper, Document, Writing, Text ...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85926" y="4535925"/>
            <a:ext cx="576899" cy="76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 descr="Paper, Document, Writing, Text ...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12326" y="4450125"/>
            <a:ext cx="576899" cy="76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 descr="Paper, Document, Writing, Text ...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93326" y="4602525"/>
            <a:ext cx="576899" cy="76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 descr="Paper, Document, Writing, Text ...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02676" y="4526325"/>
            <a:ext cx="576899" cy="769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Recommendation Process</a:t>
            </a:r>
            <a:endParaRPr lang="en-US" dirty="0"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99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3000"/>
              <a:t>First pass: LSH on feature vectors (using LLHash)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/>
              <a:t>Retrieves candidate matches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3000"/>
              <a:t>Second pass: communities in citation graph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/>
              <a:t>Expands results using citation information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3000"/>
              <a:t>Refinement/reranking: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/>
              <a:t>Metric learning to rank (MLR); link prediction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/>
              <a:t>Positive examples already exist: Examiner citations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Featurization</a:t>
            </a:r>
            <a:endParaRPr lang="en-US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99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3000"/>
              <a:t>Patent abstracts mapped to feature vectors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/>
              <a:t>Stemming, removal of stop-words, etc.</a:t>
            </a:r>
          </a:p>
          <a:p>
            <a:pPr marL="1828800" lvl="1" indent="-342900" rtl="0">
              <a:spcBef>
                <a:spcPts val="0"/>
              </a:spcBef>
              <a:buSzPct val="100000"/>
            </a:pPr>
            <a:r>
              <a:rPr lang="en-US" sz="1800"/>
              <a:t>code from January Hackathon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/>
              <a:t>Generate TF-IDF vectors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/>
              <a:t>Latent Semantic Analysis using libSkylark SVD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/>
              <a:t>Future work: more advanced methods</a:t>
            </a:r>
            <a:br>
              <a:rPr lang="en-US" sz="2400"/>
            </a:br>
            <a:r>
              <a:rPr lang="en-US" sz="2400"/>
              <a:t>(word embedding, etc.)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Link Prediction: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Proof-of-Concept</a:t>
            </a:r>
            <a:endParaRPr lang="en-US" dirty="0"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99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3000" b="1" dirty="0"/>
              <a:t>Task: </a:t>
            </a:r>
            <a:r>
              <a:rPr lang="en-US" sz="3000" dirty="0"/>
              <a:t>predict whether two patents are potentially relevant.</a:t>
            </a:r>
          </a:p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-US" sz="3000" dirty="0"/>
              <a:t>Balanced training set of 25K examples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 dirty="0"/>
              <a:t>Positive examples: from citation graph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 dirty="0"/>
              <a:t>Negative examples: random </a:t>
            </a:r>
            <a:r>
              <a:rPr lang="en-US" sz="2400" dirty="0" smtClean="0"/>
              <a:t>pairs (for now)</a:t>
            </a:r>
            <a:endParaRPr lang="en-US" sz="2400" dirty="0"/>
          </a:p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-US" sz="3000" dirty="0" smtClean="0"/>
              <a:t>Kernel RLSC using Gaussian Kernel</a:t>
            </a:r>
            <a:endParaRPr lang="en-US" sz="3000" dirty="0" smtClean="0"/>
          </a:p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-US" sz="3000" dirty="0" smtClean="0"/>
              <a:t>Balanced </a:t>
            </a:r>
            <a:r>
              <a:rPr lang="en-US" sz="3000" dirty="0"/>
              <a:t>test set of 5K </a:t>
            </a:r>
            <a:r>
              <a:rPr lang="en-US" sz="3000" dirty="0" smtClean="0"/>
              <a:t>examples</a:t>
            </a:r>
            <a:endParaRPr lang="en-US" sz="3000" dirty="0"/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 dirty="0"/>
              <a:t>83% link prediction </a:t>
            </a:r>
            <a:r>
              <a:rPr lang="en-US" sz="2400" dirty="0" smtClean="0"/>
              <a:t>accuracy (67% with linear classifier)</a:t>
            </a:r>
            <a:endParaRPr lang="en-US" sz="2400" dirty="0"/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 dirty="0"/>
              <a:t>Did not check precision/recall </a:t>
            </a:r>
            <a:r>
              <a:rPr lang="en-US" sz="2400" dirty="0" smtClean="0"/>
              <a:t>yet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Stochastic Block Modeling 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99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3000" dirty="0"/>
              <a:t>Embeds vertices of graph into Euclidean space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 dirty="0"/>
              <a:t>Communities manifest as clusters in Euclidean space</a:t>
            </a:r>
          </a:p>
          <a:p>
            <a:pPr marL="971550" indent="-342900">
              <a:spcBef>
                <a:spcPts val="0"/>
              </a:spcBef>
            </a:pPr>
            <a:r>
              <a:rPr lang="en-US" sz="2200" dirty="0" smtClean="0"/>
              <a:t>Spikes suggest </a:t>
            </a:r>
            <a:r>
              <a:rPr lang="en-US" sz="2200" dirty="0"/>
              <a:t>strong community structure</a:t>
            </a:r>
          </a:p>
          <a:p>
            <a:pPr marL="971550" indent="-342900">
              <a:spcBef>
                <a:spcPts val="0"/>
              </a:spcBef>
            </a:pPr>
            <a:r>
              <a:rPr lang="en-US" sz="2200" dirty="0" smtClean="0"/>
              <a:t>Vertices </a:t>
            </a:r>
            <a:r>
              <a:rPr lang="en-US" sz="2200" dirty="0"/>
              <a:t>with low degree mapped near origin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990600" y="46037"/>
            <a:ext cx="76962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Stochastic Block Modeling 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5257800"/>
            <a:ext cx="8229600" cy="72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US" sz="3000"/>
              <a:t>Full citation graph for IPCR section H (~600K nodes)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71" name="Shape 171" descr="orig_adjacenc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325" y="1019000"/>
            <a:ext cx="4422175" cy="44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471</Words>
  <Application>Microsoft Macintosh PowerPoint</Application>
  <PresentationFormat>On-screen Show (4:3)</PresentationFormat>
  <Paragraphs>101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Arial</vt:lpstr>
      <vt:lpstr>simple-light-2</vt:lpstr>
      <vt:lpstr>Patent Citation Recommender System</vt:lpstr>
      <vt:lpstr>Citation Recommender System</vt:lpstr>
      <vt:lpstr>Lots of Existing Information</vt:lpstr>
      <vt:lpstr>System Diagram</vt:lpstr>
      <vt:lpstr>Recommendation Process</vt:lpstr>
      <vt:lpstr>Featurization</vt:lpstr>
      <vt:lpstr>Link Prediction:  Proof-of-Concept</vt:lpstr>
      <vt:lpstr>Stochastic Block Modeling </vt:lpstr>
      <vt:lpstr>Stochastic Block Modeling </vt:lpstr>
      <vt:lpstr>Stochastic Block Modeling </vt:lpstr>
      <vt:lpstr>Stochastic Block Modeling </vt:lpstr>
      <vt:lpstr>Challenges: Data Wrangling</vt:lpstr>
      <vt:lpstr>(Partial) Solutions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Patent Citation Recommender System</dc:title>
  <cp:lastModifiedBy>Haim Avron</cp:lastModifiedBy>
  <cp:revision>5</cp:revision>
  <dcterms:modified xsi:type="dcterms:W3CDTF">2016-09-23T15:43:20Z</dcterms:modified>
</cp:coreProperties>
</file>