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5.png"/><Relationship Id="rId4" Type="http://schemas.openxmlformats.org/officeDocument/2006/relationships/image" Target="../media/image02.png"/><Relationship Id="rId5" Type="http://schemas.openxmlformats.org/officeDocument/2006/relationships/image" Target="../media/image0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990600" y="274637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400800"/>
            <a:ext cx="990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whiting.small.horizontal.blue copy.png" id="58" name="Shape 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9518" y="5968200"/>
            <a:ext cx="25191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bm_sp_lockup_western-02" id="59" name="Shape 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451" y="6259224"/>
            <a:ext cx="1557300" cy="59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5" y="6127049"/>
            <a:ext cx="1205400" cy="6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6173" y="6259225"/>
            <a:ext cx="2166598" cy="6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5.png"/><Relationship Id="rId5" Type="http://schemas.openxmlformats.org/officeDocument/2006/relationships/image" Target="../media/image02.png"/><Relationship Id="rId6" Type="http://schemas.openxmlformats.org/officeDocument/2006/relationships/image" Target="../media/image0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Relationship Id="rId9" Type="http://schemas.openxmlformats.org/officeDocument/2006/relationships/image" Target="../media/image10.png"/><Relationship Id="rId5" Type="http://schemas.openxmlformats.org/officeDocument/2006/relationships/image" Target="../media/image09.png"/><Relationship Id="rId6" Type="http://schemas.openxmlformats.org/officeDocument/2006/relationships/image" Target="../media/image06.png"/><Relationship Id="rId7" Type="http://schemas.openxmlformats.org/officeDocument/2006/relationships/image" Target="../media/image08.png"/><Relationship Id="rId8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USPTO Citation Recommender System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600"/>
              <a:t>TAU, IBM, UCB, JHU</a:t>
            </a:r>
          </a:p>
        </p:txBody>
      </p:sp>
      <p:pic>
        <p:nvPicPr>
          <p:cNvPr descr="whiting.small.horizontal.blue copy.png" id="69" name="Shape 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0150" y="4654965"/>
            <a:ext cx="2970000" cy="1347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bm_sp_lockup_western-02" id="70" name="Shape 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8849" y="4984050"/>
            <a:ext cx="2105400" cy="8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3724" y="4907700"/>
            <a:ext cx="1625099" cy="8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4575" y="4907700"/>
            <a:ext cx="3077715" cy="9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Stochastic Block Modeling 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5257800"/>
            <a:ext cx="8229600" cy="72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3000"/>
              <a:t>After fitting SBM (k=600  blocks)</a:t>
            </a:r>
          </a:p>
          <a:p>
            <a:pPr indent="0" lvl="0" marL="0" marR="0" rtl="0" algn="ctr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descr="permuted_adjacency_k_600.png"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375" y="1019000"/>
            <a:ext cx="4422175" cy="442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Stochastic Block Modeling </a:t>
            </a:r>
          </a:p>
        </p:txBody>
      </p:sp>
      <p:pic>
        <p:nvPicPr>
          <p:cNvPr descr="sbm_eig_0_and_1.png"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687" y="1269550"/>
            <a:ext cx="3667125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bm_eig_2_and_3.png"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5062" y="1269550"/>
            <a:ext cx="3667125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bm_eig_5_and_7.png" id="188" name="Shape 1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687" y="3707950"/>
            <a:ext cx="3667125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bm_eig_8_and_6.png" id="189" name="Shape 1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5062" y="3707950"/>
            <a:ext cx="3667125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>
            <p:ph type="title"/>
          </p:nvPr>
        </p:nvSpPr>
        <p:spPr>
          <a:xfrm>
            <a:off x="2285400" y="549125"/>
            <a:ext cx="4573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Projections of k=10 blocks in 10 dimensions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Challenges: Data Wrangling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457200" y="1600200"/>
            <a:ext cx="8229600" cy="361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Messy data!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Numbers can appear with/without punctuation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Collisions between different national systems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Many missing fields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Citation graph is very sparse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~300 edges in all of H04 from 2002 to 2015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(Partial) Solutions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57200" y="1600200"/>
            <a:ext cx="8229600" cy="38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Cleaning the data: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Normalize patent numbers (e.g., remove punctuation)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Creates new set of collisions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Desparsify citation graph: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Join patents/applications that cite the same document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~33M edges for 670K nodes in all of category H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1e-4 sparsity factor-- still </a:t>
            </a:r>
            <a:r>
              <a:rPr b="1" lang="en-US" sz="2400"/>
              <a:t>very</a:t>
            </a:r>
            <a:r>
              <a:rPr lang="en-US" sz="2400"/>
              <a:t> sparse!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Vast majority of effort went into data cleaning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Next Steps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457200" y="1600200"/>
            <a:ext cx="8229600" cy="38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2400"/>
              <a:t>Construct larger and better train/dev/test split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-US" sz="1800"/>
              <a:t>and additional cleaning of data set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-US" sz="1800"/>
              <a:t>Better negative example set?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400"/>
              <a:t>Test the filtering step (i.e. using LSH)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-US" sz="1800"/>
              <a:t>subsystems need to be chained together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400"/>
              <a:t>Improve features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-US" sz="1800"/>
              <a:t>PLSA, topic modeling (e.g., R ‘stm’ package)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-US" sz="1800"/>
              <a:t>Not just abstract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-US" sz="1800"/>
              <a:t>Additional features from citation graph</a:t>
            </a:r>
          </a:p>
          <a:p>
            <a:pPr indent="-342900" lvl="1" marL="1371600" rtl="0">
              <a:spcBef>
                <a:spcPts val="0"/>
              </a:spcBef>
              <a:buSzPct val="100000"/>
            </a:pPr>
            <a:r>
              <a:rPr lang="en-US" sz="1800"/>
              <a:t>e.g., spectral embedding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Citation Recommender System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600200"/>
            <a:ext cx="82296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600"/>
              <a:t>Examiners need to find related patents: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assess quality of applications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supply additional citations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recall (much) more important than precision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600"/>
              <a:t>Current search capabilities are limited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standard Boolean search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not much else?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Lots of Existing Information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600200"/>
            <a:ext cx="82296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600"/>
              <a:t>Information in the form of: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Linguistic information (abstracts, full text, etc)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Citation information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Coauthorship/collaboration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Categorization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Examiner names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System Diagram</a:t>
            </a:r>
          </a:p>
        </p:txBody>
      </p:sp>
      <p:pic>
        <p:nvPicPr>
          <p:cNvPr descr="Open ...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750" y="3130997"/>
            <a:ext cx="1095219" cy="104032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3483681" y="3320500"/>
            <a:ext cx="222600" cy="193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3184762" y="4144952"/>
            <a:ext cx="222599" cy="193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3998267" y="3125131"/>
            <a:ext cx="222600" cy="193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79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4070955" y="4332830"/>
            <a:ext cx="222600" cy="193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4275200" y="3673716"/>
            <a:ext cx="222600" cy="193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3720286" y="3784175"/>
            <a:ext cx="222600" cy="193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Shape 100"/>
          <p:cNvCxnSpPr>
            <a:stCxn id="94" idx="7"/>
            <a:endCxn id="96" idx="2"/>
          </p:cNvCxnSpPr>
          <p:nvPr/>
        </p:nvCxnSpPr>
        <p:spPr>
          <a:xfrm flipH="1" rot="10800000">
            <a:off x="3673682" y="3221937"/>
            <a:ext cx="324600" cy="126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1" name="Shape 101"/>
          <p:cNvCxnSpPr>
            <a:stCxn id="99" idx="6"/>
            <a:endCxn id="98" idx="2"/>
          </p:cNvCxnSpPr>
          <p:nvPr/>
        </p:nvCxnSpPr>
        <p:spPr>
          <a:xfrm flipH="1" rot="10800000">
            <a:off x="3942886" y="3770525"/>
            <a:ext cx="332400" cy="110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2" name="Shape 102"/>
          <p:cNvCxnSpPr>
            <a:stCxn id="95" idx="7"/>
            <a:endCxn id="99" idx="3"/>
          </p:cNvCxnSpPr>
          <p:nvPr/>
        </p:nvCxnSpPr>
        <p:spPr>
          <a:xfrm flipH="1" rot="10800000">
            <a:off x="3374763" y="3949190"/>
            <a:ext cx="378000" cy="22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3" name="Shape 103"/>
          <p:cNvCxnSpPr>
            <a:stCxn id="99" idx="5"/>
            <a:endCxn id="97" idx="1"/>
          </p:cNvCxnSpPr>
          <p:nvPr/>
        </p:nvCxnSpPr>
        <p:spPr>
          <a:xfrm>
            <a:off x="3910287" y="3949337"/>
            <a:ext cx="193200" cy="41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4" name="Shape 104"/>
          <p:cNvCxnSpPr>
            <a:stCxn id="97" idx="0"/>
            <a:endCxn id="98" idx="4"/>
          </p:cNvCxnSpPr>
          <p:nvPr/>
        </p:nvCxnSpPr>
        <p:spPr>
          <a:xfrm flipH="1" rot="10800000">
            <a:off x="4182255" y="3867230"/>
            <a:ext cx="204300" cy="465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5" name="Shape 105"/>
          <p:cNvCxnSpPr>
            <a:stCxn id="94" idx="4"/>
            <a:endCxn id="99" idx="1"/>
          </p:cNvCxnSpPr>
          <p:nvPr/>
        </p:nvCxnSpPr>
        <p:spPr>
          <a:xfrm>
            <a:off x="3594981" y="3514000"/>
            <a:ext cx="157800" cy="298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06" name="Shape 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1043" y="3013675"/>
            <a:ext cx="153600" cy="7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71016" y="3125125"/>
            <a:ext cx="153600" cy="7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89283" y="3697199"/>
            <a:ext cx="153600" cy="7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34349" y="3519267"/>
            <a:ext cx="153599" cy="7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67794" y="2649199"/>
            <a:ext cx="153600" cy="72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62677" y="2484725"/>
            <a:ext cx="153600" cy="728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per, Document, Writing, Text ..." id="112" name="Shape 1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28376" y="1027300"/>
            <a:ext cx="576899" cy="76919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6644075" y="1713025"/>
            <a:ext cx="1945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Query Application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535220" y="3325803"/>
            <a:ext cx="163200" cy="77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Shape 115"/>
          <p:cNvCxnSpPr>
            <a:endCxn id="116" idx="0"/>
          </p:cNvCxnSpPr>
          <p:nvPr/>
        </p:nvCxnSpPr>
        <p:spPr>
          <a:xfrm>
            <a:off x="7616825" y="2069425"/>
            <a:ext cx="0" cy="37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17" name="Shape 117"/>
          <p:cNvCxnSpPr>
            <a:stCxn id="116" idx="2"/>
          </p:cNvCxnSpPr>
          <p:nvPr/>
        </p:nvCxnSpPr>
        <p:spPr>
          <a:xfrm>
            <a:off x="7616825" y="2917525"/>
            <a:ext cx="0" cy="352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18" name="Shape 118"/>
          <p:cNvCxnSpPr>
            <a:endCxn id="119" idx="3"/>
          </p:cNvCxnSpPr>
          <p:nvPr/>
        </p:nvCxnSpPr>
        <p:spPr>
          <a:xfrm rot="10800000">
            <a:off x="6947375" y="3666675"/>
            <a:ext cx="506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120" name="Shape 120"/>
          <p:cNvSpPr/>
          <p:nvPr/>
        </p:nvSpPr>
        <p:spPr>
          <a:xfrm>
            <a:off x="3068292" y="3280981"/>
            <a:ext cx="222599" cy="193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79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Shape 121"/>
          <p:cNvCxnSpPr>
            <a:stCxn id="120" idx="6"/>
            <a:endCxn id="94" idx="2"/>
          </p:cNvCxnSpPr>
          <p:nvPr/>
        </p:nvCxnSpPr>
        <p:spPr>
          <a:xfrm>
            <a:off x="3290892" y="3377731"/>
            <a:ext cx="192900" cy="3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9" name="Shape 119"/>
          <p:cNvSpPr txBox="1"/>
          <p:nvPr/>
        </p:nvSpPr>
        <p:spPr>
          <a:xfrm>
            <a:off x="5254175" y="3335325"/>
            <a:ext cx="1693199" cy="6627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Retrieval and Reranking</a:t>
            </a:r>
          </a:p>
        </p:txBody>
      </p:sp>
      <p:cxnSp>
        <p:nvCxnSpPr>
          <p:cNvPr id="122" name="Shape 122"/>
          <p:cNvCxnSpPr>
            <a:stCxn id="123" idx="3"/>
            <a:endCxn id="119" idx="1"/>
          </p:cNvCxnSpPr>
          <p:nvPr/>
        </p:nvCxnSpPr>
        <p:spPr>
          <a:xfrm>
            <a:off x="4682975" y="3666675"/>
            <a:ext cx="5712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24" name="Shape 124"/>
          <p:cNvCxnSpPr>
            <a:stCxn id="119" idx="2"/>
          </p:cNvCxnSpPr>
          <p:nvPr/>
        </p:nvCxnSpPr>
        <p:spPr>
          <a:xfrm>
            <a:off x="6100775" y="3998025"/>
            <a:ext cx="0" cy="393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125" name="Shape 125"/>
          <p:cNvSpPr txBox="1"/>
          <p:nvPr/>
        </p:nvSpPr>
        <p:spPr>
          <a:xfrm>
            <a:off x="5134075" y="5345475"/>
            <a:ext cx="1945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Query Results</a:t>
            </a: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59159" y="2624175"/>
            <a:ext cx="153600" cy="7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/>
          <p:nvPr/>
        </p:nvSpPr>
        <p:spPr>
          <a:xfrm>
            <a:off x="1749713" y="2978800"/>
            <a:ext cx="1254410" cy="358503"/>
          </a:xfrm>
          <a:custGeom>
            <a:pathLst>
              <a:path extrusionOk="0" h="19179" w="45462">
                <a:moveTo>
                  <a:pt x="0" y="19179"/>
                </a:moveTo>
                <a:cubicBezTo>
                  <a:pt x="688" y="17370"/>
                  <a:pt x="1980" y="11343"/>
                  <a:pt x="4133" y="8330"/>
                </a:cubicBezTo>
                <a:cubicBezTo>
                  <a:pt x="6285" y="5316"/>
                  <a:pt x="8954" y="2389"/>
                  <a:pt x="12915" y="1098"/>
                </a:cubicBezTo>
                <a:cubicBezTo>
                  <a:pt x="16875" y="-193"/>
                  <a:pt x="22472" y="-193"/>
                  <a:pt x="27897" y="581"/>
                </a:cubicBezTo>
                <a:cubicBezTo>
                  <a:pt x="33321" y="1355"/>
                  <a:pt x="42534" y="4886"/>
                  <a:pt x="45462" y="5747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28" name="Shape 128"/>
          <p:cNvSpPr txBox="1"/>
          <p:nvPr/>
        </p:nvSpPr>
        <p:spPr>
          <a:xfrm>
            <a:off x="549550" y="2350975"/>
            <a:ext cx="1693200" cy="662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Build Citation Graph</a:t>
            </a:r>
          </a:p>
        </p:txBody>
      </p:sp>
      <p:sp>
        <p:nvSpPr>
          <p:cNvPr id="129" name="Shape 129"/>
          <p:cNvSpPr/>
          <p:nvPr/>
        </p:nvSpPr>
        <p:spPr>
          <a:xfrm flipH="1" rot="10800000">
            <a:off x="1774749" y="4020521"/>
            <a:ext cx="1254410" cy="358503"/>
          </a:xfrm>
          <a:custGeom>
            <a:pathLst>
              <a:path extrusionOk="0" h="19179" w="45462">
                <a:moveTo>
                  <a:pt x="0" y="19179"/>
                </a:moveTo>
                <a:cubicBezTo>
                  <a:pt x="688" y="17370"/>
                  <a:pt x="1980" y="11343"/>
                  <a:pt x="4133" y="8330"/>
                </a:cubicBezTo>
                <a:cubicBezTo>
                  <a:pt x="6285" y="5316"/>
                  <a:pt x="8954" y="2389"/>
                  <a:pt x="12915" y="1098"/>
                </a:cubicBezTo>
                <a:cubicBezTo>
                  <a:pt x="16875" y="-193"/>
                  <a:pt x="22472" y="-193"/>
                  <a:pt x="27897" y="581"/>
                </a:cubicBezTo>
                <a:cubicBezTo>
                  <a:pt x="33321" y="1355"/>
                  <a:pt x="42534" y="4886"/>
                  <a:pt x="45462" y="5747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30" name="Shape 130"/>
          <p:cNvSpPr txBox="1"/>
          <p:nvPr/>
        </p:nvSpPr>
        <p:spPr>
          <a:xfrm>
            <a:off x="538175" y="4288650"/>
            <a:ext cx="1693200" cy="4704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Featurization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6770225" y="2447125"/>
            <a:ext cx="1693200" cy="4704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Featurization</a:t>
            </a:r>
          </a:p>
        </p:txBody>
      </p:sp>
      <p:pic>
        <p:nvPicPr>
          <p:cNvPr descr="Paper, Document, Writing, Text ..." id="131" name="Shape 1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13951" y="4450125"/>
            <a:ext cx="576899" cy="7691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per, Document, Writing, Text ..." id="132" name="Shape 1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85926" y="4535925"/>
            <a:ext cx="576899" cy="7691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per, Document, Writing, Text ..." id="133" name="Shape 1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12326" y="4450125"/>
            <a:ext cx="576899" cy="7691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per, Document, Writing, Text ..." id="134" name="Shape 1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93326" y="4602525"/>
            <a:ext cx="576899" cy="7691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per, Document, Writing, Text ..." id="135" name="Shape 1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02676" y="4526325"/>
            <a:ext cx="576899" cy="769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Detail: Retrieval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600200"/>
            <a:ext cx="8229600" cy="399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First pass: LSH on feature vectors (using LLHash)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R</a:t>
            </a:r>
            <a:r>
              <a:rPr lang="en-US" sz="2400"/>
              <a:t>etrieves candidate matches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Second pass: communities in citation graph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Expands results using citation information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Refinement/reranking: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Metric learning to rank (MLR); link prediction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Positive examples already exist: Examiner citations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Detail: Featurization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600200"/>
            <a:ext cx="8229600" cy="399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Patent abstracts mapped to feature vectors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Stemming, removal of stop-words, etc.</a:t>
            </a:r>
          </a:p>
          <a:p>
            <a:pPr indent="-342900" lvl="1" marL="1828800" rtl="0">
              <a:spcBef>
                <a:spcPts val="0"/>
              </a:spcBef>
              <a:buSzPct val="100000"/>
            </a:pPr>
            <a:r>
              <a:rPr lang="en-US" sz="1800"/>
              <a:t>code from January Hackathon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Generate TF-IDF vectors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Latent Semantic Analysis using libSkylark SVD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Future work: more advanced methods</a:t>
            </a:r>
            <a:br>
              <a:rPr lang="en-US" sz="2400"/>
            </a:br>
            <a:r>
              <a:rPr lang="en-US" sz="2400"/>
              <a:t>(word embedding, etc.)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Link Prediction: Proof-of-Concept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57200" y="1600200"/>
            <a:ext cx="8229600" cy="399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3000"/>
              <a:t>Task: </a:t>
            </a:r>
            <a:r>
              <a:rPr lang="en-US" sz="3000"/>
              <a:t>predict whether two patents are potentially relevant.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Balanced training set of 25K examples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Positive examples: from citation graph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Negative examples: random pairs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Balanced test set of 5K examples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83% link prediction accuracy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Did not check precision/recall yet...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Stochastic Block Modeling 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57200" y="1600200"/>
            <a:ext cx="8229600" cy="399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Embeds vertices of graph into Euclidean space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Communities manifest as clusters in Euclidean space</a:t>
            </a:r>
          </a:p>
          <a:p>
            <a:pPr indent="-342900" lvl="1" marL="1371600" rtl="0">
              <a:spcBef>
                <a:spcPts val="0"/>
              </a:spcBef>
              <a:buSzPct val="100000"/>
            </a:pPr>
            <a:r>
              <a:rPr lang="en-US" sz="1800"/>
              <a:t>spokes suggest strong community structure</a:t>
            </a:r>
          </a:p>
          <a:p>
            <a:pPr indent="-342900" lvl="1" marL="1371600" rtl="0">
              <a:spcBef>
                <a:spcPts val="0"/>
              </a:spcBef>
              <a:buSzPct val="100000"/>
            </a:pPr>
            <a:r>
              <a:rPr lang="en-US" sz="1800"/>
              <a:t>vertices with low degree mapped near origin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Stochastic Block Modeling 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57200" y="5257800"/>
            <a:ext cx="8229600" cy="72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3000"/>
              <a:t>Full citation graph for IPCR section H (~600K nodes)</a:t>
            </a:r>
          </a:p>
          <a:p>
            <a:pPr indent="0" lvl="0" marL="0" marR="0" rtl="0" algn="ctr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descr="orig_adjacency.png"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325" y="1019000"/>
            <a:ext cx="4422175" cy="442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