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1.jpg"/><Relationship Id="rId4" Type="http://schemas.openxmlformats.org/officeDocument/2006/relationships/image" Target="../media/image0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304800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20574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whiting.small.horizontal.blue copy.png" id="21" name="Shape 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28800" y="4064162"/>
            <a:ext cx="5486399" cy="2489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w Picture.jpg" id="23" name="Shape 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084887"/>
            <a:ext cx="1219199" cy="7731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 Picture.jpg" id="24" name="Shape 24"/>
          <p:cNvPicPr preferRelativeResize="0"/>
          <p:nvPr/>
        </p:nvPicPr>
        <p:blipFill rotWithShape="1">
          <a:blip r:embed="rId3">
            <a:alphaModFix/>
          </a:blip>
          <a:srcRect b="32519" l="29624" r="31664" t="0"/>
          <a:stretch/>
        </p:blipFill>
        <p:spPr>
          <a:xfrm>
            <a:off x="119063" y="33338"/>
            <a:ext cx="965199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/>
          <p:nvPr>
            <p:ph type="title"/>
          </p:nvPr>
        </p:nvSpPr>
        <p:spPr>
          <a:xfrm>
            <a:off x="990600" y="274637"/>
            <a:ext cx="76961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1752600" y="6400800"/>
            <a:ext cx="11430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553200" y="6400800"/>
            <a:ext cx="9905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whiting.small.horizontal.blue copy.png" id="30" name="Shape 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7353" y="5867400"/>
            <a:ext cx="2741447" cy="1243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 b="1" sz="4000" cap="none"/>
            </a:lvl1pPr>
            <a:lvl2pPr lvl="1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lvl="1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lvl="2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lvl="3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lvl="4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lvl="5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lvl="6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lvl="7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lvl="8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57" name="Shape 57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lvl="1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lvl="2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lvl="3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lvl="4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lvl="5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lvl="6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lvl="7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lvl="8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58" name="Shape 58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 b="1" sz="2000"/>
            </a:lvl1pPr>
            <a:lvl2pPr lvl="1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sz="1400"/>
            </a:lvl1pPr>
            <a:lvl2pPr indent="0" lvl="1" marL="457200" rtl="0">
              <a:spcBef>
                <a:spcPts val="0"/>
              </a:spcBef>
              <a:buFont typeface="Calibri"/>
              <a:buNone/>
              <a:defRPr sz="1200"/>
            </a:lvl2pPr>
            <a:lvl3pPr indent="0" lvl="2" marL="914400" rtl="0">
              <a:spcBef>
                <a:spcPts val="0"/>
              </a:spcBef>
              <a:buFont typeface="Calibri"/>
              <a:buNone/>
              <a:defRPr sz="1000"/>
            </a:lvl3pPr>
            <a:lvl4pPr indent="0" lvl="3" marL="1371600" rtl="0">
              <a:spcBef>
                <a:spcPts val="0"/>
              </a:spcBef>
              <a:buFont typeface="Calibri"/>
              <a:buNone/>
              <a:defRPr sz="900"/>
            </a:lvl4pPr>
            <a:lvl5pPr indent="0" lvl="4" marL="1828800" rtl="0">
              <a:spcBef>
                <a:spcPts val="0"/>
              </a:spcBef>
              <a:buFont typeface="Calibri"/>
              <a:buNone/>
              <a:defRPr sz="900"/>
            </a:lvl5pPr>
            <a:lvl6pPr indent="0" lvl="5" marL="2286000" rtl="0">
              <a:spcBef>
                <a:spcPts val="0"/>
              </a:spcBef>
              <a:buFont typeface="Calibri"/>
              <a:buNone/>
              <a:defRPr sz="900"/>
            </a:lvl6pPr>
            <a:lvl7pPr indent="0" lvl="6" marL="2743200" rtl="0">
              <a:spcBef>
                <a:spcPts val="0"/>
              </a:spcBef>
              <a:buFont typeface="Calibri"/>
              <a:buNone/>
              <a:defRPr sz="900"/>
            </a:lvl7pPr>
            <a:lvl8pPr indent="0" lvl="7" marL="3200400" rtl="0">
              <a:spcBef>
                <a:spcPts val="0"/>
              </a:spcBef>
              <a:buFont typeface="Calibri"/>
              <a:buNone/>
              <a:defRPr sz="900"/>
            </a:lvl8pPr>
            <a:lvl9pPr indent="0" lvl="8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 b="1" sz="2000"/>
            </a:lvl1pPr>
            <a:lvl2pPr lvl="1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3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sz="1400"/>
            </a:lvl1pPr>
            <a:lvl2pPr indent="0" lvl="1" marL="457200" rtl="0">
              <a:spcBef>
                <a:spcPts val="0"/>
              </a:spcBef>
              <a:buFont typeface="Calibri"/>
              <a:buNone/>
              <a:defRPr sz="1200"/>
            </a:lvl2pPr>
            <a:lvl3pPr indent="0" lvl="2" marL="914400" rtl="0">
              <a:spcBef>
                <a:spcPts val="0"/>
              </a:spcBef>
              <a:buFont typeface="Calibri"/>
              <a:buNone/>
              <a:defRPr sz="1000"/>
            </a:lvl3pPr>
            <a:lvl4pPr indent="0" lvl="3" marL="1371600" rtl="0">
              <a:spcBef>
                <a:spcPts val="0"/>
              </a:spcBef>
              <a:buFont typeface="Calibri"/>
              <a:buNone/>
              <a:defRPr sz="900"/>
            </a:lvl4pPr>
            <a:lvl5pPr indent="0" lvl="4" marL="1828800" rtl="0">
              <a:spcBef>
                <a:spcPts val="0"/>
              </a:spcBef>
              <a:buFont typeface="Calibri"/>
              <a:buNone/>
              <a:defRPr sz="900"/>
            </a:lvl5pPr>
            <a:lvl6pPr indent="0" lvl="5" marL="2286000" rtl="0">
              <a:spcBef>
                <a:spcPts val="0"/>
              </a:spcBef>
              <a:buFont typeface="Calibri"/>
              <a:buNone/>
              <a:defRPr sz="900"/>
            </a:lvl6pPr>
            <a:lvl7pPr indent="0" lvl="6" marL="2743200" rtl="0">
              <a:spcBef>
                <a:spcPts val="0"/>
              </a:spcBef>
              <a:buFont typeface="Calibri"/>
              <a:buNone/>
              <a:defRPr sz="900"/>
            </a:lvl7pPr>
            <a:lvl8pPr indent="0" lvl="7" marL="3200400" rtl="0">
              <a:spcBef>
                <a:spcPts val="0"/>
              </a:spcBef>
              <a:buFont typeface="Calibri"/>
              <a:buNone/>
              <a:defRPr sz="900"/>
            </a:lvl8pPr>
            <a:lvl9pPr indent="0" lvl="8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05.png"/><Relationship Id="rId9" Type="http://schemas.openxmlformats.org/officeDocument/2006/relationships/image" Target="../media/image08.png"/><Relationship Id="rId5" Type="http://schemas.openxmlformats.org/officeDocument/2006/relationships/image" Target="../media/image07.png"/><Relationship Id="rId6" Type="http://schemas.openxmlformats.org/officeDocument/2006/relationships/image" Target="../media/image06.png"/><Relationship Id="rId7" Type="http://schemas.openxmlformats.org/officeDocument/2006/relationships/image" Target="../media/image04.png"/><Relationship Id="rId8" Type="http://schemas.openxmlformats.org/officeDocument/2006/relationships/image" Target="../media/image0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Citation Recommender System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600200"/>
            <a:ext cx="82296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600"/>
              <a:t>Examiners need to find related patents: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assess quality of applications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supply additional citations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600"/>
              <a:t>Current search capabilities are limited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standard Boolean search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not much else?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Lots of Existing Information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600200"/>
            <a:ext cx="82296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600"/>
              <a:t>Information in the form of: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Linguistic information (abstracts, full text, etc)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Citation information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Coauthorship/collaboration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Categorization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Examiner names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System Diagram</a:t>
            </a:r>
          </a:p>
        </p:txBody>
      </p:sp>
      <p:pic>
        <p:nvPicPr>
          <p:cNvPr descr="Open ...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750" y="3130997"/>
            <a:ext cx="1095219" cy="104032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/>
          <p:nvPr/>
        </p:nvSpPr>
        <p:spPr>
          <a:xfrm>
            <a:off x="3483681" y="3320500"/>
            <a:ext cx="222600" cy="193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3184762" y="4144952"/>
            <a:ext cx="222599" cy="193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3998267" y="3125131"/>
            <a:ext cx="222600" cy="193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79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4070955" y="4332830"/>
            <a:ext cx="222600" cy="193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4275200" y="3673716"/>
            <a:ext cx="222600" cy="193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3720286" y="3784175"/>
            <a:ext cx="222600" cy="193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Shape 115"/>
          <p:cNvCxnSpPr>
            <a:stCxn id="109" idx="7"/>
            <a:endCxn id="111" idx="2"/>
          </p:cNvCxnSpPr>
          <p:nvPr/>
        </p:nvCxnSpPr>
        <p:spPr>
          <a:xfrm flipH="1" rot="10800000">
            <a:off x="3673682" y="3221937"/>
            <a:ext cx="324600" cy="126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6" name="Shape 116"/>
          <p:cNvCxnSpPr>
            <a:stCxn id="114" idx="6"/>
            <a:endCxn id="113" idx="2"/>
          </p:cNvCxnSpPr>
          <p:nvPr/>
        </p:nvCxnSpPr>
        <p:spPr>
          <a:xfrm flipH="1" rot="10800000">
            <a:off x="3942886" y="3770525"/>
            <a:ext cx="332400" cy="110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7" name="Shape 117"/>
          <p:cNvCxnSpPr>
            <a:stCxn id="110" idx="7"/>
            <a:endCxn id="114" idx="3"/>
          </p:cNvCxnSpPr>
          <p:nvPr/>
        </p:nvCxnSpPr>
        <p:spPr>
          <a:xfrm flipH="1" rot="10800000">
            <a:off x="3374763" y="3949190"/>
            <a:ext cx="378000" cy="22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8" name="Shape 118"/>
          <p:cNvCxnSpPr>
            <a:stCxn id="114" idx="5"/>
            <a:endCxn id="112" idx="1"/>
          </p:cNvCxnSpPr>
          <p:nvPr/>
        </p:nvCxnSpPr>
        <p:spPr>
          <a:xfrm>
            <a:off x="3910287" y="3949337"/>
            <a:ext cx="193200" cy="41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9" name="Shape 119"/>
          <p:cNvCxnSpPr>
            <a:stCxn id="112" idx="0"/>
            <a:endCxn id="113" idx="4"/>
          </p:cNvCxnSpPr>
          <p:nvPr/>
        </p:nvCxnSpPr>
        <p:spPr>
          <a:xfrm flipH="1" rot="10800000">
            <a:off x="4182255" y="3867230"/>
            <a:ext cx="204300" cy="465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0" name="Shape 120"/>
          <p:cNvCxnSpPr>
            <a:stCxn id="109" idx="4"/>
            <a:endCxn id="114" idx="1"/>
          </p:cNvCxnSpPr>
          <p:nvPr/>
        </p:nvCxnSpPr>
        <p:spPr>
          <a:xfrm>
            <a:off x="3594981" y="3514000"/>
            <a:ext cx="157800" cy="298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21" name="Shape 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1043" y="3013675"/>
            <a:ext cx="153600" cy="7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71016" y="3125125"/>
            <a:ext cx="153600" cy="7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89283" y="3697199"/>
            <a:ext cx="153600" cy="7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34349" y="3519267"/>
            <a:ext cx="153599" cy="7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67794" y="2649199"/>
            <a:ext cx="153600" cy="72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62677" y="2484725"/>
            <a:ext cx="153600" cy="728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per, Document, Writing, Text ..." id="127" name="Shape 1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28376" y="1027300"/>
            <a:ext cx="576899" cy="76919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6644075" y="1713025"/>
            <a:ext cx="1945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Query Application</a:t>
            </a: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535220" y="3325803"/>
            <a:ext cx="163200" cy="77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Shape 130"/>
          <p:cNvCxnSpPr>
            <a:endCxn id="131" idx="0"/>
          </p:cNvCxnSpPr>
          <p:nvPr/>
        </p:nvCxnSpPr>
        <p:spPr>
          <a:xfrm>
            <a:off x="7616825" y="2069425"/>
            <a:ext cx="0" cy="37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32" name="Shape 132"/>
          <p:cNvCxnSpPr>
            <a:stCxn id="131" idx="2"/>
          </p:cNvCxnSpPr>
          <p:nvPr/>
        </p:nvCxnSpPr>
        <p:spPr>
          <a:xfrm>
            <a:off x="7616825" y="2917525"/>
            <a:ext cx="0" cy="352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33" name="Shape 133"/>
          <p:cNvCxnSpPr>
            <a:endCxn id="134" idx="3"/>
          </p:cNvCxnSpPr>
          <p:nvPr/>
        </p:nvCxnSpPr>
        <p:spPr>
          <a:xfrm rot="10800000">
            <a:off x="6947375" y="3666675"/>
            <a:ext cx="506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135" name="Shape 135"/>
          <p:cNvSpPr/>
          <p:nvPr/>
        </p:nvSpPr>
        <p:spPr>
          <a:xfrm>
            <a:off x="3068292" y="3280981"/>
            <a:ext cx="222599" cy="193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79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Shape 136"/>
          <p:cNvCxnSpPr>
            <a:stCxn id="135" idx="6"/>
            <a:endCxn id="109" idx="2"/>
          </p:cNvCxnSpPr>
          <p:nvPr/>
        </p:nvCxnSpPr>
        <p:spPr>
          <a:xfrm>
            <a:off x="3290892" y="3377731"/>
            <a:ext cx="192900" cy="3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4" name="Shape 134"/>
          <p:cNvSpPr txBox="1"/>
          <p:nvPr/>
        </p:nvSpPr>
        <p:spPr>
          <a:xfrm>
            <a:off x="5254175" y="3335325"/>
            <a:ext cx="1693199" cy="6627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Retrieval and Reranking</a:t>
            </a:r>
          </a:p>
        </p:txBody>
      </p:sp>
      <p:cxnSp>
        <p:nvCxnSpPr>
          <p:cNvPr id="137" name="Shape 137"/>
          <p:cNvCxnSpPr>
            <a:stCxn id="138" idx="3"/>
            <a:endCxn id="134" idx="1"/>
          </p:cNvCxnSpPr>
          <p:nvPr/>
        </p:nvCxnSpPr>
        <p:spPr>
          <a:xfrm>
            <a:off x="4682975" y="3666675"/>
            <a:ext cx="5712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39" name="Shape 139"/>
          <p:cNvCxnSpPr>
            <a:stCxn id="134" idx="2"/>
          </p:cNvCxnSpPr>
          <p:nvPr/>
        </p:nvCxnSpPr>
        <p:spPr>
          <a:xfrm>
            <a:off x="6100775" y="3998025"/>
            <a:ext cx="0" cy="393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140" name="Shape 140"/>
          <p:cNvSpPr txBox="1"/>
          <p:nvPr/>
        </p:nvSpPr>
        <p:spPr>
          <a:xfrm>
            <a:off x="5134075" y="5345475"/>
            <a:ext cx="1945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Query Results</a:t>
            </a: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59159" y="2624175"/>
            <a:ext cx="153600" cy="7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/>
          <p:nvPr/>
        </p:nvSpPr>
        <p:spPr>
          <a:xfrm>
            <a:off x="1749713" y="2978800"/>
            <a:ext cx="1254410" cy="358503"/>
          </a:xfrm>
          <a:custGeom>
            <a:pathLst>
              <a:path extrusionOk="0" h="19179" w="45462">
                <a:moveTo>
                  <a:pt x="0" y="19179"/>
                </a:moveTo>
                <a:cubicBezTo>
                  <a:pt x="688" y="17370"/>
                  <a:pt x="1980" y="11343"/>
                  <a:pt x="4133" y="8330"/>
                </a:cubicBezTo>
                <a:cubicBezTo>
                  <a:pt x="6285" y="5316"/>
                  <a:pt x="8954" y="2389"/>
                  <a:pt x="12915" y="1098"/>
                </a:cubicBezTo>
                <a:cubicBezTo>
                  <a:pt x="16875" y="-193"/>
                  <a:pt x="22472" y="-193"/>
                  <a:pt x="27897" y="581"/>
                </a:cubicBezTo>
                <a:cubicBezTo>
                  <a:pt x="33321" y="1355"/>
                  <a:pt x="42534" y="4886"/>
                  <a:pt x="45462" y="5747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43" name="Shape 143"/>
          <p:cNvSpPr txBox="1"/>
          <p:nvPr/>
        </p:nvSpPr>
        <p:spPr>
          <a:xfrm>
            <a:off x="549550" y="2350975"/>
            <a:ext cx="1693200" cy="662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Build Citation Graph</a:t>
            </a:r>
          </a:p>
        </p:txBody>
      </p:sp>
      <p:sp>
        <p:nvSpPr>
          <p:cNvPr id="144" name="Shape 144"/>
          <p:cNvSpPr/>
          <p:nvPr/>
        </p:nvSpPr>
        <p:spPr>
          <a:xfrm flipH="1" rot="10800000">
            <a:off x="1774749" y="4020521"/>
            <a:ext cx="1254410" cy="358503"/>
          </a:xfrm>
          <a:custGeom>
            <a:pathLst>
              <a:path extrusionOk="0" h="19179" w="45462">
                <a:moveTo>
                  <a:pt x="0" y="19179"/>
                </a:moveTo>
                <a:cubicBezTo>
                  <a:pt x="688" y="17370"/>
                  <a:pt x="1980" y="11343"/>
                  <a:pt x="4133" y="8330"/>
                </a:cubicBezTo>
                <a:cubicBezTo>
                  <a:pt x="6285" y="5316"/>
                  <a:pt x="8954" y="2389"/>
                  <a:pt x="12915" y="1098"/>
                </a:cubicBezTo>
                <a:cubicBezTo>
                  <a:pt x="16875" y="-193"/>
                  <a:pt x="22472" y="-193"/>
                  <a:pt x="27897" y="581"/>
                </a:cubicBezTo>
                <a:cubicBezTo>
                  <a:pt x="33321" y="1355"/>
                  <a:pt x="42534" y="4886"/>
                  <a:pt x="45462" y="5747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45" name="Shape 145"/>
          <p:cNvSpPr txBox="1"/>
          <p:nvPr/>
        </p:nvSpPr>
        <p:spPr>
          <a:xfrm>
            <a:off x="538175" y="4288650"/>
            <a:ext cx="1693200" cy="4704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Featurization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6770225" y="2447125"/>
            <a:ext cx="1693200" cy="4704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Featurization</a:t>
            </a:r>
          </a:p>
        </p:txBody>
      </p:sp>
      <p:pic>
        <p:nvPicPr>
          <p:cNvPr descr="Paper, Document, Writing, Text ..." id="146" name="Shape 1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13951" y="4450125"/>
            <a:ext cx="576899" cy="7691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per, Document, Writing, Text ..." id="147" name="Shape 1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85926" y="4535925"/>
            <a:ext cx="576899" cy="7691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per, Document, Writing, Text ..." id="148" name="Shape 1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12326" y="4450125"/>
            <a:ext cx="576899" cy="7691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per, Document, Writing, Text ..." id="149" name="Shape 1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93326" y="4602525"/>
            <a:ext cx="576899" cy="7691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per, Document, Writing, Text ..." id="150" name="Shape 1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02676" y="4526325"/>
            <a:ext cx="576899" cy="769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Detail: Retrieval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600200"/>
            <a:ext cx="8229600" cy="399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First pass: LSH on feature vectors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R</a:t>
            </a:r>
            <a:r>
              <a:rPr lang="en-US" sz="2400"/>
              <a:t>etrieves candidate matches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Second pass: neighborhoods of LSH matches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Incorporates citation information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Refinement/reranking: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Metric learning to rank (MLR)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Link prediction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Positive examples already exist: Examiner citations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Issue: Data Wrangling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57200" y="1600200"/>
            <a:ext cx="8229600" cy="361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Messy data!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Numbers can appear with/without punctuation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Collisions between different national systems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Many missing fields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Citation graph is very sparse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~300 edges in all of H04 from 2002 to 2015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(Partial) Solutions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1600200"/>
            <a:ext cx="8229600" cy="38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Cleaning the data: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Normalize patent numbers (e.g., remove punctuation)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Creates new set of collisions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Desparsify citation graph: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Join patents/applications that cite the same document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~33M edges for 670K nodes in all of category H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1e-4 sparsity factor-- still </a:t>
            </a:r>
            <a:r>
              <a:rPr b="1" lang="en-US" sz="2400"/>
              <a:t>very</a:t>
            </a:r>
            <a:r>
              <a:rPr lang="en-US" sz="2400"/>
              <a:t> sparse!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Vast majority of effort went into data cleaning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Next Steps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1600200"/>
            <a:ext cx="8229600" cy="38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Construct train/dev/test split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and additional cleaning of data set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Train classifier and complete system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subsystems need to be chained together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E Template October 2010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