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9" r:id="rId3"/>
    <p:sldId id="260" r:id="rId4"/>
    <p:sldId id="262" r:id="rId5"/>
    <p:sldId id="268" r:id="rId6"/>
  </p:sldIdLst>
  <p:sldSz cx="9144000" cy="5143500" type="screen16x9"/>
  <p:notesSz cx="6858000" cy="9144000"/>
  <p:embeddedFontLst>
    <p:embeddedFont>
      <p:font typeface="Bebas Neue" panose="020B0604020202020204" charset="0"/>
      <p:regular r:id="rId8"/>
    </p:embeddedFont>
    <p:embeddedFont>
      <p:font typeface="Lato" panose="020F0502020204030203" pitchFamily="34"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
      <p:font typeface="Oswald" panose="00000500000000000000"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ed2a9429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ed2a9429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ed2a94294_1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ed2a94294_1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725cf9e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725cf9e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ed2a94294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ed2a94294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path path="circle">
            <a:fillToRect l="50000" t="50000" r="50000" b="50000"/>
          </a:path>
          <a:tileRect/>
        </a:gra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36950" y="563800"/>
            <a:ext cx="5017500" cy="15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6700" dirty="0">
                <a:latin typeface="Oswald"/>
                <a:sym typeface="Oswald"/>
              </a:rPr>
              <a:t>Blog De Café</a:t>
            </a:r>
            <a:endParaRPr sz="4600" dirty="0"/>
          </a:p>
        </p:txBody>
      </p:sp>
      <p:sp>
        <p:nvSpPr>
          <p:cNvPr id="135" name="Google Shape;135;p13"/>
          <p:cNvSpPr txBox="1">
            <a:spLocks noGrp="1"/>
          </p:cNvSpPr>
          <p:nvPr>
            <p:ph type="subTitle" idx="1"/>
          </p:nvPr>
        </p:nvSpPr>
        <p:spPr>
          <a:xfrm>
            <a:off x="4509375" y="2571750"/>
            <a:ext cx="4459200" cy="18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2000" dirty="0">
                <a:solidFill>
                  <a:srgbClr val="FFFFFF"/>
                </a:solidFill>
                <a:latin typeface="Bebas Neue"/>
                <a:ea typeface="Bebas Neue"/>
                <a:cs typeface="Bebas Neue"/>
                <a:sym typeface="Bebas Neue"/>
              </a:rPr>
              <a:t>Peñaloza LÓPEZ GIOVANNI ANTONIO</a:t>
            </a:r>
          </a:p>
          <a:p>
            <a:pPr marL="0" lvl="0" indent="0" algn="l" rtl="0">
              <a:spcBef>
                <a:spcPts val="0"/>
              </a:spcBef>
              <a:spcAft>
                <a:spcPts val="0"/>
              </a:spcAft>
              <a:buNone/>
            </a:pPr>
            <a:r>
              <a:rPr lang="es-419" sz="2000" dirty="0">
                <a:solidFill>
                  <a:srgbClr val="FFFFFF"/>
                </a:solidFill>
                <a:latin typeface="Bebas Neue"/>
                <a:ea typeface="Bebas Neue"/>
                <a:cs typeface="Bebas Neue"/>
                <a:sym typeface="Bebas Neue"/>
              </a:rPr>
              <a:t>Pavón González enrique alexander</a:t>
            </a:r>
          </a:p>
          <a:p>
            <a:pPr marL="0" lvl="0" indent="0" algn="l" rtl="0">
              <a:spcBef>
                <a:spcPts val="0"/>
              </a:spcBef>
              <a:spcAft>
                <a:spcPts val="0"/>
              </a:spcAft>
              <a:buNone/>
            </a:pPr>
            <a:r>
              <a:rPr lang="es-419" sz="1900" dirty="0">
                <a:solidFill>
                  <a:srgbClr val="434343"/>
                </a:solidFill>
                <a:latin typeface="Bebas Neue"/>
                <a:ea typeface="Bebas Neue"/>
                <a:cs typeface="Bebas Neue"/>
                <a:sym typeface="Bebas Neue"/>
              </a:rPr>
              <a:t>  </a:t>
            </a:r>
            <a:endParaRPr sz="1900" dirty="0">
              <a:solidFill>
                <a:srgbClr val="434343"/>
              </a:solidFill>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344055"/>
            </a:gs>
            <a:gs pos="100000">
              <a:srgbClr val="030304"/>
            </a:gs>
          </a:gsLst>
          <a:path path="circle">
            <a:fillToRect l="50000" t="50000" r="50000" b="50000"/>
          </a:path>
          <a:tileRect/>
        </a:gradFill>
        <a:effectLst/>
      </p:bgPr>
    </p:bg>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1911275" y="4062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4600" dirty="0">
                <a:latin typeface="Bebas Neue"/>
                <a:ea typeface="Bebas Neue"/>
                <a:cs typeface="Bebas Neue"/>
                <a:sym typeface="Bebas Neue"/>
              </a:rPr>
              <a:t>Cliente: Dulce Paladar</a:t>
            </a:r>
            <a:endParaRPr sz="4600" dirty="0">
              <a:latin typeface="Bebas Neue"/>
              <a:ea typeface="Bebas Neue"/>
              <a:cs typeface="Bebas Neue"/>
              <a:sym typeface="Bebas Neue"/>
            </a:endParaRPr>
          </a:p>
        </p:txBody>
      </p:sp>
      <p:sp>
        <p:nvSpPr>
          <p:cNvPr id="170" name="Google Shape;170;p16"/>
          <p:cNvSpPr txBox="1"/>
          <p:nvPr/>
        </p:nvSpPr>
        <p:spPr>
          <a:xfrm>
            <a:off x="996625" y="95025"/>
            <a:ext cx="5039100" cy="8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pic>
        <p:nvPicPr>
          <p:cNvPr id="1026" name="Picture 2" descr="Café: tipos, propiedades y beneficios de la bebida energética más popular">
            <a:extLst>
              <a:ext uri="{FF2B5EF4-FFF2-40B4-BE49-F238E27FC236}">
                <a16:creationId xmlns:a16="http://schemas.microsoft.com/office/drawing/2014/main" id="{8061FC8F-C8A2-43B5-80E8-D47340EC8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796" y="1671637"/>
            <a:ext cx="254317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ómo hacer el café perfecto según la ciencia">
            <a:extLst>
              <a:ext uri="{FF2B5EF4-FFF2-40B4-BE49-F238E27FC236}">
                <a16:creationId xmlns:a16="http://schemas.microsoft.com/office/drawing/2014/main" id="{60D08CD3-FC3E-46E5-9E09-1D9B7E8F0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737" y="1771649"/>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a:latin typeface="Oswald"/>
                <a:ea typeface="Oswald"/>
                <a:cs typeface="Oswald"/>
                <a:sym typeface="Oswald"/>
              </a:rPr>
              <a:t>Misión y visión de la empresa </a:t>
            </a:r>
            <a:endParaRPr>
              <a:latin typeface="Oswald"/>
              <a:ea typeface="Oswald"/>
              <a:cs typeface="Oswald"/>
              <a:sym typeface="Oswald"/>
            </a:endParaRPr>
          </a:p>
        </p:txBody>
      </p:sp>
      <p:sp>
        <p:nvSpPr>
          <p:cNvPr id="176" name="Google Shape;176;p17"/>
          <p:cNvSpPr txBox="1"/>
          <p:nvPr/>
        </p:nvSpPr>
        <p:spPr>
          <a:xfrm>
            <a:off x="1365525" y="1092425"/>
            <a:ext cx="7385100" cy="285844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s-419" sz="2500" dirty="0">
                <a:solidFill>
                  <a:srgbClr val="FFFFFF"/>
                </a:solidFill>
                <a:latin typeface="Oswald"/>
                <a:ea typeface="Oswald"/>
                <a:cs typeface="Oswald"/>
                <a:sym typeface="Oswald"/>
              </a:rPr>
              <a:t>Misión: </a:t>
            </a:r>
            <a:r>
              <a:rPr lang="es-MX" sz="2500" dirty="0">
                <a:solidFill>
                  <a:srgbClr val="FFFFFF"/>
                </a:solidFill>
                <a:latin typeface="Oswald"/>
                <a:ea typeface="Oswald"/>
                <a:cs typeface="Oswald"/>
                <a:sym typeface="Oswald"/>
              </a:rPr>
              <a:t>Hacer que la gente pueda obtener las facilidades de aprender ah hacer su propio café ya sea para uso propio o un negocio</a:t>
            </a:r>
            <a:endParaRPr sz="2500" dirty="0">
              <a:solidFill>
                <a:srgbClr val="FFFFFF"/>
              </a:solidFill>
              <a:latin typeface="Oswald"/>
              <a:ea typeface="Oswald"/>
              <a:cs typeface="Oswald"/>
              <a:sym typeface="Oswald"/>
            </a:endParaRPr>
          </a:p>
          <a:p>
            <a:pPr marL="0" lvl="0" indent="0" algn="just" rtl="0">
              <a:lnSpc>
                <a:spcPct val="115000"/>
              </a:lnSpc>
              <a:spcBef>
                <a:spcPts val="1200"/>
              </a:spcBef>
              <a:spcAft>
                <a:spcPts val="1200"/>
              </a:spcAft>
              <a:buNone/>
            </a:pPr>
            <a:r>
              <a:rPr lang="es-419" sz="2500" dirty="0">
                <a:solidFill>
                  <a:srgbClr val="FFFFFF"/>
                </a:solidFill>
                <a:latin typeface="Oswald"/>
                <a:ea typeface="Oswald"/>
                <a:cs typeface="Oswald"/>
                <a:sym typeface="Oswald"/>
              </a:rPr>
              <a:t>Visión: Ofrecer unos cursos gratuitos para que cualquier persona pueda entrar</a:t>
            </a:r>
            <a:endParaRPr sz="2500" dirty="0">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title"/>
          </p:nvPr>
        </p:nvSpPr>
        <p:spPr>
          <a:xfrm>
            <a:off x="485650" y="3244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419" sz="2900">
                <a:solidFill>
                  <a:srgbClr val="3D85C6"/>
                </a:solidFill>
                <a:latin typeface="Bebas Neue"/>
                <a:ea typeface="Bebas Neue"/>
                <a:cs typeface="Bebas Neue"/>
                <a:sym typeface="Bebas Neue"/>
              </a:rPr>
              <a:t>Descripción general del proyecto</a:t>
            </a:r>
            <a:endParaRPr sz="4700">
              <a:solidFill>
                <a:srgbClr val="3D85C6"/>
              </a:solidFill>
              <a:latin typeface="Bebas Neue"/>
              <a:ea typeface="Bebas Neue"/>
              <a:cs typeface="Bebas Neue"/>
              <a:sym typeface="Bebas Neue"/>
            </a:endParaRPr>
          </a:p>
        </p:txBody>
      </p:sp>
      <p:sp>
        <p:nvSpPr>
          <p:cNvPr id="189" name="Google Shape;189;p19"/>
          <p:cNvSpPr txBox="1"/>
          <p:nvPr/>
        </p:nvSpPr>
        <p:spPr>
          <a:xfrm>
            <a:off x="275650" y="1657350"/>
            <a:ext cx="5007000" cy="2275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MX" sz="1800" dirty="0">
                <a:solidFill>
                  <a:srgbClr val="FFFFFF"/>
                </a:solidFill>
                <a:latin typeface="Bebas Neue"/>
                <a:ea typeface="Bebas Neue"/>
                <a:cs typeface="Bebas Neue"/>
                <a:sym typeface="Bebas Neue"/>
              </a:rPr>
              <a:t>Se creara una pagina web con información acerca de una empresa de café en este caso “DULCE PALADAR” la cual proporcionara al usuario distintos cursos gratuitos para poder desarrollar varios tipos de café así mismo poder conocer un poquito mas de este.</a:t>
            </a:r>
            <a:endParaRPr sz="2000" dirty="0">
              <a:solidFill>
                <a:srgbClr val="FFFFFF"/>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73A33B8-A8F4-4CC4-9638-6BAE1C7FDDCC}"/>
              </a:ext>
            </a:extLst>
          </p:cNvPr>
          <p:cNvSpPr txBox="1"/>
          <p:nvPr/>
        </p:nvSpPr>
        <p:spPr>
          <a:xfrm>
            <a:off x="348215" y="2417861"/>
            <a:ext cx="914400" cy="400110"/>
          </a:xfrm>
          <a:prstGeom prst="rect">
            <a:avLst/>
          </a:prstGeom>
          <a:noFill/>
          <a:ln>
            <a:solidFill>
              <a:schemeClr val="bg1"/>
            </a:solidFill>
          </a:ln>
        </p:spPr>
        <p:txBody>
          <a:bodyPr wrap="square" rtlCol="0">
            <a:spAutoFit/>
          </a:bodyPr>
          <a:lstStyle/>
          <a:p>
            <a:r>
              <a:rPr lang="es-ES" sz="2000" dirty="0">
                <a:solidFill>
                  <a:srgbClr val="FFFF00"/>
                </a:solidFill>
              </a:rPr>
              <a:t>Inicio</a:t>
            </a:r>
          </a:p>
        </p:txBody>
      </p:sp>
      <p:sp>
        <p:nvSpPr>
          <p:cNvPr id="4" name="CuadroTexto 3">
            <a:extLst>
              <a:ext uri="{FF2B5EF4-FFF2-40B4-BE49-F238E27FC236}">
                <a16:creationId xmlns:a16="http://schemas.microsoft.com/office/drawing/2014/main" id="{5FF4A1E8-F3F8-4281-8F50-54608BA0EB21}"/>
              </a:ext>
            </a:extLst>
          </p:cNvPr>
          <p:cNvSpPr txBox="1"/>
          <p:nvPr/>
        </p:nvSpPr>
        <p:spPr>
          <a:xfrm>
            <a:off x="2839559" y="898427"/>
            <a:ext cx="996799" cy="400110"/>
          </a:xfrm>
          <a:prstGeom prst="rect">
            <a:avLst/>
          </a:prstGeom>
          <a:noFill/>
          <a:ln>
            <a:solidFill>
              <a:schemeClr val="bg1"/>
            </a:solidFill>
          </a:ln>
        </p:spPr>
        <p:txBody>
          <a:bodyPr wrap="square" rtlCol="0">
            <a:spAutoFit/>
          </a:bodyPr>
          <a:lstStyle/>
          <a:p>
            <a:r>
              <a:rPr lang="es-ES" sz="2000" dirty="0">
                <a:solidFill>
                  <a:srgbClr val="FFFF00"/>
                </a:solidFill>
              </a:rPr>
              <a:t>Cursos</a:t>
            </a:r>
          </a:p>
        </p:txBody>
      </p:sp>
      <p:sp>
        <p:nvSpPr>
          <p:cNvPr id="5" name="CuadroTexto 4">
            <a:extLst>
              <a:ext uri="{FF2B5EF4-FFF2-40B4-BE49-F238E27FC236}">
                <a16:creationId xmlns:a16="http://schemas.microsoft.com/office/drawing/2014/main" id="{676982A3-4518-41A0-B805-C7B94F52CA23}"/>
              </a:ext>
            </a:extLst>
          </p:cNvPr>
          <p:cNvSpPr txBox="1"/>
          <p:nvPr/>
        </p:nvSpPr>
        <p:spPr>
          <a:xfrm>
            <a:off x="2879431" y="4067327"/>
            <a:ext cx="1267267" cy="400110"/>
          </a:xfrm>
          <a:prstGeom prst="rect">
            <a:avLst/>
          </a:prstGeom>
          <a:noFill/>
          <a:ln>
            <a:solidFill>
              <a:schemeClr val="bg1"/>
            </a:solidFill>
          </a:ln>
        </p:spPr>
        <p:txBody>
          <a:bodyPr wrap="square" rtlCol="0">
            <a:spAutoFit/>
          </a:bodyPr>
          <a:lstStyle/>
          <a:p>
            <a:r>
              <a:rPr lang="es-ES" sz="2000" dirty="0">
                <a:solidFill>
                  <a:srgbClr val="FFFF00"/>
                </a:solidFill>
              </a:rPr>
              <a:t>Contacto</a:t>
            </a:r>
          </a:p>
        </p:txBody>
      </p:sp>
      <p:sp>
        <p:nvSpPr>
          <p:cNvPr id="10" name="CuadroTexto 9">
            <a:extLst>
              <a:ext uri="{FF2B5EF4-FFF2-40B4-BE49-F238E27FC236}">
                <a16:creationId xmlns:a16="http://schemas.microsoft.com/office/drawing/2014/main" id="{711CF10C-7A52-46F5-B1EF-FC62129D51A7}"/>
              </a:ext>
            </a:extLst>
          </p:cNvPr>
          <p:cNvSpPr txBox="1"/>
          <p:nvPr/>
        </p:nvSpPr>
        <p:spPr>
          <a:xfrm>
            <a:off x="6688635" y="2834239"/>
            <a:ext cx="1895085" cy="400110"/>
          </a:xfrm>
          <a:prstGeom prst="rect">
            <a:avLst/>
          </a:prstGeom>
          <a:noFill/>
          <a:ln>
            <a:solidFill>
              <a:schemeClr val="bg1"/>
            </a:solidFill>
          </a:ln>
        </p:spPr>
        <p:txBody>
          <a:bodyPr wrap="square" rtlCol="0">
            <a:spAutoFit/>
          </a:bodyPr>
          <a:lstStyle/>
          <a:p>
            <a:r>
              <a:rPr lang="es-ES" sz="2000" dirty="0">
                <a:solidFill>
                  <a:srgbClr val="FFFF00"/>
                </a:solidFill>
              </a:rPr>
              <a:t>Base de datos</a:t>
            </a:r>
          </a:p>
        </p:txBody>
      </p:sp>
      <p:sp>
        <p:nvSpPr>
          <p:cNvPr id="12" name="CuadroTexto 11">
            <a:extLst>
              <a:ext uri="{FF2B5EF4-FFF2-40B4-BE49-F238E27FC236}">
                <a16:creationId xmlns:a16="http://schemas.microsoft.com/office/drawing/2014/main" id="{62359FAE-51BA-4303-A103-CE4AD87C7F08}"/>
              </a:ext>
            </a:extLst>
          </p:cNvPr>
          <p:cNvSpPr txBox="1"/>
          <p:nvPr/>
        </p:nvSpPr>
        <p:spPr>
          <a:xfrm>
            <a:off x="4600248" y="893087"/>
            <a:ext cx="1414792" cy="400110"/>
          </a:xfrm>
          <a:prstGeom prst="rect">
            <a:avLst/>
          </a:prstGeom>
          <a:noFill/>
          <a:ln>
            <a:solidFill>
              <a:schemeClr val="bg1"/>
            </a:solidFill>
          </a:ln>
        </p:spPr>
        <p:txBody>
          <a:bodyPr wrap="square" rtlCol="0">
            <a:spAutoFit/>
          </a:bodyPr>
          <a:lstStyle/>
          <a:p>
            <a:r>
              <a:rPr lang="es-ES" sz="2000" dirty="0">
                <a:solidFill>
                  <a:srgbClr val="FFFF00"/>
                </a:solidFill>
              </a:rPr>
              <a:t>Regístrate</a:t>
            </a:r>
            <a:r>
              <a:rPr lang="es-ES" dirty="0">
                <a:solidFill>
                  <a:srgbClr val="FFFF00"/>
                </a:solidFill>
              </a:rPr>
              <a:t> </a:t>
            </a:r>
          </a:p>
        </p:txBody>
      </p:sp>
      <p:sp>
        <p:nvSpPr>
          <p:cNvPr id="13" name="CuadroTexto 12">
            <a:extLst>
              <a:ext uri="{FF2B5EF4-FFF2-40B4-BE49-F238E27FC236}">
                <a16:creationId xmlns:a16="http://schemas.microsoft.com/office/drawing/2014/main" id="{52167188-C256-4FFA-85A6-AB3266CC910E}"/>
              </a:ext>
            </a:extLst>
          </p:cNvPr>
          <p:cNvSpPr txBox="1"/>
          <p:nvPr/>
        </p:nvSpPr>
        <p:spPr>
          <a:xfrm>
            <a:off x="2921296" y="2417861"/>
            <a:ext cx="1267267" cy="400110"/>
          </a:xfrm>
          <a:prstGeom prst="rect">
            <a:avLst/>
          </a:prstGeom>
          <a:noFill/>
          <a:ln>
            <a:solidFill>
              <a:schemeClr val="bg1"/>
            </a:solidFill>
          </a:ln>
        </p:spPr>
        <p:txBody>
          <a:bodyPr wrap="square" rtlCol="0">
            <a:spAutoFit/>
          </a:bodyPr>
          <a:lstStyle/>
          <a:p>
            <a:r>
              <a:rPr lang="es-ES" sz="2000" dirty="0">
                <a:solidFill>
                  <a:srgbClr val="FFFF00"/>
                </a:solidFill>
              </a:rPr>
              <a:t>Nosotros</a:t>
            </a:r>
            <a:r>
              <a:rPr lang="es-ES" dirty="0">
                <a:solidFill>
                  <a:srgbClr val="FFFF00"/>
                </a:solidFill>
              </a:rPr>
              <a:t> </a:t>
            </a:r>
          </a:p>
        </p:txBody>
      </p:sp>
      <p:sp>
        <p:nvSpPr>
          <p:cNvPr id="16" name="CuadroTexto 15">
            <a:extLst>
              <a:ext uri="{FF2B5EF4-FFF2-40B4-BE49-F238E27FC236}">
                <a16:creationId xmlns:a16="http://schemas.microsoft.com/office/drawing/2014/main" id="{64477EB0-3D00-4350-8400-7724A2C7FB81}"/>
              </a:ext>
            </a:extLst>
          </p:cNvPr>
          <p:cNvSpPr txBox="1"/>
          <p:nvPr/>
        </p:nvSpPr>
        <p:spPr>
          <a:xfrm>
            <a:off x="6928782" y="898427"/>
            <a:ext cx="1414793" cy="400110"/>
          </a:xfrm>
          <a:prstGeom prst="rect">
            <a:avLst/>
          </a:prstGeom>
          <a:noFill/>
          <a:ln>
            <a:solidFill>
              <a:schemeClr val="bg1"/>
            </a:solidFill>
          </a:ln>
        </p:spPr>
        <p:txBody>
          <a:bodyPr wrap="square" rtlCol="0">
            <a:spAutoFit/>
          </a:bodyPr>
          <a:lstStyle/>
          <a:p>
            <a:r>
              <a:rPr lang="es-ES" sz="2000" dirty="0">
                <a:solidFill>
                  <a:srgbClr val="FFFF00"/>
                </a:solidFill>
              </a:rPr>
              <a:t>Contacto</a:t>
            </a:r>
            <a:endParaRPr lang="es-ES" dirty="0">
              <a:solidFill>
                <a:srgbClr val="FFFF00"/>
              </a:solidFill>
            </a:endParaRPr>
          </a:p>
        </p:txBody>
      </p:sp>
      <p:cxnSp>
        <p:nvCxnSpPr>
          <p:cNvPr id="20" name="Conector: angular 19">
            <a:extLst>
              <a:ext uri="{FF2B5EF4-FFF2-40B4-BE49-F238E27FC236}">
                <a16:creationId xmlns:a16="http://schemas.microsoft.com/office/drawing/2014/main" id="{F8CE9148-104D-4DD6-A37F-0E7A7686F563}"/>
              </a:ext>
            </a:extLst>
          </p:cNvPr>
          <p:cNvCxnSpPr>
            <a:stCxn id="3" idx="3"/>
            <a:endCxn id="5" idx="1"/>
          </p:cNvCxnSpPr>
          <p:nvPr/>
        </p:nvCxnSpPr>
        <p:spPr>
          <a:xfrm>
            <a:off x="1262615" y="2617916"/>
            <a:ext cx="1616816" cy="1649466"/>
          </a:xfrm>
          <a:prstGeom prst="bentConnector3">
            <a:avLst/>
          </a:prstGeom>
        </p:spPr>
        <p:style>
          <a:lnRef idx="2">
            <a:schemeClr val="accent4"/>
          </a:lnRef>
          <a:fillRef idx="0">
            <a:schemeClr val="accent4"/>
          </a:fillRef>
          <a:effectRef idx="1">
            <a:schemeClr val="accent4"/>
          </a:effectRef>
          <a:fontRef idx="minor">
            <a:schemeClr val="tx1"/>
          </a:fontRef>
        </p:style>
      </p:cxnSp>
      <p:cxnSp>
        <p:nvCxnSpPr>
          <p:cNvPr id="22" name="Conector: angular 21">
            <a:extLst>
              <a:ext uri="{FF2B5EF4-FFF2-40B4-BE49-F238E27FC236}">
                <a16:creationId xmlns:a16="http://schemas.microsoft.com/office/drawing/2014/main" id="{A3A66666-CAFC-47AB-A6FC-B4F81DEC3EFE}"/>
              </a:ext>
            </a:extLst>
          </p:cNvPr>
          <p:cNvCxnSpPr>
            <a:stCxn id="3" idx="3"/>
            <a:endCxn id="4" idx="1"/>
          </p:cNvCxnSpPr>
          <p:nvPr/>
        </p:nvCxnSpPr>
        <p:spPr>
          <a:xfrm flipV="1">
            <a:off x="1262615" y="1098482"/>
            <a:ext cx="1576944" cy="1519434"/>
          </a:xfrm>
          <a:prstGeom prst="bentConnector3">
            <a:avLst/>
          </a:prstGeom>
        </p:spPr>
        <p:style>
          <a:lnRef idx="2">
            <a:schemeClr val="accent4"/>
          </a:lnRef>
          <a:fillRef idx="0">
            <a:schemeClr val="accent4"/>
          </a:fillRef>
          <a:effectRef idx="1">
            <a:schemeClr val="accent4"/>
          </a:effectRef>
          <a:fontRef idx="minor">
            <a:schemeClr val="tx1"/>
          </a:fontRef>
        </p:style>
      </p:cxnSp>
      <p:cxnSp>
        <p:nvCxnSpPr>
          <p:cNvPr id="24" name="Conector recto 23">
            <a:extLst>
              <a:ext uri="{FF2B5EF4-FFF2-40B4-BE49-F238E27FC236}">
                <a16:creationId xmlns:a16="http://schemas.microsoft.com/office/drawing/2014/main" id="{0DEAF660-DF75-46F1-A8AD-6F2CE0026711}"/>
              </a:ext>
            </a:extLst>
          </p:cNvPr>
          <p:cNvCxnSpPr>
            <a:stCxn id="3" idx="3"/>
            <a:endCxn id="13" idx="1"/>
          </p:cNvCxnSpPr>
          <p:nvPr/>
        </p:nvCxnSpPr>
        <p:spPr>
          <a:xfrm>
            <a:off x="1262615" y="2617916"/>
            <a:ext cx="1658681"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6" name="Conector recto 25">
            <a:extLst>
              <a:ext uri="{FF2B5EF4-FFF2-40B4-BE49-F238E27FC236}">
                <a16:creationId xmlns:a16="http://schemas.microsoft.com/office/drawing/2014/main" id="{C41B44C6-7360-4AC6-8D2D-E44531700A9F}"/>
              </a:ext>
            </a:extLst>
          </p:cNvPr>
          <p:cNvCxnSpPr>
            <a:cxnSpLocks/>
            <a:stCxn id="12" idx="3"/>
            <a:endCxn id="16" idx="1"/>
          </p:cNvCxnSpPr>
          <p:nvPr/>
        </p:nvCxnSpPr>
        <p:spPr>
          <a:xfrm>
            <a:off x="6015040" y="1093142"/>
            <a:ext cx="913742" cy="5340"/>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Conector recto 26">
            <a:extLst>
              <a:ext uri="{FF2B5EF4-FFF2-40B4-BE49-F238E27FC236}">
                <a16:creationId xmlns:a16="http://schemas.microsoft.com/office/drawing/2014/main" id="{4F86B9D2-5CD7-4EE4-B577-B99CEFD0E93F}"/>
              </a:ext>
            </a:extLst>
          </p:cNvPr>
          <p:cNvCxnSpPr>
            <a:cxnSpLocks/>
            <a:stCxn id="4" idx="3"/>
            <a:endCxn id="12" idx="1"/>
          </p:cNvCxnSpPr>
          <p:nvPr/>
        </p:nvCxnSpPr>
        <p:spPr>
          <a:xfrm flipV="1">
            <a:off x="3836358" y="1093142"/>
            <a:ext cx="763890" cy="5340"/>
          </a:xfrm>
          <a:prstGeom prst="line">
            <a:avLst/>
          </a:prstGeom>
        </p:spPr>
        <p:style>
          <a:lnRef idx="2">
            <a:schemeClr val="accent4"/>
          </a:lnRef>
          <a:fillRef idx="0">
            <a:schemeClr val="accent4"/>
          </a:fillRef>
          <a:effectRef idx="1">
            <a:schemeClr val="accent4"/>
          </a:effectRef>
          <a:fontRef idx="minor">
            <a:schemeClr val="tx1"/>
          </a:fontRef>
        </p:style>
      </p:cxnSp>
      <p:cxnSp>
        <p:nvCxnSpPr>
          <p:cNvPr id="41" name="Conector: angular 40">
            <a:extLst>
              <a:ext uri="{FF2B5EF4-FFF2-40B4-BE49-F238E27FC236}">
                <a16:creationId xmlns:a16="http://schemas.microsoft.com/office/drawing/2014/main" id="{F5665015-659E-42DE-B784-DC7FBC7803E0}"/>
              </a:ext>
            </a:extLst>
          </p:cNvPr>
          <p:cNvCxnSpPr>
            <a:stCxn id="5" idx="3"/>
            <a:endCxn id="10" idx="2"/>
          </p:cNvCxnSpPr>
          <p:nvPr/>
        </p:nvCxnSpPr>
        <p:spPr>
          <a:xfrm flipV="1">
            <a:off x="4146698" y="3234349"/>
            <a:ext cx="3489480" cy="1033033"/>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3" name="Conector recto de flecha 42">
            <a:extLst>
              <a:ext uri="{FF2B5EF4-FFF2-40B4-BE49-F238E27FC236}">
                <a16:creationId xmlns:a16="http://schemas.microsoft.com/office/drawing/2014/main" id="{E8A8D194-6928-4DB7-B24E-8A2674DC0E91}"/>
              </a:ext>
            </a:extLst>
          </p:cNvPr>
          <p:cNvCxnSpPr>
            <a:stCxn id="16" idx="2"/>
            <a:endCxn id="10" idx="0"/>
          </p:cNvCxnSpPr>
          <p:nvPr/>
        </p:nvCxnSpPr>
        <p:spPr>
          <a:xfrm flipH="1">
            <a:off x="7636178" y="1298537"/>
            <a:ext cx="1" cy="15357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19311775"/>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117</Words>
  <Application>Microsoft Office PowerPoint</Application>
  <PresentationFormat>Presentación en pantalla (16:9)</PresentationFormat>
  <Paragraphs>17</Paragraphs>
  <Slides>5</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Oswald</vt:lpstr>
      <vt:lpstr>Montserrat</vt:lpstr>
      <vt:lpstr>Arial</vt:lpstr>
      <vt:lpstr>Bebas Neue</vt:lpstr>
      <vt:lpstr>Lato</vt:lpstr>
      <vt:lpstr>Focus</vt:lpstr>
      <vt:lpstr>Blog De Café</vt:lpstr>
      <vt:lpstr>Cliente: Dulce Paladar</vt:lpstr>
      <vt:lpstr>Misión y visión de la empresa </vt:lpstr>
      <vt:lpstr>Descripción general del proyecto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 De Cafe</dc:title>
  <dc:creator>Giovanni</dc:creator>
  <cp:lastModifiedBy>FullTrueno Alex</cp:lastModifiedBy>
  <cp:revision>3</cp:revision>
  <dcterms:modified xsi:type="dcterms:W3CDTF">2021-11-24T13:25:42Z</dcterms:modified>
</cp:coreProperties>
</file>