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55000" autoAdjust="0"/>
  </p:normalViewPr>
  <p:slideViewPr>
    <p:cSldViewPr snapToGrid="0">
      <p:cViewPr varScale="1">
        <p:scale>
          <a:sx n="60" d="100"/>
          <a:sy n="60" d="100"/>
        </p:scale>
        <p:origin x="7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Bartel</a:t>
            </a:r>
            <a:r>
              <a:rPr lang="en-US" baseline="0" dirty="0" smtClean="0"/>
              <a:t> and coauthors expand the literature by investigating the effect of the California Paid Leave Policy on fathers’ leave-taking as well as mothers.  Bartel et al. use data from the 2000 to 2013 waves of the American Community Survey and a triple-difference methodology to estimate the effect of the policy on parental leave-taking. The authors estimate that that the policy increased paternal leave-taking by 46% and that the effect is greater for first-time fathers than for fathers that already have children. </a:t>
            </a:r>
            <a:endParaRPr lang="en-US" dirty="0" smtClean="0"/>
          </a:p>
          <a:p>
            <a:endParaRPr lang="en-US" dirty="0" smtClean="0"/>
          </a:p>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brief information about</a:t>
            </a:r>
            <a:r>
              <a:rPr lang="en-US" baseline="0" dirty="0" smtClean="0"/>
              <a:t> the Paid Family Leave policies studied in this paper.</a:t>
            </a:r>
            <a:endParaRPr lang="en-US" dirty="0" smtClean="0"/>
          </a:p>
          <a:p>
            <a:endParaRPr lang="en-US" dirty="0" smtClean="0"/>
          </a:p>
          <a:p>
            <a:r>
              <a:rPr lang="en-US" dirty="0" smtClean="0"/>
              <a:t>California’s Paid Family Leave Policy entitles both</a:t>
            </a:r>
            <a:r>
              <a:rPr lang="en-US" baseline="0" dirty="0" smtClean="0"/>
              <a:t> mothers and fathers to 6 weeks of paid leave to be taken within 12 months following the birth of their child. The benefit provides 55% of average weekly pay up to a cap set at 1,163 dollars in 2014.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 Jersey Paid Family Leave Policy</a:t>
            </a:r>
            <a:r>
              <a:rPr lang="en-US" baseline="0" dirty="0" smtClean="0"/>
              <a:t> is structured similarly to that of California’s, it differs mainly by the amount that it pays. Rather than 55% of weekly pay up to a cap of around 1200 dollars a week, the New Jersey version grants two thirds of weekly up to a cap of 643 dollars a week.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I</a:t>
            </a:r>
            <a:r>
              <a:rPr lang="en-US" sz="1200" kern="1200" baseline="0" dirty="0" smtClean="0">
                <a:solidFill>
                  <a:schemeClr val="tx1"/>
                </a:solidFill>
                <a:effectLst/>
                <a:latin typeface="+mn-lt"/>
                <a:ea typeface="+mn-ea"/>
                <a:cs typeface="+mn-cs"/>
              </a:rPr>
              <a:t> will review</a:t>
            </a:r>
            <a:r>
              <a:rPr lang="en-US" sz="1200" kern="1200" dirty="0" smtClean="0">
                <a:solidFill>
                  <a:schemeClr val="tx1"/>
                </a:solidFill>
                <a:effectLst/>
                <a:latin typeface="+mn-lt"/>
                <a:ea typeface="+mn-ea"/>
                <a:cs typeface="+mn-cs"/>
              </a:rPr>
              <a:t> theoretical background of mandated</a:t>
            </a:r>
            <a:r>
              <a:rPr lang="en-US" sz="1200" kern="1200" baseline="0" dirty="0" smtClean="0">
                <a:solidFill>
                  <a:schemeClr val="tx1"/>
                </a:solidFill>
                <a:effectLst/>
                <a:latin typeface="+mn-lt"/>
                <a:ea typeface="+mn-ea"/>
                <a:cs typeface="+mn-cs"/>
              </a:rPr>
              <a:t> benefits.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labor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for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their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Respondents are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outline of this</a:t>
            </a:r>
            <a:r>
              <a:rPr lang="en-US" baseline="0" dirty="0" smtClean="0"/>
              <a:t> presentation: I will go over my research question, review the economic literature, and overview the policies of interest. I will then go over the economic theory and the data, present the methodology used and the results, then end with my conclusion.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proceed into the methodology section.</a:t>
            </a:r>
          </a:p>
          <a:p>
            <a:endParaRPr lang="en-US" dirty="0" smtClean="0"/>
          </a:p>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a:t>
            </a:r>
            <a:r>
              <a:rPr lang="en-US" sz="1200" kern="1200" baseline="0" dirty="0" smtClean="0">
                <a:solidFill>
                  <a:schemeClr val="tx1"/>
                </a:solidFill>
                <a:effectLst/>
                <a:latin typeface="+mn-lt"/>
                <a:ea typeface="+mn-ea"/>
                <a:cs typeface="+mn-cs"/>
              </a:rPr>
              <a:t>I also include results from regressions run on three specific occupational groups: management occupations, office and administrative support occupations, and education, training, and </a:t>
            </a:r>
            <a:r>
              <a:rPr lang="en-US" sz="1200" kern="1200" baseline="0" smtClean="0">
                <a:solidFill>
                  <a:schemeClr val="tx1"/>
                </a:solidFill>
                <a:effectLst/>
                <a:latin typeface="+mn-lt"/>
                <a:ea typeface="+mn-ea"/>
                <a:cs typeface="+mn-cs"/>
              </a:rPr>
              <a:t>library occupations.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each regression, I present plots of point estimates as well as probability values from joint tests of significance for 15 distinct windows. I also report sums of coefficients to represent the estimated effect for each window. Tables reporting the probability values for the tests of sums of coefficients are not presented here but are reported in my Thesis.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indicates significance at the 10% level and two asterisks indicates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after 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for this window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table shows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worker group. </a:t>
            </a: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with the research question: In my thesis I work to</a:t>
            </a:r>
            <a:r>
              <a:rPr lang="en-US" baseline="0" dirty="0" smtClean="0"/>
              <a:t> answer the question of how paid family leave policy affects the labor-force participation, employment, and unemployment of mothers in the time frame of two years surrounding 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a:t>
            </a:fld>
            <a:endParaRPr lang="en-US" dirty="0"/>
          </a:p>
        </p:txBody>
      </p:sp>
    </p:spTree>
    <p:extLst>
      <p:ext uri="{BB962C8B-B14F-4D97-AF65-F5344CB8AC3E}">
        <p14:creationId xmlns:p14="http://schemas.microsoft.com/office/powerpoint/2010/main" val="358088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accurate 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I</a:t>
            </a:r>
            <a:r>
              <a:rPr lang="en-US" baseline="0" dirty="0" smtClean="0"/>
              <a:t>t truly is appreciated. Are there any </a:t>
            </a:r>
            <a:r>
              <a:rPr lang="en-US" baseline="0" smtClean="0"/>
              <a:t>final questions?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work of Tanya Byker</a:t>
            </a:r>
            <a:r>
              <a:rPr lang="en-US" baseline="0" dirty="0" smtClean="0"/>
              <a:t> upon which this thesis is based, are five other publications that serve to inform and contextualize the results presented here.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Byker’s main findings are a positive effect of paid family leave policy on labor-force participation and employment of women without college degrees, and a negative effect on their unemployment.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Survey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Family Leave Policy.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Hirsch,</a:t>
            </a:r>
            <a:r>
              <a:rPr lang="en-US" baseline="0" dirty="0" smtClean="0"/>
              <a:t> and Schroeder apply novel data to create new insights to the effect of the California Paid Family Leave policy. Specifically, the authors use data from the Quarterly Workforce Indicators to compare labor-market churn under the effect of paid family leave policy to labor-market churn in control states. The authors find a statistically significant positive effect of the policy on new hires, separations, and recalls of young Californian women. They also investigate the effect of the policy on wages of young women, but do not find a statistically significant effect. </a:t>
            </a:r>
            <a:endParaRPr lang="en-US" dirty="0" smtClean="0"/>
          </a:p>
          <a:p>
            <a:endParaRPr lang="en-US" dirty="0" smtClean="0"/>
          </a:p>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28151240"/>
              </p:ext>
            </p:extLst>
          </p:nvPr>
        </p:nvGraphicFramePr>
        <p:xfrm>
          <a:off x="6254750" y="3195954"/>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2065186"/>
              </p:ext>
            </p:extLst>
          </p:nvPr>
        </p:nvGraphicFramePr>
        <p:xfrm>
          <a:off x="6254750" y="317361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3422052"/>
              </p:ext>
            </p:extLst>
          </p:nvPr>
        </p:nvGraphicFramePr>
        <p:xfrm>
          <a:off x="6254750" y="3173611"/>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1095</TotalTime>
  <Words>7180</Words>
  <Application>Microsoft Office PowerPoint</Application>
  <PresentationFormat>Widescreen</PresentationFormat>
  <Paragraphs>1509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115</cp:revision>
  <dcterms:created xsi:type="dcterms:W3CDTF">2019-07-17T22:37:35Z</dcterms:created>
  <dcterms:modified xsi:type="dcterms:W3CDTF">2019-07-21T18:29:04Z</dcterms:modified>
</cp:coreProperties>
</file>