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bookmarkIdSeed="6">
  <p:sldMasterIdLst>
    <p:sldMasterId id="2147483648" r:id="rId1"/>
  </p:sldMasterIdLst>
  <p:notesMasterIdLst>
    <p:notesMasterId r:id="rId33"/>
  </p:notesMasterIdLst>
  <p:sldIdLst>
    <p:sldId id="256" r:id="rId2"/>
    <p:sldId id="257" r:id="rId3"/>
    <p:sldId id="258" r:id="rId4"/>
    <p:sldId id="263" r:id="rId5"/>
    <p:sldId id="259" r:id="rId6"/>
    <p:sldId id="260" r:id="rId7"/>
    <p:sldId id="261" r:id="rId8"/>
    <p:sldId id="262"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66" autoAdjust="0"/>
    <p:restoredTop sz="55000" autoAdjust="0"/>
  </p:normalViewPr>
  <p:slideViewPr>
    <p:cSldViewPr snapToGrid="0">
      <p:cViewPr varScale="1">
        <p:scale>
          <a:sx n="60" d="100"/>
          <a:sy n="60" d="100"/>
        </p:scale>
        <p:origin x="72" y="13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8" d="100"/>
          <a:sy n="88" d="100"/>
        </p:scale>
        <p:origin x="936" y="6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6A6F8C-1A47-46D8-AB3C-34DE9D184F51}" type="datetimeFigureOut">
              <a:rPr lang="en-US" smtClean="0"/>
              <a:t>7/20/2019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A4063A-F033-4EA7-A7ED-7C0776899A7A}" type="slidenum">
              <a:rPr lang="en-US" smtClean="0"/>
              <a:t>‹#›</a:t>
            </a:fld>
            <a:endParaRPr lang="en-US" dirty="0"/>
          </a:p>
        </p:txBody>
      </p:sp>
    </p:spTree>
    <p:extLst>
      <p:ext uri="{BB962C8B-B14F-4D97-AF65-F5344CB8AC3E}">
        <p14:creationId xmlns:p14="http://schemas.microsoft.com/office/powerpoint/2010/main" val="22497386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1</a:t>
            </a:fld>
            <a:endParaRPr lang="en-US" dirty="0"/>
          </a:p>
        </p:txBody>
      </p:sp>
    </p:spTree>
    <p:extLst>
      <p:ext uri="{BB962C8B-B14F-4D97-AF65-F5344CB8AC3E}">
        <p14:creationId xmlns:p14="http://schemas.microsoft.com/office/powerpoint/2010/main" val="16727100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dirty="0" smtClean="0"/>
              <a:t>California’s Paid Family Leave Policy entitles both</a:t>
            </a:r>
            <a:r>
              <a:rPr lang="en-US" baseline="0" dirty="0" smtClean="0"/>
              <a:t> mothers and fathers to 6 weeks of paid leave to be taken within 12 months following the birth of their child. The benefit provides 55% of average weekly pay up to a cap set at 1,163 dollars in 2014. </a:t>
            </a:r>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11</a:t>
            </a:fld>
            <a:endParaRPr lang="en-US" dirty="0"/>
          </a:p>
        </p:txBody>
      </p:sp>
    </p:spTree>
    <p:extLst>
      <p:ext uri="{BB962C8B-B14F-4D97-AF65-F5344CB8AC3E}">
        <p14:creationId xmlns:p14="http://schemas.microsoft.com/office/powerpoint/2010/main" val="25259258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While the New Jersey Paid Family Leave Policy</a:t>
            </a:r>
            <a:r>
              <a:rPr lang="en-US" baseline="0" dirty="0" smtClean="0"/>
              <a:t> is structured similarly to that of California, it differs mainly by the amount that it pays. Rather than 55% of weekly pay up to a cap of around 1200 dollars, the New Jersey version grants two thirds of weekly up to a cap of 643 dollars. </a:t>
            </a:r>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12</a:t>
            </a:fld>
            <a:endParaRPr lang="en-US" dirty="0"/>
          </a:p>
        </p:txBody>
      </p:sp>
    </p:spTree>
    <p:extLst>
      <p:ext uri="{BB962C8B-B14F-4D97-AF65-F5344CB8AC3E}">
        <p14:creationId xmlns:p14="http://schemas.microsoft.com/office/powerpoint/2010/main" val="19365338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According to the simple model, the payroll tax creates a wedge between labor supply and demand, reducing both wages and employment of workers, and creating deadweight loss. In</a:t>
            </a:r>
            <a:r>
              <a:rPr lang="en-US" sz="1200" kern="1200" baseline="0" dirty="0" smtClean="0">
                <a:solidFill>
                  <a:schemeClr val="tx1"/>
                </a:solidFill>
                <a:effectLst/>
                <a:latin typeface="+mn-lt"/>
                <a:ea typeface="+mn-ea"/>
                <a:cs typeface="+mn-cs"/>
              </a:rPr>
              <a:t> the diagram, this can be seen by the shift of the demand curve from D0 to D1.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conferral of benefits to workers, monetary or otherwise, increases the total value of employment for workers and accordingly increases labor supply and reduces the wedge imposed by the tax. This is illustrated by the shift in supply</a:t>
            </a:r>
            <a:r>
              <a:rPr lang="en-US" sz="1200" kern="1200" baseline="0" dirty="0" smtClean="0">
                <a:solidFill>
                  <a:schemeClr val="tx1"/>
                </a:solidFill>
                <a:effectLst/>
                <a:latin typeface="+mn-lt"/>
                <a:ea typeface="+mn-ea"/>
                <a:cs typeface="+mn-cs"/>
              </a:rPr>
              <a:t> from S0 to S1. </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Except for the special case in which employees value benefits at exactly the value of lost wages, there will remain a residual wedge between supply and demand, resulting in lower employment than equilibrium in the absence of the tax.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diagram illustrates the case in which workers</a:t>
            </a:r>
            <a:r>
              <a:rPr lang="en-US" sz="1200" kern="1200" baseline="0" dirty="0" smtClean="0">
                <a:solidFill>
                  <a:schemeClr val="tx1"/>
                </a:solidFill>
                <a:effectLst/>
                <a:latin typeface="+mn-lt"/>
                <a:ea typeface="+mn-ea"/>
                <a:cs typeface="+mn-cs"/>
              </a:rPr>
              <a:t> value benefits at less than the cost to employers, so wages fall from W0 to W2, and employment falls from L0 to L2. </a:t>
            </a:r>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13</a:t>
            </a:fld>
            <a:endParaRPr lang="en-US" dirty="0"/>
          </a:p>
        </p:txBody>
      </p:sp>
    </p:spTree>
    <p:extLst>
      <p:ext uri="{BB962C8B-B14F-4D97-AF65-F5344CB8AC3E}">
        <p14:creationId xmlns:p14="http://schemas.microsoft.com/office/powerpoint/2010/main" val="7247226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simple theory is complicated by a</a:t>
            </a:r>
            <a:r>
              <a:rPr lang="en-US" baseline="0" dirty="0" smtClean="0"/>
              <a:t> number of factors. Although the tax is imposed upon all workers, the benefits are conferred only to those planning to start families. Additionally, considering the findings</a:t>
            </a:r>
            <a:r>
              <a:rPr lang="en-US" sz="1200" kern="1200" dirty="0" smtClean="0">
                <a:solidFill>
                  <a:schemeClr val="tx1"/>
                </a:solidFill>
                <a:effectLst/>
                <a:latin typeface="+mn-lt"/>
                <a:ea typeface="+mn-ea"/>
                <a:cs typeface="+mn-cs"/>
              </a:rPr>
              <a:t> by Slater et al. (2012), and Baum and Ruhm (2014), that women take paid family leave for longer periods of time and in greater proportion than men,</a:t>
            </a:r>
            <a:r>
              <a:rPr lang="en-US" sz="1200" kern="1200" baseline="0" dirty="0" smtClean="0">
                <a:solidFill>
                  <a:schemeClr val="tx1"/>
                </a:solidFill>
                <a:effectLst/>
                <a:latin typeface="+mn-lt"/>
                <a:ea typeface="+mn-ea"/>
                <a:cs typeface="+mn-cs"/>
              </a:rPr>
              <a:t> the benefits yielded are likely to be greater for young women than any other demographic group. </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It is also possible that the mandate may impose costs other than the strict monetary cost of the tax. When workers take leave, </a:t>
            </a:r>
            <a:r>
              <a:rPr lang="en-US" sz="1200" kern="1200" dirty="0" smtClean="0">
                <a:solidFill>
                  <a:schemeClr val="tx1"/>
                </a:solidFill>
                <a:effectLst/>
                <a:latin typeface="+mn-lt"/>
                <a:ea typeface="+mn-ea"/>
                <a:cs typeface="+mn-cs"/>
              </a:rPr>
              <a:t>firms may be required to hire temporary, less productive, replacement labor. Furthermore,</a:t>
            </a:r>
            <a:r>
              <a:rPr lang="en-US" sz="1200" kern="1200" baseline="0" dirty="0" smtClean="0">
                <a:solidFill>
                  <a:schemeClr val="tx1"/>
                </a:solidFill>
                <a:effectLst/>
                <a:latin typeface="+mn-lt"/>
                <a:ea typeface="+mn-ea"/>
                <a:cs typeface="+mn-cs"/>
              </a:rPr>
              <a:t> if</a:t>
            </a:r>
            <a:r>
              <a:rPr lang="en-US" sz="1200" kern="1200" dirty="0" smtClean="0">
                <a:solidFill>
                  <a:schemeClr val="tx1"/>
                </a:solidFill>
                <a:effectLst/>
                <a:latin typeface="+mn-lt"/>
                <a:ea typeface="+mn-ea"/>
                <a:cs typeface="+mn-cs"/>
              </a:rPr>
              <a:t> the employee’s firm-specific skills depreciate during leave, firms may also have to bear the cost.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These costs may cause firms to reduce demand for labor of young women in favor of older women and men.</a:t>
            </a:r>
            <a:r>
              <a:rPr lang="en-US" sz="1200" kern="1200" baseline="0" dirty="0" smtClean="0">
                <a:solidFill>
                  <a:schemeClr val="tx1"/>
                </a:solidFill>
                <a:effectLst/>
                <a:latin typeface="+mn-lt"/>
                <a:ea typeface="+mn-ea"/>
                <a:cs typeface="+mn-cs"/>
              </a:rPr>
              <a:t> This could have implications for employment outcomes, as the increased labor-force participation of young women in combination with reduced demand for their labor could result in an increase in unemployment. </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However, just as there may be additional costs of the mandate for young women, there may be additional benefits. The economic literature suggests that paid family leave policies may increase job-continuity of young mothers, and lead to associated positive effects on their labor-participation, employment, and wages. </a:t>
            </a:r>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14</a:t>
            </a:fld>
            <a:endParaRPr lang="en-US" dirty="0"/>
          </a:p>
        </p:txBody>
      </p:sp>
    </p:spTree>
    <p:extLst>
      <p:ext uri="{BB962C8B-B14F-4D97-AF65-F5344CB8AC3E}">
        <p14:creationId xmlns:p14="http://schemas.microsoft.com/office/powerpoint/2010/main" val="34779802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Now</a:t>
            </a:r>
            <a:r>
              <a:rPr lang="en-US" sz="1200" kern="1200" baseline="0" dirty="0" smtClean="0">
                <a:solidFill>
                  <a:schemeClr val="tx1"/>
                </a:solidFill>
                <a:effectLst/>
                <a:latin typeface="+mn-lt"/>
                <a:ea typeface="+mn-ea"/>
                <a:cs typeface="+mn-cs"/>
              </a:rPr>
              <a:t> we proceed into the data section. Pictured is Table 1 from my Thesis. </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data in this paper originates from four panels of the Survey of Income and Program Participation.</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Each panel covers a national stratified sample of the U.S. civilian non-institutionalized population and uses a 4-month recall period, with respondents divided into rotation groups with each group interviewed during one month of the four-month period. Each four-month period constitutes a wave of the survey</a:t>
            </a:r>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15</a:t>
            </a:fld>
            <a:endParaRPr lang="en-US" dirty="0"/>
          </a:p>
        </p:txBody>
      </p:sp>
    </p:spTree>
    <p:extLst>
      <p:ext uri="{BB962C8B-B14F-4D97-AF65-F5344CB8AC3E}">
        <p14:creationId xmlns:p14="http://schemas.microsoft.com/office/powerpoint/2010/main" val="11433744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Pictured here is Table 2.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Using data from the four panels, Byker constructed a sample of 2,817 unique persons and 103,624 person-month observations containing all women aged 24 to 45 who gave birth during the time coverage of the SIPP panel and lived within one of the treatment or control states. The highlighted values describe persons affectected by a Paid Family Leave mandate. </a:t>
            </a:r>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16</a:t>
            </a:fld>
            <a:endParaRPr lang="en-US" dirty="0"/>
          </a:p>
        </p:txBody>
      </p:sp>
    </p:spTree>
    <p:extLst>
      <p:ext uri="{BB962C8B-B14F-4D97-AF65-F5344CB8AC3E}">
        <p14:creationId xmlns:p14="http://schemas.microsoft.com/office/powerpoint/2010/main" val="26882135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Pictured</a:t>
            </a:r>
            <a:r>
              <a:rPr lang="en-US" sz="1200" kern="1200" baseline="0" dirty="0" smtClean="0">
                <a:solidFill>
                  <a:schemeClr val="tx1"/>
                </a:solidFill>
                <a:effectLst/>
                <a:latin typeface="+mn-lt"/>
                <a:ea typeface="+mn-ea"/>
                <a:cs typeface="+mn-cs"/>
              </a:rPr>
              <a:t> here is Table 3. </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Information on labor-force participation and employment is derived from a categorical SIPP variable encoding the employment status of an individual for a given month. Following Byker’s methodology, I reduced this information into three binary variables describing whether a person is in or out of the labor-force, working</a:t>
            </a:r>
            <a:r>
              <a:rPr lang="en-US" sz="1200" kern="1200" baseline="0" dirty="0" smtClean="0">
                <a:solidFill>
                  <a:schemeClr val="tx1"/>
                </a:solidFill>
                <a:effectLst/>
                <a:latin typeface="+mn-lt"/>
                <a:ea typeface="+mn-ea"/>
                <a:cs typeface="+mn-cs"/>
              </a:rPr>
              <a:t> or not working</a:t>
            </a:r>
            <a:r>
              <a:rPr lang="en-US" sz="1200" kern="1200" dirty="0" smtClean="0">
                <a:solidFill>
                  <a:schemeClr val="tx1"/>
                </a:solidFill>
                <a:effectLst/>
                <a:latin typeface="+mn-lt"/>
                <a:ea typeface="+mn-ea"/>
                <a:cs typeface="+mn-cs"/>
              </a:rPr>
              <a:t>, and searching for work or not searching for work. An important note is that If an individual is away on paid leave, she is encoded by the SIPP as employed and working all weeks. </a:t>
            </a:r>
          </a:p>
          <a:p>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17</a:t>
            </a:fld>
            <a:endParaRPr lang="en-US" dirty="0"/>
          </a:p>
        </p:txBody>
      </p:sp>
    </p:spTree>
    <p:extLst>
      <p:ext uri="{BB962C8B-B14F-4D97-AF65-F5344CB8AC3E}">
        <p14:creationId xmlns:p14="http://schemas.microsoft.com/office/powerpoint/2010/main" val="2420222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Pictured</a:t>
            </a:r>
            <a:r>
              <a:rPr lang="en-US" baseline="0" dirty="0" smtClean="0"/>
              <a:t> here is an abbreviated version of Table 4. </a:t>
            </a:r>
          </a:p>
          <a:p>
            <a:endParaRPr lang="en-US" baseline="0" dirty="0" smtClean="0"/>
          </a:p>
          <a:p>
            <a:r>
              <a:rPr lang="en-US" dirty="0" smtClean="0"/>
              <a:t>To allow for analysis based</a:t>
            </a:r>
            <a:r>
              <a:rPr lang="en-US" baseline="0" dirty="0" smtClean="0"/>
              <a:t> on occupation of the individual, I matched employment information from the full Survey of Income and Program Participation to each person-month observation in Byker’s dataset. I then grouped these occupations according the Standard Occupational Classification system. An important note, each individual was placed into an occupational group based on their occupation most recently recorded before childbirth. On Professor </a:t>
            </a:r>
            <a:r>
              <a:rPr lang="en-US" baseline="0" dirty="0" err="1" smtClean="0"/>
              <a:t>Gorry’s</a:t>
            </a:r>
            <a:r>
              <a:rPr lang="en-US" baseline="0" dirty="0" smtClean="0"/>
              <a:t> suggestion, I then codified each occupation group as either ‘white collar’ or ‘blue collar’ to allow for larger sample sizes while still investigating differential effects of paid family leave policy on workers of different occupations.</a:t>
            </a:r>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18</a:t>
            </a:fld>
            <a:endParaRPr lang="en-US"/>
          </a:p>
        </p:txBody>
      </p:sp>
    </p:spTree>
    <p:extLst>
      <p:ext uri="{BB962C8B-B14F-4D97-AF65-F5344CB8AC3E}">
        <p14:creationId xmlns:p14="http://schemas.microsoft.com/office/powerpoint/2010/main" val="9236988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Pictured here are Tables 5 and 6.</a:t>
            </a:r>
          </a:p>
          <a:p>
            <a:endParaRPr lang="en-US" dirty="0" smtClean="0"/>
          </a:p>
          <a:p>
            <a:r>
              <a:rPr lang="en-US" dirty="0" smtClean="0"/>
              <a:t>On the advice</a:t>
            </a:r>
            <a:r>
              <a:rPr lang="en-US" baseline="0" dirty="0" smtClean="0"/>
              <a:t> of Professor Simon, I cross-tabulated the dataset by occupational type and by educational achievement to ascertain that these categories divided the sample in different ways. While it is true that most college-educated women work in white-collar professions, it is not true that most high school educated women work in blue-collar occupations. I believe that the cross tabulations indicate that the two segmentations indeed divide the </a:t>
            </a:r>
            <a:r>
              <a:rPr lang="en-US" baseline="0" smtClean="0"/>
              <a:t>sample differently. </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19</a:t>
            </a:fld>
            <a:endParaRPr lang="en-US"/>
          </a:p>
        </p:txBody>
      </p:sp>
    </p:spTree>
    <p:extLst>
      <p:ext uri="{BB962C8B-B14F-4D97-AF65-F5344CB8AC3E}">
        <p14:creationId xmlns:p14="http://schemas.microsoft.com/office/powerpoint/2010/main" val="41721976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equation shown here represents the specification used by Byker in her 2016 work,</a:t>
            </a:r>
            <a:r>
              <a:rPr lang="en-US" baseline="0" dirty="0" smtClean="0"/>
              <a:t> and used by myself in this study. The beta j vector contains the estimates of interest, and represents the effect of paid family leave policy on the labor-market outcome for each month relative to birth. </a:t>
            </a:r>
            <a:r>
              <a:rPr lang="en-US" sz="1200" kern="1200" dirty="0" smtClean="0">
                <a:solidFill>
                  <a:schemeClr val="tx1"/>
                </a:solidFill>
                <a:effectLst/>
                <a:latin typeface="+mn-lt"/>
                <a:ea typeface="+mn-ea"/>
                <a:cs typeface="+mn-cs"/>
              </a:rPr>
              <a:t>The individual fixed effects control for confounding from unobserved characteristics of each individual. The interacted year and state indicators control for time trends in each state that may confound the estimation of the effect of the policy on the outcome of interest. The year X months since birth dummies control for differences in the pattern of the outcome variable across years, while the state X months since birth dummies control for differences in the pattern of the outcome variable across states.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a:t>
            </a:r>
            <a:r>
              <a:rPr lang="en-US" sz="1200" kern="1200" baseline="0" dirty="0" smtClean="0">
                <a:solidFill>
                  <a:schemeClr val="tx1"/>
                </a:solidFill>
                <a:effectLst/>
                <a:latin typeface="+mn-lt"/>
                <a:ea typeface="+mn-ea"/>
                <a:cs typeface="+mn-cs"/>
              </a:rPr>
              <a:t> regression is run on each of three outcome variables described in the data section: labor-force participation, working, and searching for work. For each labor-market outcome, the regression is run on the full sample of mothers, a subsample of mothers with college degrees, mothers without college degrees, white-collar workers, and blue-collar workers. </a:t>
            </a:r>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20</a:t>
            </a:fld>
            <a:endParaRPr lang="en-US" dirty="0"/>
          </a:p>
        </p:txBody>
      </p:sp>
    </p:spTree>
    <p:extLst>
      <p:ext uri="{BB962C8B-B14F-4D97-AF65-F5344CB8AC3E}">
        <p14:creationId xmlns:p14="http://schemas.microsoft.com/office/powerpoint/2010/main" val="267904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2</a:t>
            </a:fld>
            <a:endParaRPr lang="en-US" dirty="0"/>
          </a:p>
        </p:txBody>
      </p:sp>
    </p:spTree>
    <p:extLst>
      <p:ext uri="{BB962C8B-B14F-4D97-AF65-F5344CB8AC3E}">
        <p14:creationId xmlns:p14="http://schemas.microsoft.com/office/powerpoint/2010/main" val="26165447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Pictured here on the left is</a:t>
            </a:r>
            <a:r>
              <a:rPr lang="en-US" baseline="0" dirty="0" smtClean="0"/>
              <a:t> the plot of point estimates for the effect of paid family leave policy on labor-force participation of mothers. Months -24 to -17 were omitted for use as a reference period, so their point estimates on each figure are set to zero.</a:t>
            </a:r>
            <a:endParaRPr lang="en-US" dirty="0" smtClean="0"/>
          </a:p>
          <a:p>
            <a:endParaRPr lang="en-US" baseline="0" dirty="0" smtClean="0"/>
          </a:p>
          <a:p>
            <a:r>
              <a:rPr lang="en-US" baseline="0" dirty="0" smtClean="0"/>
              <a:t>Top right is the table containing probability values for the joint tests of significance. One asterisk signifies significance at the 10% level and two asterisks signifies significance at the 5% level. Bottom right is the table containing sums of coefficients. </a:t>
            </a:r>
          </a:p>
          <a:p>
            <a:endParaRPr lang="en-US" baseline="0" dirty="0" smtClean="0"/>
          </a:p>
          <a:p>
            <a:r>
              <a:rPr lang="en-US" baseline="0" dirty="0" smtClean="0"/>
              <a:t>If you look at the table on the top right in the window of three months before birth to three months after birth you can see the p-value of 0.02 that Byker reports for women without college degrees. You can also see that there is joint significance for the preceding window of six months before birth to month of birth. There is also joint significance for white-collar workers in the window of nine months before birth to three months after birth. </a:t>
            </a:r>
          </a:p>
          <a:p>
            <a:endParaRPr lang="en-US" baseline="0" dirty="0" smtClean="0"/>
          </a:p>
          <a:p>
            <a:r>
              <a:rPr lang="en-US" baseline="0" dirty="0" smtClean="0"/>
              <a:t>(Figure 1, Tables 7 and 8)</a:t>
            </a:r>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21</a:t>
            </a:fld>
            <a:endParaRPr lang="en-US"/>
          </a:p>
        </p:txBody>
      </p:sp>
    </p:spTree>
    <p:extLst>
      <p:ext uri="{BB962C8B-B14F-4D97-AF65-F5344CB8AC3E}">
        <p14:creationId xmlns:p14="http://schemas.microsoft.com/office/powerpoint/2010/main" val="7001780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layout here is the same as the previous slide. On the left is the plots of point estimates for the effect of paid family leave policy on employment.</a:t>
            </a:r>
            <a:r>
              <a:rPr lang="en-US" baseline="0" dirty="0" smtClean="0"/>
              <a:t> Top right is the table of probability values for the joint tests. Bottom right is the table of sums of coefficients. </a:t>
            </a:r>
          </a:p>
          <a:p>
            <a:endParaRPr lang="en-US" baseline="0" dirty="0" smtClean="0"/>
          </a:p>
          <a:p>
            <a:r>
              <a:rPr lang="en-US" baseline="0" dirty="0" smtClean="0"/>
              <a:t>In her work, Byker reports positive point estimates but no joint significance for the effect of paid family leave policy on women without college degrees in the window of six to twelve months after birth. Looking at the expanded windows however, it can be seen that there is indeed significance for other windows. For example the estimated effect of paid family leave policy on the employment of women without college degrees is an increase of 1.16 person months for the window of six months before birth to month of birth, and the joint test of the coefficients yields a probability value of 0.02. </a:t>
            </a:r>
          </a:p>
          <a:p>
            <a:endParaRPr lang="en-US" baseline="0" dirty="0" smtClean="0"/>
          </a:p>
          <a:p>
            <a:r>
              <a:rPr lang="en-US" baseline="0" dirty="0" smtClean="0"/>
              <a:t>(Figure 2, Tables 10 and 11)</a:t>
            </a:r>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22</a:t>
            </a:fld>
            <a:endParaRPr lang="en-US"/>
          </a:p>
        </p:txBody>
      </p:sp>
    </p:spTree>
    <p:extLst>
      <p:ext uri="{BB962C8B-B14F-4D97-AF65-F5344CB8AC3E}">
        <p14:creationId xmlns:p14="http://schemas.microsoft.com/office/powerpoint/2010/main" val="290092888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Again on</a:t>
            </a:r>
            <a:r>
              <a:rPr lang="en-US" baseline="0" dirty="0" smtClean="0"/>
              <a:t> the left</a:t>
            </a:r>
            <a:r>
              <a:rPr lang="en-US" dirty="0" smtClean="0"/>
              <a:t> we have plots of point estimates, this time for the effect of paid family leave policy on unemployment.</a:t>
            </a:r>
            <a:r>
              <a:rPr lang="en-US" baseline="0" dirty="0" smtClean="0"/>
              <a:t> Top right is the table of probability values for the joint tests, and bottom right is the table of sums of coefficients.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Byker reports a significant negative effect on unemployment for women without college degrees in the window of six months post-birth to twelve months post-birth. The results for all windows show that the effect is actually significant in both the preceding and following window, so there is a bit of longevity to the effect. The point estimates for the effect on unemployment for college educated women are all positive, but there is no joint significance for any of the windows.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There is joint significance of coefficients for white-collar workers in the window of six months before birth to month of birth, but the magnitude of the effect is small, and the test of the sums of coefficients does not yield significance (p-value of 0.64).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final note on this section, the analysis did not reveal significance for the effect of paid family leave policy on any labor-market outcomes for the blue-collar group, although I am inclined to believe this is more likely due to small sample size for this group rather than there actually no effect actually existing.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en-US" dirty="0" smtClean="0"/>
              <a:t>(Figure 3, Tables 13</a:t>
            </a:r>
            <a:r>
              <a:rPr lang="en-US" baseline="0" dirty="0" smtClean="0"/>
              <a:t> and 14)</a:t>
            </a:r>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23</a:t>
            </a:fld>
            <a:endParaRPr lang="en-US"/>
          </a:p>
        </p:txBody>
      </p:sp>
    </p:spTree>
    <p:extLst>
      <p:ext uri="{BB962C8B-B14F-4D97-AF65-F5344CB8AC3E}">
        <p14:creationId xmlns:p14="http://schemas.microsoft.com/office/powerpoint/2010/main" val="377571812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a:t>
            </a:r>
            <a:r>
              <a:rPr lang="en-US" baseline="0" dirty="0" smtClean="0"/>
              <a:t> the advice of Professor Simon, I included checks for robustness of the estimates by repeating the regressions without weighting. Although it is a judgement call, I think the figures show relative closeness of the estimates and similarity of the patterns. </a:t>
            </a:r>
          </a:p>
          <a:p>
            <a:endParaRPr lang="en-US" baseline="0" dirty="0" smtClean="0"/>
          </a:p>
          <a:p>
            <a:r>
              <a:rPr lang="en-US" baseline="0" dirty="0" smtClean="0"/>
              <a:t>Pictured here are the plots of point estimates of the effect of paid family leave on labor-force participation yielded from both the weighted and unweighted regressions. </a:t>
            </a:r>
          </a:p>
          <a:p>
            <a:endParaRPr lang="en-US" baseline="0" dirty="0" smtClean="0"/>
          </a:p>
          <a:p>
            <a:r>
              <a:rPr lang="en-US" baseline="0" dirty="0" smtClean="0"/>
              <a:t>(Figure 4)</a:t>
            </a:r>
          </a:p>
        </p:txBody>
      </p:sp>
      <p:sp>
        <p:nvSpPr>
          <p:cNvPr id="4" name="Slide Number Placeholder 3"/>
          <p:cNvSpPr>
            <a:spLocks noGrp="1"/>
          </p:cNvSpPr>
          <p:nvPr>
            <p:ph type="sldNum" sz="quarter" idx="10"/>
          </p:nvPr>
        </p:nvSpPr>
        <p:spPr/>
        <p:txBody>
          <a:bodyPr/>
          <a:lstStyle/>
          <a:p>
            <a:fld id="{41A4063A-F033-4EA7-A7ED-7C0776899A7A}" type="slidenum">
              <a:rPr lang="en-US" smtClean="0"/>
              <a:t>24</a:t>
            </a:fld>
            <a:endParaRPr lang="en-US"/>
          </a:p>
        </p:txBody>
      </p:sp>
    </p:spTree>
    <p:extLst>
      <p:ext uri="{BB962C8B-B14F-4D97-AF65-F5344CB8AC3E}">
        <p14:creationId xmlns:p14="http://schemas.microsoft.com/office/powerpoint/2010/main" val="2500582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is the results from comparison of the</a:t>
            </a:r>
            <a:r>
              <a:rPr lang="en-US" baseline="0" dirty="0" smtClean="0"/>
              <a:t> two sets of estimates for the effect on employment.</a:t>
            </a:r>
          </a:p>
          <a:p>
            <a:endParaRPr lang="en-US" baseline="0" dirty="0" smtClean="0"/>
          </a:p>
          <a:p>
            <a:r>
              <a:rPr lang="en-US" baseline="0" dirty="0" smtClean="0"/>
              <a:t>(Figure 5)</a:t>
            </a:r>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25</a:t>
            </a:fld>
            <a:endParaRPr lang="en-US"/>
          </a:p>
        </p:txBody>
      </p:sp>
    </p:spTree>
    <p:extLst>
      <p:ext uri="{BB962C8B-B14F-4D97-AF65-F5344CB8AC3E}">
        <p14:creationId xmlns:p14="http://schemas.microsoft.com/office/powerpoint/2010/main" val="276541710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finally,</a:t>
            </a:r>
            <a:r>
              <a:rPr lang="en-US" baseline="0" dirty="0" smtClean="0"/>
              <a:t> pictured here are the plots of estimates for the effect on unemployment. Now without knowing the true parameters, there is no way to scientifically prove that the estimates are unbiased, but I believe that the robustness check provides some evidence for the correctness of the specification. </a:t>
            </a:r>
          </a:p>
          <a:p>
            <a:endParaRPr lang="en-US" baseline="0" dirty="0" smtClean="0"/>
          </a:p>
          <a:p>
            <a:r>
              <a:rPr lang="en-US" baseline="0" dirty="0" smtClean="0"/>
              <a:t>(Figure 6)</a:t>
            </a:r>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26</a:t>
            </a:fld>
            <a:endParaRPr lang="en-US"/>
          </a:p>
        </p:txBody>
      </p:sp>
    </p:spTree>
    <p:extLst>
      <p:ext uri="{BB962C8B-B14F-4D97-AF65-F5344CB8AC3E}">
        <p14:creationId xmlns:p14="http://schemas.microsoft.com/office/powerpoint/2010/main" val="326431410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Testing the hypothesis that paid family leave policies may have differential effects across occupations, I estimate the effect for each occupational group, and report the results from three such occupational groups: management, office and administrative support, and education, training, and library occupations.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Pictured here</a:t>
            </a:r>
            <a:r>
              <a:rPr lang="en-US" sz="1200" kern="1200" baseline="0" dirty="0" smtClean="0">
                <a:solidFill>
                  <a:schemeClr val="tx1"/>
                </a:solidFill>
                <a:effectLst/>
                <a:latin typeface="+mn-lt"/>
                <a:ea typeface="+mn-ea"/>
                <a:cs typeface="+mn-cs"/>
              </a:rPr>
              <a:t> on the left are the plots of the point estimates of the effect of paid family leave policy on labor-market outcomes of mothers in management occupations. On the top right is the table of probability values from the joint tests of significance. On the bottom right is the table of coefficient sums. </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We see here generally positive estimates of the effect of paid family leave policy of the labor-force participation and employment of women in management occupations, with negative estimates of the effect on unemployment in a few windows.  Joint tests yield significance at the 10% level for the effect on both labor-force participation and employment in the window of nine to fifteen months after birth. </a:t>
            </a:r>
          </a:p>
          <a:p>
            <a:endParaRPr lang="en-US" sz="1200" kern="1200" baseline="0" dirty="0" smtClean="0">
              <a:solidFill>
                <a:schemeClr val="tx1"/>
              </a:solidFill>
              <a:effectLst/>
              <a:latin typeface="+mn-lt"/>
              <a:ea typeface="+mn-ea"/>
              <a:cs typeface="+mn-cs"/>
            </a:endParaRP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(Figure 7, Tables 16 and 17)</a:t>
            </a:r>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27</a:t>
            </a:fld>
            <a:endParaRPr lang="en-US" dirty="0"/>
          </a:p>
        </p:txBody>
      </p:sp>
    </p:spTree>
    <p:extLst>
      <p:ext uri="{BB962C8B-B14F-4D97-AF65-F5344CB8AC3E}">
        <p14:creationId xmlns:p14="http://schemas.microsoft.com/office/powerpoint/2010/main" val="402241472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Next</a:t>
            </a:r>
            <a:r>
              <a:rPr lang="en-US" sz="1200" kern="1200" baseline="0" dirty="0" smtClean="0">
                <a:solidFill>
                  <a:schemeClr val="tx1"/>
                </a:solidFill>
                <a:effectLst/>
                <a:latin typeface="+mn-lt"/>
                <a:ea typeface="+mn-ea"/>
                <a:cs typeface="+mn-cs"/>
              </a:rPr>
              <a:t> are the results from the regressions run on women in office and administrative support occupations. </a:t>
            </a:r>
            <a:r>
              <a:rPr lang="en-US" sz="1200" kern="1200" dirty="0" smtClean="0">
                <a:solidFill>
                  <a:schemeClr val="tx1"/>
                </a:solidFill>
                <a:effectLst/>
                <a:latin typeface="+mn-lt"/>
                <a:ea typeface="+mn-ea"/>
                <a:cs typeface="+mn-cs"/>
              </a:rPr>
              <a:t>Again we have plots of point estimates on the left, </a:t>
            </a:r>
            <a:r>
              <a:rPr lang="en-US" sz="1200" kern="1200" baseline="0" dirty="0" smtClean="0">
                <a:solidFill>
                  <a:schemeClr val="tx1"/>
                </a:solidFill>
                <a:effectLst/>
                <a:latin typeface="+mn-lt"/>
                <a:ea typeface="+mn-ea"/>
                <a:cs typeface="+mn-cs"/>
              </a:rPr>
              <a:t>a table of probability values from the joint tests of significance in the top right, and a table of coefficient sums on the bottom right.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If you look at the tables you can see that there is a positive and significant effect on both labor-force participation and employment in the period of 17 to 12 months before birth. There is also a positive and significant effect on labor-force participation in later time periods. The main difference between this occupational group and the management occupational group is that the estimates of the effect on unemployment are positive across all windows. However, none of the estimates are significant. </a:t>
            </a:r>
          </a:p>
          <a:p>
            <a:endParaRPr lang="en-US" dirty="0" smtClean="0"/>
          </a:p>
          <a:p>
            <a:r>
              <a:rPr lang="en-US" dirty="0" smtClean="0"/>
              <a:t>(Figure</a:t>
            </a:r>
            <a:r>
              <a:rPr lang="en-US" baseline="0" dirty="0" smtClean="0"/>
              <a:t> 8, Tables 19 and 20)</a:t>
            </a:r>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28</a:t>
            </a:fld>
            <a:endParaRPr lang="en-US" dirty="0"/>
          </a:p>
        </p:txBody>
      </p:sp>
    </p:spTree>
    <p:extLst>
      <p:ext uri="{BB962C8B-B14F-4D97-AF65-F5344CB8AC3E}">
        <p14:creationId xmlns:p14="http://schemas.microsoft.com/office/powerpoint/2010/main" val="266108148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final</a:t>
            </a:r>
            <a:r>
              <a:rPr lang="en-US" baseline="0" dirty="0" smtClean="0"/>
              <a:t> occupational group I investigate in depth is that of education, training, and library occupations. The layout of the slide is the same, plots of point estimates on the left, results from joint tests on the top right, and sums of coefficients on the bottom right.  </a:t>
            </a:r>
          </a:p>
          <a:p>
            <a:endParaRPr lang="en-US" baseline="0" dirty="0" smtClean="0"/>
          </a:p>
          <a:p>
            <a:r>
              <a:rPr lang="en-US" baseline="0" dirty="0" smtClean="0"/>
              <a:t>The results from this occupational group stands out from the rest as the direction of the estimates are inverted. The estimated effect on labor-force participation and employment is negative across al windows, while the estimated effect on unemployment is positive. Joint tests reveal significance in a number of windows for labor-force participation and employment, however non of the joint tests of the effect on unemployment yield significance. </a:t>
            </a:r>
          </a:p>
          <a:p>
            <a:endParaRPr lang="en-US" baseline="0" dirty="0" smtClean="0"/>
          </a:p>
          <a:p>
            <a:r>
              <a:rPr lang="en-US" baseline="0" dirty="0" smtClean="0"/>
              <a:t>I believe that these findings provide evidence to support the hypothesis that occupation is an important determinant of the effect of paid family leave policy on labor-market outcomes </a:t>
            </a:r>
            <a:r>
              <a:rPr lang="en-US" baseline="0" smtClean="0"/>
              <a:t>of mothers. </a:t>
            </a:r>
            <a:endParaRPr lang="en-US" dirty="0" smtClean="0"/>
          </a:p>
          <a:p>
            <a:endParaRPr lang="en-US" dirty="0" smtClean="0"/>
          </a:p>
          <a:p>
            <a:endParaRPr lang="en-US" dirty="0" smtClean="0"/>
          </a:p>
          <a:p>
            <a:r>
              <a:rPr lang="en-US" dirty="0" smtClean="0"/>
              <a:t>(Figure 9, Tables 22 and 23). </a:t>
            </a:r>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29</a:t>
            </a:fld>
            <a:endParaRPr lang="en-US" dirty="0"/>
          </a:p>
        </p:txBody>
      </p:sp>
    </p:spTree>
    <p:extLst>
      <p:ext uri="{BB962C8B-B14F-4D97-AF65-F5344CB8AC3E}">
        <p14:creationId xmlns:p14="http://schemas.microsoft.com/office/powerpoint/2010/main" val="225739696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This study reproduces and extends the work of Tanya Byker.</a:t>
            </a:r>
            <a:r>
              <a:rPr lang="en-US" sz="1200" kern="1200" baseline="0" dirty="0" smtClean="0">
                <a:solidFill>
                  <a:schemeClr val="tx1"/>
                </a:solidFill>
                <a:effectLst/>
                <a:latin typeface="+mn-lt"/>
                <a:ea typeface="+mn-ea"/>
                <a:cs typeface="+mn-cs"/>
              </a:rPr>
              <a:t> There are indeed positive effects of paid family leave policy on the labor-force participation and employment of mothers without college degrees, as well as negative effects on their unemployment. Results from the analysis on white-collar workers mirrored those from the full sample, while analysis on blue-collar workers did not yield any statistically significant effects. </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Tests for robustness to weighting yielded estimates close in proximity and similar patterns of the outcome variable over months relative to birth, suggesting correctness of the specification.</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Finally, in my analysis of individual occupational groups, the regressions on women in management occupations as well as those in office and administrative support occupations yielded estimates similar to those of the full sample. However, the estimated effect of paid family leave policy on women in education, training, and library occupations is opposite of that of the full sample. These results suggest that occupation is indeed an important factor in determining the effect of paid family leave policy on labor-force participation, employment, and unemployment outcomes of mothers. </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As more states adopt paid family leave policies and more data becomes available, future studies may make use of larger sample sizes to obtain more accurate estimates for both the general population and particular sub-groups. I believe that research investigating ties of mothers to specific employers may also help illuminate the mechanism by which paid family leave policy affects the labor-market outcomes of mothers. </a:t>
            </a:r>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30</a:t>
            </a:fld>
            <a:endParaRPr lang="en-US" dirty="0"/>
          </a:p>
        </p:txBody>
      </p:sp>
    </p:spTree>
    <p:extLst>
      <p:ext uri="{BB962C8B-B14F-4D97-AF65-F5344CB8AC3E}">
        <p14:creationId xmlns:p14="http://schemas.microsoft.com/office/powerpoint/2010/main" val="5255675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4</a:t>
            </a:fld>
            <a:endParaRPr lang="en-US" dirty="0"/>
          </a:p>
        </p:txBody>
      </p:sp>
    </p:spTree>
    <p:extLst>
      <p:ext uri="{BB962C8B-B14F-4D97-AF65-F5344CB8AC3E}">
        <p14:creationId xmlns:p14="http://schemas.microsoft.com/office/powerpoint/2010/main" val="347637870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Thank you all for your time and counsel, I</a:t>
            </a:r>
            <a:r>
              <a:rPr lang="en-US" baseline="0" dirty="0" smtClean="0"/>
              <a:t>t truly is appreciated. Are there any </a:t>
            </a:r>
            <a:r>
              <a:rPr lang="en-US" baseline="0" smtClean="0"/>
              <a:t>final questions?</a:t>
            </a:r>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31</a:t>
            </a:fld>
            <a:endParaRPr lang="en-US" dirty="0"/>
          </a:p>
        </p:txBody>
      </p:sp>
    </p:spTree>
    <p:extLst>
      <p:ext uri="{BB962C8B-B14F-4D97-AF65-F5344CB8AC3E}">
        <p14:creationId xmlns:p14="http://schemas.microsoft.com/office/powerpoint/2010/main" val="379112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think it would be prudent</a:t>
            </a:r>
            <a:r>
              <a:rPr lang="en-US" baseline="0" dirty="0" smtClean="0"/>
              <a:t> to start with a brief overview of the work upon which my Thesis is primarily based, that is the work of Tanya Byker in 2016. </a:t>
            </a:r>
          </a:p>
          <a:p>
            <a:endParaRPr lang="en-US" baseline="0" dirty="0" smtClean="0"/>
          </a:p>
          <a:p>
            <a:r>
              <a:rPr lang="en-US" baseline="0" dirty="0" smtClean="0"/>
              <a:t>The data Byker used to conduct her analysis was sourced from four panels of the Survey of Income and Program Participation, specifically the years 1996, 2001, 2004, and 2008. </a:t>
            </a:r>
          </a:p>
          <a:p>
            <a:endParaRPr lang="en-US" baseline="0" dirty="0" smtClean="0"/>
          </a:p>
          <a:p>
            <a:r>
              <a:rPr lang="en-US" sz="1200" kern="1200" dirty="0" smtClean="0">
                <a:solidFill>
                  <a:schemeClr val="tx1"/>
                </a:solidFill>
                <a:effectLst/>
                <a:latin typeface="+mn-lt"/>
                <a:ea typeface="+mn-ea"/>
                <a:cs typeface="+mn-cs"/>
              </a:rPr>
              <a:t>Using data from the four panels, Byker constructed a sample of all women aged 24 to 45 who gave birth during the time coverage of the SIPP panel and lived within one of the treatment or control states.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She used difference-in-difference</a:t>
            </a:r>
            <a:r>
              <a:rPr lang="en-US" sz="1200" kern="1200" baseline="0" dirty="0" smtClean="0">
                <a:solidFill>
                  <a:schemeClr val="tx1"/>
                </a:solidFill>
                <a:effectLst/>
                <a:latin typeface="+mn-lt"/>
                <a:ea typeface="+mn-ea"/>
                <a:cs typeface="+mn-cs"/>
              </a:rPr>
              <a:t> analysis to estimate the effect of paid family leave policy on the labor-force participation, employment, and unemployment outcomes of women in the period of 24 months before childbirth to 24 months after childbirth. </a:t>
            </a:r>
            <a:endParaRPr lang="en-US" sz="1200" kern="1200" dirty="0" smtClean="0">
              <a:solidFill>
                <a:schemeClr val="tx1"/>
              </a:solidFill>
              <a:effectLst/>
              <a:latin typeface="+mn-lt"/>
              <a:ea typeface="+mn-ea"/>
              <a:cs typeface="+mn-cs"/>
            </a:endParaRPr>
          </a:p>
          <a:p>
            <a:endParaRPr lang="en-US" baseline="0" dirty="0" smtClean="0"/>
          </a:p>
          <a:p>
            <a:r>
              <a:rPr lang="en-US" dirty="0" smtClean="0"/>
              <a:t>And of course, I will continue to talk about Byker’s work in</a:t>
            </a:r>
            <a:r>
              <a:rPr lang="en-US" baseline="0" dirty="0" smtClean="0"/>
              <a:t> more detail throughout my presentation. </a:t>
            </a:r>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5</a:t>
            </a:fld>
            <a:endParaRPr lang="en-US" dirty="0"/>
          </a:p>
        </p:txBody>
      </p:sp>
    </p:spTree>
    <p:extLst>
      <p:ext uri="{BB962C8B-B14F-4D97-AF65-F5344CB8AC3E}">
        <p14:creationId xmlns:p14="http://schemas.microsoft.com/office/powerpoint/2010/main" val="3031029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Rossin-Slater,</a:t>
            </a:r>
            <a:r>
              <a:rPr lang="en-US" baseline="0" dirty="0" smtClean="0"/>
              <a:t> Ruhm, and Waldfogel used data from the March Current Population Survey to investigate the effect of the California Paid Family Leave policy on mother’s leave taking. The authors find an increase in leave-taking of mothers from three weeks on average to six weeks. They also find a 10 to 17 percent increase in weekly work hours of employed women in the second year after childbirth. </a:t>
            </a:r>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6</a:t>
            </a:fld>
            <a:endParaRPr lang="en-US" dirty="0"/>
          </a:p>
        </p:txBody>
      </p:sp>
    </p:spTree>
    <p:extLst>
      <p:ext uri="{BB962C8B-B14F-4D97-AF65-F5344CB8AC3E}">
        <p14:creationId xmlns:p14="http://schemas.microsoft.com/office/powerpoint/2010/main" val="25886986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Baum and Ruhm use a similar method to Rossin-Slater et</a:t>
            </a:r>
            <a:r>
              <a:rPr lang="en-US" baseline="0" dirty="0" smtClean="0"/>
              <a:t> al., but make use of longitudinal data to track outcomes of individuals over time. Specifically, the authors use data from the 1997 cohort of the National Longitudinal Survey of Youth. The authors corroborate the findings of Rossin-Slater et al. as well as finding a positive effect of the California Paid Family Leave policy on the probability of mothers’ return to work one year after giving birth. Baum and Ruhm also find that the policy increased </a:t>
            </a:r>
            <a:r>
              <a:rPr lang="en-US" dirty="0" smtClean="0"/>
              <a:t>raised maternal hours and weeks of work by 11 to 19 percent during the second year of the child’s life. </a:t>
            </a:r>
          </a:p>
          <a:p>
            <a:endParaRPr lang="en-US" dirty="0" smtClean="0"/>
          </a:p>
          <a:p>
            <a:endParaRPr lang="en-US" dirty="0" smtClean="0"/>
          </a:p>
          <a:p>
            <a:r>
              <a:rPr lang="en-US" dirty="0" smtClean="0"/>
              <a:t>(“There is consistent evidence that CA-PFL increased the likelihood that mothers have returned to work by a year after birth and raised maternal hours and weeks of work by 11 to 19 percent during the second year of the child’s life. Paid leave is also predicted to raise hourly wages at the end of the first year by 7 percent, but this estimate is imprecise and statistically insignificant”)</a:t>
            </a:r>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7</a:t>
            </a:fld>
            <a:endParaRPr lang="en-US" dirty="0"/>
          </a:p>
        </p:txBody>
      </p:sp>
    </p:spTree>
    <p:extLst>
      <p:ext uri="{BB962C8B-B14F-4D97-AF65-F5344CB8AC3E}">
        <p14:creationId xmlns:p14="http://schemas.microsoft.com/office/powerpoint/2010/main" val="4406830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Das and Polachek,</a:t>
            </a:r>
            <a:r>
              <a:rPr lang="en-US" baseline="0" dirty="0" smtClean="0"/>
              <a:t> like Rossin-Slater et al., use data from the March Current Population Survey to study the impact of the California Paid Leave policy. However, unlike Rossin-Slater, Das and Polachek use aggregate data in place of individual level data. They also investigate a number of outcomes not analyzed by Rossin-Slater. The authors report a number of findings, including an increase of labor-force participation of young women, as well as an increase in the probability and duration of their unemployment. </a:t>
            </a:r>
            <a:endParaRPr lang="en-US" dirty="0" smtClean="0"/>
          </a:p>
          <a:p>
            <a:endParaRPr lang="en-US" dirty="0" smtClean="0"/>
          </a:p>
          <a:p>
            <a:r>
              <a:rPr lang="en-US" dirty="0" smtClean="0"/>
              <a:t>“Our final dataset consists of 34,270 observations. The unit of observation is a state, gender, age group, and year average value.”</a:t>
            </a:r>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8</a:t>
            </a:fld>
            <a:endParaRPr lang="en-US" dirty="0"/>
          </a:p>
        </p:txBody>
      </p:sp>
    </p:spTree>
    <p:extLst>
      <p:ext uri="{BB962C8B-B14F-4D97-AF65-F5344CB8AC3E}">
        <p14:creationId xmlns:p14="http://schemas.microsoft.com/office/powerpoint/2010/main" val="40182705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Curtis, Hirsch,</a:t>
            </a:r>
            <a:r>
              <a:rPr lang="en-US" baseline="0" dirty="0" smtClean="0"/>
              <a:t> and Schroeder apply novel data to create new insights to the effect of the California Paid Family Leave policy. Specifically, the authors use data from the Quarterly Workforce Indicators to compare labor-market churn under the effect of paid family leave policy to labor-market churn in control states. The authors find a statistically significant positive effect of the policy on new hires, separations, and recalls of young Californian women. They also investigate the effect of the policy on wages of young women, but do not find a statistically significant effect. </a:t>
            </a:r>
            <a:endParaRPr lang="en-US" dirty="0" smtClean="0"/>
          </a:p>
          <a:p>
            <a:endParaRPr lang="en-US" dirty="0" smtClean="0"/>
          </a:p>
          <a:p>
            <a:r>
              <a:rPr lang="en-US" dirty="0" smtClean="0"/>
              <a:t>“</a:t>
            </a:r>
            <a:r>
              <a:rPr lang="en-US" dirty="0" smtClean="0"/>
              <a:t>The magnitude of the coefficients for new hires, separations, and recalls in Table 5 are roughly similar, approximately 0.03, 0.025, and 0.03, respectively.”</a:t>
            </a:r>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9</a:t>
            </a:fld>
            <a:endParaRPr lang="en-US" dirty="0"/>
          </a:p>
        </p:txBody>
      </p:sp>
    </p:spTree>
    <p:extLst>
      <p:ext uri="{BB962C8B-B14F-4D97-AF65-F5344CB8AC3E}">
        <p14:creationId xmlns:p14="http://schemas.microsoft.com/office/powerpoint/2010/main" val="4774169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“Our preferred DDD specification compares employed fathers of infants in California to employed fathers of children aged 1 to 3, relative to corresponding fathers of the same age children in other states, before and after the introduction of CA-PFL. We perform an analogous analysis of mothers to enable comparisons of effects across parental gender within the same data set.”</a:t>
            </a:r>
          </a:p>
          <a:p>
            <a:endParaRPr lang="en-US" dirty="0" smtClean="0"/>
          </a:p>
          <a:p>
            <a:r>
              <a:rPr lang="en-US" dirty="0" smtClean="0"/>
              <a:t>Mothers take 9 weeks of leave on average;</a:t>
            </a:r>
            <a:r>
              <a:rPr lang="en-US" baseline="0" dirty="0" smtClean="0"/>
              <a:t> CA-PFL is estimated to increase this by two days</a:t>
            </a:r>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10</a:t>
            </a:fld>
            <a:endParaRPr lang="en-US" dirty="0"/>
          </a:p>
        </p:txBody>
      </p:sp>
    </p:spTree>
    <p:extLst>
      <p:ext uri="{BB962C8B-B14F-4D97-AF65-F5344CB8AC3E}">
        <p14:creationId xmlns:p14="http://schemas.microsoft.com/office/powerpoint/2010/main" val="35947553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7/20/2019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7/20/2019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7/20/2019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62CEF3B-A037-46D0-B02C-1428F07E9383}" type="datetimeFigureOut">
              <a:rPr lang="en-US" dirty="0"/>
              <a:t>7/20/2019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CE482DC-2269-4F26-9D2A-7E44B1A4CD8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6DFF08F-DC6B-4601-B491-B0F83F6DD2DA}" type="datetimeFigureOut">
              <a:rPr lang="en-US" dirty="0"/>
              <a:t>7/20/2019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dirty="0"/>
              <a:t>7/20/2019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dirty="0"/>
              <a:t>7/20/2019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dirty="0"/>
              <a:t>7/20/2019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6DFF08F-DC6B-4601-B491-B0F83F6DD2DA}" type="datetimeFigureOut">
              <a:rPr lang="en-US" dirty="0"/>
              <a:pPr/>
              <a:t>7/20/2019</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6DFF08F-DC6B-4601-B491-B0F83F6DD2DA}" type="datetimeFigureOut">
              <a:rPr lang="en-US" dirty="0"/>
              <a:pPr/>
              <a:t>7/20/2019</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7/20/2019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6DFF08F-DC6B-4601-B491-B0F83F6DD2DA}" type="datetimeFigureOut">
              <a:rPr lang="en-US" dirty="0"/>
              <a:pPr/>
              <a:t>7/20/2019</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ctr"/>
            <a:r>
              <a:rPr lang="en-US" sz="4400" dirty="0"/>
              <a:t>EFFECT OF PAID FAMILY LEAVE POLICY ON LABOR MARKET OUTCOMES OF </a:t>
            </a:r>
            <a:r>
              <a:rPr lang="en-US" sz="4400" dirty="0" smtClean="0"/>
              <a:t>MOTHERS</a:t>
            </a:r>
            <a:endParaRPr lang="en-US" sz="4400" dirty="0"/>
          </a:p>
        </p:txBody>
      </p:sp>
      <p:sp>
        <p:nvSpPr>
          <p:cNvPr id="3" name="Subtitle 2"/>
          <p:cNvSpPr>
            <a:spLocks noGrp="1"/>
          </p:cNvSpPr>
          <p:nvPr>
            <p:ph type="subTitle" idx="1"/>
          </p:nvPr>
        </p:nvSpPr>
        <p:spPr/>
        <p:txBody>
          <a:bodyPr/>
          <a:lstStyle/>
          <a:p>
            <a:pPr algn="ctr"/>
            <a:r>
              <a:rPr lang="en-US" dirty="0" smtClean="0"/>
              <a:t>A Thesis by Alex Goldsmith</a:t>
            </a:r>
            <a:endParaRPr lang="en-US" dirty="0"/>
          </a:p>
        </p:txBody>
      </p:sp>
    </p:spTree>
    <p:extLst>
      <p:ext uri="{BB962C8B-B14F-4D97-AF65-F5344CB8AC3E}">
        <p14:creationId xmlns:p14="http://schemas.microsoft.com/office/powerpoint/2010/main" val="10323497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Bartel, Rossin-Slater, Ruhm, Stearns, Waldfogel </a:t>
            </a:r>
            <a:endParaRPr lang="en-US" dirty="0"/>
          </a:p>
        </p:txBody>
      </p:sp>
      <p:sp>
        <p:nvSpPr>
          <p:cNvPr id="3" name="Content Placeholder 2"/>
          <p:cNvSpPr>
            <a:spLocks noGrp="1"/>
          </p:cNvSpPr>
          <p:nvPr>
            <p:ph idx="1"/>
          </p:nvPr>
        </p:nvSpPr>
        <p:spPr/>
        <p:txBody>
          <a:bodyPr/>
          <a:lstStyle/>
          <a:p>
            <a:r>
              <a:rPr lang="en-US" dirty="0"/>
              <a:t>Paid Family Leave, Fathers’ Leave-Taking, and Leave-Sharing in Dual-Earner </a:t>
            </a:r>
            <a:r>
              <a:rPr lang="en-US" dirty="0" smtClean="0"/>
              <a:t>Households (2018)</a:t>
            </a:r>
          </a:p>
          <a:p>
            <a:pPr>
              <a:buFont typeface="Wingdings" panose="05000000000000000000" pitchFamily="2" charset="2"/>
              <a:buChar char="§"/>
            </a:pPr>
            <a:r>
              <a:rPr lang="en-US" dirty="0" smtClean="0"/>
              <a:t>Data: American Community Survey and 2000 Census</a:t>
            </a:r>
          </a:p>
          <a:p>
            <a:pPr lvl="1">
              <a:buFont typeface="Wingdings" panose="05000000000000000000" pitchFamily="2" charset="2"/>
              <a:buChar char="§"/>
            </a:pPr>
            <a:r>
              <a:rPr lang="en-US" dirty="0" smtClean="0"/>
              <a:t>2000 to 2013 Waves of the ACS</a:t>
            </a:r>
          </a:p>
          <a:p>
            <a:pPr>
              <a:buFont typeface="Wingdings" panose="05000000000000000000" pitchFamily="2" charset="2"/>
              <a:buChar char="§"/>
            </a:pPr>
            <a:r>
              <a:rPr lang="en-US" dirty="0" smtClean="0"/>
              <a:t>Methodology: Difference-in-difference-in-difference</a:t>
            </a:r>
          </a:p>
          <a:p>
            <a:pPr lvl="1">
              <a:buFont typeface="Wingdings" panose="05000000000000000000" pitchFamily="2" charset="2"/>
              <a:buChar char="§"/>
            </a:pPr>
            <a:r>
              <a:rPr lang="en-US" dirty="0" smtClean="0"/>
              <a:t>Employed fathers of infants vs employed fathers of toddlers relative to difference in other states</a:t>
            </a:r>
          </a:p>
          <a:p>
            <a:pPr lvl="1">
              <a:buFont typeface="Wingdings" panose="05000000000000000000" pitchFamily="2" charset="2"/>
              <a:buChar char="§"/>
            </a:pPr>
            <a:r>
              <a:rPr lang="en-US" dirty="0" smtClean="0"/>
              <a:t>Employed mothers of infants vs employed mothers of toddlers relative to difference in other states</a:t>
            </a:r>
          </a:p>
          <a:p>
            <a:pPr>
              <a:buFont typeface="Wingdings" panose="05000000000000000000" pitchFamily="2" charset="2"/>
              <a:buChar char="§"/>
            </a:pPr>
            <a:r>
              <a:rPr lang="en-US" dirty="0" smtClean="0"/>
              <a:t>Findings:</a:t>
            </a:r>
          </a:p>
          <a:p>
            <a:pPr lvl="1">
              <a:buFont typeface="Wingdings" panose="05000000000000000000" pitchFamily="2" charset="2"/>
              <a:buChar char="§"/>
            </a:pPr>
            <a:r>
              <a:rPr lang="en-US" dirty="0" smtClean="0"/>
              <a:t>California Paid Family Leave Policy increased paternal leave-taking from 1 week to 1.5 weeks</a:t>
            </a:r>
          </a:p>
          <a:p>
            <a:pPr lvl="1">
              <a:buFont typeface="Wingdings" panose="05000000000000000000" pitchFamily="2" charset="2"/>
              <a:buChar char="§"/>
            </a:pPr>
            <a:r>
              <a:rPr lang="en-US" dirty="0" smtClean="0"/>
              <a:t>Increase of paternal leave taking is greater for first-time fathers than existing fathers</a:t>
            </a:r>
          </a:p>
        </p:txBody>
      </p:sp>
    </p:spTree>
    <p:extLst>
      <p:ext uri="{BB962C8B-B14F-4D97-AF65-F5344CB8AC3E}">
        <p14:creationId xmlns:p14="http://schemas.microsoft.com/office/powerpoint/2010/main" val="11967964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California Paid Family Leave Policy</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
            </a:pPr>
            <a:r>
              <a:rPr lang="en-US" dirty="0" smtClean="0"/>
              <a:t>Came into effect July 2004</a:t>
            </a:r>
          </a:p>
          <a:p>
            <a:pPr>
              <a:buFont typeface="Wingdings" panose="05000000000000000000" pitchFamily="2" charset="2"/>
              <a:buChar char="§"/>
            </a:pPr>
            <a:r>
              <a:rPr lang="en-US" dirty="0" smtClean="0"/>
              <a:t>Both mothers and fathers entitled to 6 weeks of paid leave</a:t>
            </a:r>
          </a:p>
          <a:p>
            <a:pPr>
              <a:buFont typeface="Wingdings" panose="05000000000000000000" pitchFamily="2" charset="2"/>
              <a:buChar char="§"/>
            </a:pPr>
            <a:r>
              <a:rPr lang="en-US" dirty="0" smtClean="0"/>
              <a:t>Benefit provides 55% of average weekly pay capped at $1,163 a week in 2014</a:t>
            </a:r>
          </a:p>
          <a:p>
            <a:pPr>
              <a:buFont typeface="Wingdings" panose="05000000000000000000" pitchFamily="2" charset="2"/>
              <a:buChar char="§"/>
            </a:pPr>
            <a:r>
              <a:rPr lang="en-US" dirty="0" smtClean="0"/>
              <a:t>Leave must be taken within 12 months following birth of child</a:t>
            </a:r>
          </a:p>
          <a:p>
            <a:pPr>
              <a:buFont typeface="Wingdings" panose="05000000000000000000" pitchFamily="2" charset="2"/>
              <a:buChar char="§"/>
            </a:pPr>
            <a:r>
              <a:rPr lang="en-US" dirty="0" smtClean="0"/>
              <a:t>Leave may be taken concurrently or intermittently</a:t>
            </a:r>
          </a:p>
          <a:p>
            <a:pPr>
              <a:buFont typeface="Wingdings" panose="05000000000000000000" pitchFamily="2" charset="2"/>
              <a:buChar char="§"/>
            </a:pPr>
            <a:r>
              <a:rPr lang="en-US" dirty="0" smtClean="0"/>
              <a:t>Policy is funded by a payroll tax on all state workers</a:t>
            </a:r>
          </a:p>
          <a:p>
            <a:pPr>
              <a:buFont typeface="Wingdings" panose="05000000000000000000" pitchFamily="2" charset="2"/>
              <a:buChar char="§"/>
            </a:pPr>
            <a:endParaRPr lang="en-US" dirty="0"/>
          </a:p>
        </p:txBody>
      </p:sp>
    </p:spTree>
    <p:extLst>
      <p:ext uri="{BB962C8B-B14F-4D97-AF65-F5344CB8AC3E}">
        <p14:creationId xmlns:p14="http://schemas.microsoft.com/office/powerpoint/2010/main" val="30586984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Jersey Paid Family Leave Policy</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
            </a:pPr>
            <a:r>
              <a:rPr lang="en-US" dirty="0" smtClean="0"/>
              <a:t>Came into effect July 2009</a:t>
            </a:r>
          </a:p>
          <a:p>
            <a:pPr>
              <a:buFont typeface="Wingdings" panose="05000000000000000000" pitchFamily="2" charset="2"/>
              <a:buChar char="§"/>
            </a:pPr>
            <a:r>
              <a:rPr lang="en-US" dirty="0" smtClean="0"/>
              <a:t>Both mothers and fathers entitle to 6 weeks of paid leave</a:t>
            </a:r>
          </a:p>
          <a:p>
            <a:pPr>
              <a:buFont typeface="Wingdings" panose="05000000000000000000" pitchFamily="2" charset="2"/>
              <a:buChar char="§"/>
            </a:pPr>
            <a:r>
              <a:rPr lang="en-US" dirty="0" smtClean="0"/>
              <a:t>Benefit provides 2/3 of average weekly pay capped at $643 a week in 2014</a:t>
            </a:r>
          </a:p>
          <a:p>
            <a:pPr>
              <a:buFont typeface="Wingdings" panose="05000000000000000000" pitchFamily="2" charset="2"/>
              <a:buChar char="§"/>
            </a:pPr>
            <a:r>
              <a:rPr lang="en-US" dirty="0"/>
              <a:t>Leave must be taken within 12 months following birth of child</a:t>
            </a:r>
          </a:p>
          <a:p>
            <a:pPr>
              <a:buFont typeface="Wingdings" panose="05000000000000000000" pitchFamily="2" charset="2"/>
              <a:buChar char="§"/>
            </a:pPr>
            <a:r>
              <a:rPr lang="en-US" dirty="0"/>
              <a:t>Leave may be taken concurrently or intermittently</a:t>
            </a:r>
          </a:p>
          <a:p>
            <a:pPr>
              <a:buFont typeface="Wingdings" panose="05000000000000000000" pitchFamily="2" charset="2"/>
              <a:buChar char="§"/>
            </a:pPr>
            <a:r>
              <a:rPr lang="en-US" dirty="0"/>
              <a:t>Policy is funded by a payroll tax on all state workers</a:t>
            </a:r>
          </a:p>
          <a:p>
            <a:pPr>
              <a:buFont typeface="Wingdings" panose="05000000000000000000" pitchFamily="2" charset="2"/>
              <a:buChar char="§"/>
            </a:pPr>
            <a:endParaRPr lang="en-US" dirty="0"/>
          </a:p>
        </p:txBody>
      </p:sp>
    </p:spTree>
    <p:extLst>
      <p:ext uri="{BB962C8B-B14F-4D97-AF65-F5344CB8AC3E}">
        <p14:creationId xmlns:p14="http://schemas.microsoft.com/office/powerpoint/2010/main" val="14044532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Theory of Mandated Benefits</a:t>
            </a:r>
            <a:endParaRPr lang="en-US" dirty="0"/>
          </a:p>
        </p:txBody>
      </p:sp>
      <p:pic>
        <p:nvPicPr>
          <p:cNvPr id="8" name="Content Placeholder 7"/>
          <p:cNvPicPr>
            <a:picLocks noGrp="1" noChangeAspect="1"/>
          </p:cNvPicPr>
          <p:nvPr>
            <p:ph idx="1"/>
          </p:nvPr>
        </p:nvPicPr>
        <p:blipFill>
          <a:blip r:embed="rId3"/>
          <a:stretch>
            <a:fillRect/>
          </a:stretch>
        </p:blipFill>
        <p:spPr>
          <a:xfrm>
            <a:off x="3173903" y="1862305"/>
            <a:ext cx="5905154" cy="4022725"/>
          </a:xfrm>
          <a:prstGeom prst="rect">
            <a:avLst/>
          </a:prstGeom>
        </p:spPr>
      </p:pic>
      <p:sp>
        <p:nvSpPr>
          <p:cNvPr id="9" name="TextBox 8"/>
          <p:cNvSpPr txBox="1"/>
          <p:nvPr/>
        </p:nvSpPr>
        <p:spPr>
          <a:xfrm>
            <a:off x="786063" y="5759116"/>
            <a:ext cx="10491537" cy="369332"/>
          </a:xfrm>
          <a:prstGeom prst="rect">
            <a:avLst/>
          </a:prstGeom>
          <a:noFill/>
        </p:spPr>
        <p:txBody>
          <a:bodyPr wrap="square" rtlCol="0">
            <a:spAutoFit/>
          </a:bodyPr>
          <a:lstStyle/>
          <a:p>
            <a:pPr algn="ctr"/>
            <a:r>
              <a:rPr lang="en-US" dirty="0" smtClean="0"/>
              <a:t>Figure sourced from Gruber, Jonathan (2000) “Payroll Taxation, Employer Mandates, and the Labor Market”</a:t>
            </a:r>
            <a:endParaRPr lang="en-US" dirty="0"/>
          </a:p>
        </p:txBody>
      </p:sp>
    </p:spTree>
    <p:extLst>
      <p:ext uri="{BB962C8B-B14F-4D97-AF65-F5344CB8AC3E}">
        <p14:creationId xmlns:p14="http://schemas.microsoft.com/office/powerpoint/2010/main" val="16751247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Theory of Mandated Benefits</a:t>
            </a:r>
          </a:p>
        </p:txBody>
      </p:sp>
      <p:sp>
        <p:nvSpPr>
          <p:cNvPr id="3" name="Content Placeholder 2"/>
          <p:cNvSpPr>
            <a:spLocks noGrp="1"/>
          </p:cNvSpPr>
          <p:nvPr>
            <p:ph idx="1"/>
          </p:nvPr>
        </p:nvSpPr>
        <p:spPr/>
        <p:txBody>
          <a:bodyPr/>
          <a:lstStyle/>
          <a:p>
            <a:r>
              <a:rPr lang="en-US" dirty="0" smtClean="0"/>
              <a:t>Application to California and New Jersey Paid Family Leave</a:t>
            </a:r>
          </a:p>
          <a:p>
            <a:pPr>
              <a:buFont typeface="Wingdings" panose="05000000000000000000" pitchFamily="2" charset="2"/>
              <a:buChar char="§"/>
            </a:pPr>
            <a:r>
              <a:rPr lang="en-US" dirty="0" smtClean="0"/>
              <a:t>Tax is applied to all workers</a:t>
            </a:r>
          </a:p>
          <a:p>
            <a:pPr>
              <a:buFont typeface="Wingdings" panose="05000000000000000000" pitchFamily="2" charset="2"/>
              <a:buChar char="§"/>
            </a:pPr>
            <a:r>
              <a:rPr lang="en-US" dirty="0" smtClean="0"/>
              <a:t>Benefits are conferred only to some workers</a:t>
            </a:r>
          </a:p>
          <a:p>
            <a:pPr>
              <a:buFont typeface="Wingdings" panose="05000000000000000000" pitchFamily="2" charset="2"/>
              <a:buChar char="§"/>
            </a:pPr>
            <a:r>
              <a:rPr lang="en-US" dirty="0" smtClean="0"/>
              <a:t>There may be additional costs besides the payroll tax</a:t>
            </a:r>
          </a:p>
          <a:p>
            <a:pPr>
              <a:buFont typeface="Wingdings" panose="05000000000000000000" pitchFamily="2" charset="2"/>
              <a:buChar char="§"/>
            </a:pPr>
            <a:r>
              <a:rPr lang="en-US" dirty="0" smtClean="0"/>
              <a:t>There may be additional benefits to mothers</a:t>
            </a:r>
            <a:endParaRPr lang="en-US" dirty="0"/>
          </a:p>
        </p:txBody>
      </p:sp>
    </p:spTree>
    <p:extLst>
      <p:ext uri="{BB962C8B-B14F-4D97-AF65-F5344CB8AC3E}">
        <p14:creationId xmlns:p14="http://schemas.microsoft.com/office/powerpoint/2010/main" val="7286691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Survey of Income and Program Participation</a:t>
            </a:r>
            <a:endParaRPr lang="en-US" sz="4400"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983541807"/>
              </p:ext>
            </p:extLst>
          </p:nvPr>
        </p:nvGraphicFramePr>
        <p:xfrm>
          <a:off x="1096963" y="1846263"/>
          <a:ext cx="10058400" cy="1854200"/>
        </p:xfrm>
        <a:graphic>
          <a:graphicData uri="http://schemas.openxmlformats.org/drawingml/2006/table">
            <a:tbl>
              <a:tblPr firstRow="1" bandRow="1">
                <a:tableStyleId>{5C22544A-7EE6-4342-B048-85BDC9FD1C3A}</a:tableStyleId>
              </a:tblPr>
              <a:tblGrid>
                <a:gridCol w="2514600">
                  <a:extLst>
                    <a:ext uri="{9D8B030D-6E8A-4147-A177-3AD203B41FA5}">
                      <a16:colId xmlns:a16="http://schemas.microsoft.com/office/drawing/2014/main" val="3551840863"/>
                    </a:ext>
                  </a:extLst>
                </a:gridCol>
                <a:gridCol w="2514600">
                  <a:extLst>
                    <a:ext uri="{9D8B030D-6E8A-4147-A177-3AD203B41FA5}">
                      <a16:colId xmlns:a16="http://schemas.microsoft.com/office/drawing/2014/main" val="383353835"/>
                    </a:ext>
                  </a:extLst>
                </a:gridCol>
                <a:gridCol w="2514600">
                  <a:extLst>
                    <a:ext uri="{9D8B030D-6E8A-4147-A177-3AD203B41FA5}">
                      <a16:colId xmlns:a16="http://schemas.microsoft.com/office/drawing/2014/main" val="1763482009"/>
                    </a:ext>
                  </a:extLst>
                </a:gridCol>
                <a:gridCol w="2514600">
                  <a:extLst>
                    <a:ext uri="{9D8B030D-6E8A-4147-A177-3AD203B41FA5}">
                      <a16:colId xmlns:a16="http://schemas.microsoft.com/office/drawing/2014/main" val="1146379703"/>
                    </a:ext>
                  </a:extLst>
                </a:gridCol>
              </a:tblGrid>
              <a:tr h="370840">
                <a:tc>
                  <a:txBody>
                    <a:bodyPr/>
                    <a:lstStyle/>
                    <a:p>
                      <a:pPr algn="ctr"/>
                      <a:r>
                        <a:rPr lang="en-US" sz="2400" dirty="0">
                          <a:effectLst/>
                          <a:latin typeface="Times New Roman" panose="02020603050405020304" pitchFamily="18" charset="0"/>
                        </a:rPr>
                        <a:t>SIPP Panel</a:t>
                      </a:r>
                    </a:p>
                  </a:txBody>
                  <a:tcPr marL="68580" marR="68580" marT="0" marB="0"/>
                </a:tc>
                <a:tc>
                  <a:txBody>
                    <a:bodyPr/>
                    <a:lstStyle/>
                    <a:p>
                      <a:pPr algn="ctr"/>
                      <a:r>
                        <a:rPr lang="en-US" sz="2400" dirty="0">
                          <a:effectLst/>
                          <a:latin typeface="Times New Roman" panose="02020603050405020304" pitchFamily="18" charset="0"/>
                        </a:rPr>
                        <a:t>Number of Waves</a:t>
                      </a:r>
                    </a:p>
                  </a:txBody>
                  <a:tcPr marL="68580" marR="68580" marT="0" marB="0"/>
                </a:tc>
                <a:tc>
                  <a:txBody>
                    <a:bodyPr/>
                    <a:lstStyle/>
                    <a:p>
                      <a:pPr algn="ctr"/>
                      <a:r>
                        <a:rPr lang="en-US" sz="2400" dirty="0">
                          <a:effectLst/>
                          <a:latin typeface="Times New Roman" panose="02020603050405020304" pitchFamily="18" charset="0"/>
                        </a:rPr>
                        <a:t>First Month</a:t>
                      </a:r>
                    </a:p>
                  </a:txBody>
                  <a:tcPr marL="68580" marR="68580" marT="0" marB="0"/>
                </a:tc>
                <a:tc>
                  <a:txBody>
                    <a:bodyPr/>
                    <a:lstStyle/>
                    <a:p>
                      <a:pPr algn="ctr"/>
                      <a:r>
                        <a:rPr lang="en-US" sz="2400" dirty="0">
                          <a:effectLst/>
                          <a:latin typeface="Times New Roman" panose="02020603050405020304" pitchFamily="18" charset="0"/>
                        </a:rPr>
                        <a:t>Last Month</a:t>
                      </a:r>
                    </a:p>
                  </a:txBody>
                  <a:tcPr marL="68580" marR="68580" marT="0" marB="0"/>
                </a:tc>
                <a:extLst>
                  <a:ext uri="{0D108BD9-81ED-4DB2-BD59-A6C34878D82A}">
                    <a16:rowId xmlns:a16="http://schemas.microsoft.com/office/drawing/2014/main" val="566339247"/>
                  </a:ext>
                </a:extLst>
              </a:tr>
              <a:tr h="370840">
                <a:tc>
                  <a:txBody>
                    <a:bodyPr/>
                    <a:lstStyle/>
                    <a:p>
                      <a:pPr algn="r"/>
                      <a:r>
                        <a:rPr lang="en-US" sz="2400" dirty="0">
                          <a:effectLst/>
                          <a:latin typeface="Times New Roman" panose="02020603050405020304" pitchFamily="18" charset="0"/>
                        </a:rPr>
                        <a:t>1996</a:t>
                      </a:r>
                    </a:p>
                  </a:txBody>
                  <a:tcPr marL="68580" marR="68580" marT="0" marB="0"/>
                </a:tc>
                <a:tc>
                  <a:txBody>
                    <a:bodyPr/>
                    <a:lstStyle/>
                    <a:p>
                      <a:pPr algn="r"/>
                      <a:r>
                        <a:rPr lang="en-US" sz="2400" dirty="0">
                          <a:effectLst/>
                          <a:latin typeface="Times New Roman" panose="02020603050405020304" pitchFamily="18" charset="0"/>
                        </a:rPr>
                        <a:t>12</a:t>
                      </a:r>
                    </a:p>
                  </a:txBody>
                  <a:tcPr marL="68580" marR="68580" marT="0" marB="0"/>
                </a:tc>
                <a:tc>
                  <a:txBody>
                    <a:bodyPr/>
                    <a:lstStyle/>
                    <a:p>
                      <a:pPr algn="r"/>
                      <a:r>
                        <a:rPr lang="en-US" sz="2400" dirty="0">
                          <a:effectLst/>
                          <a:latin typeface="Times New Roman" panose="02020603050405020304" pitchFamily="18" charset="0"/>
                        </a:rPr>
                        <a:t>Dec 1996</a:t>
                      </a:r>
                    </a:p>
                  </a:txBody>
                  <a:tcPr marL="68580" marR="68580" marT="0" marB="0"/>
                </a:tc>
                <a:tc>
                  <a:txBody>
                    <a:bodyPr/>
                    <a:lstStyle/>
                    <a:p>
                      <a:pPr algn="r"/>
                      <a:r>
                        <a:rPr lang="en-US" sz="2400" dirty="0">
                          <a:effectLst/>
                          <a:latin typeface="Times New Roman" panose="02020603050405020304" pitchFamily="18" charset="0"/>
                        </a:rPr>
                        <a:t>Feb 2000</a:t>
                      </a:r>
                    </a:p>
                  </a:txBody>
                  <a:tcPr marL="68580" marR="68580" marT="0" marB="0"/>
                </a:tc>
                <a:extLst>
                  <a:ext uri="{0D108BD9-81ED-4DB2-BD59-A6C34878D82A}">
                    <a16:rowId xmlns:a16="http://schemas.microsoft.com/office/drawing/2014/main" val="1568006477"/>
                  </a:ext>
                </a:extLst>
              </a:tr>
              <a:tr h="370840">
                <a:tc>
                  <a:txBody>
                    <a:bodyPr/>
                    <a:lstStyle/>
                    <a:p>
                      <a:pPr algn="r"/>
                      <a:r>
                        <a:rPr lang="en-US" sz="2400" dirty="0">
                          <a:effectLst/>
                          <a:latin typeface="Times New Roman" panose="02020603050405020304" pitchFamily="18" charset="0"/>
                        </a:rPr>
                        <a:t>2001</a:t>
                      </a:r>
                    </a:p>
                  </a:txBody>
                  <a:tcPr marL="68580" marR="68580" marT="0" marB="0"/>
                </a:tc>
                <a:tc>
                  <a:txBody>
                    <a:bodyPr/>
                    <a:lstStyle/>
                    <a:p>
                      <a:pPr algn="r"/>
                      <a:r>
                        <a:rPr lang="en-US" sz="2400" dirty="0">
                          <a:effectLst/>
                          <a:latin typeface="Times New Roman" panose="02020603050405020304" pitchFamily="18" charset="0"/>
                        </a:rPr>
                        <a:t>8</a:t>
                      </a:r>
                    </a:p>
                  </a:txBody>
                  <a:tcPr marL="68580" marR="68580" marT="0" marB="0"/>
                </a:tc>
                <a:tc>
                  <a:txBody>
                    <a:bodyPr/>
                    <a:lstStyle/>
                    <a:p>
                      <a:pPr algn="r"/>
                      <a:r>
                        <a:rPr lang="en-US" sz="2400" dirty="0">
                          <a:effectLst/>
                          <a:latin typeface="Times New Roman" panose="02020603050405020304" pitchFamily="18" charset="0"/>
                        </a:rPr>
                        <a:t>Oct 2000</a:t>
                      </a:r>
                    </a:p>
                  </a:txBody>
                  <a:tcPr marL="68580" marR="68580" marT="0" marB="0"/>
                </a:tc>
                <a:tc>
                  <a:txBody>
                    <a:bodyPr/>
                    <a:lstStyle/>
                    <a:p>
                      <a:pPr algn="r"/>
                      <a:r>
                        <a:rPr lang="en-US" sz="2400" dirty="0">
                          <a:effectLst/>
                          <a:latin typeface="Times New Roman" panose="02020603050405020304" pitchFamily="18" charset="0"/>
                        </a:rPr>
                        <a:t>Dec 2003</a:t>
                      </a:r>
                    </a:p>
                  </a:txBody>
                  <a:tcPr marL="68580" marR="68580" marT="0" marB="0"/>
                </a:tc>
                <a:extLst>
                  <a:ext uri="{0D108BD9-81ED-4DB2-BD59-A6C34878D82A}">
                    <a16:rowId xmlns:a16="http://schemas.microsoft.com/office/drawing/2014/main" val="975478548"/>
                  </a:ext>
                </a:extLst>
              </a:tr>
              <a:tr h="370840">
                <a:tc>
                  <a:txBody>
                    <a:bodyPr/>
                    <a:lstStyle/>
                    <a:p>
                      <a:pPr algn="r"/>
                      <a:r>
                        <a:rPr lang="en-US" sz="2400" dirty="0">
                          <a:effectLst/>
                          <a:latin typeface="Times New Roman" panose="02020603050405020304" pitchFamily="18" charset="0"/>
                        </a:rPr>
                        <a:t>2004</a:t>
                      </a:r>
                    </a:p>
                  </a:txBody>
                  <a:tcPr marL="68580" marR="68580" marT="0" marB="0"/>
                </a:tc>
                <a:tc>
                  <a:txBody>
                    <a:bodyPr/>
                    <a:lstStyle/>
                    <a:p>
                      <a:pPr algn="r"/>
                      <a:r>
                        <a:rPr lang="en-US" sz="2400" dirty="0">
                          <a:effectLst/>
                          <a:latin typeface="Times New Roman" panose="02020603050405020304" pitchFamily="18" charset="0"/>
                        </a:rPr>
                        <a:t>12</a:t>
                      </a:r>
                    </a:p>
                  </a:txBody>
                  <a:tcPr marL="68580" marR="68580" marT="0" marB="0"/>
                </a:tc>
                <a:tc>
                  <a:txBody>
                    <a:bodyPr/>
                    <a:lstStyle/>
                    <a:p>
                      <a:pPr algn="r"/>
                      <a:r>
                        <a:rPr lang="en-US" sz="2400" dirty="0">
                          <a:effectLst/>
                          <a:latin typeface="Times New Roman" panose="02020603050405020304" pitchFamily="18" charset="0"/>
                        </a:rPr>
                        <a:t>Oct 2003</a:t>
                      </a:r>
                    </a:p>
                  </a:txBody>
                  <a:tcPr marL="68580" marR="68580" marT="0" marB="0"/>
                </a:tc>
                <a:tc>
                  <a:txBody>
                    <a:bodyPr/>
                    <a:lstStyle/>
                    <a:p>
                      <a:pPr algn="r"/>
                      <a:r>
                        <a:rPr lang="en-US" sz="2400" dirty="0">
                          <a:effectLst/>
                          <a:latin typeface="Times New Roman" panose="02020603050405020304" pitchFamily="18" charset="0"/>
                        </a:rPr>
                        <a:t>Dec 2007  </a:t>
                      </a:r>
                    </a:p>
                  </a:txBody>
                  <a:tcPr marL="68580" marR="68580" marT="0" marB="0"/>
                </a:tc>
                <a:extLst>
                  <a:ext uri="{0D108BD9-81ED-4DB2-BD59-A6C34878D82A}">
                    <a16:rowId xmlns:a16="http://schemas.microsoft.com/office/drawing/2014/main" val="3147024419"/>
                  </a:ext>
                </a:extLst>
              </a:tr>
              <a:tr h="370840">
                <a:tc>
                  <a:txBody>
                    <a:bodyPr/>
                    <a:lstStyle/>
                    <a:p>
                      <a:pPr algn="r"/>
                      <a:r>
                        <a:rPr lang="en-US" sz="2400" dirty="0">
                          <a:effectLst/>
                          <a:latin typeface="Times New Roman" panose="02020603050405020304" pitchFamily="18" charset="0"/>
                        </a:rPr>
                        <a:t>2008</a:t>
                      </a:r>
                    </a:p>
                  </a:txBody>
                  <a:tcPr marL="68580" marR="68580" marT="0" marB="0"/>
                </a:tc>
                <a:tc>
                  <a:txBody>
                    <a:bodyPr/>
                    <a:lstStyle/>
                    <a:p>
                      <a:pPr algn="r"/>
                      <a:r>
                        <a:rPr lang="en-US" sz="2400" dirty="0">
                          <a:effectLst/>
                          <a:latin typeface="Times New Roman" panose="02020603050405020304" pitchFamily="18" charset="0"/>
                        </a:rPr>
                        <a:t>16</a:t>
                      </a:r>
                    </a:p>
                  </a:txBody>
                  <a:tcPr marL="68580" marR="68580" marT="0" marB="0"/>
                </a:tc>
                <a:tc>
                  <a:txBody>
                    <a:bodyPr/>
                    <a:lstStyle/>
                    <a:p>
                      <a:pPr algn="r"/>
                      <a:r>
                        <a:rPr lang="en-US" sz="2400" dirty="0">
                          <a:effectLst/>
                          <a:latin typeface="Times New Roman" panose="02020603050405020304" pitchFamily="18" charset="0"/>
                        </a:rPr>
                        <a:t>May 2008</a:t>
                      </a:r>
                    </a:p>
                  </a:txBody>
                  <a:tcPr marL="68580" marR="68580" marT="0" marB="0"/>
                </a:tc>
                <a:tc>
                  <a:txBody>
                    <a:bodyPr/>
                    <a:lstStyle/>
                    <a:p>
                      <a:pPr algn="r"/>
                      <a:r>
                        <a:rPr lang="en-US" sz="2400" dirty="0">
                          <a:effectLst/>
                          <a:latin typeface="Times New Roman" panose="02020603050405020304" pitchFamily="18" charset="0"/>
                        </a:rPr>
                        <a:t>Dec 2013</a:t>
                      </a:r>
                    </a:p>
                  </a:txBody>
                  <a:tcPr marL="68580" marR="68580" marT="0" marB="0"/>
                </a:tc>
                <a:extLst>
                  <a:ext uri="{0D108BD9-81ED-4DB2-BD59-A6C34878D82A}">
                    <a16:rowId xmlns:a16="http://schemas.microsoft.com/office/drawing/2014/main" val="3660155129"/>
                  </a:ext>
                </a:extLst>
              </a:tr>
            </a:tbl>
          </a:graphicData>
        </a:graphic>
      </p:graphicFrame>
    </p:spTree>
    <p:extLst>
      <p:ext uri="{BB962C8B-B14F-4D97-AF65-F5344CB8AC3E}">
        <p14:creationId xmlns:p14="http://schemas.microsoft.com/office/powerpoint/2010/main" val="24701360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9577" y="243293"/>
            <a:ext cx="10058400" cy="772176"/>
          </a:xfrm>
        </p:spPr>
        <p:txBody>
          <a:bodyPr/>
          <a:lstStyle/>
          <a:p>
            <a:r>
              <a:rPr lang="en-US" dirty="0" smtClean="0"/>
              <a:t>Byker’s Dataset of Mothers</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434210276"/>
              </p:ext>
            </p:extLst>
          </p:nvPr>
        </p:nvGraphicFramePr>
        <p:xfrm>
          <a:off x="1209575" y="1015469"/>
          <a:ext cx="10058402" cy="5120640"/>
        </p:xfrm>
        <a:graphic>
          <a:graphicData uri="http://schemas.openxmlformats.org/drawingml/2006/table">
            <a:tbl>
              <a:tblPr firstRow="1" firstCol="1" bandRow="1"/>
              <a:tblGrid>
                <a:gridCol w="1436146">
                  <a:extLst>
                    <a:ext uri="{9D8B030D-6E8A-4147-A177-3AD203B41FA5}">
                      <a16:colId xmlns:a16="http://schemas.microsoft.com/office/drawing/2014/main" val="3069984448"/>
                    </a:ext>
                  </a:extLst>
                </a:gridCol>
                <a:gridCol w="1436146">
                  <a:extLst>
                    <a:ext uri="{9D8B030D-6E8A-4147-A177-3AD203B41FA5}">
                      <a16:colId xmlns:a16="http://schemas.microsoft.com/office/drawing/2014/main" val="2056970049"/>
                    </a:ext>
                  </a:extLst>
                </a:gridCol>
                <a:gridCol w="1437222">
                  <a:extLst>
                    <a:ext uri="{9D8B030D-6E8A-4147-A177-3AD203B41FA5}">
                      <a16:colId xmlns:a16="http://schemas.microsoft.com/office/drawing/2014/main" val="1647052439"/>
                    </a:ext>
                  </a:extLst>
                </a:gridCol>
                <a:gridCol w="1437222">
                  <a:extLst>
                    <a:ext uri="{9D8B030D-6E8A-4147-A177-3AD203B41FA5}">
                      <a16:colId xmlns:a16="http://schemas.microsoft.com/office/drawing/2014/main" val="758709064"/>
                    </a:ext>
                  </a:extLst>
                </a:gridCol>
                <a:gridCol w="1437222">
                  <a:extLst>
                    <a:ext uri="{9D8B030D-6E8A-4147-A177-3AD203B41FA5}">
                      <a16:colId xmlns:a16="http://schemas.microsoft.com/office/drawing/2014/main" val="1927699276"/>
                    </a:ext>
                  </a:extLst>
                </a:gridCol>
                <a:gridCol w="1437222">
                  <a:extLst>
                    <a:ext uri="{9D8B030D-6E8A-4147-A177-3AD203B41FA5}">
                      <a16:colId xmlns:a16="http://schemas.microsoft.com/office/drawing/2014/main" val="2498252726"/>
                    </a:ext>
                  </a:extLst>
                </a:gridCol>
                <a:gridCol w="1437222">
                  <a:extLst>
                    <a:ext uri="{9D8B030D-6E8A-4147-A177-3AD203B41FA5}">
                      <a16:colId xmlns:a16="http://schemas.microsoft.com/office/drawing/2014/main" val="2690163715"/>
                    </a:ext>
                  </a:extLst>
                </a:gridCol>
              </a:tblGrid>
              <a:tr h="218249">
                <a:tc>
                  <a:txBody>
                    <a:bodyPr/>
                    <a:lstStyle/>
                    <a:p>
                      <a:r>
                        <a:rPr lang="en-US" sz="1600" dirty="0">
                          <a:effectLst/>
                          <a:latin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California</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Florida</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New Jersey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New York</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Texas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97013490"/>
                  </a:ext>
                </a:extLst>
              </a:tr>
              <a:tr h="218249">
                <a:tc>
                  <a:txBody>
                    <a:bodyPr/>
                    <a:lstStyle/>
                    <a:p>
                      <a:r>
                        <a:rPr lang="en-US" sz="1600" dirty="0">
                          <a:effectLst/>
                          <a:latin typeface="Times New Roman" panose="02020603050405020304" pitchFamily="18" charset="0"/>
                        </a:rPr>
                        <a:t>Year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Total</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23491179"/>
                  </a:ext>
                </a:extLst>
              </a:tr>
              <a:tr h="218249">
                <a:tc>
                  <a:txBody>
                    <a:bodyPr/>
                    <a:lstStyle/>
                    <a:p>
                      <a:r>
                        <a:rPr lang="en-US" sz="1600" dirty="0">
                          <a:effectLst/>
                          <a:latin typeface="Times New Roman" panose="02020603050405020304" pitchFamily="18" charset="0"/>
                        </a:rPr>
                        <a:t>1995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62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23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19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43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48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195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25162683"/>
                  </a:ext>
                </a:extLst>
              </a:tr>
              <a:tr h="218249">
                <a:tc>
                  <a:txBody>
                    <a:bodyPr/>
                    <a:lstStyle/>
                    <a:p>
                      <a:r>
                        <a:rPr lang="en-US" sz="1600" dirty="0">
                          <a:effectLst/>
                          <a:latin typeface="Times New Roman" panose="02020603050405020304" pitchFamily="18" charset="0"/>
                        </a:rPr>
                        <a:t>1996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319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105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76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166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211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873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79432521"/>
                  </a:ext>
                </a:extLst>
              </a:tr>
              <a:tr h="218249">
                <a:tc>
                  <a:txBody>
                    <a:bodyPr/>
                    <a:lstStyle/>
                    <a:p>
                      <a:r>
                        <a:rPr lang="en-US" sz="1600" dirty="0">
                          <a:effectLst/>
                          <a:latin typeface="Times New Roman" panose="02020603050405020304" pitchFamily="18" charset="0"/>
                        </a:rPr>
                        <a:t>1997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318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107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74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162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216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873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56435800"/>
                  </a:ext>
                </a:extLst>
              </a:tr>
              <a:tr h="218249">
                <a:tc>
                  <a:txBody>
                    <a:bodyPr/>
                    <a:lstStyle/>
                    <a:p>
                      <a:r>
                        <a:rPr lang="en-US" sz="1600" dirty="0">
                          <a:effectLst/>
                          <a:latin typeface="Times New Roman" panose="02020603050405020304" pitchFamily="18" charset="0"/>
                        </a:rPr>
                        <a:t>1998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303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97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68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151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208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823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21890901"/>
                  </a:ext>
                </a:extLst>
              </a:tr>
              <a:tr h="218249">
                <a:tc>
                  <a:txBody>
                    <a:bodyPr/>
                    <a:lstStyle/>
                    <a:p>
                      <a:r>
                        <a:rPr lang="en-US" sz="1600" dirty="0">
                          <a:effectLst/>
                          <a:latin typeface="Times New Roman" panose="02020603050405020304" pitchFamily="18" charset="0"/>
                        </a:rPr>
                        <a:t>1999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283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87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64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140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185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758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54298629"/>
                  </a:ext>
                </a:extLst>
              </a:tr>
              <a:tr h="218249">
                <a:tc>
                  <a:txBody>
                    <a:bodyPr/>
                    <a:lstStyle/>
                    <a:p>
                      <a:r>
                        <a:rPr lang="en-US" sz="1600" dirty="0">
                          <a:effectLst/>
                          <a:latin typeface="Times New Roman" panose="02020603050405020304" pitchFamily="18" charset="0"/>
                        </a:rPr>
                        <a:t>2000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282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95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58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145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207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787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31453133"/>
                  </a:ext>
                </a:extLst>
              </a:tr>
              <a:tr h="218249">
                <a:tc>
                  <a:txBody>
                    <a:bodyPr/>
                    <a:lstStyle/>
                    <a:p>
                      <a:r>
                        <a:rPr lang="en-US" sz="1600" dirty="0">
                          <a:effectLst/>
                          <a:latin typeface="Times New Roman" panose="02020603050405020304" pitchFamily="18" charset="0"/>
                        </a:rPr>
                        <a:t>2001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207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76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48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106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149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583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71442830"/>
                  </a:ext>
                </a:extLst>
              </a:tr>
              <a:tr h="218249">
                <a:tc>
                  <a:txBody>
                    <a:bodyPr/>
                    <a:lstStyle/>
                    <a:p>
                      <a:r>
                        <a:rPr lang="en-US" sz="1600" dirty="0">
                          <a:effectLst/>
                          <a:latin typeface="Times New Roman" panose="02020603050405020304" pitchFamily="18" charset="0"/>
                        </a:rPr>
                        <a:t>2002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201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77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44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96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144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562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3602001"/>
                  </a:ext>
                </a:extLst>
              </a:tr>
              <a:tr h="218249">
                <a:tc>
                  <a:txBody>
                    <a:bodyPr/>
                    <a:lstStyle/>
                    <a:p>
                      <a:r>
                        <a:rPr lang="en-US" sz="1600" dirty="0">
                          <a:effectLst/>
                          <a:latin typeface="Times New Roman" panose="02020603050405020304" pitchFamily="18" charset="0"/>
                        </a:rPr>
                        <a:t>2003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341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139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91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162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234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963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82603557"/>
                  </a:ext>
                </a:extLst>
              </a:tr>
              <a:tr h="218249">
                <a:tc>
                  <a:txBody>
                    <a:bodyPr/>
                    <a:lstStyle/>
                    <a:p>
                      <a:r>
                        <a:rPr lang="en-US" sz="1600" dirty="0">
                          <a:effectLst/>
                          <a:latin typeface="Times New Roman" panose="02020603050405020304" pitchFamily="18" charset="0"/>
                        </a:rPr>
                        <a:t>2004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204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6EE"/>
                    </a:solidFill>
                  </a:tcPr>
                </a:tc>
                <a:tc>
                  <a:txBody>
                    <a:bodyPr/>
                    <a:lstStyle/>
                    <a:p>
                      <a:r>
                        <a:rPr lang="en-US" sz="1600" dirty="0">
                          <a:effectLst/>
                          <a:latin typeface="Times New Roman" panose="02020603050405020304" pitchFamily="18" charset="0"/>
                        </a:rPr>
                        <a:t>99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59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103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143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604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30173061"/>
                  </a:ext>
                </a:extLst>
              </a:tr>
              <a:tr h="218249">
                <a:tc>
                  <a:txBody>
                    <a:bodyPr/>
                    <a:lstStyle/>
                    <a:p>
                      <a:r>
                        <a:rPr lang="en-US" sz="1600" dirty="0">
                          <a:effectLst/>
                          <a:latin typeface="Times New Roman" panose="02020603050405020304" pitchFamily="18" charset="0"/>
                        </a:rPr>
                        <a:t>2005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201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6EE"/>
                    </a:solidFill>
                  </a:tcPr>
                </a:tc>
                <a:tc>
                  <a:txBody>
                    <a:bodyPr/>
                    <a:lstStyle/>
                    <a:p>
                      <a:r>
                        <a:rPr lang="en-US" sz="1600" dirty="0">
                          <a:effectLst/>
                          <a:latin typeface="Times New Roman" panose="02020603050405020304" pitchFamily="18" charset="0"/>
                        </a:rPr>
                        <a:t>96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56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103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146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597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72451653"/>
                  </a:ext>
                </a:extLst>
              </a:tr>
              <a:tr h="218249">
                <a:tc>
                  <a:txBody>
                    <a:bodyPr/>
                    <a:lstStyle/>
                    <a:p>
                      <a:r>
                        <a:rPr lang="en-US" sz="1600" dirty="0">
                          <a:effectLst/>
                          <a:latin typeface="Times New Roman" panose="02020603050405020304" pitchFamily="18" charset="0"/>
                        </a:rPr>
                        <a:t>2006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197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6EE"/>
                    </a:solidFill>
                  </a:tcPr>
                </a:tc>
                <a:tc>
                  <a:txBody>
                    <a:bodyPr/>
                    <a:lstStyle/>
                    <a:p>
                      <a:r>
                        <a:rPr lang="en-US" sz="1600" dirty="0">
                          <a:effectLst/>
                          <a:latin typeface="Times New Roman" panose="02020603050405020304" pitchFamily="18" charset="0"/>
                        </a:rPr>
                        <a:t>91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52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98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140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576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68912234"/>
                  </a:ext>
                </a:extLst>
              </a:tr>
              <a:tr h="218249">
                <a:tc>
                  <a:txBody>
                    <a:bodyPr/>
                    <a:lstStyle/>
                    <a:p>
                      <a:r>
                        <a:rPr lang="en-US" sz="1600" dirty="0">
                          <a:effectLst/>
                          <a:latin typeface="Times New Roman" panose="02020603050405020304" pitchFamily="18" charset="0"/>
                        </a:rPr>
                        <a:t>2007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127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6EE"/>
                    </a:solidFill>
                  </a:tcPr>
                </a:tc>
                <a:tc>
                  <a:txBody>
                    <a:bodyPr/>
                    <a:lstStyle/>
                    <a:p>
                      <a:r>
                        <a:rPr lang="en-US" sz="1600" dirty="0">
                          <a:effectLst/>
                          <a:latin typeface="Times New Roman" panose="02020603050405020304" pitchFamily="18" charset="0"/>
                        </a:rPr>
                        <a:t>69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27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71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80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372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86493138"/>
                  </a:ext>
                </a:extLst>
              </a:tr>
              <a:tr h="218249">
                <a:tc>
                  <a:txBody>
                    <a:bodyPr/>
                    <a:lstStyle/>
                    <a:p>
                      <a:r>
                        <a:rPr lang="en-US" sz="1600" dirty="0">
                          <a:effectLst/>
                          <a:latin typeface="Times New Roman" panose="02020603050405020304" pitchFamily="18" charset="0"/>
                        </a:rPr>
                        <a:t>2008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222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6EE"/>
                    </a:solidFill>
                  </a:tcPr>
                </a:tc>
                <a:tc>
                  <a:txBody>
                    <a:bodyPr/>
                    <a:lstStyle/>
                    <a:p>
                      <a:r>
                        <a:rPr lang="en-US" sz="1600" dirty="0">
                          <a:effectLst/>
                          <a:latin typeface="Times New Roman" panose="02020603050405020304" pitchFamily="18" charset="0"/>
                        </a:rPr>
                        <a:t>86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74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86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150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618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67159868"/>
                  </a:ext>
                </a:extLst>
              </a:tr>
              <a:tr h="218249">
                <a:tc>
                  <a:txBody>
                    <a:bodyPr/>
                    <a:lstStyle/>
                    <a:p>
                      <a:r>
                        <a:rPr lang="en-US" sz="1600" dirty="0">
                          <a:effectLst/>
                          <a:latin typeface="Times New Roman" panose="02020603050405020304" pitchFamily="18" charset="0"/>
                        </a:rPr>
                        <a:t>2009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225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6EE"/>
                    </a:solidFill>
                  </a:tcPr>
                </a:tc>
                <a:tc>
                  <a:txBody>
                    <a:bodyPr/>
                    <a:lstStyle/>
                    <a:p>
                      <a:r>
                        <a:rPr lang="en-US" sz="1600" dirty="0">
                          <a:effectLst/>
                          <a:latin typeface="Times New Roman" panose="02020603050405020304" pitchFamily="18" charset="0"/>
                        </a:rPr>
                        <a:t>85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75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6EE"/>
                    </a:solidFill>
                  </a:tcPr>
                </a:tc>
                <a:tc>
                  <a:txBody>
                    <a:bodyPr/>
                    <a:lstStyle/>
                    <a:p>
                      <a:r>
                        <a:rPr lang="en-US" sz="1600" dirty="0">
                          <a:effectLst/>
                          <a:latin typeface="Times New Roman" panose="02020603050405020304" pitchFamily="18" charset="0"/>
                        </a:rPr>
                        <a:t>91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160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631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36227387"/>
                  </a:ext>
                </a:extLst>
              </a:tr>
              <a:tr h="218249">
                <a:tc>
                  <a:txBody>
                    <a:bodyPr/>
                    <a:lstStyle/>
                    <a:p>
                      <a:r>
                        <a:rPr lang="en-US" sz="1600" dirty="0">
                          <a:effectLst/>
                          <a:latin typeface="Times New Roman" panose="02020603050405020304" pitchFamily="18" charset="0"/>
                        </a:rPr>
                        <a:t>2010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220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6EE"/>
                    </a:solidFill>
                  </a:tcPr>
                </a:tc>
                <a:tc>
                  <a:txBody>
                    <a:bodyPr/>
                    <a:lstStyle/>
                    <a:p>
                      <a:r>
                        <a:rPr lang="en-US" sz="1600" dirty="0">
                          <a:effectLst/>
                          <a:latin typeface="Times New Roman" panose="02020603050405020304" pitchFamily="18" charset="0"/>
                        </a:rPr>
                        <a:t>86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73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6EE"/>
                    </a:solidFill>
                  </a:tcPr>
                </a:tc>
                <a:tc>
                  <a:txBody>
                    <a:bodyPr/>
                    <a:lstStyle/>
                    <a:p>
                      <a:r>
                        <a:rPr lang="en-US" sz="1600" dirty="0">
                          <a:effectLst/>
                          <a:latin typeface="Times New Roman" panose="02020603050405020304" pitchFamily="18" charset="0"/>
                        </a:rPr>
                        <a:t>90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163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630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34193639"/>
                  </a:ext>
                </a:extLst>
              </a:tr>
              <a:tr h="218249">
                <a:tc>
                  <a:txBody>
                    <a:bodyPr/>
                    <a:lstStyle/>
                    <a:p>
                      <a:r>
                        <a:rPr lang="en-US" sz="1600" dirty="0">
                          <a:effectLst/>
                          <a:latin typeface="Times New Roman" panose="02020603050405020304" pitchFamily="18" charset="0"/>
                        </a:rPr>
                        <a:t>2011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218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6EE"/>
                    </a:solidFill>
                  </a:tcPr>
                </a:tc>
                <a:tc>
                  <a:txBody>
                    <a:bodyPr/>
                    <a:lstStyle/>
                    <a:p>
                      <a:r>
                        <a:rPr lang="en-US" sz="1600" dirty="0">
                          <a:effectLst/>
                          <a:latin typeface="Times New Roman" panose="02020603050405020304" pitchFamily="18" charset="0"/>
                        </a:rPr>
                        <a:t>83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69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6EE"/>
                    </a:solidFill>
                  </a:tcPr>
                </a:tc>
                <a:tc>
                  <a:txBody>
                    <a:bodyPr/>
                    <a:lstStyle/>
                    <a:p>
                      <a:r>
                        <a:rPr lang="en-US" sz="1600" dirty="0">
                          <a:effectLst/>
                          <a:latin typeface="Times New Roman" panose="02020603050405020304" pitchFamily="18" charset="0"/>
                        </a:rPr>
                        <a:t>83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161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612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88428687"/>
                  </a:ext>
                </a:extLst>
              </a:tr>
              <a:tr h="218249">
                <a:tc>
                  <a:txBody>
                    <a:bodyPr/>
                    <a:lstStyle/>
                    <a:p>
                      <a:r>
                        <a:rPr lang="en-US" sz="1600" dirty="0">
                          <a:effectLst/>
                          <a:latin typeface="Times New Roman" panose="02020603050405020304" pitchFamily="18" charset="0"/>
                        </a:rPr>
                        <a:t>2012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148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6EE"/>
                    </a:solidFill>
                  </a:tcPr>
                </a:tc>
                <a:tc>
                  <a:txBody>
                    <a:bodyPr/>
                    <a:lstStyle/>
                    <a:p>
                      <a:r>
                        <a:rPr lang="en-US" sz="1600" dirty="0">
                          <a:effectLst/>
                          <a:latin typeface="Times New Roman" panose="02020603050405020304" pitchFamily="18" charset="0"/>
                        </a:rPr>
                        <a:t>51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41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6EE"/>
                    </a:solidFill>
                  </a:tcPr>
                </a:tc>
                <a:tc>
                  <a:txBody>
                    <a:bodyPr/>
                    <a:lstStyle/>
                    <a:p>
                      <a:r>
                        <a:rPr lang="en-US" sz="1600" dirty="0">
                          <a:effectLst/>
                          <a:latin typeface="Times New Roman" panose="02020603050405020304" pitchFamily="18" charset="0"/>
                        </a:rPr>
                        <a:t>52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103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395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7312630"/>
                  </a:ext>
                </a:extLst>
              </a:tr>
              <a:tr h="218249">
                <a:tc>
                  <a:txBody>
                    <a:bodyPr/>
                    <a:lstStyle/>
                    <a:p>
                      <a:r>
                        <a:rPr lang="en-US" sz="1600" dirty="0">
                          <a:effectLst/>
                          <a:latin typeface="Times New Roman" panose="02020603050405020304" pitchFamily="18" charset="0"/>
                        </a:rPr>
                        <a:t>Total</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1002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389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276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485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707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2817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22433699"/>
                  </a:ext>
                </a:extLst>
              </a:tr>
            </a:tbl>
          </a:graphicData>
        </a:graphic>
      </p:graphicFrame>
    </p:spTree>
    <p:extLst>
      <p:ext uri="{BB962C8B-B14F-4D97-AF65-F5344CB8AC3E}">
        <p14:creationId xmlns:p14="http://schemas.microsoft.com/office/powerpoint/2010/main" val="8463755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Employment Outcomes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457709789"/>
              </p:ext>
            </p:extLst>
          </p:nvPr>
        </p:nvGraphicFramePr>
        <p:xfrm>
          <a:off x="1096963" y="1846263"/>
          <a:ext cx="10058400" cy="4175760"/>
        </p:xfrm>
        <a:graphic>
          <a:graphicData uri="http://schemas.openxmlformats.org/drawingml/2006/table">
            <a:tbl>
              <a:tblPr firstRow="1" bandRow="1">
                <a:tableStyleId>{5C22544A-7EE6-4342-B048-85BDC9FD1C3A}</a:tableStyleId>
              </a:tblPr>
              <a:tblGrid>
                <a:gridCol w="6956174">
                  <a:extLst>
                    <a:ext uri="{9D8B030D-6E8A-4147-A177-3AD203B41FA5}">
                      <a16:colId xmlns:a16="http://schemas.microsoft.com/office/drawing/2014/main" val="883686905"/>
                    </a:ext>
                  </a:extLst>
                </a:gridCol>
                <a:gridCol w="1507958">
                  <a:extLst>
                    <a:ext uri="{9D8B030D-6E8A-4147-A177-3AD203B41FA5}">
                      <a16:colId xmlns:a16="http://schemas.microsoft.com/office/drawing/2014/main" val="2996490101"/>
                    </a:ext>
                  </a:extLst>
                </a:gridCol>
                <a:gridCol w="1594268">
                  <a:extLst>
                    <a:ext uri="{9D8B030D-6E8A-4147-A177-3AD203B41FA5}">
                      <a16:colId xmlns:a16="http://schemas.microsoft.com/office/drawing/2014/main" val="2684854805"/>
                    </a:ext>
                  </a:extLst>
                </a:gridCol>
              </a:tblGrid>
              <a:tr h="370840">
                <a:tc>
                  <a:txBody>
                    <a:bodyPr/>
                    <a:lstStyle/>
                    <a:p>
                      <a:r>
                        <a:rPr lang="en-US" sz="1600" dirty="0">
                          <a:effectLst/>
                          <a:latin typeface="Times New Roman" panose="02020603050405020304" pitchFamily="18" charset="0"/>
                        </a:rPr>
                        <a:t>Employment / Labor-force Status</a:t>
                      </a:r>
                    </a:p>
                  </a:txBody>
                  <a:tcPr marL="68580" marR="68580" marT="0" marB="0"/>
                </a:tc>
                <a:tc>
                  <a:txBody>
                    <a:bodyPr/>
                    <a:lstStyle/>
                    <a:p>
                      <a:r>
                        <a:rPr lang="en-US" sz="1600" dirty="0">
                          <a:effectLst/>
                          <a:latin typeface="Times New Roman" panose="02020603050405020304" pitchFamily="18" charset="0"/>
                        </a:rPr>
                        <a:t>Person-Months</a:t>
                      </a:r>
                    </a:p>
                  </a:txBody>
                  <a:tcPr marL="68580" marR="68580" marT="0" marB="0"/>
                </a:tc>
                <a:tc>
                  <a:txBody>
                    <a:bodyPr/>
                    <a:lstStyle/>
                    <a:p>
                      <a:r>
                        <a:rPr lang="en-US" sz="1600" dirty="0">
                          <a:effectLst/>
                          <a:latin typeface="Times New Roman" panose="02020603050405020304" pitchFamily="18" charset="0"/>
                        </a:rPr>
                        <a:t>Proportion</a:t>
                      </a:r>
                    </a:p>
                  </a:txBody>
                  <a:tcPr marL="68580" marR="68580" marT="0" marB="0"/>
                </a:tc>
                <a:extLst>
                  <a:ext uri="{0D108BD9-81ED-4DB2-BD59-A6C34878D82A}">
                    <a16:rowId xmlns:a16="http://schemas.microsoft.com/office/drawing/2014/main" val="1861398936"/>
                  </a:ext>
                </a:extLst>
              </a:tr>
              <a:tr h="370840">
                <a:tc>
                  <a:txBody>
                    <a:bodyPr/>
                    <a:lstStyle/>
                    <a:p>
                      <a:r>
                        <a:rPr lang="en-US" sz="1600" dirty="0">
                          <a:effectLst/>
                          <a:latin typeface="Times New Roman" panose="02020603050405020304" pitchFamily="18" charset="0"/>
                        </a:rPr>
                        <a:t>With a job entire month, worked all weeks (includes individuals on paid leave)</a:t>
                      </a:r>
                    </a:p>
                  </a:txBody>
                  <a:tcPr marL="68580" marR="68580" marT="0" marB="0"/>
                </a:tc>
                <a:tc>
                  <a:txBody>
                    <a:bodyPr/>
                    <a:lstStyle/>
                    <a:p>
                      <a:pPr algn="r"/>
                      <a:r>
                        <a:rPr lang="en-US" sz="1600" dirty="0">
                          <a:effectLst/>
                          <a:latin typeface="Times New Roman" panose="02020603050405020304" pitchFamily="18" charset="0"/>
                        </a:rPr>
                        <a:t>57,373</a:t>
                      </a:r>
                    </a:p>
                  </a:txBody>
                  <a:tcPr marL="68580" marR="68580" marT="0" marB="0"/>
                </a:tc>
                <a:tc>
                  <a:txBody>
                    <a:bodyPr/>
                    <a:lstStyle/>
                    <a:p>
                      <a:pPr algn="r"/>
                      <a:r>
                        <a:rPr lang="en-US" sz="1600" dirty="0">
                          <a:effectLst/>
                          <a:latin typeface="Times New Roman" panose="02020603050405020304" pitchFamily="18" charset="0"/>
                        </a:rPr>
                        <a:t>55.4%</a:t>
                      </a:r>
                    </a:p>
                  </a:txBody>
                  <a:tcPr marL="68580" marR="68580" marT="0" marB="0"/>
                </a:tc>
                <a:extLst>
                  <a:ext uri="{0D108BD9-81ED-4DB2-BD59-A6C34878D82A}">
                    <a16:rowId xmlns:a16="http://schemas.microsoft.com/office/drawing/2014/main" val="1217245348"/>
                  </a:ext>
                </a:extLst>
              </a:tr>
              <a:tr h="370840">
                <a:tc>
                  <a:txBody>
                    <a:bodyPr/>
                    <a:lstStyle/>
                    <a:p>
                      <a:r>
                        <a:rPr lang="en-US" sz="1600" dirty="0">
                          <a:effectLst/>
                          <a:latin typeface="Times New Roman" panose="02020603050405020304" pitchFamily="18" charset="0"/>
                        </a:rPr>
                        <a:t>With a job entire month, absent from work without pay 1+ weeks, absence not due to layoff</a:t>
                      </a:r>
                    </a:p>
                  </a:txBody>
                  <a:tcPr marL="68580" marR="68580" marT="0" marB="0"/>
                </a:tc>
                <a:tc>
                  <a:txBody>
                    <a:bodyPr/>
                    <a:lstStyle/>
                    <a:p>
                      <a:pPr algn="r"/>
                      <a:r>
                        <a:rPr lang="en-US" sz="1600" dirty="0">
                          <a:effectLst/>
                          <a:latin typeface="Times New Roman" panose="02020603050405020304" pitchFamily="18" charset="0"/>
                        </a:rPr>
                        <a:t>2,595</a:t>
                      </a:r>
                    </a:p>
                  </a:txBody>
                  <a:tcPr marL="68580" marR="68580" marT="0" marB="0"/>
                </a:tc>
                <a:tc>
                  <a:txBody>
                    <a:bodyPr/>
                    <a:lstStyle/>
                    <a:p>
                      <a:pPr algn="r"/>
                      <a:r>
                        <a:rPr lang="en-US" sz="1600" dirty="0">
                          <a:effectLst/>
                          <a:latin typeface="Times New Roman" panose="02020603050405020304" pitchFamily="18" charset="0"/>
                        </a:rPr>
                        <a:t>2.51%</a:t>
                      </a:r>
                    </a:p>
                  </a:txBody>
                  <a:tcPr marL="68580" marR="68580" marT="0" marB="0"/>
                </a:tc>
                <a:extLst>
                  <a:ext uri="{0D108BD9-81ED-4DB2-BD59-A6C34878D82A}">
                    <a16:rowId xmlns:a16="http://schemas.microsoft.com/office/drawing/2014/main" val="793207467"/>
                  </a:ext>
                </a:extLst>
              </a:tr>
              <a:tr h="370840">
                <a:tc>
                  <a:txBody>
                    <a:bodyPr/>
                    <a:lstStyle/>
                    <a:p>
                      <a:r>
                        <a:rPr lang="en-US" sz="1600" dirty="0">
                          <a:effectLst/>
                          <a:latin typeface="Times New Roman" panose="02020603050405020304" pitchFamily="18" charset="0"/>
                        </a:rPr>
                        <a:t>With a job entire month, absent from work without pay 1+ weeks, absence due to layoff</a:t>
                      </a:r>
                    </a:p>
                  </a:txBody>
                  <a:tcPr marL="68580" marR="68580" marT="0" marB="0"/>
                </a:tc>
                <a:tc>
                  <a:txBody>
                    <a:bodyPr/>
                    <a:lstStyle/>
                    <a:p>
                      <a:pPr algn="r"/>
                      <a:r>
                        <a:rPr lang="en-US" sz="1600" dirty="0">
                          <a:effectLst/>
                          <a:latin typeface="Times New Roman" panose="02020603050405020304" pitchFamily="18" charset="0"/>
                        </a:rPr>
                        <a:t>450</a:t>
                      </a:r>
                    </a:p>
                  </a:txBody>
                  <a:tcPr marL="68580" marR="68580" marT="0" marB="0"/>
                </a:tc>
                <a:tc>
                  <a:txBody>
                    <a:bodyPr/>
                    <a:lstStyle/>
                    <a:p>
                      <a:pPr algn="r"/>
                      <a:r>
                        <a:rPr lang="en-US" sz="1600" dirty="0">
                          <a:effectLst/>
                          <a:latin typeface="Times New Roman" panose="02020603050405020304" pitchFamily="18" charset="0"/>
                        </a:rPr>
                        <a:t>0.43%</a:t>
                      </a:r>
                    </a:p>
                  </a:txBody>
                  <a:tcPr marL="68580" marR="68580" marT="0" marB="0"/>
                </a:tc>
                <a:extLst>
                  <a:ext uri="{0D108BD9-81ED-4DB2-BD59-A6C34878D82A}">
                    <a16:rowId xmlns:a16="http://schemas.microsoft.com/office/drawing/2014/main" val="3969214404"/>
                  </a:ext>
                </a:extLst>
              </a:tr>
              <a:tr h="370840">
                <a:tc>
                  <a:txBody>
                    <a:bodyPr/>
                    <a:lstStyle/>
                    <a:p>
                      <a:r>
                        <a:rPr lang="en-US" sz="1600" dirty="0">
                          <a:effectLst/>
                          <a:latin typeface="Times New Roman" panose="02020603050405020304" pitchFamily="18" charset="0"/>
                        </a:rPr>
                        <a:t>With a job at least 1 but not all weeks, no time on layoff and no time looking for work</a:t>
                      </a:r>
                    </a:p>
                  </a:txBody>
                  <a:tcPr marL="68580" marR="68580" marT="0" marB="0"/>
                </a:tc>
                <a:tc>
                  <a:txBody>
                    <a:bodyPr/>
                    <a:lstStyle/>
                    <a:p>
                      <a:pPr algn="r"/>
                      <a:r>
                        <a:rPr lang="en-US" sz="1600" dirty="0">
                          <a:effectLst/>
                          <a:latin typeface="Times New Roman" panose="02020603050405020304" pitchFamily="18" charset="0"/>
                        </a:rPr>
                        <a:t>1148</a:t>
                      </a:r>
                    </a:p>
                  </a:txBody>
                  <a:tcPr marL="68580" marR="68580" marT="0" marB="0"/>
                </a:tc>
                <a:tc>
                  <a:txBody>
                    <a:bodyPr/>
                    <a:lstStyle/>
                    <a:p>
                      <a:pPr algn="r"/>
                      <a:r>
                        <a:rPr lang="en-US" sz="1600" dirty="0">
                          <a:effectLst/>
                          <a:latin typeface="Times New Roman" panose="02020603050405020304" pitchFamily="18" charset="0"/>
                        </a:rPr>
                        <a:t>1.11%</a:t>
                      </a:r>
                    </a:p>
                  </a:txBody>
                  <a:tcPr marL="68580" marR="68580" marT="0" marB="0"/>
                </a:tc>
                <a:extLst>
                  <a:ext uri="{0D108BD9-81ED-4DB2-BD59-A6C34878D82A}">
                    <a16:rowId xmlns:a16="http://schemas.microsoft.com/office/drawing/2014/main" val="1317662094"/>
                  </a:ext>
                </a:extLst>
              </a:tr>
              <a:tr h="370840">
                <a:tc>
                  <a:txBody>
                    <a:bodyPr/>
                    <a:lstStyle/>
                    <a:p>
                      <a:r>
                        <a:rPr lang="en-US" sz="1600" dirty="0">
                          <a:effectLst/>
                          <a:latin typeface="Times New Roman" panose="02020603050405020304" pitchFamily="18" charset="0"/>
                        </a:rPr>
                        <a:t>With a job at least 1 but not all weeks, remaining weeks on layoff or looking for work</a:t>
                      </a:r>
                    </a:p>
                  </a:txBody>
                  <a:tcPr marL="68580" marR="68580" marT="0" marB="0"/>
                </a:tc>
                <a:tc>
                  <a:txBody>
                    <a:bodyPr/>
                    <a:lstStyle/>
                    <a:p>
                      <a:pPr algn="r"/>
                      <a:r>
                        <a:rPr lang="en-US" sz="1600" dirty="0">
                          <a:effectLst/>
                          <a:latin typeface="Times New Roman" panose="02020603050405020304" pitchFamily="18" charset="0"/>
                        </a:rPr>
                        <a:t>523</a:t>
                      </a:r>
                    </a:p>
                  </a:txBody>
                  <a:tcPr marL="68580" marR="68580" marT="0" marB="0"/>
                </a:tc>
                <a:tc>
                  <a:txBody>
                    <a:bodyPr/>
                    <a:lstStyle/>
                    <a:p>
                      <a:pPr algn="r"/>
                      <a:r>
                        <a:rPr lang="en-US" sz="1600" dirty="0">
                          <a:effectLst/>
                          <a:latin typeface="Times New Roman" panose="02020603050405020304" pitchFamily="18" charset="0"/>
                        </a:rPr>
                        <a:t>0.51%</a:t>
                      </a:r>
                    </a:p>
                  </a:txBody>
                  <a:tcPr marL="68580" marR="68580" marT="0" marB="0"/>
                </a:tc>
                <a:extLst>
                  <a:ext uri="{0D108BD9-81ED-4DB2-BD59-A6C34878D82A}">
                    <a16:rowId xmlns:a16="http://schemas.microsoft.com/office/drawing/2014/main" val="2497321315"/>
                  </a:ext>
                </a:extLst>
              </a:tr>
              <a:tr h="370840">
                <a:tc>
                  <a:txBody>
                    <a:bodyPr/>
                    <a:lstStyle/>
                    <a:p>
                      <a:r>
                        <a:rPr lang="en-US" sz="1600" dirty="0">
                          <a:effectLst/>
                          <a:latin typeface="Times New Roman" panose="02020603050405020304" pitchFamily="18" charset="0"/>
                        </a:rPr>
                        <a:t>No job all month, on layoff or looking for work all weeks</a:t>
                      </a:r>
                    </a:p>
                  </a:txBody>
                  <a:tcPr marL="68580" marR="68580" marT="0" marB="0"/>
                </a:tc>
                <a:tc>
                  <a:txBody>
                    <a:bodyPr/>
                    <a:lstStyle/>
                    <a:p>
                      <a:pPr algn="r"/>
                      <a:r>
                        <a:rPr lang="en-US" sz="1600" dirty="0">
                          <a:effectLst/>
                          <a:latin typeface="Times New Roman" panose="02020603050405020304" pitchFamily="18" charset="0"/>
                        </a:rPr>
                        <a:t>3,323</a:t>
                      </a:r>
                    </a:p>
                  </a:txBody>
                  <a:tcPr marL="68580" marR="68580" marT="0" marB="0"/>
                </a:tc>
                <a:tc>
                  <a:txBody>
                    <a:bodyPr/>
                    <a:lstStyle/>
                    <a:p>
                      <a:pPr algn="r"/>
                      <a:r>
                        <a:rPr lang="en-US" sz="1600" dirty="0">
                          <a:effectLst/>
                          <a:latin typeface="Times New Roman" panose="02020603050405020304" pitchFamily="18" charset="0"/>
                        </a:rPr>
                        <a:t>3.21%</a:t>
                      </a:r>
                    </a:p>
                  </a:txBody>
                  <a:tcPr marL="68580" marR="68580" marT="0" marB="0"/>
                </a:tc>
                <a:extLst>
                  <a:ext uri="{0D108BD9-81ED-4DB2-BD59-A6C34878D82A}">
                    <a16:rowId xmlns:a16="http://schemas.microsoft.com/office/drawing/2014/main" val="3094086168"/>
                  </a:ext>
                </a:extLst>
              </a:tr>
              <a:tr h="370840">
                <a:tc>
                  <a:txBody>
                    <a:bodyPr/>
                    <a:lstStyle/>
                    <a:p>
                      <a:r>
                        <a:rPr lang="en-US" sz="1600" dirty="0">
                          <a:effectLst/>
                          <a:latin typeface="Times New Roman" panose="02020603050405020304" pitchFamily="18" charset="0"/>
                        </a:rPr>
                        <a:t>No job all month, at least one but not all weeks on layoff or looking for work</a:t>
                      </a:r>
                    </a:p>
                  </a:txBody>
                  <a:tcPr marL="68580" marR="68580" marT="0" marB="0"/>
                </a:tc>
                <a:tc>
                  <a:txBody>
                    <a:bodyPr/>
                    <a:lstStyle/>
                    <a:p>
                      <a:pPr algn="r"/>
                      <a:r>
                        <a:rPr lang="en-US" sz="1600" dirty="0">
                          <a:effectLst/>
                          <a:latin typeface="Times New Roman" panose="02020603050405020304" pitchFamily="18" charset="0"/>
                        </a:rPr>
                        <a:t>440</a:t>
                      </a:r>
                    </a:p>
                  </a:txBody>
                  <a:tcPr marL="68580" marR="68580" marT="0" marB="0"/>
                </a:tc>
                <a:tc>
                  <a:txBody>
                    <a:bodyPr/>
                    <a:lstStyle/>
                    <a:p>
                      <a:pPr algn="r"/>
                      <a:r>
                        <a:rPr lang="en-US" sz="1600" dirty="0">
                          <a:effectLst/>
                          <a:latin typeface="Times New Roman" panose="02020603050405020304" pitchFamily="18" charset="0"/>
                        </a:rPr>
                        <a:t>0.44%</a:t>
                      </a:r>
                    </a:p>
                  </a:txBody>
                  <a:tcPr marL="68580" marR="68580" marT="0" marB="0"/>
                </a:tc>
                <a:extLst>
                  <a:ext uri="{0D108BD9-81ED-4DB2-BD59-A6C34878D82A}">
                    <a16:rowId xmlns:a16="http://schemas.microsoft.com/office/drawing/2014/main" val="1875003914"/>
                  </a:ext>
                </a:extLst>
              </a:tr>
              <a:tr h="370840">
                <a:tc>
                  <a:txBody>
                    <a:bodyPr/>
                    <a:lstStyle/>
                    <a:p>
                      <a:r>
                        <a:rPr lang="en-US" sz="1600" dirty="0">
                          <a:effectLst/>
                          <a:latin typeface="Times New Roman" panose="02020603050405020304" pitchFamily="18" charset="0"/>
                        </a:rPr>
                        <a:t>No job all month, no time on layoff and no time looking for work.</a:t>
                      </a:r>
                    </a:p>
                  </a:txBody>
                  <a:tcPr marL="68580" marR="68580" marT="0" marB="0"/>
                </a:tc>
                <a:tc>
                  <a:txBody>
                    <a:bodyPr/>
                    <a:lstStyle/>
                    <a:p>
                      <a:pPr algn="r"/>
                      <a:r>
                        <a:rPr lang="en-US" sz="1600" dirty="0">
                          <a:effectLst/>
                          <a:latin typeface="Times New Roman" panose="02020603050405020304" pitchFamily="18" charset="0"/>
                        </a:rPr>
                        <a:t>37,756</a:t>
                      </a:r>
                    </a:p>
                  </a:txBody>
                  <a:tcPr marL="68580" marR="68580" marT="0" marB="0"/>
                </a:tc>
                <a:tc>
                  <a:txBody>
                    <a:bodyPr/>
                    <a:lstStyle/>
                    <a:p>
                      <a:pPr algn="r"/>
                      <a:r>
                        <a:rPr lang="en-US" sz="1600" dirty="0">
                          <a:effectLst/>
                          <a:latin typeface="Times New Roman" panose="02020603050405020304" pitchFamily="18" charset="0"/>
                        </a:rPr>
                        <a:t>36.4%</a:t>
                      </a:r>
                    </a:p>
                  </a:txBody>
                  <a:tcPr marL="68580" marR="68580" marT="0" marB="0"/>
                </a:tc>
                <a:extLst>
                  <a:ext uri="{0D108BD9-81ED-4DB2-BD59-A6C34878D82A}">
                    <a16:rowId xmlns:a16="http://schemas.microsoft.com/office/drawing/2014/main" val="3425328942"/>
                  </a:ext>
                </a:extLst>
              </a:tr>
              <a:tr h="370840">
                <a:tc>
                  <a:txBody>
                    <a:bodyPr/>
                    <a:lstStyle/>
                    <a:p>
                      <a:r>
                        <a:rPr lang="en-US" sz="1600" dirty="0">
                          <a:effectLst/>
                          <a:latin typeface="Times New Roman" panose="02020603050405020304" pitchFamily="18" charset="0"/>
                        </a:rPr>
                        <a:t>Missing data</a:t>
                      </a:r>
                    </a:p>
                  </a:txBody>
                  <a:tcPr marL="68580" marR="68580" marT="0" marB="0"/>
                </a:tc>
                <a:tc>
                  <a:txBody>
                    <a:bodyPr/>
                    <a:lstStyle/>
                    <a:p>
                      <a:pPr algn="r"/>
                      <a:r>
                        <a:rPr lang="en-US" sz="1600" dirty="0">
                          <a:effectLst/>
                          <a:latin typeface="Times New Roman" panose="02020603050405020304" pitchFamily="18" charset="0"/>
                        </a:rPr>
                        <a:t>16</a:t>
                      </a:r>
                    </a:p>
                  </a:txBody>
                  <a:tcPr marL="68580" marR="68580" marT="0" marB="0"/>
                </a:tc>
                <a:tc>
                  <a:txBody>
                    <a:bodyPr/>
                    <a:lstStyle/>
                    <a:p>
                      <a:pPr algn="r"/>
                      <a:r>
                        <a:rPr lang="en-US" sz="1600" dirty="0">
                          <a:effectLst/>
                          <a:latin typeface="Times New Roman" panose="02020603050405020304" pitchFamily="18" charset="0"/>
                        </a:rPr>
                        <a:t>0.02%</a:t>
                      </a:r>
                    </a:p>
                  </a:txBody>
                  <a:tcPr marL="68580" marR="68580" marT="0" marB="0"/>
                </a:tc>
                <a:extLst>
                  <a:ext uri="{0D108BD9-81ED-4DB2-BD59-A6C34878D82A}">
                    <a16:rowId xmlns:a16="http://schemas.microsoft.com/office/drawing/2014/main" val="2541929807"/>
                  </a:ext>
                </a:extLst>
              </a:tr>
            </a:tbl>
          </a:graphicData>
        </a:graphic>
      </p:graphicFrame>
    </p:spTree>
    <p:extLst>
      <p:ext uri="{BB962C8B-B14F-4D97-AF65-F5344CB8AC3E}">
        <p14:creationId xmlns:p14="http://schemas.microsoft.com/office/powerpoint/2010/main" val="38948640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Segmentation by Occupational Group</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756778524"/>
              </p:ext>
            </p:extLst>
          </p:nvPr>
        </p:nvGraphicFramePr>
        <p:xfrm>
          <a:off x="1096963" y="1846263"/>
          <a:ext cx="10058400" cy="2957813"/>
        </p:xfrm>
        <a:graphic>
          <a:graphicData uri="http://schemas.openxmlformats.org/drawingml/2006/table">
            <a:tbl>
              <a:tblPr firstRow="1" bandRow="1">
                <a:tableStyleId>{5C22544A-7EE6-4342-B048-85BDC9FD1C3A}</a:tableStyleId>
              </a:tblPr>
              <a:tblGrid>
                <a:gridCol w="3779837">
                  <a:extLst>
                    <a:ext uri="{9D8B030D-6E8A-4147-A177-3AD203B41FA5}">
                      <a16:colId xmlns:a16="http://schemas.microsoft.com/office/drawing/2014/main" val="3209087796"/>
                    </a:ext>
                  </a:extLst>
                </a:gridCol>
                <a:gridCol w="1780674">
                  <a:extLst>
                    <a:ext uri="{9D8B030D-6E8A-4147-A177-3AD203B41FA5}">
                      <a16:colId xmlns:a16="http://schemas.microsoft.com/office/drawing/2014/main" val="500662349"/>
                    </a:ext>
                  </a:extLst>
                </a:gridCol>
                <a:gridCol w="1058779">
                  <a:extLst>
                    <a:ext uri="{9D8B030D-6E8A-4147-A177-3AD203B41FA5}">
                      <a16:colId xmlns:a16="http://schemas.microsoft.com/office/drawing/2014/main" val="3646925351"/>
                    </a:ext>
                  </a:extLst>
                </a:gridCol>
                <a:gridCol w="1347536">
                  <a:extLst>
                    <a:ext uri="{9D8B030D-6E8A-4147-A177-3AD203B41FA5}">
                      <a16:colId xmlns:a16="http://schemas.microsoft.com/office/drawing/2014/main" val="3812132472"/>
                    </a:ext>
                  </a:extLst>
                </a:gridCol>
                <a:gridCol w="2091574">
                  <a:extLst>
                    <a:ext uri="{9D8B030D-6E8A-4147-A177-3AD203B41FA5}">
                      <a16:colId xmlns:a16="http://schemas.microsoft.com/office/drawing/2014/main" val="4168437564"/>
                    </a:ext>
                  </a:extLst>
                </a:gridCol>
              </a:tblGrid>
              <a:tr h="370840">
                <a:tc>
                  <a:txBody>
                    <a:bodyPr/>
                    <a:lstStyle/>
                    <a:p>
                      <a:r>
                        <a:rPr lang="en-US" sz="2000" dirty="0">
                          <a:effectLst/>
                          <a:latin typeface="Times New Roman" panose="02020603050405020304" pitchFamily="18" charset="0"/>
                        </a:rPr>
                        <a:t>Pre-birth Occupation Group</a:t>
                      </a:r>
                    </a:p>
                  </a:txBody>
                  <a:tcPr marL="68580" marR="68580" marT="0" marB="0"/>
                </a:tc>
                <a:tc>
                  <a:txBody>
                    <a:bodyPr/>
                    <a:lstStyle/>
                    <a:p>
                      <a:r>
                        <a:rPr lang="en-US" sz="2000" dirty="0">
                          <a:effectLst/>
                          <a:latin typeface="Times New Roman" panose="02020603050405020304" pitchFamily="18" charset="0"/>
                        </a:rPr>
                        <a:t>White Collar / Blue Collar</a:t>
                      </a:r>
                    </a:p>
                  </a:txBody>
                  <a:tcPr marL="68580" marR="68580" marT="0" marB="0"/>
                </a:tc>
                <a:tc>
                  <a:txBody>
                    <a:bodyPr/>
                    <a:lstStyle/>
                    <a:p>
                      <a:r>
                        <a:rPr lang="en-US" sz="2000" dirty="0">
                          <a:effectLst/>
                          <a:latin typeface="Times New Roman" panose="02020603050405020304" pitchFamily="18" charset="0"/>
                        </a:rPr>
                        <a:t>Count</a:t>
                      </a:r>
                    </a:p>
                  </a:txBody>
                  <a:tcPr marL="68580" marR="68580" marT="0" marB="0"/>
                </a:tc>
                <a:tc>
                  <a:txBody>
                    <a:bodyPr/>
                    <a:lstStyle/>
                    <a:p>
                      <a:r>
                        <a:rPr lang="en-US" sz="2000" dirty="0">
                          <a:effectLst/>
                          <a:latin typeface="Times New Roman" panose="02020603050405020304" pitchFamily="18" charset="0"/>
                        </a:rPr>
                        <a:t>Proportion</a:t>
                      </a:r>
                    </a:p>
                  </a:txBody>
                  <a:tcPr marL="68580" marR="68580" marT="0" marB="0"/>
                </a:tc>
                <a:tc>
                  <a:txBody>
                    <a:bodyPr/>
                    <a:lstStyle/>
                    <a:p>
                      <a:pPr algn="ctr"/>
                      <a:r>
                        <a:rPr lang="en-US" sz="2000" dirty="0">
                          <a:effectLst/>
                          <a:latin typeface="Times New Roman" panose="02020603050405020304" pitchFamily="18" charset="0"/>
                        </a:rPr>
                        <a:t>Percent College Graduate</a:t>
                      </a:r>
                    </a:p>
                  </a:txBody>
                  <a:tcPr marL="68580" marR="68580" marT="0" marB="0"/>
                </a:tc>
                <a:extLst>
                  <a:ext uri="{0D108BD9-81ED-4DB2-BD59-A6C34878D82A}">
                    <a16:rowId xmlns:a16="http://schemas.microsoft.com/office/drawing/2014/main" val="3959913940"/>
                  </a:ext>
                </a:extLst>
              </a:tr>
              <a:tr h="370840">
                <a:tc>
                  <a:txBody>
                    <a:bodyPr/>
                    <a:lstStyle/>
                    <a:p>
                      <a:r>
                        <a:rPr lang="en-US" sz="2000" dirty="0">
                          <a:effectLst/>
                          <a:latin typeface="Times New Roman" panose="02020603050405020304" pitchFamily="18" charset="0"/>
                        </a:rPr>
                        <a:t>Management</a:t>
                      </a:r>
                    </a:p>
                  </a:txBody>
                  <a:tcPr marL="68580" marR="68580" marT="0" marB="0"/>
                </a:tc>
                <a:tc>
                  <a:txBody>
                    <a:bodyPr/>
                    <a:lstStyle/>
                    <a:p>
                      <a:r>
                        <a:rPr lang="en-US" sz="2000" dirty="0">
                          <a:effectLst/>
                          <a:latin typeface="Times New Roman" panose="02020603050405020304" pitchFamily="18" charset="0"/>
                        </a:rPr>
                        <a:t>White Collar</a:t>
                      </a:r>
                    </a:p>
                  </a:txBody>
                  <a:tcPr marL="68580" marR="68580" marT="0" marB="0"/>
                </a:tc>
                <a:tc>
                  <a:txBody>
                    <a:bodyPr/>
                    <a:lstStyle/>
                    <a:p>
                      <a:pPr algn="r"/>
                      <a:r>
                        <a:rPr lang="en-US" sz="2000" dirty="0">
                          <a:effectLst/>
                          <a:latin typeface="Times New Roman" panose="02020603050405020304" pitchFamily="18" charset="0"/>
                        </a:rPr>
                        <a:t>131</a:t>
                      </a:r>
                    </a:p>
                  </a:txBody>
                  <a:tcPr marL="68580" marR="68580" marT="0" marB="0"/>
                </a:tc>
                <a:tc>
                  <a:txBody>
                    <a:bodyPr/>
                    <a:lstStyle/>
                    <a:p>
                      <a:pPr algn="r"/>
                      <a:r>
                        <a:rPr lang="en-US" sz="2000" dirty="0">
                          <a:effectLst/>
                          <a:latin typeface="Times New Roman" panose="02020603050405020304" pitchFamily="18" charset="0"/>
                        </a:rPr>
                        <a:t>7.06%</a:t>
                      </a:r>
                    </a:p>
                  </a:txBody>
                  <a:tcPr marL="68580" marR="68580" marT="0" marB="0"/>
                </a:tc>
                <a:tc>
                  <a:txBody>
                    <a:bodyPr/>
                    <a:lstStyle/>
                    <a:p>
                      <a:pPr algn="ctr"/>
                      <a:r>
                        <a:rPr lang="en-US" sz="2000" dirty="0">
                          <a:effectLst/>
                          <a:latin typeface="Times New Roman" panose="02020603050405020304" pitchFamily="18" charset="0"/>
                        </a:rPr>
                        <a:t>51.1%</a:t>
                      </a:r>
                    </a:p>
                  </a:txBody>
                  <a:tcPr marL="68580" marR="68580" marT="0" marB="0"/>
                </a:tc>
                <a:extLst>
                  <a:ext uri="{0D108BD9-81ED-4DB2-BD59-A6C34878D82A}">
                    <a16:rowId xmlns:a16="http://schemas.microsoft.com/office/drawing/2014/main" val="3978544175"/>
                  </a:ext>
                </a:extLst>
              </a:tr>
              <a:tr h="370840">
                <a:tc>
                  <a:txBody>
                    <a:bodyPr/>
                    <a:lstStyle/>
                    <a:p>
                      <a:r>
                        <a:rPr lang="en-US" sz="2000" dirty="0">
                          <a:effectLst/>
                          <a:latin typeface="Times New Roman" panose="02020603050405020304" pitchFamily="18" charset="0"/>
                        </a:rPr>
                        <a:t>Office and Administrative Support</a:t>
                      </a:r>
                    </a:p>
                  </a:txBody>
                  <a:tcPr marL="68580" marR="68580" marT="0" marB="0"/>
                </a:tc>
                <a:tc>
                  <a:txBody>
                    <a:bodyPr/>
                    <a:lstStyle/>
                    <a:p>
                      <a:r>
                        <a:rPr lang="en-US" sz="2000" dirty="0">
                          <a:effectLst/>
                          <a:latin typeface="Times New Roman" panose="02020603050405020304" pitchFamily="18" charset="0"/>
                        </a:rPr>
                        <a:t>White Collar</a:t>
                      </a:r>
                    </a:p>
                  </a:txBody>
                  <a:tcPr marL="68580" marR="68580" marT="0" marB="0"/>
                </a:tc>
                <a:tc>
                  <a:txBody>
                    <a:bodyPr/>
                    <a:lstStyle/>
                    <a:p>
                      <a:pPr algn="r"/>
                      <a:r>
                        <a:rPr lang="en-US" sz="2000" dirty="0">
                          <a:effectLst/>
                          <a:latin typeface="Times New Roman" panose="02020603050405020304" pitchFamily="18" charset="0"/>
                        </a:rPr>
                        <a:t>424</a:t>
                      </a:r>
                    </a:p>
                  </a:txBody>
                  <a:tcPr marL="68580" marR="68580" marT="0" marB="0"/>
                </a:tc>
                <a:tc>
                  <a:txBody>
                    <a:bodyPr/>
                    <a:lstStyle/>
                    <a:p>
                      <a:pPr algn="r"/>
                      <a:r>
                        <a:rPr lang="en-US" sz="2000" dirty="0">
                          <a:effectLst/>
                          <a:latin typeface="Times New Roman" panose="02020603050405020304" pitchFamily="18" charset="0"/>
                        </a:rPr>
                        <a:t>22.9%</a:t>
                      </a:r>
                    </a:p>
                  </a:txBody>
                  <a:tcPr marL="68580" marR="68580" marT="0" marB="0"/>
                </a:tc>
                <a:tc>
                  <a:txBody>
                    <a:bodyPr/>
                    <a:lstStyle/>
                    <a:p>
                      <a:pPr algn="ctr"/>
                      <a:r>
                        <a:rPr lang="en-US" sz="2000" dirty="0">
                          <a:effectLst/>
                          <a:latin typeface="Times New Roman" panose="02020603050405020304" pitchFamily="18" charset="0"/>
                        </a:rPr>
                        <a:t>20.8%</a:t>
                      </a:r>
                    </a:p>
                  </a:txBody>
                  <a:tcPr marL="68580" marR="68580" marT="0" marB="0"/>
                </a:tc>
                <a:extLst>
                  <a:ext uri="{0D108BD9-81ED-4DB2-BD59-A6C34878D82A}">
                    <a16:rowId xmlns:a16="http://schemas.microsoft.com/office/drawing/2014/main" val="3281562233"/>
                  </a:ext>
                </a:extLst>
              </a:tr>
              <a:tr h="494013">
                <a:tc>
                  <a:txBody>
                    <a:bodyPr/>
                    <a:lstStyle/>
                    <a:p>
                      <a:r>
                        <a:rPr lang="en-US" sz="2000" dirty="0">
                          <a:effectLst/>
                          <a:latin typeface="Times New Roman" panose="02020603050405020304" pitchFamily="18" charset="0"/>
                        </a:rPr>
                        <a:t>Education, Training, and Library</a:t>
                      </a:r>
                    </a:p>
                  </a:txBody>
                  <a:tcPr marL="68580" marR="68580" marT="0" marB="0"/>
                </a:tc>
                <a:tc>
                  <a:txBody>
                    <a:bodyPr/>
                    <a:lstStyle/>
                    <a:p>
                      <a:r>
                        <a:rPr lang="en-US" sz="2000" dirty="0">
                          <a:effectLst/>
                          <a:latin typeface="Times New Roman" panose="02020603050405020304" pitchFamily="18" charset="0"/>
                        </a:rPr>
                        <a:t>White Collar</a:t>
                      </a:r>
                    </a:p>
                  </a:txBody>
                  <a:tcPr marL="68580" marR="68580" marT="0" marB="0"/>
                </a:tc>
                <a:tc>
                  <a:txBody>
                    <a:bodyPr/>
                    <a:lstStyle/>
                    <a:p>
                      <a:pPr algn="r"/>
                      <a:r>
                        <a:rPr lang="en-US" sz="2000" dirty="0">
                          <a:effectLst/>
                          <a:latin typeface="Times New Roman" panose="02020603050405020304" pitchFamily="18" charset="0"/>
                        </a:rPr>
                        <a:t>195</a:t>
                      </a:r>
                    </a:p>
                  </a:txBody>
                  <a:tcPr marL="68580" marR="68580" marT="0" marB="0"/>
                </a:tc>
                <a:tc>
                  <a:txBody>
                    <a:bodyPr/>
                    <a:lstStyle/>
                    <a:p>
                      <a:pPr algn="r"/>
                      <a:r>
                        <a:rPr lang="en-US" sz="2000" dirty="0">
                          <a:effectLst/>
                          <a:latin typeface="Times New Roman" panose="02020603050405020304" pitchFamily="18" charset="0"/>
                        </a:rPr>
                        <a:t>10.5%</a:t>
                      </a:r>
                    </a:p>
                  </a:txBody>
                  <a:tcPr marL="68580" marR="68580" marT="0" marB="0"/>
                </a:tc>
                <a:tc>
                  <a:txBody>
                    <a:bodyPr/>
                    <a:lstStyle/>
                    <a:p>
                      <a:pPr algn="ctr"/>
                      <a:r>
                        <a:rPr lang="en-US" sz="2000" dirty="0">
                          <a:effectLst/>
                          <a:latin typeface="Times New Roman" panose="02020603050405020304" pitchFamily="18" charset="0"/>
                        </a:rPr>
                        <a:t>79.2%</a:t>
                      </a:r>
                    </a:p>
                  </a:txBody>
                  <a:tcPr marL="68580" marR="68580" marT="0" marB="0"/>
                </a:tc>
                <a:extLst>
                  <a:ext uri="{0D108BD9-81ED-4DB2-BD59-A6C34878D82A}">
                    <a16:rowId xmlns:a16="http://schemas.microsoft.com/office/drawing/2014/main" val="2705268007"/>
                  </a:ext>
                </a:extLst>
              </a:tr>
              <a:tr h="370840">
                <a:tc>
                  <a:txBody>
                    <a:bodyPr/>
                    <a:lstStyle/>
                    <a:p>
                      <a:r>
                        <a:rPr lang="en-US" sz="2000" dirty="0">
                          <a:effectLst/>
                          <a:latin typeface="Times New Roman" panose="02020603050405020304" pitchFamily="18" charset="0"/>
                        </a:rPr>
                        <a:t>Food Preparation and Serving</a:t>
                      </a:r>
                    </a:p>
                  </a:txBody>
                  <a:tcPr marL="68580" marR="68580" marT="0" marB="0"/>
                </a:tc>
                <a:tc>
                  <a:txBody>
                    <a:bodyPr/>
                    <a:lstStyle/>
                    <a:p>
                      <a:r>
                        <a:rPr lang="en-US" sz="2000" dirty="0">
                          <a:effectLst/>
                          <a:latin typeface="Times New Roman" panose="02020603050405020304" pitchFamily="18" charset="0"/>
                        </a:rPr>
                        <a:t>Blue Collar</a:t>
                      </a:r>
                    </a:p>
                  </a:txBody>
                  <a:tcPr marL="68580" marR="68580" marT="0" marB="0"/>
                </a:tc>
                <a:tc>
                  <a:txBody>
                    <a:bodyPr/>
                    <a:lstStyle/>
                    <a:p>
                      <a:pPr algn="r"/>
                      <a:r>
                        <a:rPr lang="en-US" sz="2000" dirty="0">
                          <a:effectLst/>
                          <a:latin typeface="Times New Roman" panose="02020603050405020304" pitchFamily="18" charset="0"/>
                        </a:rPr>
                        <a:t>89</a:t>
                      </a:r>
                    </a:p>
                  </a:txBody>
                  <a:tcPr marL="68580" marR="68580" marT="0" marB="0"/>
                </a:tc>
                <a:tc>
                  <a:txBody>
                    <a:bodyPr/>
                    <a:lstStyle/>
                    <a:p>
                      <a:pPr algn="r"/>
                      <a:r>
                        <a:rPr lang="en-US" sz="2000" dirty="0">
                          <a:effectLst/>
                          <a:latin typeface="Times New Roman" panose="02020603050405020304" pitchFamily="18" charset="0"/>
                        </a:rPr>
                        <a:t>4.80%</a:t>
                      </a:r>
                    </a:p>
                  </a:txBody>
                  <a:tcPr marL="68580" marR="68580" marT="0" marB="0"/>
                </a:tc>
                <a:tc>
                  <a:txBody>
                    <a:bodyPr/>
                    <a:lstStyle/>
                    <a:p>
                      <a:pPr algn="ctr"/>
                      <a:r>
                        <a:rPr lang="en-US" sz="2000" dirty="0">
                          <a:effectLst/>
                          <a:latin typeface="Times New Roman" panose="02020603050405020304" pitchFamily="18" charset="0"/>
                        </a:rPr>
                        <a:t>6.00%</a:t>
                      </a:r>
                    </a:p>
                  </a:txBody>
                  <a:tcPr marL="68580" marR="68580" marT="0" marB="0"/>
                </a:tc>
                <a:extLst>
                  <a:ext uri="{0D108BD9-81ED-4DB2-BD59-A6C34878D82A}">
                    <a16:rowId xmlns:a16="http://schemas.microsoft.com/office/drawing/2014/main" val="4213820088"/>
                  </a:ext>
                </a:extLst>
              </a:tr>
              <a:tr h="370840">
                <a:tc>
                  <a:txBody>
                    <a:bodyPr/>
                    <a:lstStyle/>
                    <a:p>
                      <a:r>
                        <a:rPr lang="en-US" sz="2000" dirty="0">
                          <a:effectLst/>
                          <a:latin typeface="Times New Roman" panose="02020603050405020304" pitchFamily="18" charset="0"/>
                        </a:rPr>
                        <a:t>Personal Care and Service</a:t>
                      </a:r>
                    </a:p>
                  </a:txBody>
                  <a:tcPr marL="68580" marR="68580" marT="0" marB="0"/>
                </a:tc>
                <a:tc>
                  <a:txBody>
                    <a:bodyPr/>
                    <a:lstStyle/>
                    <a:p>
                      <a:r>
                        <a:rPr lang="en-US" sz="2000" dirty="0">
                          <a:effectLst/>
                          <a:latin typeface="Times New Roman" panose="02020603050405020304" pitchFamily="18" charset="0"/>
                        </a:rPr>
                        <a:t>Blue Collar</a:t>
                      </a:r>
                    </a:p>
                  </a:txBody>
                  <a:tcPr marL="68580" marR="68580" marT="0" marB="0"/>
                </a:tc>
                <a:tc>
                  <a:txBody>
                    <a:bodyPr/>
                    <a:lstStyle/>
                    <a:p>
                      <a:pPr algn="r"/>
                      <a:r>
                        <a:rPr lang="en-US" sz="2000" dirty="0">
                          <a:effectLst/>
                          <a:latin typeface="Times New Roman" panose="02020603050405020304" pitchFamily="18" charset="0"/>
                        </a:rPr>
                        <a:t>78</a:t>
                      </a:r>
                    </a:p>
                  </a:txBody>
                  <a:tcPr marL="68580" marR="68580" marT="0" marB="0"/>
                </a:tc>
                <a:tc>
                  <a:txBody>
                    <a:bodyPr/>
                    <a:lstStyle/>
                    <a:p>
                      <a:pPr algn="r"/>
                      <a:r>
                        <a:rPr lang="en-US" sz="2000" dirty="0">
                          <a:effectLst/>
                          <a:latin typeface="Times New Roman" panose="02020603050405020304" pitchFamily="18" charset="0"/>
                        </a:rPr>
                        <a:t>4.2%</a:t>
                      </a:r>
                    </a:p>
                  </a:txBody>
                  <a:tcPr marL="68580" marR="68580" marT="0" marB="0"/>
                </a:tc>
                <a:tc>
                  <a:txBody>
                    <a:bodyPr/>
                    <a:lstStyle/>
                    <a:p>
                      <a:pPr algn="ctr"/>
                      <a:r>
                        <a:rPr lang="en-US" sz="2000" dirty="0">
                          <a:effectLst/>
                          <a:latin typeface="Times New Roman" panose="02020603050405020304" pitchFamily="18" charset="0"/>
                        </a:rPr>
                        <a:t>14.3%</a:t>
                      </a:r>
                    </a:p>
                  </a:txBody>
                  <a:tcPr marL="68580" marR="68580" marT="0" marB="0"/>
                </a:tc>
                <a:extLst>
                  <a:ext uri="{0D108BD9-81ED-4DB2-BD59-A6C34878D82A}">
                    <a16:rowId xmlns:a16="http://schemas.microsoft.com/office/drawing/2014/main" val="344298164"/>
                  </a:ext>
                </a:extLst>
              </a:tr>
              <a:tr h="370840">
                <a:tc>
                  <a:txBody>
                    <a:bodyPr/>
                    <a:lstStyle/>
                    <a:p>
                      <a:r>
                        <a:rPr lang="en-US" sz="2000" dirty="0">
                          <a:effectLst/>
                          <a:latin typeface="Times New Roman" panose="02020603050405020304" pitchFamily="18" charset="0"/>
                        </a:rPr>
                        <a:t>Protective Service </a:t>
                      </a:r>
                    </a:p>
                  </a:txBody>
                  <a:tcPr marL="68580" marR="68580" marT="0" marB="0"/>
                </a:tc>
                <a:tc>
                  <a:txBody>
                    <a:bodyPr/>
                    <a:lstStyle/>
                    <a:p>
                      <a:r>
                        <a:rPr lang="en-US" sz="2000" dirty="0">
                          <a:effectLst/>
                          <a:latin typeface="Times New Roman" panose="02020603050405020304" pitchFamily="18" charset="0"/>
                        </a:rPr>
                        <a:t>Blue Collar</a:t>
                      </a:r>
                    </a:p>
                  </a:txBody>
                  <a:tcPr marL="68580" marR="68580" marT="0" marB="0"/>
                </a:tc>
                <a:tc>
                  <a:txBody>
                    <a:bodyPr/>
                    <a:lstStyle/>
                    <a:p>
                      <a:pPr algn="r"/>
                      <a:r>
                        <a:rPr lang="en-US" sz="2000" dirty="0">
                          <a:effectLst/>
                          <a:latin typeface="Times New Roman" panose="02020603050405020304" pitchFamily="18" charset="0"/>
                        </a:rPr>
                        <a:t>78</a:t>
                      </a:r>
                    </a:p>
                  </a:txBody>
                  <a:tcPr marL="68580" marR="68580" marT="0" marB="0"/>
                </a:tc>
                <a:tc>
                  <a:txBody>
                    <a:bodyPr/>
                    <a:lstStyle/>
                    <a:p>
                      <a:pPr algn="r"/>
                      <a:r>
                        <a:rPr lang="en-US" sz="2000" dirty="0">
                          <a:effectLst/>
                          <a:latin typeface="Times New Roman" panose="02020603050405020304" pitchFamily="18" charset="0"/>
                        </a:rPr>
                        <a:t>0.70%</a:t>
                      </a:r>
                    </a:p>
                  </a:txBody>
                  <a:tcPr marL="68580" marR="68580" marT="0" marB="0"/>
                </a:tc>
                <a:tc>
                  <a:txBody>
                    <a:bodyPr/>
                    <a:lstStyle/>
                    <a:p>
                      <a:pPr algn="ctr"/>
                      <a:r>
                        <a:rPr lang="en-US" sz="2000" dirty="0">
                          <a:effectLst/>
                          <a:latin typeface="Times New Roman" panose="02020603050405020304" pitchFamily="18" charset="0"/>
                        </a:rPr>
                        <a:t>28.5%</a:t>
                      </a:r>
                    </a:p>
                  </a:txBody>
                  <a:tcPr marL="68580" marR="68580" marT="0" marB="0"/>
                </a:tc>
                <a:extLst>
                  <a:ext uri="{0D108BD9-81ED-4DB2-BD59-A6C34878D82A}">
                    <a16:rowId xmlns:a16="http://schemas.microsoft.com/office/drawing/2014/main" val="1018222969"/>
                  </a:ext>
                </a:extLst>
              </a:tr>
            </a:tbl>
          </a:graphicData>
        </a:graphic>
      </p:graphicFrame>
    </p:spTree>
    <p:extLst>
      <p:ext uri="{BB962C8B-B14F-4D97-AF65-F5344CB8AC3E}">
        <p14:creationId xmlns:p14="http://schemas.microsoft.com/office/powerpoint/2010/main" val="17626391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Cross-tabulations of Sub-populations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0602091"/>
              </p:ext>
            </p:extLst>
          </p:nvPr>
        </p:nvGraphicFramePr>
        <p:xfrm>
          <a:off x="1096963" y="1846263"/>
          <a:ext cx="10058400" cy="1483360"/>
        </p:xfrm>
        <a:graphic>
          <a:graphicData uri="http://schemas.openxmlformats.org/drawingml/2006/table">
            <a:tbl>
              <a:tblPr firstRow="1" bandRow="1">
                <a:tableStyleId>{5C22544A-7EE6-4342-B048-85BDC9FD1C3A}</a:tableStyleId>
              </a:tblPr>
              <a:tblGrid>
                <a:gridCol w="2514600">
                  <a:extLst>
                    <a:ext uri="{9D8B030D-6E8A-4147-A177-3AD203B41FA5}">
                      <a16:colId xmlns:a16="http://schemas.microsoft.com/office/drawing/2014/main" val="2979126788"/>
                    </a:ext>
                  </a:extLst>
                </a:gridCol>
                <a:gridCol w="2514600">
                  <a:extLst>
                    <a:ext uri="{9D8B030D-6E8A-4147-A177-3AD203B41FA5}">
                      <a16:colId xmlns:a16="http://schemas.microsoft.com/office/drawing/2014/main" val="3938063402"/>
                    </a:ext>
                  </a:extLst>
                </a:gridCol>
                <a:gridCol w="2514600">
                  <a:extLst>
                    <a:ext uri="{9D8B030D-6E8A-4147-A177-3AD203B41FA5}">
                      <a16:colId xmlns:a16="http://schemas.microsoft.com/office/drawing/2014/main" val="273138788"/>
                    </a:ext>
                  </a:extLst>
                </a:gridCol>
                <a:gridCol w="2514600">
                  <a:extLst>
                    <a:ext uri="{9D8B030D-6E8A-4147-A177-3AD203B41FA5}">
                      <a16:colId xmlns:a16="http://schemas.microsoft.com/office/drawing/2014/main" val="1540377974"/>
                    </a:ext>
                  </a:extLst>
                </a:gridCol>
              </a:tblGrid>
              <a:tr h="370840">
                <a:tc>
                  <a:txBody>
                    <a:bodyPr/>
                    <a:lstStyle/>
                    <a:p>
                      <a:r>
                        <a:rPr lang="en-US" sz="2400" dirty="0">
                          <a:effectLst/>
                          <a:latin typeface="Times New Roman" panose="02020603050405020304" pitchFamily="18" charset="0"/>
                        </a:rPr>
                        <a:t> </a:t>
                      </a:r>
                      <a:r>
                        <a:rPr lang="en-US" sz="2400" dirty="0" smtClean="0">
                          <a:effectLst/>
                          <a:latin typeface="Times New Roman" panose="02020603050405020304" pitchFamily="18" charset="0"/>
                        </a:rPr>
                        <a:t>Person-months</a:t>
                      </a:r>
                      <a:endParaRPr lang="en-US" sz="2400" dirty="0">
                        <a:effectLst/>
                        <a:latin typeface="Times New Roman" panose="02020603050405020304" pitchFamily="18" charset="0"/>
                      </a:endParaRPr>
                    </a:p>
                  </a:txBody>
                  <a:tcPr marL="68580" marR="68580" marT="0" marB="0"/>
                </a:tc>
                <a:tc>
                  <a:txBody>
                    <a:bodyPr/>
                    <a:lstStyle/>
                    <a:p>
                      <a:r>
                        <a:rPr lang="en-US" sz="2400">
                          <a:effectLst/>
                          <a:latin typeface="Times New Roman" panose="02020603050405020304" pitchFamily="18" charset="0"/>
                        </a:rPr>
                        <a:t>White collar</a:t>
                      </a:r>
                    </a:p>
                  </a:txBody>
                  <a:tcPr marL="68580" marR="68580" marT="0" marB="0"/>
                </a:tc>
                <a:tc>
                  <a:txBody>
                    <a:bodyPr/>
                    <a:lstStyle/>
                    <a:p>
                      <a:r>
                        <a:rPr lang="en-US" sz="2400">
                          <a:effectLst/>
                          <a:latin typeface="Times New Roman" panose="02020603050405020304" pitchFamily="18" charset="0"/>
                        </a:rPr>
                        <a:t>Blue collar</a:t>
                      </a:r>
                    </a:p>
                  </a:txBody>
                  <a:tcPr marL="68580" marR="68580" marT="0" marB="0"/>
                </a:tc>
                <a:tc>
                  <a:txBody>
                    <a:bodyPr/>
                    <a:lstStyle/>
                    <a:p>
                      <a:r>
                        <a:rPr lang="en-US" sz="2400">
                          <a:effectLst/>
                          <a:latin typeface="Times New Roman" panose="02020603050405020304" pitchFamily="18" charset="0"/>
                        </a:rPr>
                        <a:t>Totals</a:t>
                      </a:r>
                    </a:p>
                  </a:txBody>
                  <a:tcPr marL="68580" marR="68580" marT="0" marB="0"/>
                </a:tc>
                <a:extLst>
                  <a:ext uri="{0D108BD9-81ED-4DB2-BD59-A6C34878D82A}">
                    <a16:rowId xmlns:a16="http://schemas.microsoft.com/office/drawing/2014/main" val="4076846915"/>
                  </a:ext>
                </a:extLst>
              </a:tr>
              <a:tr h="370840">
                <a:tc>
                  <a:txBody>
                    <a:bodyPr/>
                    <a:lstStyle/>
                    <a:p>
                      <a:r>
                        <a:rPr lang="en-US" sz="2400">
                          <a:effectLst/>
                          <a:latin typeface="Times New Roman" panose="02020603050405020304" pitchFamily="18" charset="0"/>
                        </a:rPr>
                        <a:t>Less than College</a:t>
                      </a:r>
                    </a:p>
                  </a:txBody>
                  <a:tcPr marL="68580" marR="68580" marT="0" marB="0"/>
                </a:tc>
                <a:tc>
                  <a:txBody>
                    <a:bodyPr/>
                    <a:lstStyle/>
                    <a:p>
                      <a:r>
                        <a:rPr lang="en-US" sz="2400">
                          <a:effectLst/>
                          <a:latin typeface="Times New Roman" panose="02020603050405020304" pitchFamily="18" charset="0"/>
                        </a:rPr>
                        <a:t>29101 (69.2%)</a:t>
                      </a:r>
                    </a:p>
                  </a:txBody>
                  <a:tcPr marL="68580" marR="68580" marT="0" marB="0"/>
                </a:tc>
                <a:tc>
                  <a:txBody>
                    <a:bodyPr/>
                    <a:lstStyle/>
                    <a:p>
                      <a:r>
                        <a:rPr lang="en-US" sz="2400">
                          <a:effectLst/>
                          <a:latin typeface="Times New Roman" panose="02020603050405020304" pitchFamily="18" charset="0"/>
                        </a:rPr>
                        <a:t>12722 (30.8%)</a:t>
                      </a:r>
                    </a:p>
                  </a:txBody>
                  <a:tcPr marL="68580" marR="68580" marT="0" marB="0"/>
                </a:tc>
                <a:tc>
                  <a:txBody>
                    <a:bodyPr/>
                    <a:lstStyle/>
                    <a:p>
                      <a:r>
                        <a:rPr lang="en-US" sz="2400">
                          <a:effectLst/>
                          <a:latin typeface="Times New Roman" panose="02020603050405020304" pitchFamily="18" charset="0"/>
                        </a:rPr>
                        <a:t>41823 (100%)</a:t>
                      </a:r>
                    </a:p>
                  </a:txBody>
                  <a:tcPr marL="68580" marR="68580" marT="0" marB="0"/>
                </a:tc>
                <a:extLst>
                  <a:ext uri="{0D108BD9-81ED-4DB2-BD59-A6C34878D82A}">
                    <a16:rowId xmlns:a16="http://schemas.microsoft.com/office/drawing/2014/main" val="1005334182"/>
                  </a:ext>
                </a:extLst>
              </a:tr>
              <a:tr h="370840">
                <a:tc>
                  <a:txBody>
                    <a:bodyPr/>
                    <a:lstStyle/>
                    <a:p>
                      <a:r>
                        <a:rPr lang="en-US" sz="2400">
                          <a:effectLst/>
                          <a:latin typeface="Times New Roman" panose="02020603050405020304" pitchFamily="18" charset="0"/>
                        </a:rPr>
                        <a:t>College Educated</a:t>
                      </a:r>
                    </a:p>
                  </a:txBody>
                  <a:tcPr marL="68580" marR="68580" marT="0" marB="0"/>
                </a:tc>
                <a:tc>
                  <a:txBody>
                    <a:bodyPr/>
                    <a:lstStyle/>
                    <a:p>
                      <a:r>
                        <a:rPr lang="en-US" sz="2400">
                          <a:effectLst/>
                          <a:latin typeface="Times New Roman" panose="02020603050405020304" pitchFamily="18" charset="0"/>
                        </a:rPr>
                        <a:t>25484 (95.1%)</a:t>
                      </a:r>
                    </a:p>
                  </a:txBody>
                  <a:tcPr marL="68580" marR="68580" marT="0" marB="0"/>
                </a:tc>
                <a:tc>
                  <a:txBody>
                    <a:bodyPr/>
                    <a:lstStyle/>
                    <a:p>
                      <a:r>
                        <a:rPr lang="en-US" sz="2400">
                          <a:effectLst/>
                          <a:latin typeface="Times New Roman" panose="02020603050405020304" pitchFamily="18" charset="0"/>
                        </a:rPr>
                        <a:t>1208   (4.9%)</a:t>
                      </a:r>
                    </a:p>
                  </a:txBody>
                  <a:tcPr marL="68580" marR="68580" marT="0" marB="0"/>
                </a:tc>
                <a:tc>
                  <a:txBody>
                    <a:bodyPr/>
                    <a:lstStyle/>
                    <a:p>
                      <a:r>
                        <a:rPr lang="en-US" sz="2400">
                          <a:effectLst/>
                          <a:latin typeface="Times New Roman" panose="02020603050405020304" pitchFamily="18" charset="0"/>
                        </a:rPr>
                        <a:t>26692 (100%)</a:t>
                      </a:r>
                    </a:p>
                  </a:txBody>
                  <a:tcPr marL="68580" marR="68580" marT="0" marB="0"/>
                </a:tc>
                <a:extLst>
                  <a:ext uri="{0D108BD9-81ED-4DB2-BD59-A6C34878D82A}">
                    <a16:rowId xmlns:a16="http://schemas.microsoft.com/office/drawing/2014/main" val="2913299637"/>
                  </a:ext>
                </a:extLst>
              </a:tr>
              <a:tr h="370840">
                <a:tc>
                  <a:txBody>
                    <a:bodyPr/>
                    <a:lstStyle/>
                    <a:p>
                      <a:r>
                        <a:rPr lang="en-US" sz="2400">
                          <a:effectLst/>
                          <a:latin typeface="Times New Roman" panose="02020603050405020304" pitchFamily="18" charset="0"/>
                        </a:rPr>
                        <a:t>Totals</a:t>
                      </a:r>
                    </a:p>
                  </a:txBody>
                  <a:tcPr marL="68580" marR="68580" marT="0" marB="0"/>
                </a:tc>
                <a:tc>
                  <a:txBody>
                    <a:bodyPr/>
                    <a:lstStyle/>
                    <a:p>
                      <a:r>
                        <a:rPr lang="en-US" sz="2400">
                          <a:effectLst/>
                          <a:latin typeface="Times New Roman" panose="02020603050405020304" pitchFamily="18" charset="0"/>
                        </a:rPr>
                        <a:t>54585</a:t>
                      </a:r>
                    </a:p>
                  </a:txBody>
                  <a:tcPr marL="68580" marR="68580" marT="0" marB="0"/>
                </a:tc>
                <a:tc>
                  <a:txBody>
                    <a:bodyPr/>
                    <a:lstStyle/>
                    <a:p>
                      <a:r>
                        <a:rPr lang="en-US" sz="2400">
                          <a:effectLst/>
                          <a:latin typeface="Times New Roman" panose="02020603050405020304" pitchFamily="18" charset="0"/>
                        </a:rPr>
                        <a:t>13930</a:t>
                      </a:r>
                    </a:p>
                  </a:txBody>
                  <a:tcPr marL="68580" marR="68580" marT="0" marB="0"/>
                </a:tc>
                <a:tc>
                  <a:txBody>
                    <a:bodyPr/>
                    <a:lstStyle/>
                    <a:p>
                      <a:r>
                        <a:rPr lang="en-US" sz="2400" dirty="0">
                          <a:effectLst/>
                          <a:latin typeface="Times New Roman" panose="02020603050405020304" pitchFamily="18" charset="0"/>
                        </a:rPr>
                        <a:t>68515</a:t>
                      </a:r>
                    </a:p>
                  </a:txBody>
                  <a:tcPr marL="68580" marR="68580" marT="0" marB="0"/>
                </a:tc>
                <a:extLst>
                  <a:ext uri="{0D108BD9-81ED-4DB2-BD59-A6C34878D82A}">
                    <a16:rowId xmlns:a16="http://schemas.microsoft.com/office/drawing/2014/main" val="2295222849"/>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494898041"/>
              </p:ext>
            </p:extLst>
          </p:nvPr>
        </p:nvGraphicFramePr>
        <p:xfrm>
          <a:off x="1096963" y="3559118"/>
          <a:ext cx="10058400" cy="1494144"/>
        </p:xfrm>
        <a:graphic>
          <a:graphicData uri="http://schemas.openxmlformats.org/drawingml/2006/table">
            <a:tbl>
              <a:tblPr firstRow="1" bandRow="1">
                <a:tableStyleId>{5C22544A-7EE6-4342-B048-85BDC9FD1C3A}</a:tableStyleId>
              </a:tblPr>
              <a:tblGrid>
                <a:gridCol w="2514600">
                  <a:extLst>
                    <a:ext uri="{9D8B030D-6E8A-4147-A177-3AD203B41FA5}">
                      <a16:colId xmlns:a16="http://schemas.microsoft.com/office/drawing/2014/main" val="1307273269"/>
                    </a:ext>
                  </a:extLst>
                </a:gridCol>
                <a:gridCol w="2514600">
                  <a:extLst>
                    <a:ext uri="{9D8B030D-6E8A-4147-A177-3AD203B41FA5}">
                      <a16:colId xmlns:a16="http://schemas.microsoft.com/office/drawing/2014/main" val="2500660179"/>
                    </a:ext>
                  </a:extLst>
                </a:gridCol>
                <a:gridCol w="2514600">
                  <a:extLst>
                    <a:ext uri="{9D8B030D-6E8A-4147-A177-3AD203B41FA5}">
                      <a16:colId xmlns:a16="http://schemas.microsoft.com/office/drawing/2014/main" val="2147427929"/>
                    </a:ext>
                  </a:extLst>
                </a:gridCol>
                <a:gridCol w="2514600">
                  <a:extLst>
                    <a:ext uri="{9D8B030D-6E8A-4147-A177-3AD203B41FA5}">
                      <a16:colId xmlns:a16="http://schemas.microsoft.com/office/drawing/2014/main" val="3117934369"/>
                    </a:ext>
                  </a:extLst>
                </a:gridCol>
              </a:tblGrid>
              <a:tr h="373536">
                <a:tc>
                  <a:txBody>
                    <a:bodyPr/>
                    <a:lstStyle/>
                    <a:p>
                      <a:r>
                        <a:rPr lang="en-US" sz="2400" dirty="0">
                          <a:effectLst/>
                          <a:latin typeface="Times New Roman" panose="02020603050405020304" pitchFamily="18" charset="0"/>
                        </a:rPr>
                        <a:t> </a:t>
                      </a:r>
                      <a:r>
                        <a:rPr lang="en-US" sz="2400" dirty="0" smtClean="0">
                          <a:effectLst/>
                          <a:latin typeface="Times New Roman" panose="02020603050405020304" pitchFamily="18" charset="0"/>
                        </a:rPr>
                        <a:t>Persons</a:t>
                      </a:r>
                      <a:endParaRPr lang="en-US" sz="2400" dirty="0">
                        <a:effectLst/>
                        <a:latin typeface="Times New Roman" panose="02020603050405020304" pitchFamily="18" charset="0"/>
                      </a:endParaRPr>
                    </a:p>
                  </a:txBody>
                  <a:tcPr marL="68580" marR="68580" marT="0" marB="0"/>
                </a:tc>
                <a:tc>
                  <a:txBody>
                    <a:bodyPr/>
                    <a:lstStyle/>
                    <a:p>
                      <a:r>
                        <a:rPr lang="en-US" sz="2400">
                          <a:effectLst/>
                          <a:latin typeface="Times New Roman" panose="02020603050405020304" pitchFamily="18" charset="0"/>
                        </a:rPr>
                        <a:t>White collar</a:t>
                      </a:r>
                    </a:p>
                  </a:txBody>
                  <a:tcPr marL="68580" marR="68580" marT="0" marB="0"/>
                </a:tc>
                <a:tc>
                  <a:txBody>
                    <a:bodyPr/>
                    <a:lstStyle/>
                    <a:p>
                      <a:r>
                        <a:rPr lang="en-US" sz="2400">
                          <a:effectLst/>
                          <a:latin typeface="Times New Roman" panose="02020603050405020304" pitchFamily="18" charset="0"/>
                        </a:rPr>
                        <a:t>Blue collar</a:t>
                      </a:r>
                    </a:p>
                  </a:txBody>
                  <a:tcPr marL="68580" marR="68580" marT="0" marB="0"/>
                </a:tc>
                <a:tc>
                  <a:txBody>
                    <a:bodyPr/>
                    <a:lstStyle/>
                    <a:p>
                      <a:r>
                        <a:rPr lang="en-US" sz="2400">
                          <a:effectLst/>
                          <a:latin typeface="Times New Roman" panose="02020603050405020304" pitchFamily="18" charset="0"/>
                        </a:rPr>
                        <a:t>Totals</a:t>
                      </a:r>
                    </a:p>
                  </a:txBody>
                  <a:tcPr marL="68580" marR="68580" marT="0" marB="0"/>
                </a:tc>
                <a:extLst>
                  <a:ext uri="{0D108BD9-81ED-4DB2-BD59-A6C34878D82A}">
                    <a16:rowId xmlns:a16="http://schemas.microsoft.com/office/drawing/2014/main" val="327828768"/>
                  </a:ext>
                </a:extLst>
              </a:tr>
              <a:tr h="373536">
                <a:tc>
                  <a:txBody>
                    <a:bodyPr/>
                    <a:lstStyle/>
                    <a:p>
                      <a:r>
                        <a:rPr lang="en-US" sz="2400">
                          <a:effectLst/>
                          <a:latin typeface="Times New Roman" panose="02020603050405020304" pitchFamily="18" charset="0"/>
                        </a:rPr>
                        <a:t>Less than College</a:t>
                      </a:r>
                    </a:p>
                  </a:txBody>
                  <a:tcPr marL="68580" marR="68580" marT="0" marB="0"/>
                </a:tc>
                <a:tc>
                  <a:txBody>
                    <a:bodyPr/>
                    <a:lstStyle/>
                    <a:p>
                      <a:r>
                        <a:rPr lang="en-US" sz="2400">
                          <a:effectLst/>
                          <a:latin typeface="Times New Roman" panose="02020603050405020304" pitchFamily="18" charset="0"/>
                        </a:rPr>
                        <a:t>807 (70.4%)</a:t>
                      </a:r>
                    </a:p>
                  </a:txBody>
                  <a:tcPr marL="68580" marR="68580" marT="0" marB="0"/>
                </a:tc>
                <a:tc>
                  <a:txBody>
                    <a:bodyPr/>
                    <a:lstStyle/>
                    <a:p>
                      <a:r>
                        <a:rPr lang="en-US" sz="2400">
                          <a:effectLst/>
                          <a:latin typeface="Times New Roman" panose="02020603050405020304" pitchFamily="18" charset="0"/>
                        </a:rPr>
                        <a:t>340 (29.6%)</a:t>
                      </a:r>
                    </a:p>
                  </a:txBody>
                  <a:tcPr marL="68580" marR="68580" marT="0" marB="0"/>
                </a:tc>
                <a:tc>
                  <a:txBody>
                    <a:bodyPr/>
                    <a:lstStyle/>
                    <a:p>
                      <a:r>
                        <a:rPr lang="en-US" sz="2400">
                          <a:effectLst/>
                          <a:latin typeface="Times New Roman" panose="02020603050405020304" pitchFamily="18" charset="0"/>
                        </a:rPr>
                        <a:t>1147 (100%)</a:t>
                      </a:r>
                    </a:p>
                  </a:txBody>
                  <a:tcPr marL="68580" marR="68580" marT="0" marB="0"/>
                </a:tc>
                <a:extLst>
                  <a:ext uri="{0D108BD9-81ED-4DB2-BD59-A6C34878D82A}">
                    <a16:rowId xmlns:a16="http://schemas.microsoft.com/office/drawing/2014/main" val="1356234622"/>
                  </a:ext>
                </a:extLst>
              </a:tr>
              <a:tr h="373536">
                <a:tc>
                  <a:txBody>
                    <a:bodyPr/>
                    <a:lstStyle/>
                    <a:p>
                      <a:r>
                        <a:rPr lang="en-US" sz="2400">
                          <a:effectLst/>
                          <a:latin typeface="Times New Roman" panose="02020603050405020304" pitchFamily="18" charset="0"/>
                        </a:rPr>
                        <a:t>College Educated</a:t>
                      </a:r>
                    </a:p>
                  </a:txBody>
                  <a:tcPr marL="68580" marR="68580" marT="0" marB="0"/>
                </a:tc>
                <a:tc>
                  <a:txBody>
                    <a:bodyPr/>
                    <a:lstStyle/>
                    <a:p>
                      <a:r>
                        <a:rPr lang="en-US" sz="2400">
                          <a:effectLst/>
                          <a:latin typeface="Times New Roman" panose="02020603050405020304" pitchFamily="18" charset="0"/>
                        </a:rPr>
                        <a:t>685 (94.9 %)</a:t>
                      </a:r>
                    </a:p>
                  </a:txBody>
                  <a:tcPr marL="68580" marR="68580" marT="0" marB="0"/>
                </a:tc>
                <a:tc>
                  <a:txBody>
                    <a:bodyPr/>
                    <a:lstStyle/>
                    <a:p>
                      <a:r>
                        <a:rPr lang="en-US" sz="2400">
                          <a:effectLst/>
                          <a:latin typeface="Times New Roman" panose="02020603050405020304" pitchFamily="18" charset="0"/>
                        </a:rPr>
                        <a:t>37 (5.1%)</a:t>
                      </a:r>
                    </a:p>
                  </a:txBody>
                  <a:tcPr marL="68580" marR="68580" marT="0" marB="0"/>
                </a:tc>
                <a:tc>
                  <a:txBody>
                    <a:bodyPr/>
                    <a:lstStyle/>
                    <a:p>
                      <a:r>
                        <a:rPr lang="en-US" sz="2400">
                          <a:effectLst/>
                          <a:latin typeface="Times New Roman" panose="02020603050405020304" pitchFamily="18" charset="0"/>
                        </a:rPr>
                        <a:t>722 (100%)</a:t>
                      </a:r>
                    </a:p>
                  </a:txBody>
                  <a:tcPr marL="68580" marR="68580" marT="0" marB="0"/>
                </a:tc>
                <a:extLst>
                  <a:ext uri="{0D108BD9-81ED-4DB2-BD59-A6C34878D82A}">
                    <a16:rowId xmlns:a16="http://schemas.microsoft.com/office/drawing/2014/main" val="3598711119"/>
                  </a:ext>
                </a:extLst>
              </a:tr>
              <a:tr h="373536">
                <a:tc>
                  <a:txBody>
                    <a:bodyPr/>
                    <a:lstStyle/>
                    <a:p>
                      <a:r>
                        <a:rPr lang="en-US" sz="2400">
                          <a:effectLst/>
                          <a:latin typeface="Times New Roman" panose="02020603050405020304" pitchFamily="18" charset="0"/>
                        </a:rPr>
                        <a:t>Totals</a:t>
                      </a:r>
                    </a:p>
                  </a:txBody>
                  <a:tcPr marL="68580" marR="68580" marT="0" marB="0"/>
                </a:tc>
                <a:tc>
                  <a:txBody>
                    <a:bodyPr/>
                    <a:lstStyle/>
                    <a:p>
                      <a:r>
                        <a:rPr lang="en-US" sz="2400">
                          <a:effectLst/>
                          <a:latin typeface="Times New Roman" panose="02020603050405020304" pitchFamily="18" charset="0"/>
                        </a:rPr>
                        <a:t>1445</a:t>
                      </a:r>
                    </a:p>
                  </a:txBody>
                  <a:tcPr marL="68580" marR="68580" marT="0" marB="0"/>
                </a:tc>
                <a:tc>
                  <a:txBody>
                    <a:bodyPr/>
                    <a:lstStyle/>
                    <a:p>
                      <a:r>
                        <a:rPr lang="en-US" sz="2400">
                          <a:effectLst/>
                          <a:latin typeface="Times New Roman" panose="02020603050405020304" pitchFamily="18" charset="0"/>
                        </a:rPr>
                        <a:t>370</a:t>
                      </a:r>
                    </a:p>
                  </a:txBody>
                  <a:tcPr marL="68580" marR="68580" marT="0" marB="0"/>
                </a:tc>
                <a:tc>
                  <a:txBody>
                    <a:bodyPr/>
                    <a:lstStyle/>
                    <a:p>
                      <a:r>
                        <a:rPr lang="en-US" sz="2400" dirty="0">
                          <a:effectLst/>
                          <a:latin typeface="Times New Roman" panose="02020603050405020304" pitchFamily="18" charset="0"/>
                        </a:rPr>
                        <a:t>1815</a:t>
                      </a:r>
                    </a:p>
                  </a:txBody>
                  <a:tcPr marL="68580" marR="68580" marT="0" marB="0"/>
                </a:tc>
                <a:extLst>
                  <a:ext uri="{0D108BD9-81ED-4DB2-BD59-A6C34878D82A}">
                    <a16:rowId xmlns:a16="http://schemas.microsoft.com/office/drawing/2014/main" val="3201145459"/>
                  </a:ext>
                </a:extLst>
              </a:tr>
            </a:tbl>
          </a:graphicData>
        </a:graphic>
      </p:graphicFrame>
    </p:spTree>
    <p:extLst>
      <p:ext uri="{BB962C8B-B14F-4D97-AF65-F5344CB8AC3E}">
        <p14:creationId xmlns:p14="http://schemas.microsoft.com/office/powerpoint/2010/main" val="27648036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Presentation Outline</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
            </a:pPr>
            <a:r>
              <a:rPr lang="en-US" dirty="0" smtClean="0"/>
              <a:t>Research Question</a:t>
            </a:r>
          </a:p>
          <a:p>
            <a:pPr>
              <a:buFont typeface="Wingdings" panose="05000000000000000000" pitchFamily="2" charset="2"/>
              <a:buChar char="§"/>
            </a:pPr>
            <a:r>
              <a:rPr lang="en-US" dirty="0" smtClean="0"/>
              <a:t>Literature Review</a:t>
            </a:r>
          </a:p>
          <a:p>
            <a:pPr>
              <a:buFont typeface="Wingdings" panose="05000000000000000000" pitchFamily="2" charset="2"/>
              <a:buChar char="§"/>
            </a:pPr>
            <a:r>
              <a:rPr lang="en-US" dirty="0" smtClean="0"/>
              <a:t>Policy Landscape</a:t>
            </a:r>
          </a:p>
          <a:p>
            <a:pPr>
              <a:buFont typeface="Wingdings" panose="05000000000000000000" pitchFamily="2" charset="2"/>
              <a:buChar char="§"/>
            </a:pPr>
            <a:r>
              <a:rPr lang="en-US" dirty="0" smtClean="0"/>
              <a:t>Theory</a:t>
            </a:r>
          </a:p>
          <a:p>
            <a:pPr>
              <a:buFont typeface="Wingdings" panose="05000000000000000000" pitchFamily="2" charset="2"/>
              <a:buChar char="§"/>
            </a:pPr>
            <a:r>
              <a:rPr lang="en-US" dirty="0" smtClean="0"/>
              <a:t>Data</a:t>
            </a:r>
          </a:p>
          <a:p>
            <a:pPr>
              <a:buFont typeface="Wingdings" panose="05000000000000000000" pitchFamily="2" charset="2"/>
              <a:buChar char="§"/>
            </a:pPr>
            <a:r>
              <a:rPr lang="en-US" dirty="0" smtClean="0"/>
              <a:t>Methodology</a:t>
            </a:r>
          </a:p>
          <a:p>
            <a:pPr>
              <a:buFont typeface="Wingdings" panose="05000000000000000000" pitchFamily="2" charset="2"/>
              <a:buChar char="§"/>
            </a:pPr>
            <a:r>
              <a:rPr lang="en-US" dirty="0" smtClean="0"/>
              <a:t>Results</a:t>
            </a:r>
          </a:p>
          <a:p>
            <a:pPr>
              <a:buFont typeface="Wingdings" panose="05000000000000000000" pitchFamily="2" charset="2"/>
              <a:buChar char="§"/>
            </a:pPr>
            <a:r>
              <a:rPr lang="en-US" dirty="0" smtClean="0"/>
              <a:t>Conclusion</a:t>
            </a:r>
            <a:endParaRPr lang="en-US" dirty="0"/>
          </a:p>
        </p:txBody>
      </p:sp>
    </p:spTree>
    <p:extLst>
      <p:ext uri="{BB962C8B-B14F-4D97-AF65-F5344CB8AC3E}">
        <p14:creationId xmlns:p14="http://schemas.microsoft.com/office/powerpoint/2010/main" val="114161268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lnSpcReduction="10000"/>
              </a:bodyPr>
              <a:lstStyle/>
              <a:p>
                <a:r>
                  <a:rPr lang="en-US" i="1" dirty="0"/>
                  <a:t>Y</a:t>
                </a:r>
                <a:r>
                  <a:rPr lang="en-US" i="1" baseline="-25000" dirty="0">
                    <a:effectLst/>
                  </a:rPr>
                  <a:t>its</a:t>
                </a:r>
                <a:r>
                  <a:rPr lang="en-US" dirty="0">
                    <a:effectLst/>
                  </a:rPr>
                  <a:t> : Labor-force outcome for woman </a:t>
                </a:r>
                <a:r>
                  <a:rPr lang="en-US" i="1" dirty="0">
                    <a:effectLst/>
                  </a:rPr>
                  <a:t>i</a:t>
                </a:r>
                <a:r>
                  <a:rPr lang="en-US" dirty="0">
                    <a:effectLst/>
                  </a:rPr>
                  <a:t> living in state </a:t>
                </a:r>
                <a:r>
                  <a:rPr lang="en-US" i="1" dirty="0">
                    <a:effectLst/>
                  </a:rPr>
                  <a:t>s</a:t>
                </a:r>
                <a:r>
                  <a:rPr lang="en-US" dirty="0">
                    <a:effectLst/>
                  </a:rPr>
                  <a:t> in period </a:t>
                </a:r>
                <a:r>
                  <a:rPr lang="en-US" i="1" dirty="0">
                    <a:effectLst/>
                  </a:rPr>
                  <a:t>t</a:t>
                </a:r>
                <a:r>
                  <a:rPr lang="en-US" dirty="0">
                    <a:effectLst/>
                  </a:rPr>
                  <a:t> </a:t>
                </a:r>
              </a:p>
              <a:p>
                <a:r>
                  <a:rPr lang="en-US" dirty="0">
                    <a:effectLst/>
                  </a:rPr>
                  <a:t>α</a:t>
                </a:r>
                <a:r>
                  <a:rPr lang="en-US" baseline="-25000" dirty="0">
                    <a:effectLst/>
                  </a:rPr>
                  <a:t>i</a:t>
                </a:r>
                <a:r>
                  <a:rPr lang="en-US" dirty="0">
                    <a:effectLst/>
                  </a:rPr>
                  <a:t> : Individual fixed effects</a:t>
                </a:r>
              </a:p>
              <a:p>
                <a:r>
                  <a:rPr lang="en-US" i="1" dirty="0">
                    <a:effectLst/>
                  </a:rPr>
                  <a:t>λ</a:t>
                </a:r>
                <a:r>
                  <a:rPr lang="en-US" i="1" baseline="-25000" dirty="0">
                    <a:effectLst/>
                  </a:rPr>
                  <a:t>t</a:t>
                </a:r>
                <a:r>
                  <a:rPr lang="en-US" i="1" dirty="0">
                    <a:effectLst/>
                  </a:rPr>
                  <a:t> </a:t>
                </a:r>
                <a:r>
                  <a:rPr lang="en-US" dirty="0">
                    <a:effectLst/>
                  </a:rPr>
                  <a:t>: Year Indicators</a:t>
                </a:r>
              </a:p>
              <a:p>
                <a:r>
                  <a:rPr lang="en-US" i="1" dirty="0">
                    <a:effectLst/>
                  </a:rPr>
                  <a:t>θ</a:t>
                </a:r>
                <a:r>
                  <a:rPr lang="en-US" i="1" baseline="-25000" dirty="0">
                    <a:effectLst/>
                  </a:rPr>
                  <a:t>s</a:t>
                </a:r>
                <a:r>
                  <a:rPr lang="en-US" i="1" dirty="0">
                    <a:effectLst/>
                  </a:rPr>
                  <a:t> </a:t>
                </a:r>
                <a:r>
                  <a:rPr lang="en-US" dirty="0">
                    <a:effectLst/>
                  </a:rPr>
                  <a:t>: State Indicators</a:t>
                </a:r>
              </a:p>
              <a:p>
                <a14:m>
                  <m:oMath xmlns:m="http://schemas.openxmlformats.org/officeDocument/2006/math">
                    <m:nary>
                      <m:naryPr>
                        <m:chr m:val="∑"/>
                        <m:limLoc m:val="undOvr"/>
                        <m:subHide m:val="on"/>
                        <m:supHide m:val="on"/>
                        <m:ctrlPr>
                          <a:rPr lang="en-US" i="1">
                            <a:latin typeface="Cambria Math" panose="02040503050406030204" pitchFamily="18" charset="0"/>
                          </a:rPr>
                        </m:ctrlPr>
                      </m:naryPr>
                      <m:sub/>
                      <m:sup/>
                      <m:e>
                        <m:sSubSup>
                          <m:sSubSupPr>
                            <m:ctrlPr>
                              <a:rPr lang="en-US" i="1">
                                <a:latin typeface="Cambria Math" panose="02040503050406030204" pitchFamily="18" charset="0"/>
                              </a:rPr>
                            </m:ctrlPr>
                          </m:sSubSupPr>
                          <m:e>
                            <m:r>
                              <a:rPr lang="en-US" i="1">
                                <a:latin typeface="Cambria Math" panose="02040503050406030204" pitchFamily="18" charset="0"/>
                              </a:rPr>
                              <m:t>𝐵</m:t>
                            </m:r>
                          </m:e>
                          <m:sub>
                            <m:r>
                              <a:rPr lang="en-US" i="1">
                                <a:latin typeface="Cambria Math" panose="02040503050406030204" pitchFamily="18" charset="0"/>
                              </a:rPr>
                              <m:t>𝑖𝑡</m:t>
                            </m:r>
                          </m:sub>
                          <m:sup>
                            <m:r>
                              <a:rPr lang="en-US" i="1">
                                <a:latin typeface="Cambria Math" panose="02040503050406030204" pitchFamily="18" charset="0"/>
                              </a:rPr>
                              <m:t>𝑗</m:t>
                            </m:r>
                          </m:sup>
                        </m:sSubSup>
                      </m:e>
                    </m:nary>
                  </m:oMath>
                </a14:m>
                <a:r>
                  <a:rPr lang="en-US" dirty="0"/>
                  <a:t>: Months Since Birth Indicators</a:t>
                </a:r>
                <a:endParaRPr lang="en-US" dirty="0">
                  <a:effectLst/>
                </a:endParaRPr>
              </a:p>
              <a:p>
                <a:r>
                  <a:rPr lang="en-US" i="1" dirty="0"/>
                  <a:t> </a:t>
                </a:r>
              </a:p>
              <a:p>
                <a:r>
                  <a:rPr lang="en-US" i="1" dirty="0" smtClean="0"/>
                  <a:t>Model </a:t>
                </a:r>
                <a:r>
                  <a:rPr lang="en-US" i="1" dirty="0"/>
                  <a:t>Specification</a:t>
                </a:r>
              </a:p>
              <a:p>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𝑖𝑡𝑠</m:t>
                        </m:r>
                      </m:sub>
                    </m:sSub>
                    <m:r>
                      <a:rPr lang="en-US" i="1">
                        <a:latin typeface="Cambria Math" panose="02040503050406030204" pitchFamily="18" charset="0"/>
                      </a:rPr>
                      <m:t>=</m:t>
                    </m:r>
                    <m:sSub>
                      <m:sSubPr>
                        <m:ctrlPr>
                          <a:rPr lang="en-US" i="1">
                            <a:latin typeface="Cambria Math" panose="02040503050406030204" pitchFamily="18" charset="0"/>
                          </a:rPr>
                        </m:ctrlPr>
                      </m:sSubPr>
                      <m:e>
                        <m:sSub>
                          <m:sSubPr>
                            <m:ctrlPr>
                              <a:rPr lang="en-US" i="1">
                                <a:latin typeface="Cambria Math" panose="02040503050406030204" pitchFamily="18" charset="0"/>
                              </a:rPr>
                            </m:ctrlPr>
                          </m:sSubPr>
                          <m:e>
                            <m:r>
                              <a:rPr lang="en-US" i="1">
                                <a:latin typeface="Cambria Math" panose="02040503050406030204" pitchFamily="18" charset="0"/>
                              </a:rPr>
                              <m:t>𝛼</m:t>
                            </m:r>
                          </m:e>
                          <m:sub>
                            <m:r>
                              <a:rPr lang="en-US" i="1">
                                <a:latin typeface="Cambria Math" panose="02040503050406030204" pitchFamily="18" charset="0"/>
                              </a:rPr>
                              <m:t>𝑖</m:t>
                            </m:r>
                          </m:sub>
                        </m:sSub>
                        <m:r>
                          <a:rPr lang="en-US" i="1">
                            <a:latin typeface="Cambria Math" panose="02040503050406030204" pitchFamily="18" charset="0"/>
                          </a:rPr>
                          <m:t>+</m:t>
                        </m:r>
                        <m:r>
                          <a:rPr lang="en-US" i="1">
                            <a:latin typeface="Cambria Math" panose="02040503050406030204" pitchFamily="18" charset="0"/>
                          </a:rPr>
                          <m:t>𝜆</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𝜆</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𝜃</m:t>
                        </m:r>
                      </m:e>
                      <m:sub>
                        <m:r>
                          <a:rPr lang="en-US" i="1">
                            <a:latin typeface="Cambria Math" panose="02040503050406030204" pitchFamily="18" charset="0"/>
                          </a:rPr>
                          <m:t>𝑠</m:t>
                        </m:r>
                      </m:sub>
                    </m:sSub>
                    <m:r>
                      <a:rPr lang="en-US" i="1">
                        <a:latin typeface="Cambria Math" panose="02040503050406030204" pitchFamily="18" charset="0"/>
                      </a:rPr>
                      <m:t>+</m:t>
                    </m:r>
                    <m:nary>
                      <m:naryPr>
                        <m:chr m:val="∑"/>
                        <m:limLoc m:val="undOvr"/>
                        <m:ctrlPr>
                          <a:rPr lang="en-US" i="1">
                            <a:latin typeface="Cambria Math" panose="02040503050406030204" pitchFamily="18" charset="0"/>
                          </a:rPr>
                        </m:ctrlPr>
                      </m:naryPr>
                      <m:sub>
                        <m:r>
                          <a:rPr lang="en-US" i="1">
                            <a:latin typeface="Cambria Math" panose="02040503050406030204" pitchFamily="18" charset="0"/>
                          </a:rPr>
                          <m:t>𝑗</m:t>
                        </m:r>
                        <m:r>
                          <a:rPr lang="en-US" i="1">
                            <a:latin typeface="Cambria Math" panose="02040503050406030204" pitchFamily="18" charset="0"/>
                          </a:rPr>
                          <m:t>=−17</m:t>
                        </m:r>
                      </m:sub>
                      <m:sup>
                        <m:r>
                          <a:rPr lang="en-US" i="1">
                            <a:latin typeface="Cambria Math" panose="02040503050406030204" pitchFamily="18" charset="0"/>
                          </a:rPr>
                          <m:t>24</m:t>
                        </m:r>
                      </m:sup>
                      <m:e>
                        <m:sSub>
                          <m:sSubPr>
                            <m:ctrlPr>
                              <a:rPr lang="en-US" i="1">
                                <a:latin typeface="Cambria Math" panose="02040503050406030204" pitchFamily="18" charset="0"/>
                              </a:rPr>
                            </m:ctrlPr>
                          </m:sSubPr>
                          <m:e>
                            <m:r>
                              <a:rPr lang="en-US" i="1">
                                <a:latin typeface="Cambria Math" panose="02040503050406030204" pitchFamily="18" charset="0"/>
                              </a:rPr>
                              <m:t>𝛿</m:t>
                            </m:r>
                          </m:e>
                          <m:sub>
                            <m:r>
                              <a:rPr lang="en-US" i="1">
                                <a:latin typeface="Cambria Math" panose="02040503050406030204" pitchFamily="18" charset="0"/>
                              </a:rPr>
                              <m:t>𝑗</m:t>
                            </m:r>
                          </m:sub>
                        </m:sSub>
                        <m:sSubSup>
                          <m:sSubSupPr>
                            <m:ctrlPr>
                              <a:rPr lang="en-US" i="1">
                                <a:latin typeface="Cambria Math" panose="02040503050406030204" pitchFamily="18" charset="0"/>
                              </a:rPr>
                            </m:ctrlPr>
                          </m:sSubSupPr>
                          <m:e>
                            <m:r>
                              <a:rPr lang="en-US" i="1">
                                <a:latin typeface="Cambria Math" panose="02040503050406030204" pitchFamily="18" charset="0"/>
                              </a:rPr>
                              <m:t>𝐵</m:t>
                            </m:r>
                          </m:e>
                          <m:sub>
                            <m:r>
                              <a:rPr lang="en-US" i="1">
                                <a:latin typeface="Cambria Math" panose="02040503050406030204" pitchFamily="18" charset="0"/>
                              </a:rPr>
                              <m:t>𝑖𝑡</m:t>
                            </m:r>
                          </m:sub>
                          <m:sup>
                            <m:r>
                              <a:rPr lang="en-US" i="1">
                                <a:latin typeface="Cambria Math" panose="02040503050406030204" pitchFamily="18" charset="0"/>
                              </a:rPr>
                              <m:t>𝑗</m:t>
                            </m:r>
                          </m:sup>
                        </m:sSubSup>
                      </m:e>
                    </m:nary>
                    <m:r>
                      <a:rPr lang="en-US" i="1">
                        <a:latin typeface="Cambria Math" panose="02040503050406030204" pitchFamily="18" charset="0"/>
                      </a:rPr>
                      <m:t>+</m:t>
                    </m:r>
                    <m:nary>
                      <m:naryPr>
                        <m:chr m:val="∑"/>
                        <m:limLoc m:val="undOvr"/>
                        <m:subHide m:val="on"/>
                        <m:supHide m:val="on"/>
                        <m:ctrlPr>
                          <a:rPr lang="en-US" i="1">
                            <a:latin typeface="Cambria Math" panose="02040503050406030204" pitchFamily="18" charset="0"/>
                          </a:rPr>
                        </m:ctrlPr>
                      </m:naryPr>
                      <m:sub/>
                      <m:sup/>
                      <m:e>
                        <m:sSub>
                          <m:sSubPr>
                            <m:ctrlPr>
                              <a:rPr lang="en-US" i="1">
                                <a:latin typeface="Cambria Math" panose="02040503050406030204" pitchFamily="18" charset="0"/>
                              </a:rPr>
                            </m:ctrlPr>
                          </m:sSubPr>
                          <m:e>
                            <m:r>
                              <a:rPr lang="en-US" i="1">
                                <a:latin typeface="Cambria Math" panose="02040503050406030204" pitchFamily="18" charset="0"/>
                              </a:rPr>
                              <m:t>𝛾</m:t>
                            </m:r>
                          </m:e>
                          <m:sub>
                            <m:r>
                              <a:rPr lang="en-US" i="1">
                                <a:latin typeface="Cambria Math" panose="02040503050406030204" pitchFamily="18" charset="0"/>
                              </a:rPr>
                              <m:t>𝑗</m:t>
                            </m:r>
                          </m:sub>
                        </m:sSub>
                        <m:sSubSup>
                          <m:sSubSupPr>
                            <m:ctrlPr>
                              <a:rPr lang="en-US" i="1">
                                <a:latin typeface="Cambria Math" panose="02040503050406030204" pitchFamily="18" charset="0"/>
                              </a:rPr>
                            </m:ctrlPr>
                          </m:sSubSupPr>
                          <m:e>
                            <m:r>
                              <a:rPr lang="en-US" i="1">
                                <a:latin typeface="Cambria Math" panose="02040503050406030204" pitchFamily="18" charset="0"/>
                              </a:rPr>
                              <m:t>𝐵</m:t>
                            </m:r>
                          </m:e>
                          <m:sub>
                            <m:r>
                              <a:rPr lang="en-US" i="1">
                                <a:latin typeface="Cambria Math" panose="02040503050406030204" pitchFamily="18" charset="0"/>
                              </a:rPr>
                              <m:t>𝑖𝑡</m:t>
                            </m:r>
                          </m:sub>
                          <m:sup>
                            <m:r>
                              <a:rPr lang="en-US" i="1">
                                <a:latin typeface="Cambria Math" panose="02040503050406030204" pitchFamily="18" charset="0"/>
                              </a:rPr>
                              <m:t>𝑗</m:t>
                            </m:r>
                          </m:sup>
                        </m:sSubSup>
                      </m:e>
                    </m:nary>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𝜆</m:t>
                        </m:r>
                      </m:e>
                      <m:sub>
                        <m:r>
                          <a:rPr lang="en-US" i="1">
                            <a:latin typeface="Cambria Math" panose="02040503050406030204" pitchFamily="18" charset="0"/>
                          </a:rPr>
                          <m:t>𝑡</m:t>
                        </m:r>
                      </m:sub>
                    </m:sSub>
                    <m:r>
                      <a:rPr lang="en-US" i="1">
                        <a:latin typeface="Cambria Math" panose="02040503050406030204" pitchFamily="18" charset="0"/>
                      </a:rPr>
                      <m:t>+</m:t>
                    </m:r>
                    <m:nary>
                      <m:naryPr>
                        <m:chr m:val="∑"/>
                        <m:limLoc m:val="undOvr"/>
                        <m:subHide m:val="on"/>
                        <m:supHide m:val="on"/>
                        <m:ctrlPr>
                          <a:rPr lang="en-US" i="1">
                            <a:latin typeface="Cambria Math" panose="02040503050406030204" pitchFamily="18" charset="0"/>
                          </a:rPr>
                        </m:ctrlPr>
                      </m:naryPr>
                      <m:sub/>
                      <m:sup/>
                      <m:e>
                        <m:sSub>
                          <m:sSubPr>
                            <m:ctrlPr>
                              <a:rPr lang="en-US" i="1">
                                <a:latin typeface="Cambria Math" panose="02040503050406030204" pitchFamily="18" charset="0"/>
                              </a:rPr>
                            </m:ctrlPr>
                          </m:sSubPr>
                          <m:e>
                            <m:r>
                              <a:rPr lang="en-US" i="1">
                                <a:latin typeface="Cambria Math" panose="02040503050406030204" pitchFamily="18" charset="0"/>
                              </a:rPr>
                              <m:t>𝜋</m:t>
                            </m:r>
                          </m:e>
                          <m:sub>
                            <m:r>
                              <a:rPr lang="en-US" i="1">
                                <a:latin typeface="Cambria Math" panose="02040503050406030204" pitchFamily="18" charset="0"/>
                              </a:rPr>
                              <m:t>𝑗</m:t>
                            </m:r>
                          </m:sub>
                        </m:sSub>
                        <m:sSubSup>
                          <m:sSubSupPr>
                            <m:ctrlPr>
                              <a:rPr lang="en-US" i="1">
                                <a:latin typeface="Cambria Math" panose="02040503050406030204" pitchFamily="18" charset="0"/>
                              </a:rPr>
                            </m:ctrlPr>
                          </m:sSubSupPr>
                          <m:e>
                            <m:r>
                              <a:rPr lang="en-US" i="1">
                                <a:latin typeface="Cambria Math" panose="02040503050406030204" pitchFamily="18" charset="0"/>
                              </a:rPr>
                              <m:t>𝐵</m:t>
                            </m:r>
                          </m:e>
                          <m:sub>
                            <m:r>
                              <a:rPr lang="en-US" i="1">
                                <a:latin typeface="Cambria Math" panose="02040503050406030204" pitchFamily="18" charset="0"/>
                              </a:rPr>
                              <m:t>𝑖𝑡</m:t>
                            </m:r>
                          </m:sub>
                          <m:sup>
                            <m:r>
                              <a:rPr lang="en-US" i="1">
                                <a:latin typeface="Cambria Math" panose="02040503050406030204" pitchFamily="18" charset="0"/>
                              </a:rPr>
                              <m:t>𝑗</m:t>
                            </m:r>
                          </m:sup>
                        </m:sSubSup>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𝜃</m:t>
                            </m:r>
                          </m:e>
                          <m:sub>
                            <m:r>
                              <a:rPr lang="en-US" i="1">
                                <a:latin typeface="Cambria Math" panose="02040503050406030204" pitchFamily="18" charset="0"/>
                              </a:rPr>
                              <m:t>𝑠</m:t>
                            </m:r>
                          </m:sub>
                        </m:sSub>
                        <m:r>
                          <a:rPr lang="en-US" i="1">
                            <a:latin typeface="Cambria Math" panose="02040503050406030204" pitchFamily="18" charset="0"/>
                          </a:rPr>
                          <m:t>+</m:t>
                        </m:r>
                        <m:nary>
                          <m:naryPr>
                            <m:chr m:val="∑"/>
                            <m:limLoc m:val="undOvr"/>
                            <m:subHide m:val="on"/>
                            <m:supHide m:val="on"/>
                            <m:ctrlPr>
                              <a:rPr lang="en-US" i="1">
                                <a:latin typeface="Cambria Math" panose="02040503050406030204" pitchFamily="18" charset="0"/>
                              </a:rPr>
                            </m:ctrlPr>
                          </m:naryPr>
                          <m:sub/>
                          <m:sup/>
                          <m:e>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𝑗</m:t>
                                </m:r>
                              </m:sub>
                            </m:sSub>
                            <m:sSubSup>
                              <m:sSubSupPr>
                                <m:ctrlPr>
                                  <a:rPr lang="en-US" i="1">
                                    <a:latin typeface="Cambria Math" panose="02040503050406030204" pitchFamily="18" charset="0"/>
                                  </a:rPr>
                                </m:ctrlPr>
                              </m:sSubSupPr>
                              <m:e>
                                <m:r>
                                  <a:rPr lang="en-US" i="1">
                                    <a:latin typeface="Cambria Math" panose="02040503050406030204" pitchFamily="18" charset="0"/>
                                  </a:rPr>
                                  <m:t>𝐵</m:t>
                                </m:r>
                              </m:e>
                              <m:sub>
                                <m:r>
                                  <a:rPr lang="en-US" i="1">
                                    <a:latin typeface="Cambria Math" panose="02040503050406030204" pitchFamily="18" charset="0"/>
                                  </a:rPr>
                                  <m:t>𝑖𝑡</m:t>
                                </m:r>
                              </m:sub>
                              <m:sup>
                                <m:r>
                                  <a:rPr lang="en-US" i="1">
                                    <a:latin typeface="Cambria Math" panose="02040503050406030204" pitchFamily="18" charset="0"/>
                                  </a:rPr>
                                  <m:t>𝑗</m:t>
                                </m:r>
                              </m:sup>
                            </m:sSubSup>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𝑃𝑜𝑙𝑖𝑐𝑦</m:t>
                                </m:r>
                              </m:e>
                              <m:sub>
                                <m:r>
                                  <a:rPr lang="en-US" i="1">
                                    <a:latin typeface="Cambria Math" panose="02040503050406030204" pitchFamily="18" charset="0"/>
                                  </a:rPr>
                                  <m:t>𝑡𝑠</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𝜖</m:t>
                                </m:r>
                              </m:e>
                              <m:sub>
                                <m:r>
                                  <a:rPr lang="en-US" i="1">
                                    <a:latin typeface="Cambria Math" panose="02040503050406030204" pitchFamily="18" charset="0"/>
                                  </a:rPr>
                                  <m:t>𝑖𝑡𝑠</m:t>
                                </m:r>
                              </m:sub>
                            </m:sSub>
                          </m:e>
                        </m:nary>
                      </m:e>
                    </m:nary>
                  </m:oMath>
                </a14:m>
                <a:endParaRPr lang="en-US" dirty="0">
                  <a:effectLst/>
                </a:endParaRPr>
              </a:p>
              <a:p>
                <a:r>
                  <a:rPr lang="en-US" dirty="0"/>
                  <a:t> </a:t>
                </a:r>
                <a:endParaRPr lang="en-US" dirty="0" smtClean="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3455" t="-1970" b="-303"/>
                </a:stretch>
              </a:blipFill>
            </p:spPr>
            <p:txBody>
              <a:bodyPr/>
              <a:lstStyle/>
              <a:p>
                <a:r>
                  <a:rPr lang="en-US">
                    <a:noFill/>
                  </a:rPr>
                  <a:t> </a:t>
                </a:r>
              </a:p>
            </p:txBody>
          </p:sp>
        </mc:Fallback>
      </mc:AlternateContent>
    </p:spTree>
    <p:extLst>
      <p:ext uri="{BB962C8B-B14F-4D97-AF65-F5344CB8AC3E}">
        <p14:creationId xmlns:p14="http://schemas.microsoft.com/office/powerpoint/2010/main" val="85315042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5010" y="55391"/>
            <a:ext cx="5261811" cy="6314174"/>
          </a:xfrm>
          <a:prstGeom prst="rect">
            <a:avLst/>
          </a:prstGeom>
        </p:spPr>
      </p:pic>
      <p:graphicFrame>
        <p:nvGraphicFramePr>
          <p:cNvPr id="10" name="Table 9"/>
          <p:cNvGraphicFramePr>
            <a:graphicFrameLocks noGrp="1"/>
          </p:cNvGraphicFramePr>
          <p:nvPr>
            <p:extLst>
              <p:ext uri="{D42A27DB-BD31-4B8C-83A1-F6EECF244321}">
                <p14:modId xmlns:p14="http://schemas.microsoft.com/office/powerpoint/2010/main" val="628151240"/>
              </p:ext>
            </p:extLst>
          </p:nvPr>
        </p:nvGraphicFramePr>
        <p:xfrm>
          <a:off x="6254750" y="3195954"/>
          <a:ext cx="5937250" cy="3327019"/>
        </p:xfrm>
        <a:graphic>
          <a:graphicData uri="http://schemas.openxmlformats.org/drawingml/2006/table">
            <a:tbl>
              <a:tblPr firstRow="1" firstCol="1" bandRow="1">
                <a:tableStyleId>{5C22544A-7EE6-4342-B048-85BDC9FD1C3A}</a:tableStyleId>
              </a:tblPr>
              <a:tblGrid>
                <a:gridCol w="989330">
                  <a:extLst>
                    <a:ext uri="{9D8B030D-6E8A-4147-A177-3AD203B41FA5}">
                      <a16:colId xmlns:a16="http://schemas.microsoft.com/office/drawing/2014/main" val="4118864703"/>
                    </a:ext>
                  </a:extLst>
                </a:gridCol>
                <a:gridCol w="989330">
                  <a:extLst>
                    <a:ext uri="{9D8B030D-6E8A-4147-A177-3AD203B41FA5}">
                      <a16:colId xmlns:a16="http://schemas.microsoft.com/office/drawing/2014/main" val="2021061976"/>
                    </a:ext>
                  </a:extLst>
                </a:gridCol>
                <a:gridCol w="989330">
                  <a:extLst>
                    <a:ext uri="{9D8B030D-6E8A-4147-A177-3AD203B41FA5}">
                      <a16:colId xmlns:a16="http://schemas.microsoft.com/office/drawing/2014/main" val="3832931413"/>
                    </a:ext>
                  </a:extLst>
                </a:gridCol>
                <a:gridCol w="989330">
                  <a:extLst>
                    <a:ext uri="{9D8B030D-6E8A-4147-A177-3AD203B41FA5}">
                      <a16:colId xmlns:a16="http://schemas.microsoft.com/office/drawing/2014/main" val="2829874736"/>
                    </a:ext>
                  </a:extLst>
                </a:gridCol>
                <a:gridCol w="989965">
                  <a:extLst>
                    <a:ext uri="{9D8B030D-6E8A-4147-A177-3AD203B41FA5}">
                      <a16:colId xmlns:a16="http://schemas.microsoft.com/office/drawing/2014/main" val="2651158694"/>
                    </a:ext>
                  </a:extLst>
                </a:gridCol>
                <a:gridCol w="989965">
                  <a:extLst>
                    <a:ext uri="{9D8B030D-6E8A-4147-A177-3AD203B41FA5}">
                      <a16:colId xmlns:a16="http://schemas.microsoft.com/office/drawing/2014/main" val="4288202603"/>
                    </a:ext>
                  </a:extLst>
                </a:gridCol>
              </a:tblGrid>
              <a:tr h="182880">
                <a:tc>
                  <a:txBody>
                    <a:bodyPr/>
                    <a:lstStyle/>
                    <a:p>
                      <a:pPr marL="0" marR="0">
                        <a:lnSpc>
                          <a:spcPct val="107000"/>
                        </a:lnSpc>
                        <a:spcBef>
                          <a:spcPts val="0"/>
                        </a:spcBef>
                        <a:spcAft>
                          <a:spcPts val="0"/>
                        </a:spcAft>
                      </a:pPr>
                      <a:r>
                        <a:rPr lang="en-US" sz="1200">
                          <a:effectLst/>
                        </a:rPr>
                        <a:t>Months Since Birth</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Full Sample </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dirty="0">
                          <a:effectLst/>
                        </a:rPr>
                        <a:t>College Educated</a:t>
                      </a:r>
                      <a:endParaRPr lang="en-US" sz="12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Less Than College</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White Collar</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Blue Collar</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1818996561"/>
                  </a:ext>
                </a:extLst>
              </a:tr>
              <a:tr h="182880">
                <a:tc>
                  <a:txBody>
                    <a:bodyPr/>
                    <a:lstStyle/>
                    <a:p>
                      <a:pPr marL="0" marR="0" algn="ctr">
                        <a:lnSpc>
                          <a:spcPct val="107000"/>
                        </a:lnSpc>
                        <a:spcBef>
                          <a:spcPts val="0"/>
                        </a:spcBef>
                        <a:spcAft>
                          <a:spcPts val="0"/>
                        </a:spcAft>
                      </a:pPr>
                      <a:r>
                        <a:rPr lang="en-US" sz="1200">
                          <a:effectLst/>
                        </a:rPr>
                        <a:t>-17 to -12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-0.03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0.08</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1.03</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1469072089"/>
                  </a:ext>
                </a:extLst>
              </a:tr>
              <a:tr h="182880">
                <a:tc>
                  <a:txBody>
                    <a:bodyPr/>
                    <a:lstStyle/>
                    <a:p>
                      <a:pPr marL="0" marR="0" algn="ctr">
                        <a:lnSpc>
                          <a:spcPct val="107000"/>
                        </a:lnSpc>
                        <a:spcBef>
                          <a:spcPts val="0"/>
                        </a:spcBef>
                        <a:spcAft>
                          <a:spcPts val="0"/>
                        </a:spcAft>
                      </a:pPr>
                      <a:r>
                        <a:rPr lang="en-US" sz="1200">
                          <a:effectLst/>
                        </a:rPr>
                        <a:t>-15 to -9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dirty="0">
                          <a:effectLst/>
                        </a:rPr>
                        <a:t>-0.19</a:t>
                      </a:r>
                      <a:endParaRPr lang="en-US" sz="12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0.30</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0.10</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0.90</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740635803"/>
                  </a:ext>
                </a:extLst>
              </a:tr>
              <a:tr h="182880">
                <a:tc>
                  <a:txBody>
                    <a:bodyPr/>
                    <a:lstStyle/>
                    <a:p>
                      <a:pPr marL="0" marR="0" algn="ctr">
                        <a:lnSpc>
                          <a:spcPct val="107000"/>
                        </a:lnSpc>
                        <a:spcBef>
                          <a:spcPts val="0"/>
                        </a:spcBef>
                        <a:spcAft>
                          <a:spcPts val="0"/>
                        </a:spcAft>
                      </a:pPr>
                      <a:r>
                        <a:rPr lang="en-US" sz="1200">
                          <a:effectLst/>
                        </a:rPr>
                        <a:t>-12 to -6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dirty="0">
                          <a:effectLst/>
                        </a:rPr>
                        <a:t>-0.22</a:t>
                      </a:r>
                      <a:endParaRPr lang="en-US" sz="12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0.18</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0.35</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892603807"/>
                  </a:ext>
                </a:extLst>
              </a:tr>
              <a:tr h="182880">
                <a:tc>
                  <a:txBody>
                    <a:bodyPr/>
                    <a:lstStyle/>
                    <a:p>
                      <a:pPr marL="0" marR="0" algn="ctr">
                        <a:lnSpc>
                          <a:spcPct val="107000"/>
                        </a:lnSpc>
                        <a:spcBef>
                          <a:spcPts val="0"/>
                        </a:spcBef>
                        <a:spcAft>
                          <a:spcPts val="0"/>
                        </a:spcAft>
                      </a:pPr>
                      <a:r>
                        <a:rPr lang="en-US" sz="1200">
                          <a:effectLst/>
                        </a:rPr>
                        <a:t>-9 to -3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0.37</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196954240"/>
                  </a:ext>
                </a:extLst>
              </a:tr>
              <a:tr h="182880">
                <a:tc>
                  <a:txBody>
                    <a:bodyPr/>
                    <a:lstStyle/>
                    <a:p>
                      <a:pPr marL="0" marR="0" algn="ctr">
                        <a:lnSpc>
                          <a:spcPct val="107000"/>
                        </a:lnSpc>
                        <a:spcBef>
                          <a:spcPts val="0"/>
                        </a:spcBef>
                        <a:spcAft>
                          <a:spcPts val="0"/>
                        </a:spcAft>
                      </a:pPr>
                      <a:r>
                        <a:rPr lang="en-US" sz="1200">
                          <a:effectLst/>
                        </a:rPr>
                        <a:t>-6 to 0</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0.58</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0.75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0.70</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1934459122"/>
                  </a:ext>
                </a:extLst>
              </a:tr>
              <a:tr h="182880">
                <a:tc>
                  <a:txBody>
                    <a:bodyPr/>
                    <a:lstStyle/>
                    <a:p>
                      <a:pPr marL="0" marR="0" algn="ctr">
                        <a:lnSpc>
                          <a:spcPct val="107000"/>
                        </a:lnSpc>
                        <a:spcBef>
                          <a:spcPts val="0"/>
                        </a:spcBef>
                        <a:spcAft>
                          <a:spcPts val="0"/>
                        </a:spcAft>
                      </a:pPr>
                      <a:r>
                        <a:rPr lang="en-US" sz="1200">
                          <a:effectLst/>
                        </a:rPr>
                        <a:t>-3 to +3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0.79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0.64</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2460538731"/>
                  </a:ext>
                </a:extLst>
              </a:tr>
              <a:tr h="182880">
                <a:tc>
                  <a:txBody>
                    <a:bodyPr/>
                    <a:lstStyle/>
                    <a:p>
                      <a:pPr marL="0" marR="0" algn="ctr">
                        <a:lnSpc>
                          <a:spcPct val="107000"/>
                        </a:lnSpc>
                        <a:spcBef>
                          <a:spcPts val="0"/>
                        </a:spcBef>
                        <a:spcAft>
                          <a:spcPts val="0"/>
                        </a:spcAft>
                      </a:pPr>
                      <a:r>
                        <a:rPr lang="en-US" sz="1200">
                          <a:effectLst/>
                        </a:rPr>
                        <a:t>0 to + 6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0.45</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549004737"/>
                  </a:ext>
                </a:extLst>
              </a:tr>
              <a:tr h="182880">
                <a:tc>
                  <a:txBody>
                    <a:bodyPr/>
                    <a:lstStyle/>
                    <a:p>
                      <a:pPr marL="0" marR="0" algn="ctr">
                        <a:lnSpc>
                          <a:spcPct val="107000"/>
                        </a:lnSpc>
                        <a:spcBef>
                          <a:spcPts val="0"/>
                        </a:spcBef>
                        <a:spcAft>
                          <a:spcPts val="0"/>
                        </a:spcAft>
                      </a:pPr>
                      <a:r>
                        <a:rPr lang="en-US" sz="1200">
                          <a:effectLst/>
                        </a:rPr>
                        <a:t>+3 to +9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-0.41</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0.04</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2412396595"/>
                  </a:ext>
                </a:extLst>
              </a:tr>
              <a:tr h="182880">
                <a:tc>
                  <a:txBody>
                    <a:bodyPr/>
                    <a:lstStyle/>
                    <a:p>
                      <a:pPr marL="0" marR="0" algn="ctr">
                        <a:lnSpc>
                          <a:spcPct val="107000"/>
                        </a:lnSpc>
                        <a:spcBef>
                          <a:spcPts val="0"/>
                        </a:spcBef>
                        <a:spcAft>
                          <a:spcPts val="0"/>
                        </a:spcAft>
                      </a:pPr>
                      <a:r>
                        <a:rPr lang="en-US" sz="1200">
                          <a:effectLst/>
                        </a:rPr>
                        <a:t>+6 to +12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0.17</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-0.20</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403474157"/>
                  </a:ext>
                </a:extLst>
              </a:tr>
              <a:tr h="182880">
                <a:tc>
                  <a:txBody>
                    <a:bodyPr/>
                    <a:lstStyle/>
                    <a:p>
                      <a:pPr marL="0" marR="0" algn="ctr">
                        <a:lnSpc>
                          <a:spcPct val="107000"/>
                        </a:lnSpc>
                        <a:spcBef>
                          <a:spcPts val="0"/>
                        </a:spcBef>
                        <a:spcAft>
                          <a:spcPts val="0"/>
                        </a:spcAft>
                      </a:pPr>
                      <a:r>
                        <a:rPr lang="en-US" sz="1200">
                          <a:effectLst/>
                        </a:rPr>
                        <a:t>+9 to +15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0.17</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-0.48</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1673712027"/>
                  </a:ext>
                </a:extLst>
              </a:tr>
              <a:tr h="182880">
                <a:tc>
                  <a:txBody>
                    <a:bodyPr/>
                    <a:lstStyle/>
                    <a:p>
                      <a:pPr marL="0" marR="0" algn="ctr">
                        <a:lnSpc>
                          <a:spcPct val="107000"/>
                        </a:lnSpc>
                        <a:spcBef>
                          <a:spcPts val="0"/>
                        </a:spcBef>
                        <a:spcAft>
                          <a:spcPts val="0"/>
                        </a:spcAft>
                      </a:pPr>
                      <a:r>
                        <a:rPr lang="en-US" sz="1200">
                          <a:effectLst/>
                        </a:rPr>
                        <a:t>+12 to + 18</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-0.60</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0.31</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-0.40</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381325238"/>
                  </a:ext>
                </a:extLst>
              </a:tr>
              <a:tr h="182880">
                <a:tc>
                  <a:txBody>
                    <a:bodyPr/>
                    <a:lstStyle/>
                    <a:p>
                      <a:pPr marL="0" marR="0" algn="ctr">
                        <a:lnSpc>
                          <a:spcPct val="107000"/>
                        </a:lnSpc>
                        <a:spcBef>
                          <a:spcPts val="0"/>
                        </a:spcBef>
                        <a:spcAft>
                          <a:spcPts val="0"/>
                        </a:spcAft>
                      </a:pPr>
                      <a:r>
                        <a:rPr lang="en-US" sz="1200">
                          <a:effectLst/>
                        </a:rPr>
                        <a:t>+15 to +21</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0.27</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0.37</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-0.03</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1660654396"/>
                  </a:ext>
                </a:extLst>
              </a:tr>
              <a:tr h="182880">
                <a:tc>
                  <a:txBody>
                    <a:bodyPr/>
                    <a:lstStyle/>
                    <a:p>
                      <a:pPr marL="0" marR="0" algn="ctr">
                        <a:lnSpc>
                          <a:spcPct val="107000"/>
                        </a:lnSpc>
                        <a:spcBef>
                          <a:spcPts val="0"/>
                        </a:spcBef>
                        <a:spcAft>
                          <a:spcPts val="0"/>
                        </a:spcAft>
                      </a:pPr>
                      <a:r>
                        <a:rPr lang="en-US" sz="1200">
                          <a:effectLst/>
                        </a:rPr>
                        <a:t>+18 to +24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0.21</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dirty="0">
                          <a:effectLst/>
                        </a:rPr>
                        <a:t>-0.56</a:t>
                      </a:r>
                      <a:endParaRPr lang="en-US" sz="12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0.30</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0.49</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1775989718"/>
                  </a:ext>
                </a:extLst>
              </a:tr>
              <a:tr h="36830">
                <a:tc>
                  <a:txBody>
                    <a:bodyPr/>
                    <a:lstStyle/>
                    <a:p>
                      <a:pPr marL="0" marR="0" algn="ctr">
                        <a:lnSpc>
                          <a:spcPct val="107000"/>
                        </a:lnSpc>
                        <a:spcBef>
                          <a:spcPts val="0"/>
                        </a:spcBef>
                        <a:spcAft>
                          <a:spcPts val="0"/>
                        </a:spcAft>
                      </a:pPr>
                      <a:r>
                        <a:rPr lang="en-US" sz="1200">
                          <a:effectLst/>
                        </a:rPr>
                        <a:t>-17 to 0</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0.91</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1.14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0.78</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1.84</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337234531"/>
                  </a:ext>
                </a:extLst>
              </a:tr>
              <a:tr h="182880">
                <a:tc>
                  <a:txBody>
                    <a:bodyPr/>
                    <a:lstStyle/>
                    <a:p>
                      <a:pPr marL="0" marR="0" algn="ctr">
                        <a:lnSpc>
                          <a:spcPct val="107000"/>
                        </a:lnSpc>
                        <a:spcBef>
                          <a:spcPts val="0"/>
                        </a:spcBef>
                        <a:spcAft>
                          <a:spcPts val="0"/>
                        </a:spcAft>
                      </a:pPr>
                      <a:r>
                        <a:rPr lang="en-US" sz="1200">
                          <a:effectLst/>
                        </a:rPr>
                        <a:t>0 to 24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0.90</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-1.88</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1.26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0.90</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dirty="0">
                          <a:effectLst/>
                        </a:rPr>
                        <a:t>0.38</a:t>
                      </a:r>
                      <a:endParaRPr lang="en-US" sz="1200" dirty="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1353932642"/>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1648656838"/>
              </p:ext>
            </p:extLst>
          </p:nvPr>
        </p:nvGraphicFramePr>
        <p:xfrm>
          <a:off x="6254750" y="0"/>
          <a:ext cx="5937250" cy="3339774"/>
        </p:xfrm>
        <a:graphic>
          <a:graphicData uri="http://schemas.openxmlformats.org/drawingml/2006/table">
            <a:tbl>
              <a:tblPr firstRow="1" firstCol="1" bandRow="1">
                <a:tableStyleId>{5C22544A-7EE6-4342-B048-85BDC9FD1C3A}</a:tableStyleId>
              </a:tblPr>
              <a:tblGrid>
                <a:gridCol w="989330">
                  <a:extLst>
                    <a:ext uri="{9D8B030D-6E8A-4147-A177-3AD203B41FA5}">
                      <a16:colId xmlns:a16="http://schemas.microsoft.com/office/drawing/2014/main" val="1646691530"/>
                    </a:ext>
                  </a:extLst>
                </a:gridCol>
                <a:gridCol w="989330">
                  <a:extLst>
                    <a:ext uri="{9D8B030D-6E8A-4147-A177-3AD203B41FA5}">
                      <a16:colId xmlns:a16="http://schemas.microsoft.com/office/drawing/2014/main" val="1702399414"/>
                    </a:ext>
                  </a:extLst>
                </a:gridCol>
                <a:gridCol w="989330">
                  <a:extLst>
                    <a:ext uri="{9D8B030D-6E8A-4147-A177-3AD203B41FA5}">
                      <a16:colId xmlns:a16="http://schemas.microsoft.com/office/drawing/2014/main" val="1256259863"/>
                    </a:ext>
                  </a:extLst>
                </a:gridCol>
                <a:gridCol w="989330">
                  <a:extLst>
                    <a:ext uri="{9D8B030D-6E8A-4147-A177-3AD203B41FA5}">
                      <a16:colId xmlns:a16="http://schemas.microsoft.com/office/drawing/2014/main" val="1814164189"/>
                    </a:ext>
                  </a:extLst>
                </a:gridCol>
                <a:gridCol w="989965">
                  <a:extLst>
                    <a:ext uri="{9D8B030D-6E8A-4147-A177-3AD203B41FA5}">
                      <a16:colId xmlns:a16="http://schemas.microsoft.com/office/drawing/2014/main" val="4011559311"/>
                    </a:ext>
                  </a:extLst>
                </a:gridCol>
                <a:gridCol w="989965">
                  <a:extLst>
                    <a:ext uri="{9D8B030D-6E8A-4147-A177-3AD203B41FA5}">
                      <a16:colId xmlns:a16="http://schemas.microsoft.com/office/drawing/2014/main" val="837757680"/>
                    </a:ext>
                  </a:extLst>
                </a:gridCol>
              </a:tblGrid>
              <a:tr h="182880">
                <a:tc>
                  <a:txBody>
                    <a:bodyPr/>
                    <a:lstStyle/>
                    <a:p>
                      <a:pPr marL="0" marR="0">
                        <a:lnSpc>
                          <a:spcPct val="107000"/>
                        </a:lnSpc>
                        <a:spcBef>
                          <a:spcPts val="0"/>
                        </a:spcBef>
                        <a:spcAft>
                          <a:spcPts val="0"/>
                        </a:spcAft>
                      </a:pPr>
                      <a:r>
                        <a:rPr lang="en-US" sz="1200" dirty="0">
                          <a:effectLst/>
                        </a:rPr>
                        <a:t>Months Since Birth</a:t>
                      </a:r>
                      <a:endParaRPr lang="en-US" sz="12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Full Sample </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College Educated</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Less Than College</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White Collar</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Blue Collar</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25786702"/>
                  </a:ext>
                </a:extLst>
              </a:tr>
              <a:tr h="182880">
                <a:tc>
                  <a:txBody>
                    <a:bodyPr/>
                    <a:lstStyle/>
                    <a:p>
                      <a:pPr marL="0" marR="0" algn="ctr">
                        <a:lnSpc>
                          <a:spcPct val="107000"/>
                        </a:lnSpc>
                        <a:spcBef>
                          <a:spcPts val="0"/>
                        </a:spcBef>
                        <a:spcAft>
                          <a:spcPts val="0"/>
                        </a:spcAft>
                      </a:pPr>
                      <a:r>
                        <a:rPr lang="en-US" sz="1200">
                          <a:effectLst/>
                        </a:rPr>
                        <a:t>-17 to -12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0.20</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352227571"/>
                  </a:ext>
                </a:extLst>
              </a:tr>
              <a:tr h="182880">
                <a:tc>
                  <a:txBody>
                    <a:bodyPr/>
                    <a:lstStyle/>
                    <a:p>
                      <a:pPr marL="0" marR="0" algn="ctr">
                        <a:lnSpc>
                          <a:spcPct val="107000"/>
                        </a:lnSpc>
                        <a:spcBef>
                          <a:spcPts val="0"/>
                        </a:spcBef>
                        <a:spcAft>
                          <a:spcPts val="0"/>
                        </a:spcAft>
                      </a:pPr>
                      <a:r>
                        <a:rPr lang="en-US" sz="1200">
                          <a:effectLst/>
                        </a:rPr>
                        <a:t>-15 to -9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0.28</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0.31</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53764785"/>
                  </a:ext>
                </a:extLst>
              </a:tr>
              <a:tr h="208462">
                <a:tc>
                  <a:txBody>
                    <a:bodyPr/>
                    <a:lstStyle/>
                    <a:p>
                      <a:pPr marL="0" marR="0" algn="ctr">
                        <a:lnSpc>
                          <a:spcPct val="107000"/>
                        </a:lnSpc>
                        <a:spcBef>
                          <a:spcPts val="0"/>
                        </a:spcBef>
                        <a:spcAft>
                          <a:spcPts val="0"/>
                        </a:spcAft>
                      </a:pPr>
                      <a:r>
                        <a:rPr lang="en-US" sz="1200" dirty="0">
                          <a:effectLst/>
                        </a:rPr>
                        <a:t>-12 to -6</a:t>
                      </a:r>
                      <a:endParaRPr lang="en-US" sz="12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dirty="0">
                          <a:effectLst/>
                        </a:rPr>
                        <a:t>0.36</a:t>
                      </a:r>
                      <a:endParaRPr lang="en-US" sz="12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dirty="0">
                          <a:effectLst/>
                        </a:rPr>
                        <a:t>0.55</a:t>
                      </a:r>
                      <a:endParaRPr lang="en-US" sz="12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dirty="0">
                          <a:effectLst/>
                        </a:rPr>
                        <a:t>0.55</a:t>
                      </a:r>
                      <a:endParaRPr lang="en-US" sz="12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dirty="0">
                          <a:effectLst/>
                        </a:rPr>
                        <a:t>0.12</a:t>
                      </a:r>
                      <a:endParaRPr lang="en-US" sz="12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dirty="0">
                          <a:effectLst/>
                        </a:rPr>
                        <a:t>0.36</a:t>
                      </a:r>
                      <a:endParaRPr lang="en-US" sz="1200" dirty="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146738948"/>
                  </a:ext>
                </a:extLst>
              </a:tr>
              <a:tr h="182880">
                <a:tc>
                  <a:txBody>
                    <a:bodyPr/>
                    <a:lstStyle/>
                    <a:p>
                      <a:pPr marL="0" marR="0" algn="ctr">
                        <a:lnSpc>
                          <a:spcPct val="107000"/>
                        </a:lnSpc>
                        <a:spcBef>
                          <a:spcPts val="0"/>
                        </a:spcBef>
                        <a:spcAft>
                          <a:spcPts val="0"/>
                        </a:spcAft>
                      </a:pPr>
                      <a:r>
                        <a:rPr lang="en-US" sz="1200" dirty="0">
                          <a:effectLst/>
                        </a:rPr>
                        <a:t>-9 to -3</a:t>
                      </a:r>
                      <a:endParaRPr lang="en-US" sz="12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0.71</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0.27</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0.02**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0.82</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155323521"/>
                  </a:ext>
                </a:extLst>
              </a:tr>
              <a:tr h="182880">
                <a:tc>
                  <a:txBody>
                    <a:bodyPr/>
                    <a:lstStyle/>
                    <a:p>
                      <a:pPr marL="0" marR="0" algn="ctr">
                        <a:lnSpc>
                          <a:spcPct val="107000"/>
                        </a:lnSpc>
                        <a:spcBef>
                          <a:spcPts val="0"/>
                        </a:spcBef>
                        <a:spcAft>
                          <a:spcPts val="0"/>
                        </a:spcAft>
                      </a:pPr>
                      <a:r>
                        <a:rPr lang="en-US" sz="1200">
                          <a:effectLst/>
                        </a:rPr>
                        <a:t>-6 to 0</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0.95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0.03**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0.11</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0.31</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321928382"/>
                  </a:ext>
                </a:extLst>
              </a:tr>
              <a:tr h="182880">
                <a:tc>
                  <a:txBody>
                    <a:bodyPr/>
                    <a:lstStyle/>
                    <a:p>
                      <a:pPr marL="0" marR="0" algn="ctr">
                        <a:lnSpc>
                          <a:spcPct val="107000"/>
                        </a:lnSpc>
                        <a:spcBef>
                          <a:spcPts val="0"/>
                        </a:spcBef>
                        <a:spcAft>
                          <a:spcPts val="0"/>
                        </a:spcAft>
                      </a:pPr>
                      <a:r>
                        <a:rPr lang="en-US" sz="1200">
                          <a:effectLst/>
                        </a:rPr>
                        <a:t>-3 to +3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0.04**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dirty="0">
                          <a:effectLst/>
                        </a:rPr>
                        <a:t>0.75</a:t>
                      </a:r>
                      <a:endParaRPr lang="en-US" sz="12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0.02**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0.17</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0.16</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2944065407"/>
                  </a:ext>
                </a:extLst>
              </a:tr>
              <a:tr h="182880">
                <a:tc>
                  <a:txBody>
                    <a:bodyPr/>
                    <a:lstStyle/>
                    <a:p>
                      <a:pPr marL="0" marR="0" algn="ctr">
                        <a:lnSpc>
                          <a:spcPct val="107000"/>
                        </a:lnSpc>
                        <a:spcBef>
                          <a:spcPts val="0"/>
                        </a:spcBef>
                        <a:spcAft>
                          <a:spcPts val="0"/>
                        </a:spcAft>
                      </a:pPr>
                      <a:r>
                        <a:rPr lang="en-US" sz="1200">
                          <a:effectLst/>
                        </a:rPr>
                        <a:t>0 to + 6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0.51</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0.14</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06500625"/>
                  </a:ext>
                </a:extLst>
              </a:tr>
              <a:tr h="182880">
                <a:tc>
                  <a:txBody>
                    <a:bodyPr/>
                    <a:lstStyle/>
                    <a:p>
                      <a:pPr marL="0" marR="0" algn="ctr">
                        <a:lnSpc>
                          <a:spcPct val="107000"/>
                        </a:lnSpc>
                        <a:spcBef>
                          <a:spcPts val="0"/>
                        </a:spcBef>
                        <a:spcAft>
                          <a:spcPts val="0"/>
                        </a:spcAft>
                      </a:pPr>
                      <a:r>
                        <a:rPr lang="en-US" sz="1200">
                          <a:effectLst/>
                        </a:rPr>
                        <a:t>+3 to +9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0.68</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0.36</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61709598"/>
                  </a:ext>
                </a:extLst>
              </a:tr>
              <a:tr h="182880">
                <a:tc>
                  <a:txBody>
                    <a:bodyPr/>
                    <a:lstStyle/>
                    <a:p>
                      <a:pPr marL="0" marR="0" algn="ctr">
                        <a:lnSpc>
                          <a:spcPct val="107000"/>
                        </a:lnSpc>
                        <a:spcBef>
                          <a:spcPts val="0"/>
                        </a:spcBef>
                        <a:spcAft>
                          <a:spcPts val="0"/>
                        </a:spcAft>
                      </a:pPr>
                      <a:r>
                        <a:rPr lang="en-US" sz="1200">
                          <a:effectLst/>
                        </a:rPr>
                        <a:t>+6 to +12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0.41</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0.34</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612700955"/>
                  </a:ext>
                </a:extLst>
              </a:tr>
              <a:tr h="182880">
                <a:tc>
                  <a:txBody>
                    <a:bodyPr/>
                    <a:lstStyle/>
                    <a:p>
                      <a:pPr marL="0" marR="0" algn="ctr">
                        <a:lnSpc>
                          <a:spcPct val="107000"/>
                        </a:lnSpc>
                        <a:spcBef>
                          <a:spcPts val="0"/>
                        </a:spcBef>
                        <a:spcAft>
                          <a:spcPts val="0"/>
                        </a:spcAft>
                      </a:pPr>
                      <a:r>
                        <a:rPr lang="en-US" sz="1200">
                          <a:effectLst/>
                        </a:rPr>
                        <a:t>+9 to +15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0.20</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0.31</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0.51</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329629834"/>
                  </a:ext>
                </a:extLst>
              </a:tr>
              <a:tr h="182880">
                <a:tc>
                  <a:txBody>
                    <a:bodyPr/>
                    <a:lstStyle/>
                    <a:p>
                      <a:pPr marL="0" marR="0" algn="ctr">
                        <a:lnSpc>
                          <a:spcPct val="107000"/>
                        </a:lnSpc>
                        <a:spcBef>
                          <a:spcPts val="0"/>
                        </a:spcBef>
                        <a:spcAft>
                          <a:spcPts val="0"/>
                        </a:spcAft>
                      </a:pPr>
                      <a:r>
                        <a:rPr lang="en-US" sz="1200">
                          <a:effectLst/>
                        </a:rPr>
                        <a:t>+12 to + 18</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0.51</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993708526"/>
                  </a:ext>
                </a:extLst>
              </a:tr>
              <a:tr h="182880">
                <a:tc>
                  <a:txBody>
                    <a:bodyPr/>
                    <a:lstStyle/>
                    <a:p>
                      <a:pPr marL="0" marR="0" algn="ctr">
                        <a:lnSpc>
                          <a:spcPct val="107000"/>
                        </a:lnSpc>
                        <a:spcBef>
                          <a:spcPts val="0"/>
                        </a:spcBef>
                        <a:spcAft>
                          <a:spcPts val="0"/>
                        </a:spcAft>
                      </a:pPr>
                      <a:r>
                        <a:rPr lang="en-US" sz="1200">
                          <a:effectLst/>
                        </a:rPr>
                        <a:t>+15 to +21</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0.93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0.68</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0.65</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197847426"/>
                  </a:ext>
                </a:extLst>
              </a:tr>
              <a:tr h="182880">
                <a:tc>
                  <a:txBody>
                    <a:bodyPr/>
                    <a:lstStyle/>
                    <a:p>
                      <a:pPr marL="0" marR="0" algn="ctr">
                        <a:lnSpc>
                          <a:spcPct val="107000"/>
                        </a:lnSpc>
                        <a:spcBef>
                          <a:spcPts val="0"/>
                        </a:spcBef>
                        <a:spcAft>
                          <a:spcPts val="0"/>
                        </a:spcAft>
                      </a:pPr>
                      <a:r>
                        <a:rPr lang="en-US" sz="1200">
                          <a:effectLst/>
                        </a:rPr>
                        <a:t>+18 to +24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0.72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0.35</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4090085488"/>
                  </a:ext>
                </a:extLst>
              </a:tr>
              <a:tr h="182880">
                <a:tc>
                  <a:txBody>
                    <a:bodyPr/>
                    <a:lstStyle/>
                    <a:p>
                      <a:pPr marL="0" marR="0" algn="ctr">
                        <a:lnSpc>
                          <a:spcPct val="107000"/>
                        </a:lnSpc>
                        <a:spcBef>
                          <a:spcPts val="0"/>
                        </a:spcBef>
                        <a:spcAft>
                          <a:spcPts val="0"/>
                        </a:spcAft>
                      </a:pPr>
                      <a:r>
                        <a:rPr lang="en-US" sz="1200">
                          <a:effectLst/>
                        </a:rPr>
                        <a:t>-17 to 0</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0.11</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0.58</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0.01**</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0.08*</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0.14</a:t>
                      </a:r>
                      <a:endParaRPr lang="en-US" sz="1200">
                        <a:effectLst/>
                        <a:latin typeface="Times New Roman" panose="02020603050405020304" pitchFamily="18" charset="0"/>
                        <a:ea typeface="Calibri" panose="020F0502020204030204" pitchFamily="34" charset="0"/>
                      </a:endParaRPr>
                    </a:p>
                  </a:txBody>
                  <a:tcPr marL="68580" marR="68580" marT="0" marB="0" anchor="b"/>
                </a:tc>
                <a:extLst>
                  <a:ext uri="{0D108BD9-81ED-4DB2-BD59-A6C34878D82A}">
                    <a16:rowId xmlns:a16="http://schemas.microsoft.com/office/drawing/2014/main" val="2387509582"/>
                  </a:ext>
                </a:extLst>
              </a:tr>
              <a:tr h="182880">
                <a:tc>
                  <a:txBody>
                    <a:bodyPr/>
                    <a:lstStyle/>
                    <a:p>
                      <a:pPr marL="0" marR="0" algn="ctr">
                        <a:lnSpc>
                          <a:spcPct val="107000"/>
                        </a:lnSpc>
                        <a:spcBef>
                          <a:spcPts val="0"/>
                        </a:spcBef>
                        <a:spcAft>
                          <a:spcPts val="0"/>
                        </a:spcAft>
                      </a:pPr>
                      <a:r>
                        <a:rPr lang="en-US" sz="1200">
                          <a:effectLst/>
                        </a:rPr>
                        <a:t>0 to 24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0.05*</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0.63</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0.07*</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0.37</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dirty="0">
                          <a:effectLst/>
                        </a:rPr>
                        <a:t>0.18</a:t>
                      </a:r>
                      <a:endParaRPr lang="en-US" sz="1200" dirty="0">
                        <a:effectLst/>
                        <a:latin typeface="Times New Roman" panose="02020603050405020304" pitchFamily="18" charset="0"/>
                        <a:ea typeface="Calibri" panose="020F0502020204030204" pitchFamily="34" charset="0"/>
                      </a:endParaRPr>
                    </a:p>
                  </a:txBody>
                  <a:tcPr marL="68580" marR="68580" marT="0" marB="0" anchor="b"/>
                </a:tc>
                <a:extLst>
                  <a:ext uri="{0D108BD9-81ED-4DB2-BD59-A6C34878D82A}">
                    <a16:rowId xmlns:a16="http://schemas.microsoft.com/office/drawing/2014/main" val="2898156587"/>
                  </a:ext>
                </a:extLst>
              </a:tr>
            </a:tbl>
          </a:graphicData>
        </a:graphic>
      </p:graphicFrame>
    </p:spTree>
    <p:extLst>
      <p:ext uri="{BB962C8B-B14F-4D97-AF65-F5344CB8AC3E}">
        <p14:creationId xmlns:p14="http://schemas.microsoft.com/office/powerpoint/2010/main" val="218141903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1264" y="13316"/>
            <a:ext cx="5267158" cy="6320589"/>
          </a:xfrm>
          <a:prstGeom prst="rect">
            <a:avLst/>
          </a:prstGeom>
        </p:spPr>
      </p:pic>
      <p:graphicFrame>
        <p:nvGraphicFramePr>
          <p:cNvPr id="3" name="Table 2"/>
          <p:cNvGraphicFramePr>
            <a:graphicFrameLocks noGrp="1"/>
          </p:cNvGraphicFramePr>
          <p:nvPr>
            <p:extLst>
              <p:ext uri="{D42A27DB-BD31-4B8C-83A1-F6EECF244321}">
                <p14:modId xmlns:p14="http://schemas.microsoft.com/office/powerpoint/2010/main" val="2215688575"/>
              </p:ext>
            </p:extLst>
          </p:nvPr>
        </p:nvGraphicFramePr>
        <p:xfrm>
          <a:off x="6254750" y="0"/>
          <a:ext cx="5937250" cy="3327019"/>
        </p:xfrm>
        <a:graphic>
          <a:graphicData uri="http://schemas.openxmlformats.org/drawingml/2006/table">
            <a:tbl>
              <a:tblPr firstRow="1" firstCol="1" bandRow="1">
                <a:tableStyleId>{5C22544A-7EE6-4342-B048-85BDC9FD1C3A}</a:tableStyleId>
              </a:tblPr>
              <a:tblGrid>
                <a:gridCol w="989330">
                  <a:extLst>
                    <a:ext uri="{9D8B030D-6E8A-4147-A177-3AD203B41FA5}">
                      <a16:colId xmlns:a16="http://schemas.microsoft.com/office/drawing/2014/main" val="3999755171"/>
                    </a:ext>
                  </a:extLst>
                </a:gridCol>
                <a:gridCol w="989330">
                  <a:extLst>
                    <a:ext uri="{9D8B030D-6E8A-4147-A177-3AD203B41FA5}">
                      <a16:colId xmlns:a16="http://schemas.microsoft.com/office/drawing/2014/main" val="2094690711"/>
                    </a:ext>
                  </a:extLst>
                </a:gridCol>
                <a:gridCol w="989330">
                  <a:extLst>
                    <a:ext uri="{9D8B030D-6E8A-4147-A177-3AD203B41FA5}">
                      <a16:colId xmlns:a16="http://schemas.microsoft.com/office/drawing/2014/main" val="822302542"/>
                    </a:ext>
                  </a:extLst>
                </a:gridCol>
                <a:gridCol w="989330">
                  <a:extLst>
                    <a:ext uri="{9D8B030D-6E8A-4147-A177-3AD203B41FA5}">
                      <a16:colId xmlns:a16="http://schemas.microsoft.com/office/drawing/2014/main" val="78834777"/>
                    </a:ext>
                  </a:extLst>
                </a:gridCol>
                <a:gridCol w="989965">
                  <a:extLst>
                    <a:ext uri="{9D8B030D-6E8A-4147-A177-3AD203B41FA5}">
                      <a16:colId xmlns:a16="http://schemas.microsoft.com/office/drawing/2014/main" val="3852852685"/>
                    </a:ext>
                  </a:extLst>
                </a:gridCol>
                <a:gridCol w="989965">
                  <a:extLst>
                    <a:ext uri="{9D8B030D-6E8A-4147-A177-3AD203B41FA5}">
                      <a16:colId xmlns:a16="http://schemas.microsoft.com/office/drawing/2014/main" val="203891862"/>
                    </a:ext>
                  </a:extLst>
                </a:gridCol>
              </a:tblGrid>
              <a:tr h="182880">
                <a:tc>
                  <a:txBody>
                    <a:bodyPr/>
                    <a:lstStyle/>
                    <a:p>
                      <a:pPr marL="0" marR="0">
                        <a:lnSpc>
                          <a:spcPct val="107000"/>
                        </a:lnSpc>
                        <a:spcBef>
                          <a:spcPts val="0"/>
                        </a:spcBef>
                        <a:spcAft>
                          <a:spcPts val="0"/>
                        </a:spcAft>
                      </a:pPr>
                      <a:r>
                        <a:rPr lang="en-US" sz="1200">
                          <a:effectLst/>
                        </a:rPr>
                        <a:t>Months Since Birth</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Full Sample </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College Educated</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Less Than College</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White Collar</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Blue Collar</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2851161515"/>
                  </a:ext>
                </a:extLst>
              </a:tr>
              <a:tr h="182880">
                <a:tc>
                  <a:txBody>
                    <a:bodyPr/>
                    <a:lstStyle/>
                    <a:p>
                      <a:pPr marL="0" marR="0" algn="ctr">
                        <a:lnSpc>
                          <a:spcPct val="107000"/>
                        </a:lnSpc>
                        <a:spcBef>
                          <a:spcPts val="0"/>
                        </a:spcBef>
                        <a:spcAft>
                          <a:spcPts val="0"/>
                        </a:spcAft>
                      </a:pPr>
                      <a:r>
                        <a:rPr lang="en-US" sz="1200" dirty="0">
                          <a:effectLst/>
                        </a:rPr>
                        <a:t>-17 to -12</a:t>
                      </a:r>
                      <a:endParaRPr lang="en-US" sz="12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0.27</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0.76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0.84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0.72</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31353926"/>
                  </a:ext>
                </a:extLst>
              </a:tr>
              <a:tr h="182880">
                <a:tc>
                  <a:txBody>
                    <a:bodyPr/>
                    <a:lstStyle/>
                    <a:p>
                      <a:pPr marL="0" marR="0" algn="ctr">
                        <a:lnSpc>
                          <a:spcPct val="107000"/>
                        </a:lnSpc>
                        <a:spcBef>
                          <a:spcPts val="0"/>
                        </a:spcBef>
                        <a:spcAft>
                          <a:spcPts val="0"/>
                        </a:spcAft>
                      </a:pPr>
                      <a:r>
                        <a:rPr lang="en-US" sz="1200" dirty="0">
                          <a:effectLst/>
                        </a:rPr>
                        <a:t>-15 to -9</a:t>
                      </a:r>
                      <a:endParaRPr lang="en-US" sz="12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0.74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0.71</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0.82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0.70</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0.44</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4197118098"/>
                  </a:ext>
                </a:extLst>
              </a:tr>
              <a:tr h="182880">
                <a:tc>
                  <a:txBody>
                    <a:bodyPr/>
                    <a:lstStyle/>
                    <a:p>
                      <a:pPr marL="0" marR="0" algn="ctr">
                        <a:lnSpc>
                          <a:spcPct val="107000"/>
                        </a:lnSpc>
                        <a:spcBef>
                          <a:spcPts val="0"/>
                        </a:spcBef>
                        <a:spcAft>
                          <a:spcPts val="0"/>
                        </a:spcAft>
                      </a:pPr>
                      <a:r>
                        <a:rPr lang="en-US" sz="1200" dirty="0">
                          <a:effectLst/>
                        </a:rPr>
                        <a:t>-12 to -6</a:t>
                      </a:r>
                      <a:endParaRPr lang="en-US" sz="12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0.79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0.77</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498074386"/>
                  </a:ext>
                </a:extLst>
              </a:tr>
              <a:tr h="182880">
                <a:tc>
                  <a:txBody>
                    <a:bodyPr/>
                    <a:lstStyle/>
                    <a:p>
                      <a:pPr marL="0" marR="0" algn="ctr">
                        <a:lnSpc>
                          <a:spcPct val="107000"/>
                        </a:lnSpc>
                        <a:spcBef>
                          <a:spcPts val="0"/>
                        </a:spcBef>
                        <a:spcAft>
                          <a:spcPts val="0"/>
                        </a:spcAft>
                      </a:pPr>
                      <a:r>
                        <a:rPr lang="en-US" sz="1200" dirty="0">
                          <a:effectLst/>
                        </a:rPr>
                        <a:t>-9 to -3</a:t>
                      </a:r>
                      <a:endParaRPr lang="en-US" sz="12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0.21</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0.88</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0.02**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0.58</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0.26</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1009187368"/>
                  </a:ext>
                </a:extLst>
              </a:tr>
              <a:tr h="182880">
                <a:tc>
                  <a:txBody>
                    <a:bodyPr/>
                    <a:lstStyle/>
                    <a:p>
                      <a:pPr marL="0" marR="0" algn="ctr">
                        <a:lnSpc>
                          <a:spcPct val="107000"/>
                        </a:lnSpc>
                        <a:spcBef>
                          <a:spcPts val="0"/>
                        </a:spcBef>
                        <a:spcAft>
                          <a:spcPts val="0"/>
                        </a:spcAft>
                      </a:pPr>
                      <a:r>
                        <a:rPr lang="en-US" sz="1200" dirty="0">
                          <a:effectLst/>
                        </a:rPr>
                        <a:t>-6 to 0</a:t>
                      </a:r>
                      <a:endParaRPr lang="en-US" sz="12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0.21</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0.02**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0.67</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0.28</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2414184849"/>
                  </a:ext>
                </a:extLst>
              </a:tr>
              <a:tr h="182880">
                <a:tc>
                  <a:txBody>
                    <a:bodyPr/>
                    <a:lstStyle/>
                    <a:p>
                      <a:pPr marL="0" marR="0" algn="ctr">
                        <a:lnSpc>
                          <a:spcPct val="107000"/>
                        </a:lnSpc>
                        <a:spcBef>
                          <a:spcPts val="0"/>
                        </a:spcBef>
                        <a:spcAft>
                          <a:spcPts val="0"/>
                        </a:spcAft>
                      </a:pPr>
                      <a:r>
                        <a:rPr lang="en-US" sz="1200" dirty="0">
                          <a:effectLst/>
                        </a:rPr>
                        <a:t>-3 to +3 </a:t>
                      </a:r>
                      <a:endParaRPr lang="en-US" sz="12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0.08*</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0.57</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0.62</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2772653932"/>
                  </a:ext>
                </a:extLst>
              </a:tr>
              <a:tr h="182880">
                <a:tc>
                  <a:txBody>
                    <a:bodyPr/>
                    <a:lstStyle/>
                    <a:p>
                      <a:pPr marL="0" marR="0" algn="ctr">
                        <a:lnSpc>
                          <a:spcPct val="107000"/>
                        </a:lnSpc>
                        <a:spcBef>
                          <a:spcPts val="0"/>
                        </a:spcBef>
                        <a:spcAft>
                          <a:spcPts val="0"/>
                        </a:spcAft>
                      </a:pPr>
                      <a:r>
                        <a:rPr lang="en-US" sz="1200" dirty="0">
                          <a:effectLst/>
                        </a:rPr>
                        <a:t>0 to + 6</a:t>
                      </a:r>
                      <a:endParaRPr lang="en-US" sz="12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0.83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0.58</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0.85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0.43</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960727219"/>
                  </a:ext>
                </a:extLst>
              </a:tr>
              <a:tr h="182880">
                <a:tc>
                  <a:txBody>
                    <a:bodyPr/>
                    <a:lstStyle/>
                    <a:p>
                      <a:pPr marL="0" marR="0" algn="ctr">
                        <a:lnSpc>
                          <a:spcPct val="107000"/>
                        </a:lnSpc>
                        <a:spcBef>
                          <a:spcPts val="0"/>
                        </a:spcBef>
                        <a:spcAft>
                          <a:spcPts val="0"/>
                        </a:spcAft>
                      </a:pPr>
                      <a:r>
                        <a:rPr lang="en-US" sz="1200" dirty="0">
                          <a:effectLst/>
                        </a:rPr>
                        <a:t>+3 to +9</a:t>
                      </a:r>
                      <a:endParaRPr lang="en-US" sz="12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0.77</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0.96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0.96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0.18</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997343924"/>
                  </a:ext>
                </a:extLst>
              </a:tr>
              <a:tr h="182880">
                <a:tc>
                  <a:txBody>
                    <a:bodyPr/>
                    <a:lstStyle/>
                    <a:p>
                      <a:pPr marL="0" marR="0" algn="ctr">
                        <a:lnSpc>
                          <a:spcPct val="107000"/>
                        </a:lnSpc>
                        <a:spcBef>
                          <a:spcPts val="0"/>
                        </a:spcBef>
                        <a:spcAft>
                          <a:spcPts val="0"/>
                        </a:spcAft>
                      </a:pPr>
                      <a:r>
                        <a:rPr lang="en-US" sz="1200" dirty="0">
                          <a:effectLst/>
                        </a:rPr>
                        <a:t>+6 to +12</a:t>
                      </a:r>
                      <a:endParaRPr lang="en-US" sz="12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0.67</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0.89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0.97</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0.13</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4017382865"/>
                  </a:ext>
                </a:extLst>
              </a:tr>
              <a:tr h="182880">
                <a:tc>
                  <a:txBody>
                    <a:bodyPr/>
                    <a:lstStyle/>
                    <a:p>
                      <a:pPr marL="0" marR="0" algn="ctr">
                        <a:lnSpc>
                          <a:spcPct val="107000"/>
                        </a:lnSpc>
                        <a:spcBef>
                          <a:spcPts val="0"/>
                        </a:spcBef>
                        <a:spcAft>
                          <a:spcPts val="0"/>
                        </a:spcAft>
                      </a:pPr>
                      <a:r>
                        <a:rPr lang="en-US" sz="1200" dirty="0">
                          <a:effectLst/>
                        </a:rPr>
                        <a:t>+9 to +15</a:t>
                      </a:r>
                      <a:endParaRPr lang="en-US" sz="12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0.67</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0.50</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0.14</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291965738"/>
                  </a:ext>
                </a:extLst>
              </a:tr>
              <a:tr h="182880">
                <a:tc>
                  <a:txBody>
                    <a:bodyPr/>
                    <a:lstStyle/>
                    <a:p>
                      <a:pPr marL="0" marR="0" algn="ctr">
                        <a:lnSpc>
                          <a:spcPct val="107000"/>
                        </a:lnSpc>
                        <a:spcBef>
                          <a:spcPts val="0"/>
                        </a:spcBef>
                        <a:spcAft>
                          <a:spcPts val="0"/>
                        </a:spcAft>
                      </a:pPr>
                      <a:r>
                        <a:rPr lang="en-US" sz="1200" dirty="0">
                          <a:effectLst/>
                        </a:rPr>
                        <a:t>+12 to +18</a:t>
                      </a:r>
                      <a:endParaRPr lang="en-US" sz="12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0.28</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0.72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0.36</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881172498"/>
                  </a:ext>
                </a:extLst>
              </a:tr>
              <a:tr h="182880">
                <a:tc>
                  <a:txBody>
                    <a:bodyPr/>
                    <a:lstStyle/>
                    <a:p>
                      <a:pPr marL="0" marR="0" algn="ctr">
                        <a:lnSpc>
                          <a:spcPct val="107000"/>
                        </a:lnSpc>
                        <a:spcBef>
                          <a:spcPts val="0"/>
                        </a:spcBef>
                        <a:spcAft>
                          <a:spcPts val="0"/>
                        </a:spcAft>
                      </a:pPr>
                      <a:r>
                        <a:rPr lang="en-US" sz="1200" dirty="0">
                          <a:effectLst/>
                        </a:rPr>
                        <a:t>+15 to +21</a:t>
                      </a:r>
                      <a:endParaRPr lang="en-US" sz="12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0.95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0.32</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246861110"/>
                  </a:ext>
                </a:extLst>
              </a:tr>
              <a:tr h="182880">
                <a:tc>
                  <a:txBody>
                    <a:bodyPr/>
                    <a:lstStyle/>
                    <a:p>
                      <a:pPr marL="0" marR="0" algn="ctr">
                        <a:lnSpc>
                          <a:spcPct val="107000"/>
                        </a:lnSpc>
                        <a:spcBef>
                          <a:spcPts val="0"/>
                        </a:spcBef>
                        <a:spcAft>
                          <a:spcPts val="0"/>
                        </a:spcAft>
                      </a:pPr>
                      <a:r>
                        <a:rPr lang="en-US" sz="1200" dirty="0">
                          <a:effectLst/>
                        </a:rPr>
                        <a:t>+18 to +24</a:t>
                      </a:r>
                      <a:endParaRPr lang="en-US" sz="12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0.93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0.73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0.13</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2789060009"/>
                  </a:ext>
                </a:extLst>
              </a:tr>
              <a:tr h="182880">
                <a:tc>
                  <a:txBody>
                    <a:bodyPr/>
                    <a:lstStyle/>
                    <a:p>
                      <a:pPr marL="0" marR="0" algn="ctr">
                        <a:lnSpc>
                          <a:spcPct val="107000"/>
                        </a:lnSpc>
                        <a:spcBef>
                          <a:spcPts val="0"/>
                        </a:spcBef>
                        <a:spcAft>
                          <a:spcPts val="0"/>
                        </a:spcAft>
                      </a:pPr>
                      <a:r>
                        <a:rPr lang="en-US" sz="1200" dirty="0">
                          <a:effectLst/>
                        </a:rPr>
                        <a:t>-17 to 0</a:t>
                      </a:r>
                      <a:endParaRPr lang="en-US" sz="12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0.41</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0.55</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0.08*</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0.80</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0.52</a:t>
                      </a:r>
                      <a:endParaRPr lang="en-US" sz="1200">
                        <a:effectLst/>
                        <a:latin typeface="Times New Roman" panose="02020603050405020304" pitchFamily="18" charset="0"/>
                        <a:ea typeface="Calibri" panose="020F0502020204030204" pitchFamily="34" charset="0"/>
                      </a:endParaRPr>
                    </a:p>
                  </a:txBody>
                  <a:tcPr marL="68580" marR="68580" marT="0" marB="0" anchor="b"/>
                </a:tc>
                <a:extLst>
                  <a:ext uri="{0D108BD9-81ED-4DB2-BD59-A6C34878D82A}">
                    <a16:rowId xmlns:a16="http://schemas.microsoft.com/office/drawing/2014/main" val="3340848411"/>
                  </a:ext>
                </a:extLst>
              </a:tr>
              <a:tr h="182880">
                <a:tc>
                  <a:txBody>
                    <a:bodyPr/>
                    <a:lstStyle/>
                    <a:p>
                      <a:pPr marL="0" marR="0" algn="ctr">
                        <a:lnSpc>
                          <a:spcPct val="107000"/>
                        </a:lnSpc>
                        <a:spcBef>
                          <a:spcPts val="0"/>
                        </a:spcBef>
                        <a:spcAft>
                          <a:spcPts val="0"/>
                        </a:spcAft>
                      </a:pPr>
                      <a:r>
                        <a:rPr lang="en-US" sz="1200" dirty="0">
                          <a:effectLst/>
                        </a:rPr>
                        <a:t>0 to 24</a:t>
                      </a:r>
                      <a:endParaRPr lang="en-US" sz="12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0.80</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0.93</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0.41</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0.95</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dirty="0">
                          <a:effectLst/>
                        </a:rPr>
                        <a:t>0.19</a:t>
                      </a:r>
                      <a:endParaRPr lang="en-US" sz="1200" dirty="0">
                        <a:effectLst/>
                        <a:latin typeface="Times New Roman" panose="02020603050405020304" pitchFamily="18" charset="0"/>
                        <a:ea typeface="Calibri" panose="020F0502020204030204" pitchFamily="34" charset="0"/>
                      </a:endParaRPr>
                    </a:p>
                  </a:txBody>
                  <a:tcPr marL="68580" marR="68580" marT="0" marB="0" anchor="b"/>
                </a:tc>
                <a:extLst>
                  <a:ext uri="{0D108BD9-81ED-4DB2-BD59-A6C34878D82A}">
                    <a16:rowId xmlns:a16="http://schemas.microsoft.com/office/drawing/2014/main" val="2924428737"/>
                  </a:ext>
                </a:extLst>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622065186"/>
              </p:ext>
            </p:extLst>
          </p:nvPr>
        </p:nvGraphicFramePr>
        <p:xfrm>
          <a:off x="6254750" y="3173610"/>
          <a:ext cx="5937250" cy="3327019"/>
        </p:xfrm>
        <a:graphic>
          <a:graphicData uri="http://schemas.openxmlformats.org/drawingml/2006/table">
            <a:tbl>
              <a:tblPr firstRow="1" firstCol="1" bandRow="1">
                <a:tableStyleId>{5C22544A-7EE6-4342-B048-85BDC9FD1C3A}</a:tableStyleId>
              </a:tblPr>
              <a:tblGrid>
                <a:gridCol w="989330">
                  <a:extLst>
                    <a:ext uri="{9D8B030D-6E8A-4147-A177-3AD203B41FA5}">
                      <a16:colId xmlns:a16="http://schemas.microsoft.com/office/drawing/2014/main" val="792403297"/>
                    </a:ext>
                  </a:extLst>
                </a:gridCol>
                <a:gridCol w="989330">
                  <a:extLst>
                    <a:ext uri="{9D8B030D-6E8A-4147-A177-3AD203B41FA5}">
                      <a16:colId xmlns:a16="http://schemas.microsoft.com/office/drawing/2014/main" val="1648854358"/>
                    </a:ext>
                  </a:extLst>
                </a:gridCol>
                <a:gridCol w="989330">
                  <a:extLst>
                    <a:ext uri="{9D8B030D-6E8A-4147-A177-3AD203B41FA5}">
                      <a16:colId xmlns:a16="http://schemas.microsoft.com/office/drawing/2014/main" val="2617191684"/>
                    </a:ext>
                  </a:extLst>
                </a:gridCol>
                <a:gridCol w="989330">
                  <a:extLst>
                    <a:ext uri="{9D8B030D-6E8A-4147-A177-3AD203B41FA5}">
                      <a16:colId xmlns:a16="http://schemas.microsoft.com/office/drawing/2014/main" val="2178587460"/>
                    </a:ext>
                  </a:extLst>
                </a:gridCol>
                <a:gridCol w="989965">
                  <a:extLst>
                    <a:ext uri="{9D8B030D-6E8A-4147-A177-3AD203B41FA5}">
                      <a16:colId xmlns:a16="http://schemas.microsoft.com/office/drawing/2014/main" val="921989505"/>
                    </a:ext>
                  </a:extLst>
                </a:gridCol>
                <a:gridCol w="989965">
                  <a:extLst>
                    <a:ext uri="{9D8B030D-6E8A-4147-A177-3AD203B41FA5}">
                      <a16:colId xmlns:a16="http://schemas.microsoft.com/office/drawing/2014/main" val="4220243744"/>
                    </a:ext>
                  </a:extLst>
                </a:gridCol>
              </a:tblGrid>
              <a:tr h="182880">
                <a:tc>
                  <a:txBody>
                    <a:bodyPr/>
                    <a:lstStyle/>
                    <a:p>
                      <a:pPr marL="0" marR="0">
                        <a:lnSpc>
                          <a:spcPct val="107000"/>
                        </a:lnSpc>
                        <a:spcBef>
                          <a:spcPts val="0"/>
                        </a:spcBef>
                        <a:spcAft>
                          <a:spcPts val="0"/>
                        </a:spcAft>
                      </a:pPr>
                      <a:r>
                        <a:rPr lang="en-US" sz="1200" dirty="0">
                          <a:effectLst/>
                        </a:rPr>
                        <a:t>Months Since Birth</a:t>
                      </a:r>
                      <a:endParaRPr lang="en-US" sz="12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Full Sample </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College Educated</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Less Than College</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White Collar</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Blue Collar</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2477235681"/>
                  </a:ext>
                </a:extLst>
              </a:tr>
              <a:tr h="182880">
                <a:tc>
                  <a:txBody>
                    <a:bodyPr/>
                    <a:lstStyle/>
                    <a:p>
                      <a:pPr marL="0" marR="0" algn="ctr">
                        <a:lnSpc>
                          <a:spcPct val="107000"/>
                        </a:lnSpc>
                        <a:spcBef>
                          <a:spcPts val="0"/>
                        </a:spcBef>
                        <a:spcAft>
                          <a:spcPts val="0"/>
                        </a:spcAft>
                      </a:pPr>
                      <a:r>
                        <a:rPr lang="en-US" sz="1200">
                          <a:effectLst/>
                        </a:rPr>
                        <a:t>-17 to -12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0.41</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0.82</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1482923746"/>
                  </a:ext>
                </a:extLst>
              </a:tr>
              <a:tr h="182880">
                <a:tc>
                  <a:txBody>
                    <a:bodyPr/>
                    <a:lstStyle/>
                    <a:p>
                      <a:pPr marL="0" marR="0" algn="ctr">
                        <a:lnSpc>
                          <a:spcPct val="107000"/>
                        </a:lnSpc>
                        <a:spcBef>
                          <a:spcPts val="0"/>
                        </a:spcBef>
                        <a:spcAft>
                          <a:spcPts val="0"/>
                        </a:spcAft>
                      </a:pPr>
                      <a:r>
                        <a:rPr lang="en-US" sz="1200">
                          <a:effectLst/>
                        </a:rPr>
                        <a:t>-15 to -9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0.18</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0.37</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0.56</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1786853825"/>
                  </a:ext>
                </a:extLst>
              </a:tr>
              <a:tr h="182880">
                <a:tc>
                  <a:txBody>
                    <a:bodyPr/>
                    <a:lstStyle/>
                    <a:p>
                      <a:pPr marL="0" marR="0" algn="ctr">
                        <a:lnSpc>
                          <a:spcPct val="107000"/>
                        </a:lnSpc>
                        <a:spcBef>
                          <a:spcPts val="0"/>
                        </a:spcBef>
                        <a:spcAft>
                          <a:spcPts val="0"/>
                        </a:spcAft>
                      </a:pPr>
                      <a:r>
                        <a:rPr lang="en-US" sz="1200">
                          <a:effectLst/>
                        </a:rPr>
                        <a:t>-12 to -6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0.37</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0.20</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227487040"/>
                  </a:ext>
                </a:extLst>
              </a:tr>
              <a:tr h="182880">
                <a:tc>
                  <a:txBody>
                    <a:bodyPr/>
                    <a:lstStyle/>
                    <a:p>
                      <a:pPr marL="0" marR="0" algn="ctr">
                        <a:lnSpc>
                          <a:spcPct val="107000"/>
                        </a:lnSpc>
                        <a:spcBef>
                          <a:spcPts val="0"/>
                        </a:spcBef>
                        <a:spcAft>
                          <a:spcPts val="0"/>
                        </a:spcAft>
                      </a:pPr>
                      <a:r>
                        <a:rPr lang="en-US" sz="1200">
                          <a:effectLst/>
                        </a:rPr>
                        <a:t>-9 to -3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0.82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0.80</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2333433560"/>
                  </a:ext>
                </a:extLst>
              </a:tr>
              <a:tr h="182880">
                <a:tc>
                  <a:txBody>
                    <a:bodyPr/>
                    <a:lstStyle/>
                    <a:p>
                      <a:pPr marL="0" marR="0" algn="ctr">
                        <a:lnSpc>
                          <a:spcPct val="107000"/>
                        </a:lnSpc>
                        <a:spcBef>
                          <a:spcPts val="0"/>
                        </a:spcBef>
                        <a:spcAft>
                          <a:spcPts val="0"/>
                        </a:spcAft>
                      </a:pPr>
                      <a:r>
                        <a:rPr lang="en-US" sz="1200">
                          <a:effectLst/>
                        </a:rPr>
                        <a:t>-6 to 0</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1.16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1.15</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2427354509"/>
                  </a:ext>
                </a:extLst>
              </a:tr>
              <a:tr h="182880">
                <a:tc>
                  <a:txBody>
                    <a:bodyPr/>
                    <a:lstStyle/>
                    <a:p>
                      <a:pPr marL="0" marR="0" algn="ctr">
                        <a:lnSpc>
                          <a:spcPct val="107000"/>
                        </a:lnSpc>
                        <a:spcBef>
                          <a:spcPts val="0"/>
                        </a:spcBef>
                        <a:spcAft>
                          <a:spcPts val="0"/>
                        </a:spcAft>
                      </a:pPr>
                      <a:r>
                        <a:rPr lang="en-US" sz="1200">
                          <a:effectLst/>
                        </a:rPr>
                        <a:t>-3 to +3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-0.61</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1.19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0.99</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1526196473"/>
                  </a:ext>
                </a:extLst>
              </a:tr>
              <a:tr h="182880">
                <a:tc>
                  <a:txBody>
                    <a:bodyPr/>
                    <a:lstStyle/>
                    <a:p>
                      <a:pPr marL="0" marR="0" algn="ctr">
                        <a:lnSpc>
                          <a:spcPct val="107000"/>
                        </a:lnSpc>
                        <a:spcBef>
                          <a:spcPts val="0"/>
                        </a:spcBef>
                        <a:spcAft>
                          <a:spcPts val="0"/>
                        </a:spcAft>
                      </a:pPr>
                      <a:r>
                        <a:rPr lang="en-US" sz="1200">
                          <a:effectLst/>
                        </a:rPr>
                        <a:t>0 to + 6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1.19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1.03</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648987947"/>
                  </a:ext>
                </a:extLst>
              </a:tr>
              <a:tr h="182880">
                <a:tc>
                  <a:txBody>
                    <a:bodyPr/>
                    <a:lstStyle/>
                    <a:p>
                      <a:pPr marL="0" marR="0" algn="ctr">
                        <a:lnSpc>
                          <a:spcPct val="107000"/>
                        </a:lnSpc>
                        <a:spcBef>
                          <a:spcPts val="0"/>
                        </a:spcBef>
                        <a:spcAft>
                          <a:spcPts val="0"/>
                        </a:spcAft>
                      </a:pPr>
                      <a:r>
                        <a:rPr lang="en-US" sz="1200">
                          <a:effectLst/>
                        </a:rPr>
                        <a:t>+3 to +9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0.57</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1.07</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0.40</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1.32</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1246206800"/>
                  </a:ext>
                </a:extLst>
              </a:tr>
              <a:tr h="182880">
                <a:tc>
                  <a:txBody>
                    <a:bodyPr/>
                    <a:lstStyle/>
                    <a:p>
                      <a:pPr marL="0" marR="0" algn="ctr">
                        <a:lnSpc>
                          <a:spcPct val="107000"/>
                        </a:lnSpc>
                        <a:spcBef>
                          <a:spcPts val="0"/>
                        </a:spcBef>
                        <a:spcAft>
                          <a:spcPts val="0"/>
                        </a:spcAft>
                      </a:pPr>
                      <a:r>
                        <a:rPr lang="en-US" sz="1200">
                          <a:effectLst/>
                        </a:rPr>
                        <a:t>+6 to +12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-0.67</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1.00</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1.50</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526547575"/>
                  </a:ext>
                </a:extLst>
              </a:tr>
              <a:tr h="182880">
                <a:tc>
                  <a:txBody>
                    <a:bodyPr/>
                    <a:lstStyle/>
                    <a:p>
                      <a:pPr marL="0" marR="0" algn="ctr">
                        <a:lnSpc>
                          <a:spcPct val="107000"/>
                        </a:lnSpc>
                        <a:spcBef>
                          <a:spcPts val="0"/>
                        </a:spcBef>
                        <a:spcAft>
                          <a:spcPts val="0"/>
                        </a:spcAft>
                      </a:pPr>
                      <a:r>
                        <a:rPr lang="en-US" sz="1200">
                          <a:effectLst/>
                        </a:rPr>
                        <a:t>+9 to +15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0.94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1.27</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1851426198"/>
                  </a:ext>
                </a:extLst>
              </a:tr>
              <a:tr h="182880">
                <a:tc>
                  <a:txBody>
                    <a:bodyPr/>
                    <a:lstStyle/>
                    <a:p>
                      <a:pPr marL="0" marR="0" algn="ctr">
                        <a:lnSpc>
                          <a:spcPct val="107000"/>
                        </a:lnSpc>
                        <a:spcBef>
                          <a:spcPts val="0"/>
                        </a:spcBef>
                        <a:spcAft>
                          <a:spcPts val="0"/>
                        </a:spcAft>
                      </a:pPr>
                      <a:r>
                        <a:rPr lang="en-US" sz="1200">
                          <a:effectLst/>
                        </a:rPr>
                        <a:t>+12 to + 18</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0.68</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1.08</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0.58</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1.36</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2909392689"/>
                  </a:ext>
                </a:extLst>
              </a:tr>
              <a:tr h="182880">
                <a:tc>
                  <a:txBody>
                    <a:bodyPr/>
                    <a:lstStyle/>
                    <a:p>
                      <a:pPr marL="0" marR="0" algn="ctr">
                        <a:lnSpc>
                          <a:spcPct val="107000"/>
                        </a:lnSpc>
                        <a:spcBef>
                          <a:spcPts val="0"/>
                        </a:spcBef>
                        <a:spcAft>
                          <a:spcPts val="0"/>
                        </a:spcAft>
                      </a:pPr>
                      <a:r>
                        <a:rPr lang="en-US" sz="1200">
                          <a:effectLst/>
                        </a:rPr>
                        <a:t>+15 to +21</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0.73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-0.48</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1.16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1.47</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1909002305"/>
                  </a:ext>
                </a:extLst>
              </a:tr>
              <a:tr h="182880">
                <a:tc>
                  <a:txBody>
                    <a:bodyPr/>
                    <a:lstStyle/>
                    <a:p>
                      <a:pPr marL="0" marR="0" algn="ctr">
                        <a:lnSpc>
                          <a:spcPct val="107000"/>
                        </a:lnSpc>
                        <a:spcBef>
                          <a:spcPts val="0"/>
                        </a:spcBef>
                        <a:spcAft>
                          <a:spcPts val="0"/>
                        </a:spcAft>
                      </a:pPr>
                      <a:r>
                        <a:rPr lang="en-US" sz="1200">
                          <a:effectLst/>
                        </a:rPr>
                        <a:t>+18 to +24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1.01</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0.58</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1.41</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569482797"/>
                  </a:ext>
                </a:extLst>
              </a:tr>
              <a:tr h="36830">
                <a:tc>
                  <a:txBody>
                    <a:bodyPr/>
                    <a:lstStyle/>
                    <a:p>
                      <a:pPr marL="0" marR="0" algn="ctr">
                        <a:lnSpc>
                          <a:spcPct val="107000"/>
                        </a:lnSpc>
                        <a:spcBef>
                          <a:spcPts val="0"/>
                        </a:spcBef>
                        <a:spcAft>
                          <a:spcPts val="0"/>
                        </a:spcAft>
                      </a:pPr>
                      <a:r>
                        <a:rPr lang="en-US" sz="1200">
                          <a:effectLst/>
                        </a:rPr>
                        <a:t>-17 to 0</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0.88</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-1.13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1.77</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0.75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2.03</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2428502426"/>
                  </a:ext>
                </a:extLst>
              </a:tr>
              <a:tr h="182880">
                <a:tc>
                  <a:txBody>
                    <a:bodyPr/>
                    <a:lstStyle/>
                    <a:p>
                      <a:pPr marL="0" marR="0" algn="ctr">
                        <a:lnSpc>
                          <a:spcPct val="107000"/>
                        </a:lnSpc>
                        <a:spcBef>
                          <a:spcPts val="0"/>
                        </a:spcBef>
                        <a:spcAft>
                          <a:spcPts val="0"/>
                        </a:spcAft>
                      </a:pPr>
                      <a:r>
                        <a:rPr lang="en-US" sz="1200">
                          <a:effectLst/>
                        </a:rPr>
                        <a:t>0 to 24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2.22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-1.84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3.79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1.89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dirty="0">
                          <a:effectLst/>
                        </a:rPr>
                        <a:t>4.66</a:t>
                      </a:r>
                      <a:endParaRPr lang="en-US" sz="1200" dirty="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603313635"/>
                  </a:ext>
                </a:extLst>
              </a:tr>
            </a:tbl>
          </a:graphicData>
        </a:graphic>
      </p:graphicFrame>
    </p:spTree>
    <p:extLst>
      <p:ext uri="{BB962C8B-B14F-4D97-AF65-F5344CB8AC3E}">
        <p14:creationId xmlns:p14="http://schemas.microsoft.com/office/powerpoint/2010/main" val="397740595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3137" y="0"/>
            <a:ext cx="5267158" cy="6320589"/>
          </a:xfrm>
          <a:prstGeom prst="rect">
            <a:avLst/>
          </a:prstGeom>
        </p:spPr>
      </p:pic>
      <p:graphicFrame>
        <p:nvGraphicFramePr>
          <p:cNvPr id="3" name="Table 2"/>
          <p:cNvGraphicFramePr>
            <a:graphicFrameLocks noGrp="1"/>
          </p:cNvGraphicFramePr>
          <p:nvPr>
            <p:extLst>
              <p:ext uri="{D42A27DB-BD31-4B8C-83A1-F6EECF244321}">
                <p14:modId xmlns:p14="http://schemas.microsoft.com/office/powerpoint/2010/main" val="1069417344"/>
              </p:ext>
            </p:extLst>
          </p:nvPr>
        </p:nvGraphicFramePr>
        <p:xfrm>
          <a:off x="6254750" y="0"/>
          <a:ext cx="5937250" cy="3327019"/>
        </p:xfrm>
        <a:graphic>
          <a:graphicData uri="http://schemas.openxmlformats.org/drawingml/2006/table">
            <a:tbl>
              <a:tblPr firstRow="1" firstCol="1" bandRow="1">
                <a:tableStyleId>{5C22544A-7EE6-4342-B048-85BDC9FD1C3A}</a:tableStyleId>
              </a:tblPr>
              <a:tblGrid>
                <a:gridCol w="989330">
                  <a:extLst>
                    <a:ext uri="{9D8B030D-6E8A-4147-A177-3AD203B41FA5}">
                      <a16:colId xmlns:a16="http://schemas.microsoft.com/office/drawing/2014/main" val="3978914868"/>
                    </a:ext>
                  </a:extLst>
                </a:gridCol>
                <a:gridCol w="989330">
                  <a:extLst>
                    <a:ext uri="{9D8B030D-6E8A-4147-A177-3AD203B41FA5}">
                      <a16:colId xmlns:a16="http://schemas.microsoft.com/office/drawing/2014/main" val="3314942824"/>
                    </a:ext>
                  </a:extLst>
                </a:gridCol>
                <a:gridCol w="989330">
                  <a:extLst>
                    <a:ext uri="{9D8B030D-6E8A-4147-A177-3AD203B41FA5}">
                      <a16:colId xmlns:a16="http://schemas.microsoft.com/office/drawing/2014/main" val="2856864107"/>
                    </a:ext>
                  </a:extLst>
                </a:gridCol>
                <a:gridCol w="989330">
                  <a:extLst>
                    <a:ext uri="{9D8B030D-6E8A-4147-A177-3AD203B41FA5}">
                      <a16:colId xmlns:a16="http://schemas.microsoft.com/office/drawing/2014/main" val="1505626744"/>
                    </a:ext>
                  </a:extLst>
                </a:gridCol>
                <a:gridCol w="989965">
                  <a:extLst>
                    <a:ext uri="{9D8B030D-6E8A-4147-A177-3AD203B41FA5}">
                      <a16:colId xmlns:a16="http://schemas.microsoft.com/office/drawing/2014/main" val="568160578"/>
                    </a:ext>
                  </a:extLst>
                </a:gridCol>
                <a:gridCol w="989965">
                  <a:extLst>
                    <a:ext uri="{9D8B030D-6E8A-4147-A177-3AD203B41FA5}">
                      <a16:colId xmlns:a16="http://schemas.microsoft.com/office/drawing/2014/main" val="1751430192"/>
                    </a:ext>
                  </a:extLst>
                </a:gridCol>
              </a:tblGrid>
              <a:tr h="182880">
                <a:tc>
                  <a:txBody>
                    <a:bodyPr/>
                    <a:lstStyle/>
                    <a:p>
                      <a:pPr marL="0" marR="0">
                        <a:lnSpc>
                          <a:spcPct val="107000"/>
                        </a:lnSpc>
                        <a:spcBef>
                          <a:spcPts val="0"/>
                        </a:spcBef>
                        <a:spcAft>
                          <a:spcPts val="0"/>
                        </a:spcAft>
                      </a:pPr>
                      <a:r>
                        <a:rPr lang="en-US" sz="1200">
                          <a:effectLst/>
                        </a:rPr>
                        <a:t>Months Since Birth</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Full Sample </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College Educated</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Less Than College</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White Collar</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Blue Collar</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412754430"/>
                  </a:ext>
                </a:extLst>
              </a:tr>
              <a:tr h="182880">
                <a:tc>
                  <a:txBody>
                    <a:bodyPr/>
                    <a:lstStyle/>
                    <a:p>
                      <a:pPr marL="0" marR="0" algn="ctr">
                        <a:lnSpc>
                          <a:spcPct val="107000"/>
                        </a:lnSpc>
                        <a:spcBef>
                          <a:spcPts val="0"/>
                        </a:spcBef>
                        <a:spcAft>
                          <a:spcPts val="0"/>
                        </a:spcAft>
                      </a:pPr>
                      <a:r>
                        <a:rPr lang="en-US" sz="1200">
                          <a:effectLst/>
                        </a:rPr>
                        <a:t>-17 to -12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0.83</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118697321"/>
                  </a:ext>
                </a:extLst>
              </a:tr>
              <a:tr h="182880">
                <a:tc>
                  <a:txBody>
                    <a:bodyPr/>
                    <a:lstStyle/>
                    <a:p>
                      <a:pPr marL="0" marR="0" algn="ctr">
                        <a:lnSpc>
                          <a:spcPct val="107000"/>
                        </a:lnSpc>
                        <a:spcBef>
                          <a:spcPts val="0"/>
                        </a:spcBef>
                        <a:spcAft>
                          <a:spcPts val="0"/>
                        </a:spcAft>
                      </a:pPr>
                      <a:r>
                        <a:rPr lang="en-US" sz="1200">
                          <a:effectLst/>
                        </a:rPr>
                        <a:t>-15 to -9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0.57</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0.40</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0.51</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548934729"/>
                  </a:ext>
                </a:extLst>
              </a:tr>
              <a:tr h="182880">
                <a:tc>
                  <a:txBody>
                    <a:bodyPr/>
                    <a:lstStyle/>
                    <a:p>
                      <a:pPr marL="0" marR="0" algn="ctr">
                        <a:lnSpc>
                          <a:spcPct val="107000"/>
                        </a:lnSpc>
                        <a:spcBef>
                          <a:spcPts val="0"/>
                        </a:spcBef>
                        <a:spcAft>
                          <a:spcPts val="0"/>
                        </a:spcAft>
                      </a:pPr>
                      <a:r>
                        <a:rPr lang="en-US" sz="1200">
                          <a:effectLst/>
                        </a:rPr>
                        <a:t>-12 to -6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0.76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0.42</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691254043"/>
                  </a:ext>
                </a:extLst>
              </a:tr>
              <a:tr h="182880">
                <a:tc>
                  <a:txBody>
                    <a:bodyPr/>
                    <a:lstStyle/>
                    <a:p>
                      <a:pPr marL="0" marR="0" algn="ctr">
                        <a:lnSpc>
                          <a:spcPct val="107000"/>
                        </a:lnSpc>
                        <a:spcBef>
                          <a:spcPts val="0"/>
                        </a:spcBef>
                        <a:spcAft>
                          <a:spcPts val="0"/>
                        </a:spcAft>
                      </a:pPr>
                      <a:r>
                        <a:rPr lang="en-US" sz="1200">
                          <a:effectLst/>
                        </a:rPr>
                        <a:t>-9 to -3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0.28</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0.11</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0.17</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0.86</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2703882999"/>
                  </a:ext>
                </a:extLst>
              </a:tr>
              <a:tr h="182880">
                <a:tc>
                  <a:txBody>
                    <a:bodyPr/>
                    <a:lstStyle/>
                    <a:p>
                      <a:pPr marL="0" marR="0" algn="ctr">
                        <a:lnSpc>
                          <a:spcPct val="107000"/>
                        </a:lnSpc>
                        <a:spcBef>
                          <a:spcPts val="0"/>
                        </a:spcBef>
                        <a:spcAft>
                          <a:spcPts val="0"/>
                        </a:spcAft>
                      </a:pPr>
                      <a:r>
                        <a:rPr lang="en-US" sz="1200">
                          <a:effectLst/>
                        </a:rPr>
                        <a:t>-6 to 0</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0.07*</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0.18</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0.06*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0.74</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2081204799"/>
                  </a:ext>
                </a:extLst>
              </a:tr>
              <a:tr h="182880">
                <a:tc>
                  <a:txBody>
                    <a:bodyPr/>
                    <a:lstStyle/>
                    <a:p>
                      <a:pPr marL="0" marR="0" algn="ctr">
                        <a:lnSpc>
                          <a:spcPct val="107000"/>
                        </a:lnSpc>
                        <a:spcBef>
                          <a:spcPts val="0"/>
                        </a:spcBef>
                        <a:spcAft>
                          <a:spcPts val="0"/>
                        </a:spcAft>
                      </a:pPr>
                      <a:r>
                        <a:rPr lang="en-US" sz="1200">
                          <a:effectLst/>
                        </a:rPr>
                        <a:t>-3 to +3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0.11</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0.21</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0.65</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163610523"/>
                  </a:ext>
                </a:extLst>
              </a:tr>
              <a:tr h="182880">
                <a:tc>
                  <a:txBody>
                    <a:bodyPr/>
                    <a:lstStyle/>
                    <a:p>
                      <a:pPr marL="0" marR="0" algn="ctr">
                        <a:lnSpc>
                          <a:spcPct val="107000"/>
                        </a:lnSpc>
                        <a:spcBef>
                          <a:spcPts val="0"/>
                        </a:spcBef>
                        <a:spcAft>
                          <a:spcPts val="0"/>
                        </a:spcAft>
                      </a:pPr>
                      <a:r>
                        <a:rPr lang="en-US" sz="1200">
                          <a:effectLst/>
                        </a:rPr>
                        <a:t>0 to + 6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0.37</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0.18</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0.21</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0.61</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0.60</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2272808155"/>
                  </a:ext>
                </a:extLst>
              </a:tr>
              <a:tr h="182880">
                <a:tc>
                  <a:txBody>
                    <a:bodyPr/>
                    <a:lstStyle/>
                    <a:p>
                      <a:pPr marL="0" marR="0" algn="ctr">
                        <a:lnSpc>
                          <a:spcPct val="107000"/>
                        </a:lnSpc>
                        <a:spcBef>
                          <a:spcPts val="0"/>
                        </a:spcBef>
                        <a:spcAft>
                          <a:spcPts val="0"/>
                        </a:spcAft>
                      </a:pPr>
                      <a:r>
                        <a:rPr lang="en-US" sz="1200">
                          <a:effectLst/>
                        </a:rPr>
                        <a:t>+3 to +9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0.06*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0.07*</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0.61</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0.12</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71059340"/>
                  </a:ext>
                </a:extLst>
              </a:tr>
              <a:tr h="182880">
                <a:tc>
                  <a:txBody>
                    <a:bodyPr/>
                    <a:lstStyle/>
                    <a:p>
                      <a:pPr marL="0" marR="0" algn="ctr">
                        <a:lnSpc>
                          <a:spcPct val="107000"/>
                        </a:lnSpc>
                        <a:spcBef>
                          <a:spcPts val="0"/>
                        </a:spcBef>
                        <a:spcAft>
                          <a:spcPts val="0"/>
                        </a:spcAft>
                      </a:pPr>
                      <a:r>
                        <a:rPr lang="en-US" sz="1200">
                          <a:effectLst/>
                        </a:rPr>
                        <a:t>+6 to +12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0.07*</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0.04**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0.50</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0.14</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482197587"/>
                  </a:ext>
                </a:extLst>
              </a:tr>
              <a:tr h="182880">
                <a:tc>
                  <a:txBody>
                    <a:bodyPr/>
                    <a:lstStyle/>
                    <a:p>
                      <a:pPr marL="0" marR="0" algn="ctr">
                        <a:lnSpc>
                          <a:spcPct val="107000"/>
                        </a:lnSpc>
                        <a:spcBef>
                          <a:spcPts val="0"/>
                        </a:spcBef>
                        <a:spcAft>
                          <a:spcPts val="0"/>
                        </a:spcAft>
                      </a:pPr>
                      <a:r>
                        <a:rPr lang="en-US" sz="1200">
                          <a:effectLst/>
                        </a:rPr>
                        <a:t>+9 to + 15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0.07*</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0.93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0.02**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0.25</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1062576066"/>
                  </a:ext>
                </a:extLst>
              </a:tr>
              <a:tr h="182880">
                <a:tc>
                  <a:txBody>
                    <a:bodyPr/>
                    <a:lstStyle/>
                    <a:p>
                      <a:pPr marL="0" marR="0" algn="ctr">
                        <a:lnSpc>
                          <a:spcPct val="107000"/>
                        </a:lnSpc>
                        <a:spcBef>
                          <a:spcPts val="0"/>
                        </a:spcBef>
                        <a:spcAft>
                          <a:spcPts val="0"/>
                        </a:spcAft>
                      </a:pPr>
                      <a:r>
                        <a:rPr lang="en-US" sz="1200">
                          <a:effectLst/>
                        </a:rPr>
                        <a:t>+12 to + 18</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0.61</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0.11</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0.83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0.26</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215671524"/>
                  </a:ext>
                </a:extLst>
              </a:tr>
              <a:tr h="182880">
                <a:tc>
                  <a:txBody>
                    <a:bodyPr/>
                    <a:lstStyle/>
                    <a:p>
                      <a:pPr marL="0" marR="0" algn="ctr">
                        <a:lnSpc>
                          <a:spcPct val="107000"/>
                        </a:lnSpc>
                        <a:spcBef>
                          <a:spcPts val="0"/>
                        </a:spcBef>
                        <a:spcAft>
                          <a:spcPts val="0"/>
                        </a:spcAft>
                      </a:pPr>
                      <a:r>
                        <a:rPr lang="en-US" sz="1200">
                          <a:effectLst/>
                        </a:rPr>
                        <a:t>+ 15 to + 21</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0.81</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0.28</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0.94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0.15</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2636814337"/>
                  </a:ext>
                </a:extLst>
              </a:tr>
              <a:tr h="182880">
                <a:tc>
                  <a:txBody>
                    <a:bodyPr/>
                    <a:lstStyle/>
                    <a:p>
                      <a:pPr marL="0" marR="0" algn="ctr">
                        <a:lnSpc>
                          <a:spcPct val="107000"/>
                        </a:lnSpc>
                        <a:spcBef>
                          <a:spcPts val="0"/>
                        </a:spcBef>
                        <a:spcAft>
                          <a:spcPts val="0"/>
                        </a:spcAft>
                      </a:pPr>
                      <a:r>
                        <a:rPr lang="en-US" sz="1200">
                          <a:effectLst/>
                        </a:rPr>
                        <a:t>+18 to +24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0.75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0.38</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806091978"/>
                  </a:ext>
                </a:extLst>
              </a:tr>
              <a:tr h="182880">
                <a:tc>
                  <a:txBody>
                    <a:bodyPr/>
                    <a:lstStyle/>
                    <a:p>
                      <a:pPr marL="0" marR="0" algn="ctr">
                        <a:lnSpc>
                          <a:spcPct val="107000"/>
                        </a:lnSpc>
                        <a:spcBef>
                          <a:spcPts val="0"/>
                        </a:spcBef>
                        <a:spcAft>
                          <a:spcPts val="0"/>
                        </a:spcAft>
                      </a:pPr>
                      <a:r>
                        <a:rPr lang="en-US" sz="1200">
                          <a:effectLst/>
                        </a:rPr>
                        <a:t>-17 to 0</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0.18</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0.31</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0.27</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0.11</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0.55</a:t>
                      </a:r>
                      <a:endParaRPr lang="en-US" sz="1200">
                        <a:effectLst/>
                        <a:latin typeface="Times New Roman" panose="02020603050405020304" pitchFamily="18" charset="0"/>
                        <a:ea typeface="Calibri" panose="020F0502020204030204" pitchFamily="34" charset="0"/>
                      </a:endParaRPr>
                    </a:p>
                  </a:txBody>
                  <a:tcPr marL="68580" marR="68580" marT="0" marB="0" anchor="b"/>
                </a:tc>
                <a:extLst>
                  <a:ext uri="{0D108BD9-81ED-4DB2-BD59-A6C34878D82A}">
                    <a16:rowId xmlns:a16="http://schemas.microsoft.com/office/drawing/2014/main" val="557135367"/>
                  </a:ext>
                </a:extLst>
              </a:tr>
              <a:tr h="182880">
                <a:tc>
                  <a:txBody>
                    <a:bodyPr/>
                    <a:lstStyle/>
                    <a:p>
                      <a:pPr marL="0" marR="0" algn="ctr">
                        <a:lnSpc>
                          <a:spcPct val="107000"/>
                        </a:lnSpc>
                        <a:spcBef>
                          <a:spcPts val="0"/>
                        </a:spcBef>
                        <a:spcAft>
                          <a:spcPts val="0"/>
                        </a:spcAft>
                      </a:pPr>
                      <a:r>
                        <a:rPr lang="en-US" sz="1200">
                          <a:effectLst/>
                        </a:rPr>
                        <a:t>0 to 24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0.08*</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0.39</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0.04**</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0.70</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dirty="0">
                          <a:effectLst/>
                        </a:rPr>
                        <a:t>0.28</a:t>
                      </a:r>
                      <a:endParaRPr lang="en-US" sz="1200" dirty="0">
                        <a:effectLst/>
                        <a:latin typeface="Times New Roman" panose="02020603050405020304" pitchFamily="18" charset="0"/>
                        <a:ea typeface="Calibri" panose="020F0502020204030204" pitchFamily="34" charset="0"/>
                      </a:endParaRPr>
                    </a:p>
                  </a:txBody>
                  <a:tcPr marL="68580" marR="68580" marT="0" marB="0" anchor="b"/>
                </a:tc>
                <a:extLst>
                  <a:ext uri="{0D108BD9-81ED-4DB2-BD59-A6C34878D82A}">
                    <a16:rowId xmlns:a16="http://schemas.microsoft.com/office/drawing/2014/main" val="2415982391"/>
                  </a:ext>
                </a:extLst>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1273422052"/>
              </p:ext>
            </p:extLst>
          </p:nvPr>
        </p:nvGraphicFramePr>
        <p:xfrm>
          <a:off x="6254750" y="3173611"/>
          <a:ext cx="5937250" cy="3327019"/>
        </p:xfrm>
        <a:graphic>
          <a:graphicData uri="http://schemas.openxmlformats.org/drawingml/2006/table">
            <a:tbl>
              <a:tblPr firstRow="1" firstCol="1" bandRow="1">
                <a:tableStyleId>{5C22544A-7EE6-4342-B048-85BDC9FD1C3A}</a:tableStyleId>
              </a:tblPr>
              <a:tblGrid>
                <a:gridCol w="989330">
                  <a:extLst>
                    <a:ext uri="{9D8B030D-6E8A-4147-A177-3AD203B41FA5}">
                      <a16:colId xmlns:a16="http://schemas.microsoft.com/office/drawing/2014/main" val="301306204"/>
                    </a:ext>
                  </a:extLst>
                </a:gridCol>
                <a:gridCol w="989330">
                  <a:extLst>
                    <a:ext uri="{9D8B030D-6E8A-4147-A177-3AD203B41FA5}">
                      <a16:colId xmlns:a16="http://schemas.microsoft.com/office/drawing/2014/main" val="1815590101"/>
                    </a:ext>
                  </a:extLst>
                </a:gridCol>
                <a:gridCol w="989330">
                  <a:extLst>
                    <a:ext uri="{9D8B030D-6E8A-4147-A177-3AD203B41FA5}">
                      <a16:colId xmlns:a16="http://schemas.microsoft.com/office/drawing/2014/main" val="1699700028"/>
                    </a:ext>
                  </a:extLst>
                </a:gridCol>
                <a:gridCol w="989330">
                  <a:extLst>
                    <a:ext uri="{9D8B030D-6E8A-4147-A177-3AD203B41FA5}">
                      <a16:colId xmlns:a16="http://schemas.microsoft.com/office/drawing/2014/main" val="552125944"/>
                    </a:ext>
                  </a:extLst>
                </a:gridCol>
                <a:gridCol w="989965">
                  <a:extLst>
                    <a:ext uri="{9D8B030D-6E8A-4147-A177-3AD203B41FA5}">
                      <a16:colId xmlns:a16="http://schemas.microsoft.com/office/drawing/2014/main" val="1926962247"/>
                    </a:ext>
                  </a:extLst>
                </a:gridCol>
                <a:gridCol w="989965">
                  <a:extLst>
                    <a:ext uri="{9D8B030D-6E8A-4147-A177-3AD203B41FA5}">
                      <a16:colId xmlns:a16="http://schemas.microsoft.com/office/drawing/2014/main" val="1378058774"/>
                    </a:ext>
                  </a:extLst>
                </a:gridCol>
              </a:tblGrid>
              <a:tr h="182880">
                <a:tc>
                  <a:txBody>
                    <a:bodyPr/>
                    <a:lstStyle/>
                    <a:p>
                      <a:pPr marL="0" marR="0">
                        <a:lnSpc>
                          <a:spcPct val="107000"/>
                        </a:lnSpc>
                        <a:spcBef>
                          <a:spcPts val="0"/>
                        </a:spcBef>
                        <a:spcAft>
                          <a:spcPts val="0"/>
                        </a:spcAft>
                      </a:pPr>
                      <a:r>
                        <a:rPr lang="en-US" sz="1200">
                          <a:effectLst/>
                        </a:rPr>
                        <a:t>Months Since Birth</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Full Sample </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College Educated</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Less Than College</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White Collar</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Blue Collar</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1356515463"/>
                  </a:ext>
                </a:extLst>
              </a:tr>
              <a:tr h="182880">
                <a:tc>
                  <a:txBody>
                    <a:bodyPr/>
                    <a:lstStyle/>
                    <a:p>
                      <a:pPr marL="0" marR="0" algn="ctr">
                        <a:lnSpc>
                          <a:spcPct val="107000"/>
                        </a:lnSpc>
                        <a:spcBef>
                          <a:spcPts val="0"/>
                        </a:spcBef>
                        <a:spcAft>
                          <a:spcPts val="0"/>
                        </a:spcAft>
                      </a:pPr>
                      <a:r>
                        <a:rPr lang="en-US" sz="1200">
                          <a:effectLst/>
                        </a:rPr>
                        <a:t>-17 to -12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0.00</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0.17</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-0.12</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0.03</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0.21</a:t>
                      </a:r>
                      <a:endParaRPr lang="en-US" sz="1200">
                        <a:effectLst/>
                        <a:latin typeface="Times New Roman" panose="02020603050405020304" pitchFamily="18" charset="0"/>
                        <a:ea typeface="Calibri" panose="020F0502020204030204" pitchFamily="34" charset="0"/>
                      </a:endParaRPr>
                    </a:p>
                  </a:txBody>
                  <a:tcPr marL="68580" marR="68580" marT="0" marB="0" anchor="b"/>
                </a:tc>
                <a:extLst>
                  <a:ext uri="{0D108BD9-81ED-4DB2-BD59-A6C34878D82A}">
                    <a16:rowId xmlns:a16="http://schemas.microsoft.com/office/drawing/2014/main" val="4015352328"/>
                  </a:ext>
                </a:extLst>
              </a:tr>
              <a:tr h="182880">
                <a:tc>
                  <a:txBody>
                    <a:bodyPr/>
                    <a:lstStyle/>
                    <a:p>
                      <a:pPr marL="0" marR="0" algn="ctr">
                        <a:lnSpc>
                          <a:spcPct val="107000"/>
                        </a:lnSpc>
                        <a:spcBef>
                          <a:spcPts val="0"/>
                        </a:spcBef>
                        <a:spcAft>
                          <a:spcPts val="0"/>
                        </a:spcAft>
                      </a:pPr>
                      <a:r>
                        <a:rPr lang="en-US" sz="1200">
                          <a:effectLst/>
                        </a:rPr>
                        <a:t>-15 to -9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0.04</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0.24</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-0.11</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0.05</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0.33</a:t>
                      </a:r>
                      <a:endParaRPr lang="en-US" sz="1200">
                        <a:effectLst/>
                        <a:latin typeface="Times New Roman" panose="02020603050405020304" pitchFamily="18" charset="0"/>
                        <a:ea typeface="Calibri" panose="020F0502020204030204" pitchFamily="34" charset="0"/>
                      </a:endParaRPr>
                    </a:p>
                  </a:txBody>
                  <a:tcPr marL="68580" marR="68580" marT="0" marB="0" anchor="b"/>
                </a:tc>
                <a:extLst>
                  <a:ext uri="{0D108BD9-81ED-4DB2-BD59-A6C34878D82A}">
                    <a16:rowId xmlns:a16="http://schemas.microsoft.com/office/drawing/2014/main" val="3041164738"/>
                  </a:ext>
                </a:extLst>
              </a:tr>
              <a:tr h="182880">
                <a:tc>
                  <a:txBody>
                    <a:bodyPr/>
                    <a:lstStyle/>
                    <a:p>
                      <a:pPr marL="0" marR="0" algn="ctr">
                        <a:lnSpc>
                          <a:spcPct val="107000"/>
                        </a:lnSpc>
                        <a:spcBef>
                          <a:spcPts val="0"/>
                        </a:spcBef>
                        <a:spcAft>
                          <a:spcPts val="0"/>
                        </a:spcAft>
                      </a:pPr>
                      <a:r>
                        <a:rPr lang="en-US" sz="1200">
                          <a:effectLst/>
                        </a:rPr>
                        <a:t>-12 to -6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0.03</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0.32</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-0.19</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0.09</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0.14</a:t>
                      </a:r>
                      <a:endParaRPr lang="en-US" sz="1200">
                        <a:effectLst/>
                        <a:latin typeface="Times New Roman" panose="02020603050405020304" pitchFamily="18" charset="0"/>
                        <a:ea typeface="Calibri" panose="020F0502020204030204" pitchFamily="34" charset="0"/>
                      </a:endParaRPr>
                    </a:p>
                  </a:txBody>
                  <a:tcPr marL="68580" marR="68580" marT="0" marB="0" anchor="b"/>
                </a:tc>
                <a:extLst>
                  <a:ext uri="{0D108BD9-81ED-4DB2-BD59-A6C34878D82A}">
                    <a16:rowId xmlns:a16="http://schemas.microsoft.com/office/drawing/2014/main" val="448745234"/>
                  </a:ext>
                </a:extLst>
              </a:tr>
              <a:tr h="182880">
                <a:tc>
                  <a:txBody>
                    <a:bodyPr/>
                    <a:lstStyle/>
                    <a:p>
                      <a:pPr marL="0" marR="0" algn="ctr">
                        <a:lnSpc>
                          <a:spcPct val="107000"/>
                        </a:lnSpc>
                        <a:spcBef>
                          <a:spcPts val="0"/>
                        </a:spcBef>
                        <a:spcAft>
                          <a:spcPts val="0"/>
                        </a:spcAft>
                      </a:pPr>
                      <a:r>
                        <a:rPr lang="en-US" sz="1200">
                          <a:effectLst/>
                        </a:rPr>
                        <a:t>-9 to -3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-0.06</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0.31</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-0.34</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0.07</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-0.20</a:t>
                      </a:r>
                      <a:endParaRPr lang="en-US" sz="1200">
                        <a:effectLst/>
                        <a:latin typeface="Times New Roman" panose="02020603050405020304" pitchFamily="18" charset="0"/>
                        <a:ea typeface="Calibri" panose="020F0502020204030204" pitchFamily="34" charset="0"/>
                      </a:endParaRPr>
                    </a:p>
                  </a:txBody>
                  <a:tcPr marL="68580" marR="68580" marT="0" marB="0" anchor="b"/>
                </a:tc>
                <a:extLst>
                  <a:ext uri="{0D108BD9-81ED-4DB2-BD59-A6C34878D82A}">
                    <a16:rowId xmlns:a16="http://schemas.microsoft.com/office/drawing/2014/main" val="2632649052"/>
                  </a:ext>
                </a:extLst>
              </a:tr>
              <a:tr h="182880">
                <a:tc>
                  <a:txBody>
                    <a:bodyPr/>
                    <a:lstStyle/>
                    <a:p>
                      <a:pPr marL="0" marR="0" algn="ctr">
                        <a:lnSpc>
                          <a:spcPct val="107000"/>
                        </a:lnSpc>
                        <a:spcBef>
                          <a:spcPts val="0"/>
                        </a:spcBef>
                        <a:spcAft>
                          <a:spcPts val="0"/>
                        </a:spcAft>
                      </a:pPr>
                      <a:r>
                        <a:rPr lang="en-US" sz="1200">
                          <a:effectLst/>
                        </a:rPr>
                        <a:t>-6 to 0</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-0.03</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0.24</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-0.25</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0.10</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-0.26</a:t>
                      </a:r>
                      <a:endParaRPr lang="en-US" sz="1200">
                        <a:effectLst/>
                        <a:latin typeface="Times New Roman" panose="02020603050405020304" pitchFamily="18" charset="0"/>
                        <a:ea typeface="Calibri" panose="020F0502020204030204" pitchFamily="34" charset="0"/>
                      </a:endParaRPr>
                    </a:p>
                  </a:txBody>
                  <a:tcPr marL="68580" marR="68580" marT="0" marB="0" anchor="b"/>
                </a:tc>
                <a:extLst>
                  <a:ext uri="{0D108BD9-81ED-4DB2-BD59-A6C34878D82A}">
                    <a16:rowId xmlns:a16="http://schemas.microsoft.com/office/drawing/2014/main" val="2464999429"/>
                  </a:ext>
                </a:extLst>
              </a:tr>
              <a:tr h="182880">
                <a:tc>
                  <a:txBody>
                    <a:bodyPr/>
                    <a:lstStyle/>
                    <a:p>
                      <a:pPr marL="0" marR="0" algn="ctr">
                        <a:lnSpc>
                          <a:spcPct val="107000"/>
                        </a:lnSpc>
                        <a:spcBef>
                          <a:spcPts val="0"/>
                        </a:spcBef>
                        <a:spcAft>
                          <a:spcPts val="0"/>
                        </a:spcAft>
                      </a:pPr>
                      <a:r>
                        <a:rPr lang="en-US" sz="1200">
                          <a:effectLst/>
                        </a:rPr>
                        <a:t>-3 to +3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0.00</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0.20</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-0.19</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0.09</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-0.18</a:t>
                      </a:r>
                      <a:endParaRPr lang="en-US" sz="1200">
                        <a:effectLst/>
                        <a:latin typeface="Times New Roman" panose="02020603050405020304" pitchFamily="18" charset="0"/>
                        <a:ea typeface="Calibri" panose="020F0502020204030204" pitchFamily="34" charset="0"/>
                      </a:endParaRPr>
                    </a:p>
                  </a:txBody>
                  <a:tcPr marL="68580" marR="68580" marT="0" marB="0" anchor="b"/>
                </a:tc>
                <a:extLst>
                  <a:ext uri="{0D108BD9-81ED-4DB2-BD59-A6C34878D82A}">
                    <a16:rowId xmlns:a16="http://schemas.microsoft.com/office/drawing/2014/main" val="40880679"/>
                  </a:ext>
                </a:extLst>
              </a:tr>
              <a:tr h="182880">
                <a:tc>
                  <a:txBody>
                    <a:bodyPr/>
                    <a:lstStyle/>
                    <a:p>
                      <a:pPr marL="0" marR="0" algn="ctr">
                        <a:lnSpc>
                          <a:spcPct val="107000"/>
                        </a:lnSpc>
                        <a:spcBef>
                          <a:spcPts val="0"/>
                        </a:spcBef>
                        <a:spcAft>
                          <a:spcPts val="0"/>
                        </a:spcAft>
                      </a:pPr>
                      <a:r>
                        <a:rPr lang="en-US" sz="1200">
                          <a:effectLst/>
                        </a:rPr>
                        <a:t>0 to + 6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-0.03</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0.27</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-0.28</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0.11</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-0.07</a:t>
                      </a:r>
                      <a:endParaRPr lang="en-US" sz="1200">
                        <a:effectLst/>
                        <a:latin typeface="Times New Roman" panose="02020603050405020304" pitchFamily="18" charset="0"/>
                        <a:ea typeface="Calibri" panose="020F0502020204030204" pitchFamily="34" charset="0"/>
                      </a:endParaRPr>
                    </a:p>
                  </a:txBody>
                  <a:tcPr marL="68580" marR="68580" marT="0" marB="0" anchor="b"/>
                </a:tc>
                <a:extLst>
                  <a:ext uri="{0D108BD9-81ED-4DB2-BD59-A6C34878D82A}">
                    <a16:rowId xmlns:a16="http://schemas.microsoft.com/office/drawing/2014/main" val="2047449784"/>
                  </a:ext>
                </a:extLst>
              </a:tr>
              <a:tr h="182880">
                <a:tc>
                  <a:txBody>
                    <a:bodyPr/>
                    <a:lstStyle/>
                    <a:p>
                      <a:pPr marL="0" marR="0" algn="ctr">
                        <a:lnSpc>
                          <a:spcPct val="107000"/>
                        </a:lnSpc>
                        <a:spcBef>
                          <a:spcPts val="0"/>
                        </a:spcBef>
                        <a:spcAft>
                          <a:spcPts val="0"/>
                        </a:spcAft>
                      </a:pPr>
                      <a:r>
                        <a:rPr lang="en-US" sz="1200">
                          <a:effectLst/>
                        </a:rPr>
                        <a:t>+3 to +9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-0.10</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0.35</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-0.44</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0.14</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-0.30</a:t>
                      </a:r>
                      <a:endParaRPr lang="en-US" sz="1200">
                        <a:effectLst/>
                        <a:latin typeface="Times New Roman" panose="02020603050405020304" pitchFamily="18" charset="0"/>
                        <a:ea typeface="Calibri" panose="020F0502020204030204" pitchFamily="34" charset="0"/>
                      </a:endParaRPr>
                    </a:p>
                  </a:txBody>
                  <a:tcPr marL="68580" marR="68580" marT="0" marB="0" anchor="b"/>
                </a:tc>
                <a:extLst>
                  <a:ext uri="{0D108BD9-81ED-4DB2-BD59-A6C34878D82A}">
                    <a16:rowId xmlns:a16="http://schemas.microsoft.com/office/drawing/2014/main" val="2035285977"/>
                  </a:ext>
                </a:extLst>
              </a:tr>
              <a:tr h="182880">
                <a:tc>
                  <a:txBody>
                    <a:bodyPr/>
                    <a:lstStyle/>
                    <a:p>
                      <a:pPr marL="0" marR="0" algn="ctr">
                        <a:lnSpc>
                          <a:spcPct val="107000"/>
                        </a:lnSpc>
                        <a:spcBef>
                          <a:spcPts val="0"/>
                        </a:spcBef>
                        <a:spcAft>
                          <a:spcPts val="0"/>
                        </a:spcAft>
                      </a:pPr>
                      <a:r>
                        <a:rPr lang="en-US" sz="1200">
                          <a:effectLst/>
                        </a:rPr>
                        <a:t>+6 to +12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-0.16</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0.31</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-0.51</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0.09</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-0.50</a:t>
                      </a:r>
                      <a:endParaRPr lang="en-US" sz="1200">
                        <a:effectLst/>
                        <a:latin typeface="Times New Roman" panose="02020603050405020304" pitchFamily="18" charset="0"/>
                        <a:ea typeface="Calibri" panose="020F0502020204030204" pitchFamily="34" charset="0"/>
                      </a:endParaRPr>
                    </a:p>
                  </a:txBody>
                  <a:tcPr marL="68580" marR="68580" marT="0" marB="0" anchor="b"/>
                </a:tc>
                <a:extLst>
                  <a:ext uri="{0D108BD9-81ED-4DB2-BD59-A6C34878D82A}">
                    <a16:rowId xmlns:a16="http://schemas.microsoft.com/office/drawing/2014/main" val="664276881"/>
                  </a:ext>
                </a:extLst>
              </a:tr>
              <a:tr h="182880">
                <a:tc>
                  <a:txBody>
                    <a:bodyPr/>
                    <a:lstStyle/>
                    <a:p>
                      <a:pPr marL="0" marR="0" algn="ctr">
                        <a:lnSpc>
                          <a:spcPct val="107000"/>
                        </a:lnSpc>
                        <a:spcBef>
                          <a:spcPts val="0"/>
                        </a:spcBef>
                        <a:spcAft>
                          <a:spcPts val="0"/>
                        </a:spcAft>
                      </a:pPr>
                      <a:r>
                        <a:rPr lang="en-US" sz="1200">
                          <a:effectLst/>
                        </a:rPr>
                        <a:t>+9 to + 15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-0.22</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0.12</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-0.51</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-0.03</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-0.61</a:t>
                      </a:r>
                      <a:endParaRPr lang="en-US" sz="1200">
                        <a:effectLst/>
                        <a:latin typeface="Times New Roman" panose="02020603050405020304" pitchFamily="18" charset="0"/>
                        <a:ea typeface="Calibri" panose="020F0502020204030204" pitchFamily="34" charset="0"/>
                      </a:endParaRPr>
                    </a:p>
                  </a:txBody>
                  <a:tcPr marL="68580" marR="68580" marT="0" marB="0" anchor="b"/>
                </a:tc>
                <a:extLst>
                  <a:ext uri="{0D108BD9-81ED-4DB2-BD59-A6C34878D82A}">
                    <a16:rowId xmlns:a16="http://schemas.microsoft.com/office/drawing/2014/main" val="912359453"/>
                  </a:ext>
                </a:extLst>
              </a:tr>
              <a:tr h="182880">
                <a:tc>
                  <a:txBody>
                    <a:bodyPr/>
                    <a:lstStyle/>
                    <a:p>
                      <a:pPr marL="0" marR="0" algn="ctr">
                        <a:lnSpc>
                          <a:spcPct val="107000"/>
                        </a:lnSpc>
                        <a:spcBef>
                          <a:spcPts val="0"/>
                        </a:spcBef>
                        <a:spcAft>
                          <a:spcPts val="0"/>
                        </a:spcAft>
                      </a:pPr>
                      <a:r>
                        <a:rPr lang="en-US" sz="1200">
                          <a:effectLst/>
                        </a:rPr>
                        <a:t>+12 to + 18</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-0.21</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0.18</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-0.51</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-0.09</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-0.72</a:t>
                      </a:r>
                      <a:endParaRPr lang="en-US" sz="1200">
                        <a:effectLst/>
                        <a:latin typeface="Times New Roman" panose="02020603050405020304" pitchFamily="18" charset="0"/>
                        <a:ea typeface="Calibri" panose="020F0502020204030204" pitchFamily="34" charset="0"/>
                      </a:endParaRPr>
                    </a:p>
                  </a:txBody>
                  <a:tcPr marL="68580" marR="68580" marT="0" marB="0" anchor="b"/>
                </a:tc>
                <a:extLst>
                  <a:ext uri="{0D108BD9-81ED-4DB2-BD59-A6C34878D82A}">
                    <a16:rowId xmlns:a16="http://schemas.microsoft.com/office/drawing/2014/main" val="3780643006"/>
                  </a:ext>
                </a:extLst>
              </a:tr>
              <a:tr h="182880">
                <a:tc>
                  <a:txBody>
                    <a:bodyPr/>
                    <a:lstStyle/>
                    <a:p>
                      <a:pPr marL="0" marR="0" algn="ctr">
                        <a:lnSpc>
                          <a:spcPct val="107000"/>
                        </a:lnSpc>
                        <a:spcBef>
                          <a:spcPts val="0"/>
                        </a:spcBef>
                        <a:spcAft>
                          <a:spcPts val="0"/>
                        </a:spcAft>
                      </a:pPr>
                      <a:r>
                        <a:rPr lang="en-US" sz="1200">
                          <a:effectLst/>
                        </a:rPr>
                        <a:t>+ 15 to + 21</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-0.18</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0.17</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-0.45</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-0.14</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-0.22</a:t>
                      </a:r>
                      <a:endParaRPr lang="en-US" sz="1200">
                        <a:effectLst/>
                        <a:latin typeface="Times New Roman" panose="02020603050405020304" pitchFamily="18" charset="0"/>
                        <a:ea typeface="Calibri" panose="020F0502020204030204" pitchFamily="34" charset="0"/>
                      </a:endParaRPr>
                    </a:p>
                  </a:txBody>
                  <a:tcPr marL="68580" marR="68580" marT="0" marB="0" anchor="b"/>
                </a:tc>
                <a:extLst>
                  <a:ext uri="{0D108BD9-81ED-4DB2-BD59-A6C34878D82A}">
                    <a16:rowId xmlns:a16="http://schemas.microsoft.com/office/drawing/2014/main" val="3457768666"/>
                  </a:ext>
                </a:extLst>
              </a:tr>
              <a:tr h="182880">
                <a:tc>
                  <a:txBody>
                    <a:bodyPr/>
                    <a:lstStyle/>
                    <a:p>
                      <a:pPr marL="0" marR="0" algn="ctr">
                        <a:lnSpc>
                          <a:spcPct val="107000"/>
                        </a:lnSpc>
                        <a:spcBef>
                          <a:spcPts val="0"/>
                        </a:spcBef>
                        <a:spcAft>
                          <a:spcPts val="0"/>
                        </a:spcAft>
                      </a:pPr>
                      <a:r>
                        <a:rPr lang="en-US" sz="1200">
                          <a:effectLst/>
                        </a:rPr>
                        <a:t>+18 to +24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-0.10</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0.18</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-0.34</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-0.05</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0.45</a:t>
                      </a:r>
                      <a:endParaRPr lang="en-US" sz="1200">
                        <a:effectLst/>
                        <a:latin typeface="Times New Roman" panose="02020603050405020304" pitchFamily="18" charset="0"/>
                        <a:ea typeface="Calibri" panose="020F0502020204030204" pitchFamily="34" charset="0"/>
                      </a:endParaRPr>
                    </a:p>
                  </a:txBody>
                  <a:tcPr marL="68580" marR="68580" marT="0" marB="0" anchor="b"/>
                </a:tc>
                <a:extLst>
                  <a:ext uri="{0D108BD9-81ED-4DB2-BD59-A6C34878D82A}">
                    <a16:rowId xmlns:a16="http://schemas.microsoft.com/office/drawing/2014/main" val="1393171155"/>
                  </a:ext>
                </a:extLst>
              </a:tr>
              <a:tr h="182880">
                <a:tc>
                  <a:txBody>
                    <a:bodyPr/>
                    <a:lstStyle/>
                    <a:p>
                      <a:pPr marL="0" marR="0" algn="ctr">
                        <a:lnSpc>
                          <a:spcPct val="107000"/>
                        </a:lnSpc>
                        <a:spcBef>
                          <a:spcPts val="0"/>
                        </a:spcBef>
                        <a:spcAft>
                          <a:spcPts val="0"/>
                        </a:spcAft>
                      </a:pPr>
                      <a:r>
                        <a:rPr lang="en-US" sz="1200">
                          <a:effectLst/>
                        </a:rPr>
                        <a:t>-17 to 0</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0.00</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0.64</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-0.49</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0.17</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0.05</a:t>
                      </a:r>
                      <a:endParaRPr lang="en-US" sz="1200">
                        <a:effectLst/>
                        <a:latin typeface="Times New Roman" panose="02020603050405020304" pitchFamily="18" charset="0"/>
                        <a:ea typeface="Calibri" panose="020F0502020204030204" pitchFamily="34" charset="0"/>
                      </a:endParaRPr>
                    </a:p>
                  </a:txBody>
                  <a:tcPr marL="68580" marR="68580" marT="0" marB="0" anchor="b"/>
                </a:tc>
                <a:extLst>
                  <a:ext uri="{0D108BD9-81ED-4DB2-BD59-A6C34878D82A}">
                    <a16:rowId xmlns:a16="http://schemas.microsoft.com/office/drawing/2014/main" val="1126034768"/>
                  </a:ext>
                </a:extLst>
              </a:tr>
              <a:tr h="182880">
                <a:tc>
                  <a:txBody>
                    <a:bodyPr/>
                    <a:lstStyle/>
                    <a:p>
                      <a:pPr marL="0" marR="0" algn="ctr">
                        <a:lnSpc>
                          <a:spcPct val="107000"/>
                        </a:lnSpc>
                        <a:spcBef>
                          <a:spcPts val="0"/>
                        </a:spcBef>
                        <a:spcAft>
                          <a:spcPts val="0"/>
                        </a:spcAft>
                      </a:pPr>
                      <a:r>
                        <a:rPr lang="en-US" sz="1200">
                          <a:effectLst/>
                        </a:rPr>
                        <a:t>0 to 24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-0.43</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0.83</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-1.43</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0.07</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dirty="0">
                          <a:effectLst/>
                        </a:rPr>
                        <a:t>-0.64</a:t>
                      </a:r>
                      <a:endParaRPr lang="en-US" sz="1200" dirty="0">
                        <a:effectLst/>
                        <a:latin typeface="Times New Roman" panose="02020603050405020304" pitchFamily="18" charset="0"/>
                        <a:ea typeface="Calibri" panose="020F0502020204030204" pitchFamily="34" charset="0"/>
                      </a:endParaRPr>
                    </a:p>
                  </a:txBody>
                  <a:tcPr marL="68580" marR="68580" marT="0" marB="0" anchor="b"/>
                </a:tc>
                <a:extLst>
                  <a:ext uri="{0D108BD9-81ED-4DB2-BD59-A6C34878D82A}">
                    <a16:rowId xmlns:a16="http://schemas.microsoft.com/office/drawing/2014/main" val="2145617343"/>
                  </a:ext>
                </a:extLst>
              </a:tr>
            </a:tbl>
          </a:graphicData>
        </a:graphic>
      </p:graphicFrame>
    </p:spTree>
    <p:extLst>
      <p:ext uri="{BB962C8B-B14F-4D97-AF65-F5344CB8AC3E}">
        <p14:creationId xmlns:p14="http://schemas.microsoft.com/office/powerpoint/2010/main" val="7590458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52801" y="0"/>
            <a:ext cx="5245770" cy="6294922"/>
          </a:xfrm>
          <a:prstGeom prst="rect">
            <a:avLst/>
          </a:prstGeom>
        </p:spPr>
      </p:pic>
    </p:spTree>
    <p:extLst>
      <p:ext uri="{BB962C8B-B14F-4D97-AF65-F5344CB8AC3E}">
        <p14:creationId xmlns:p14="http://schemas.microsoft.com/office/powerpoint/2010/main" val="124208287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02669" y="0"/>
            <a:ext cx="5280527" cy="6336632"/>
          </a:xfrm>
          <a:prstGeom prst="rect">
            <a:avLst/>
          </a:prstGeom>
        </p:spPr>
      </p:pic>
    </p:spTree>
    <p:extLst>
      <p:ext uri="{BB962C8B-B14F-4D97-AF65-F5344CB8AC3E}">
        <p14:creationId xmlns:p14="http://schemas.microsoft.com/office/powerpoint/2010/main" val="377322320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50795" y="0"/>
            <a:ext cx="5253789" cy="6304547"/>
          </a:xfrm>
          <a:prstGeom prst="rect">
            <a:avLst/>
          </a:prstGeom>
        </p:spPr>
      </p:pic>
    </p:spTree>
    <p:extLst>
      <p:ext uri="{BB962C8B-B14F-4D97-AF65-F5344CB8AC3E}">
        <p14:creationId xmlns:p14="http://schemas.microsoft.com/office/powerpoint/2010/main" val="385885408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826167"/>
            <a:ext cx="6035842" cy="4828674"/>
          </a:xfrm>
          <a:prstGeom prst="rect">
            <a:avLst/>
          </a:prstGeom>
        </p:spPr>
      </p:pic>
      <p:graphicFrame>
        <p:nvGraphicFramePr>
          <p:cNvPr id="3" name="Table 2"/>
          <p:cNvGraphicFramePr>
            <a:graphicFrameLocks noGrp="1"/>
          </p:cNvGraphicFramePr>
          <p:nvPr>
            <p:extLst>
              <p:ext uri="{D42A27DB-BD31-4B8C-83A1-F6EECF244321}">
                <p14:modId xmlns:p14="http://schemas.microsoft.com/office/powerpoint/2010/main" val="3998481268"/>
              </p:ext>
            </p:extLst>
          </p:nvPr>
        </p:nvGraphicFramePr>
        <p:xfrm>
          <a:off x="6190164" y="-2"/>
          <a:ext cx="6001836" cy="3240506"/>
        </p:xfrm>
        <a:graphic>
          <a:graphicData uri="http://schemas.openxmlformats.org/drawingml/2006/table">
            <a:tbl>
              <a:tblPr firstRow="1" firstCol="1" bandRow="1">
                <a:tableStyleId>{5C22544A-7EE6-4342-B048-85BDC9FD1C3A}</a:tableStyleId>
              </a:tblPr>
              <a:tblGrid>
                <a:gridCol w="1500459">
                  <a:extLst>
                    <a:ext uri="{9D8B030D-6E8A-4147-A177-3AD203B41FA5}">
                      <a16:colId xmlns:a16="http://schemas.microsoft.com/office/drawing/2014/main" val="2994779552"/>
                    </a:ext>
                  </a:extLst>
                </a:gridCol>
                <a:gridCol w="1500459">
                  <a:extLst>
                    <a:ext uri="{9D8B030D-6E8A-4147-A177-3AD203B41FA5}">
                      <a16:colId xmlns:a16="http://schemas.microsoft.com/office/drawing/2014/main" val="90212447"/>
                    </a:ext>
                  </a:extLst>
                </a:gridCol>
                <a:gridCol w="1500459">
                  <a:extLst>
                    <a:ext uri="{9D8B030D-6E8A-4147-A177-3AD203B41FA5}">
                      <a16:colId xmlns:a16="http://schemas.microsoft.com/office/drawing/2014/main" val="2604961032"/>
                    </a:ext>
                  </a:extLst>
                </a:gridCol>
                <a:gridCol w="1500459">
                  <a:extLst>
                    <a:ext uri="{9D8B030D-6E8A-4147-A177-3AD203B41FA5}">
                      <a16:colId xmlns:a16="http://schemas.microsoft.com/office/drawing/2014/main" val="1795870714"/>
                    </a:ext>
                  </a:extLst>
                </a:gridCol>
              </a:tblGrid>
              <a:tr h="381236">
                <a:tc>
                  <a:txBody>
                    <a:bodyPr/>
                    <a:lstStyle/>
                    <a:p>
                      <a:r>
                        <a:rPr lang="en-US" sz="1200" dirty="0">
                          <a:effectLst/>
                        </a:rPr>
                        <a:t>Months Since Birth</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Labor-force Participation</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Working</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Looking</a:t>
                      </a:r>
                      <a:endParaRPr lang="en-US" sz="1200" dirty="0">
                        <a:effectLst/>
                        <a:latin typeface="Times New Roman" panose="02020603050405020304" pitchFamily="18" charset="0"/>
                      </a:endParaRPr>
                    </a:p>
                  </a:txBody>
                  <a:tcPr marL="68580" marR="68580" marT="0" marB="0"/>
                </a:tc>
                <a:extLst>
                  <a:ext uri="{0D108BD9-81ED-4DB2-BD59-A6C34878D82A}">
                    <a16:rowId xmlns:a16="http://schemas.microsoft.com/office/drawing/2014/main" val="3889165243"/>
                  </a:ext>
                </a:extLst>
              </a:tr>
              <a:tr h="190618">
                <a:tc>
                  <a:txBody>
                    <a:bodyPr/>
                    <a:lstStyle/>
                    <a:p>
                      <a:r>
                        <a:rPr lang="en-US" sz="1200" dirty="0">
                          <a:effectLst/>
                        </a:rPr>
                        <a:t>-17 to -12</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0.32</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0.13</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0.55</a:t>
                      </a:r>
                      <a:endParaRPr lang="en-US" sz="12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1936510517"/>
                  </a:ext>
                </a:extLst>
              </a:tr>
              <a:tr h="190618">
                <a:tc>
                  <a:txBody>
                    <a:bodyPr/>
                    <a:lstStyle/>
                    <a:p>
                      <a:r>
                        <a:rPr lang="en-US" sz="1200" dirty="0">
                          <a:effectLst/>
                        </a:rPr>
                        <a:t>-15 to -9</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0.63</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0.29</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0.59</a:t>
                      </a:r>
                      <a:endParaRPr lang="en-US" sz="12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877304621"/>
                  </a:ext>
                </a:extLst>
              </a:tr>
              <a:tr h="190618">
                <a:tc>
                  <a:txBody>
                    <a:bodyPr/>
                    <a:lstStyle/>
                    <a:p>
                      <a:r>
                        <a:rPr lang="en-US" sz="1200" dirty="0">
                          <a:effectLst/>
                        </a:rPr>
                        <a:t>-12 to -6</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0.72</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0.86</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0.73</a:t>
                      </a:r>
                      <a:endParaRPr lang="en-US" sz="12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2098528072"/>
                  </a:ext>
                </a:extLst>
              </a:tr>
              <a:tr h="190618">
                <a:tc>
                  <a:txBody>
                    <a:bodyPr/>
                    <a:lstStyle/>
                    <a:p>
                      <a:r>
                        <a:rPr lang="en-US" sz="1200" dirty="0">
                          <a:effectLst/>
                        </a:rPr>
                        <a:t>-9 to -3</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0.52</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0.53</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0.80</a:t>
                      </a:r>
                      <a:endParaRPr lang="en-US" sz="12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610932347"/>
                  </a:ext>
                </a:extLst>
              </a:tr>
              <a:tr h="190618">
                <a:tc>
                  <a:txBody>
                    <a:bodyPr/>
                    <a:lstStyle/>
                    <a:p>
                      <a:r>
                        <a:rPr lang="en-US" sz="1200" dirty="0">
                          <a:effectLst/>
                        </a:rPr>
                        <a:t>-6 to 0</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0.73</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0.40</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0.90</a:t>
                      </a:r>
                      <a:endParaRPr lang="en-US" sz="12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3725940846"/>
                  </a:ext>
                </a:extLst>
              </a:tr>
              <a:tr h="190618">
                <a:tc>
                  <a:txBody>
                    <a:bodyPr/>
                    <a:lstStyle/>
                    <a:p>
                      <a:r>
                        <a:rPr lang="en-US" sz="1200" dirty="0">
                          <a:effectLst/>
                        </a:rPr>
                        <a:t>-3 to +3</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0.82</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0.36</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0.65</a:t>
                      </a:r>
                      <a:endParaRPr lang="en-US" sz="12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3976528069"/>
                  </a:ext>
                </a:extLst>
              </a:tr>
              <a:tr h="190618">
                <a:tc>
                  <a:txBody>
                    <a:bodyPr/>
                    <a:lstStyle/>
                    <a:p>
                      <a:r>
                        <a:rPr lang="en-US" sz="1200" dirty="0">
                          <a:effectLst/>
                        </a:rPr>
                        <a:t>0 to + 6</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0.67</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0.58</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0.40</a:t>
                      </a:r>
                      <a:endParaRPr lang="en-US" sz="12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3302493563"/>
                  </a:ext>
                </a:extLst>
              </a:tr>
              <a:tr h="190618">
                <a:tc>
                  <a:txBody>
                    <a:bodyPr/>
                    <a:lstStyle/>
                    <a:p>
                      <a:r>
                        <a:rPr lang="en-US" sz="1200" dirty="0">
                          <a:effectLst/>
                        </a:rPr>
                        <a:t>+3 to +9</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0.40</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0.72</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0.43</a:t>
                      </a:r>
                      <a:endParaRPr lang="en-US" sz="12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3170085258"/>
                  </a:ext>
                </a:extLst>
              </a:tr>
              <a:tr h="190618">
                <a:tc>
                  <a:txBody>
                    <a:bodyPr/>
                    <a:lstStyle/>
                    <a:p>
                      <a:r>
                        <a:rPr lang="en-US" sz="1200" dirty="0">
                          <a:effectLst/>
                        </a:rPr>
                        <a:t>+6 to +12</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0.19</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0.44</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0.48</a:t>
                      </a:r>
                      <a:endParaRPr lang="en-US" sz="12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3794369212"/>
                  </a:ext>
                </a:extLst>
              </a:tr>
              <a:tr h="190618">
                <a:tc>
                  <a:txBody>
                    <a:bodyPr/>
                    <a:lstStyle/>
                    <a:p>
                      <a:r>
                        <a:rPr lang="en-US" sz="1200" dirty="0">
                          <a:effectLst/>
                        </a:rPr>
                        <a:t>+9 to + 15</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0.09*</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0.07*</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0.69</a:t>
                      </a:r>
                      <a:endParaRPr lang="en-US" sz="12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1874442794"/>
                  </a:ext>
                </a:extLst>
              </a:tr>
              <a:tr h="190618">
                <a:tc>
                  <a:txBody>
                    <a:bodyPr/>
                    <a:lstStyle/>
                    <a:p>
                      <a:r>
                        <a:rPr lang="en-US" sz="1200" dirty="0">
                          <a:effectLst/>
                        </a:rPr>
                        <a:t>+12 to + 18</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0.21</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0.26</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0.52</a:t>
                      </a:r>
                      <a:endParaRPr lang="en-US" sz="12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3860961429"/>
                  </a:ext>
                </a:extLst>
              </a:tr>
              <a:tr h="190618">
                <a:tc>
                  <a:txBody>
                    <a:bodyPr/>
                    <a:lstStyle/>
                    <a:p>
                      <a:r>
                        <a:rPr lang="en-US" sz="1200" dirty="0">
                          <a:effectLst/>
                        </a:rPr>
                        <a:t>+ 15 to + 21</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0.33</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0.42</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0.71</a:t>
                      </a:r>
                      <a:endParaRPr lang="en-US" sz="12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235630329"/>
                  </a:ext>
                </a:extLst>
              </a:tr>
              <a:tr h="190618">
                <a:tc>
                  <a:txBody>
                    <a:bodyPr/>
                    <a:lstStyle/>
                    <a:p>
                      <a:r>
                        <a:rPr lang="en-US" sz="1200" dirty="0">
                          <a:effectLst/>
                        </a:rPr>
                        <a:t>+18 to +24</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0.35</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0.43</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0.81</a:t>
                      </a:r>
                      <a:endParaRPr lang="en-US" sz="12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2233598836"/>
                  </a:ext>
                </a:extLst>
              </a:tr>
              <a:tr h="190618">
                <a:tc>
                  <a:txBody>
                    <a:bodyPr/>
                    <a:lstStyle/>
                    <a:p>
                      <a:r>
                        <a:rPr lang="en-US" sz="1200" dirty="0">
                          <a:effectLst/>
                        </a:rPr>
                        <a:t>-17 to 0</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0.55</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0.25</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0.87</a:t>
                      </a:r>
                      <a:endParaRPr lang="en-US" sz="12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2090399955"/>
                  </a:ext>
                </a:extLst>
              </a:tr>
              <a:tr h="190618">
                <a:tc>
                  <a:txBody>
                    <a:bodyPr/>
                    <a:lstStyle/>
                    <a:p>
                      <a:r>
                        <a:rPr lang="en-US" sz="1200" dirty="0">
                          <a:effectLst/>
                        </a:rPr>
                        <a:t>0 to +24</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0.12</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0.33</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0.58</a:t>
                      </a:r>
                      <a:endParaRPr lang="en-US" sz="12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1903889416"/>
                  </a:ext>
                </a:extLst>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2147312009"/>
              </p:ext>
            </p:extLst>
          </p:nvPr>
        </p:nvGraphicFramePr>
        <p:xfrm>
          <a:off x="6190164" y="3240504"/>
          <a:ext cx="6001836" cy="3108960"/>
        </p:xfrm>
        <a:graphic>
          <a:graphicData uri="http://schemas.openxmlformats.org/drawingml/2006/table">
            <a:tbl>
              <a:tblPr firstRow="1" firstCol="1" bandRow="1">
                <a:tableStyleId>{5C22544A-7EE6-4342-B048-85BDC9FD1C3A}</a:tableStyleId>
              </a:tblPr>
              <a:tblGrid>
                <a:gridCol w="1500459">
                  <a:extLst>
                    <a:ext uri="{9D8B030D-6E8A-4147-A177-3AD203B41FA5}">
                      <a16:colId xmlns:a16="http://schemas.microsoft.com/office/drawing/2014/main" val="178832796"/>
                    </a:ext>
                  </a:extLst>
                </a:gridCol>
                <a:gridCol w="1500459">
                  <a:extLst>
                    <a:ext uri="{9D8B030D-6E8A-4147-A177-3AD203B41FA5}">
                      <a16:colId xmlns:a16="http://schemas.microsoft.com/office/drawing/2014/main" val="2932415391"/>
                    </a:ext>
                  </a:extLst>
                </a:gridCol>
                <a:gridCol w="1500459">
                  <a:extLst>
                    <a:ext uri="{9D8B030D-6E8A-4147-A177-3AD203B41FA5}">
                      <a16:colId xmlns:a16="http://schemas.microsoft.com/office/drawing/2014/main" val="2378364848"/>
                    </a:ext>
                  </a:extLst>
                </a:gridCol>
                <a:gridCol w="1500459">
                  <a:extLst>
                    <a:ext uri="{9D8B030D-6E8A-4147-A177-3AD203B41FA5}">
                      <a16:colId xmlns:a16="http://schemas.microsoft.com/office/drawing/2014/main" val="2824158348"/>
                    </a:ext>
                  </a:extLst>
                </a:gridCol>
              </a:tblGrid>
              <a:tr h="94918">
                <a:tc>
                  <a:txBody>
                    <a:bodyPr/>
                    <a:lstStyle/>
                    <a:p>
                      <a:r>
                        <a:rPr lang="en-US" sz="1200" dirty="0">
                          <a:effectLst/>
                        </a:rPr>
                        <a:t>Months Since Birth</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Labor-force Participation</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Working</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Looking</a:t>
                      </a:r>
                      <a:endParaRPr lang="en-US" sz="1200" dirty="0">
                        <a:effectLst/>
                        <a:latin typeface="Times New Roman" panose="02020603050405020304" pitchFamily="18" charset="0"/>
                      </a:endParaRPr>
                    </a:p>
                  </a:txBody>
                  <a:tcPr marL="68580" marR="68580" marT="0" marB="0"/>
                </a:tc>
                <a:extLst>
                  <a:ext uri="{0D108BD9-81ED-4DB2-BD59-A6C34878D82A}">
                    <a16:rowId xmlns:a16="http://schemas.microsoft.com/office/drawing/2014/main" val="9645681"/>
                  </a:ext>
                </a:extLst>
              </a:tr>
              <a:tr h="94918">
                <a:tc>
                  <a:txBody>
                    <a:bodyPr/>
                    <a:lstStyle/>
                    <a:p>
                      <a:r>
                        <a:rPr lang="en-US" sz="1200" dirty="0">
                          <a:effectLst/>
                        </a:rPr>
                        <a:t>-17 to -12</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-0.19</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1.24</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-0.61</a:t>
                      </a:r>
                      <a:endParaRPr lang="en-US" sz="12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1053250701"/>
                  </a:ext>
                </a:extLst>
              </a:tr>
              <a:tr h="94918">
                <a:tc>
                  <a:txBody>
                    <a:bodyPr/>
                    <a:lstStyle/>
                    <a:p>
                      <a:r>
                        <a:rPr lang="en-US" sz="1200" dirty="0">
                          <a:effectLst/>
                        </a:rPr>
                        <a:t>-15 to -9</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-0.21</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1.14</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-0.37</a:t>
                      </a:r>
                      <a:endParaRPr lang="en-US" sz="12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2084668906"/>
                  </a:ext>
                </a:extLst>
              </a:tr>
              <a:tr h="94918">
                <a:tc>
                  <a:txBody>
                    <a:bodyPr/>
                    <a:lstStyle/>
                    <a:p>
                      <a:r>
                        <a:rPr lang="en-US" sz="1200" dirty="0">
                          <a:effectLst/>
                        </a:rPr>
                        <a:t>-12 to -6</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0.20</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1.05</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0.03</a:t>
                      </a:r>
                      <a:endParaRPr lang="en-US" sz="12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1908931048"/>
                  </a:ext>
                </a:extLst>
              </a:tr>
              <a:tr h="94918">
                <a:tc>
                  <a:txBody>
                    <a:bodyPr/>
                    <a:lstStyle/>
                    <a:p>
                      <a:r>
                        <a:rPr lang="en-US" sz="1200" dirty="0">
                          <a:effectLst/>
                        </a:rPr>
                        <a:t>-9 to -3</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0.63</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1.29</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-0.13</a:t>
                      </a:r>
                      <a:endParaRPr lang="en-US" sz="12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28785178"/>
                  </a:ext>
                </a:extLst>
              </a:tr>
              <a:tr h="94918">
                <a:tc>
                  <a:txBody>
                    <a:bodyPr/>
                    <a:lstStyle/>
                    <a:p>
                      <a:r>
                        <a:rPr lang="en-US" sz="1200" dirty="0">
                          <a:effectLst/>
                        </a:rPr>
                        <a:t>-6 to 0</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0.88</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1.63</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-0.07</a:t>
                      </a:r>
                      <a:endParaRPr lang="en-US" sz="12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3925045562"/>
                  </a:ext>
                </a:extLst>
              </a:tr>
              <a:tr h="94918">
                <a:tc>
                  <a:txBody>
                    <a:bodyPr/>
                    <a:lstStyle/>
                    <a:p>
                      <a:r>
                        <a:rPr lang="en-US" sz="1200" dirty="0">
                          <a:effectLst/>
                        </a:rPr>
                        <a:t>-3 to +3</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1.07</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2.35</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-0.11</a:t>
                      </a:r>
                      <a:endParaRPr lang="en-US" sz="12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2816189091"/>
                  </a:ext>
                </a:extLst>
              </a:tr>
              <a:tr h="94918">
                <a:tc>
                  <a:txBody>
                    <a:bodyPr/>
                    <a:lstStyle/>
                    <a:p>
                      <a:r>
                        <a:rPr lang="en-US" sz="1200" dirty="0">
                          <a:effectLst/>
                        </a:rPr>
                        <a:t>0 to + 6</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1.21</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2.24</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-0.04</a:t>
                      </a:r>
                      <a:endParaRPr lang="en-US" sz="12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1579241956"/>
                  </a:ext>
                </a:extLst>
              </a:tr>
              <a:tr h="94918">
                <a:tc>
                  <a:txBody>
                    <a:bodyPr/>
                    <a:lstStyle/>
                    <a:p>
                      <a:r>
                        <a:rPr lang="en-US" sz="1200" dirty="0">
                          <a:effectLst/>
                        </a:rPr>
                        <a:t>+3 to +9</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1.36</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2.21</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0.05</a:t>
                      </a:r>
                      <a:endParaRPr lang="en-US" sz="12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1731838793"/>
                  </a:ext>
                </a:extLst>
              </a:tr>
              <a:tr h="94918">
                <a:tc>
                  <a:txBody>
                    <a:bodyPr/>
                    <a:lstStyle/>
                    <a:p>
                      <a:r>
                        <a:rPr lang="en-US" sz="1200" dirty="0">
                          <a:effectLst/>
                        </a:rPr>
                        <a:t>+6 to +12</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1.21</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2.14</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-0.19</a:t>
                      </a:r>
                      <a:endParaRPr lang="en-US" sz="12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788181150"/>
                  </a:ext>
                </a:extLst>
              </a:tr>
              <a:tr h="94918">
                <a:tc>
                  <a:txBody>
                    <a:bodyPr/>
                    <a:lstStyle/>
                    <a:p>
                      <a:r>
                        <a:rPr lang="en-US" sz="1200" dirty="0">
                          <a:effectLst/>
                        </a:rPr>
                        <a:t>+9 to + 15</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1.58</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2.86</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-0.43</a:t>
                      </a:r>
                      <a:endParaRPr lang="en-US" sz="12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2819888749"/>
                  </a:ext>
                </a:extLst>
              </a:tr>
              <a:tr h="94918">
                <a:tc>
                  <a:txBody>
                    <a:bodyPr/>
                    <a:lstStyle/>
                    <a:p>
                      <a:r>
                        <a:rPr lang="en-US" sz="1200" dirty="0">
                          <a:effectLst/>
                        </a:rPr>
                        <a:t>+12 to + 18</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1.69</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2.98</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-0.55</a:t>
                      </a:r>
                      <a:endParaRPr lang="en-US" sz="12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72013350"/>
                  </a:ext>
                </a:extLst>
              </a:tr>
              <a:tr h="94918">
                <a:tc>
                  <a:txBody>
                    <a:bodyPr/>
                    <a:lstStyle/>
                    <a:p>
                      <a:r>
                        <a:rPr lang="en-US" sz="1200" dirty="0">
                          <a:effectLst/>
                        </a:rPr>
                        <a:t>+ 15 to + 21</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1.33</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2.77</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-0.53</a:t>
                      </a:r>
                      <a:endParaRPr lang="en-US" sz="12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136629400"/>
                  </a:ext>
                </a:extLst>
              </a:tr>
              <a:tr h="94918">
                <a:tc>
                  <a:txBody>
                    <a:bodyPr/>
                    <a:lstStyle/>
                    <a:p>
                      <a:r>
                        <a:rPr lang="en-US" sz="1200" dirty="0">
                          <a:effectLst/>
                        </a:rPr>
                        <a:t>+18 to +24</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1.33</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3.02</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-0.83</a:t>
                      </a:r>
                      <a:endParaRPr lang="en-US" sz="12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3198103766"/>
                  </a:ext>
                </a:extLst>
              </a:tr>
              <a:tr h="94918">
                <a:tc>
                  <a:txBody>
                    <a:bodyPr/>
                    <a:lstStyle/>
                    <a:p>
                      <a:r>
                        <a:rPr lang="en-US" sz="1200" dirty="0">
                          <a:effectLst/>
                        </a:rPr>
                        <a:t>-17 to 0</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0.90</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3.74</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-0.68</a:t>
                      </a:r>
                      <a:endParaRPr lang="en-US" sz="12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2600669432"/>
                  </a:ext>
                </a:extLst>
              </a:tr>
              <a:tr h="94918">
                <a:tc>
                  <a:txBody>
                    <a:bodyPr/>
                    <a:lstStyle/>
                    <a:p>
                      <a:r>
                        <a:rPr lang="en-US" sz="1200" dirty="0">
                          <a:effectLst/>
                        </a:rPr>
                        <a:t>0 to +24</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5.04</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9.40</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-1.23</a:t>
                      </a:r>
                      <a:endParaRPr lang="en-US" sz="12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1423557319"/>
                  </a:ext>
                </a:extLst>
              </a:tr>
            </a:tbl>
          </a:graphicData>
        </a:graphic>
      </p:graphicFrame>
    </p:spTree>
    <p:extLst>
      <p:ext uri="{BB962C8B-B14F-4D97-AF65-F5344CB8AC3E}">
        <p14:creationId xmlns:p14="http://schemas.microsoft.com/office/powerpoint/2010/main" val="254972646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09600"/>
            <a:ext cx="6227345" cy="4981876"/>
          </a:xfrm>
          <a:prstGeom prst="rect">
            <a:avLst/>
          </a:prstGeom>
        </p:spPr>
      </p:pic>
      <p:graphicFrame>
        <p:nvGraphicFramePr>
          <p:cNvPr id="3" name="Table 2"/>
          <p:cNvGraphicFramePr>
            <a:graphicFrameLocks noGrp="1"/>
          </p:cNvGraphicFramePr>
          <p:nvPr>
            <p:extLst>
              <p:ext uri="{D42A27DB-BD31-4B8C-83A1-F6EECF244321}">
                <p14:modId xmlns:p14="http://schemas.microsoft.com/office/powerpoint/2010/main" val="3356417801"/>
              </p:ext>
            </p:extLst>
          </p:nvPr>
        </p:nvGraphicFramePr>
        <p:xfrm>
          <a:off x="6227344" y="-8429"/>
          <a:ext cx="5964656" cy="3108960"/>
        </p:xfrm>
        <a:graphic>
          <a:graphicData uri="http://schemas.openxmlformats.org/drawingml/2006/table">
            <a:tbl>
              <a:tblPr firstRow="1" firstCol="1" bandRow="1">
                <a:tableStyleId>{5C22544A-7EE6-4342-B048-85BDC9FD1C3A}</a:tableStyleId>
              </a:tblPr>
              <a:tblGrid>
                <a:gridCol w="1491164">
                  <a:extLst>
                    <a:ext uri="{9D8B030D-6E8A-4147-A177-3AD203B41FA5}">
                      <a16:colId xmlns:a16="http://schemas.microsoft.com/office/drawing/2014/main" val="1678571077"/>
                    </a:ext>
                  </a:extLst>
                </a:gridCol>
                <a:gridCol w="1491164">
                  <a:extLst>
                    <a:ext uri="{9D8B030D-6E8A-4147-A177-3AD203B41FA5}">
                      <a16:colId xmlns:a16="http://schemas.microsoft.com/office/drawing/2014/main" val="276783809"/>
                    </a:ext>
                  </a:extLst>
                </a:gridCol>
                <a:gridCol w="1491164">
                  <a:extLst>
                    <a:ext uri="{9D8B030D-6E8A-4147-A177-3AD203B41FA5}">
                      <a16:colId xmlns:a16="http://schemas.microsoft.com/office/drawing/2014/main" val="2440859166"/>
                    </a:ext>
                  </a:extLst>
                </a:gridCol>
                <a:gridCol w="1491164">
                  <a:extLst>
                    <a:ext uri="{9D8B030D-6E8A-4147-A177-3AD203B41FA5}">
                      <a16:colId xmlns:a16="http://schemas.microsoft.com/office/drawing/2014/main" val="553279441"/>
                    </a:ext>
                  </a:extLst>
                </a:gridCol>
              </a:tblGrid>
              <a:tr h="212370">
                <a:tc>
                  <a:txBody>
                    <a:bodyPr/>
                    <a:lstStyle/>
                    <a:p>
                      <a:r>
                        <a:rPr lang="en-US" sz="1200">
                          <a:effectLst/>
                        </a:rPr>
                        <a:t>Months Since Birth</a:t>
                      </a:r>
                      <a:endParaRPr lang="en-US" sz="1200">
                        <a:effectLst/>
                        <a:latin typeface="Times New Roman" panose="02020603050405020304" pitchFamily="18" charset="0"/>
                      </a:endParaRPr>
                    </a:p>
                  </a:txBody>
                  <a:tcPr marL="68580" marR="68580" marT="0" marB="0"/>
                </a:tc>
                <a:tc>
                  <a:txBody>
                    <a:bodyPr/>
                    <a:lstStyle/>
                    <a:p>
                      <a:r>
                        <a:rPr lang="en-US" sz="1200">
                          <a:effectLst/>
                        </a:rPr>
                        <a:t>Labor-force Participation</a:t>
                      </a:r>
                      <a:endParaRPr lang="en-US" sz="1200">
                        <a:effectLst/>
                        <a:latin typeface="Times New Roman" panose="02020603050405020304" pitchFamily="18" charset="0"/>
                      </a:endParaRPr>
                    </a:p>
                  </a:txBody>
                  <a:tcPr marL="68580" marR="68580" marT="0" marB="0"/>
                </a:tc>
                <a:tc>
                  <a:txBody>
                    <a:bodyPr/>
                    <a:lstStyle/>
                    <a:p>
                      <a:r>
                        <a:rPr lang="en-US" sz="1200">
                          <a:effectLst/>
                        </a:rPr>
                        <a:t>Working</a:t>
                      </a:r>
                      <a:endParaRPr lang="en-US" sz="1200">
                        <a:effectLst/>
                        <a:latin typeface="Times New Roman" panose="02020603050405020304" pitchFamily="18" charset="0"/>
                      </a:endParaRPr>
                    </a:p>
                  </a:txBody>
                  <a:tcPr marL="68580" marR="68580" marT="0" marB="0"/>
                </a:tc>
                <a:tc>
                  <a:txBody>
                    <a:bodyPr/>
                    <a:lstStyle/>
                    <a:p>
                      <a:r>
                        <a:rPr lang="en-US" sz="1200">
                          <a:effectLst/>
                        </a:rPr>
                        <a:t>Looking</a:t>
                      </a:r>
                      <a:endParaRPr lang="en-US" sz="1200">
                        <a:effectLst/>
                        <a:latin typeface="Times New Roman" panose="02020603050405020304" pitchFamily="18" charset="0"/>
                      </a:endParaRPr>
                    </a:p>
                  </a:txBody>
                  <a:tcPr marL="68580" marR="68580" marT="0" marB="0"/>
                </a:tc>
                <a:extLst>
                  <a:ext uri="{0D108BD9-81ED-4DB2-BD59-A6C34878D82A}">
                    <a16:rowId xmlns:a16="http://schemas.microsoft.com/office/drawing/2014/main" val="2936334050"/>
                  </a:ext>
                </a:extLst>
              </a:tr>
              <a:tr h="106185">
                <a:tc>
                  <a:txBody>
                    <a:bodyPr/>
                    <a:lstStyle/>
                    <a:p>
                      <a:r>
                        <a:rPr lang="en-US" sz="1200">
                          <a:effectLst/>
                        </a:rPr>
                        <a:t>-17 to -12</a:t>
                      </a:r>
                      <a:endParaRPr lang="en-US" sz="1200">
                        <a:effectLst/>
                        <a:latin typeface="Times New Roman" panose="02020603050405020304" pitchFamily="18" charset="0"/>
                      </a:endParaRPr>
                    </a:p>
                  </a:txBody>
                  <a:tcPr marL="68580" marR="68580" marT="0" marB="0"/>
                </a:tc>
                <a:tc>
                  <a:txBody>
                    <a:bodyPr/>
                    <a:lstStyle/>
                    <a:p>
                      <a:r>
                        <a:rPr lang="en-US" sz="1200">
                          <a:effectLst/>
                        </a:rPr>
                        <a:t>0.06*</a:t>
                      </a:r>
                      <a:endParaRPr lang="en-US" sz="1200">
                        <a:effectLst/>
                        <a:latin typeface="Times New Roman" panose="02020603050405020304" pitchFamily="18" charset="0"/>
                      </a:endParaRPr>
                    </a:p>
                  </a:txBody>
                  <a:tcPr marL="68580" marR="68580" marT="0" marB="0"/>
                </a:tc>
                <a:tc>
                  <a:txBody>
                    <a:bodyPr/>
                    <a:lstStyle/>
                    <a:p>
                      <a:r>
                        <a:rPr lang="en-US" sz="1200">
                          <a:effectLst/>
                        </a:rPr>
                        <a:t>0.09*</a:t>
                      </a:r>
                      <a:endParaRPr lang="en-US" sz="1200">
                        <a:effectLst/>
                        <a:latin typeface="Times New Roman" panose="02020603050405020304" pitchFamily="18" charset="0"/>
                      </a:endParaRPr>
                    </a:p>
                  </a:txBody>
                  <a:tcPr marL="68580" marR="68580" marT="0" marB="0"/>
                </a:tc>
                <a:tc>
                  <a:txBody>
                    <a:bodyPr/>
                    <a:lstStyle/>
                    <a:p>
                      <a:r>
                        <a:rPr lang="en-US" sz="1200">
                          <a:effectLst/>
                        </a:rPr>
                        <a:t>0.88</a:t>
                      </a:r>
                      <a:endParaRPr lang="en-US" sz="1200">
                        <a:effectLst/>
                        <a:latin typeface="Times New Roman" panose="02020603050405020304" pitchFamily="18" charset="0"/>
                      </a:endParaRPr>
                    </a:p>
                  </a:txBody>
                  <a:tcPr marL="68580" marR="68580" marT="0" marB="0"/>
                </a:tc>
                <a:extLst>
                  <a:ext uri="{0D108BD9-81ED-4DB2-BD59-A6C34878D82A}">
                    <a16:rowId xmlns:a16="http://schemas.microsoft.com/office/drawing/2014/main" val="540968016"/>
                  </a:ext>
                </a:extLst>
              </a:tr>
              <a:tr h="106185">
                <a:tc>
                  <a:txBody>
                    <a:bodyPr/>
                    <a:lstStyle/>
                    <a:p>
                      <a:r>
                        <a:rPr lang="en-US" sz="1200">
                          <a:effectLst/>
                        </a:rPr>
                        <a:t>-15 to -9</a:t>
                      </a:r>
                      <a:endParaRPr lang="en-US" sz="1200">
                        <a:effectLst/>
                        <a:latin typeface="Times New Roman" panose="02020603050405020304" pitchFamily="18" charset="0"/>
                      </a:endParaRPr>
                    </a:p>
                  </a:txBody>
                  <a:tcPr marL="68580" marR="68580" marT="0" marB="0"/>
                </a:tc>
                <a:tc>
                  <a:txBody>
                    <a:bodyPr/>
                    <a:lstStyle/>
                    <a:p>
                      <a:r>
                        <a:rPr lang="en-US" sz="1200">
                          <a:effectLst/>
                        </a:rPr>
                        <a:t>0.18</a:t>
                      </a:r>
                      <a:endParaRPr lang="en-US" sz="1200">
                        <a:effectLst/>
                        <a:latin typeface="Times New Roman" panose="02020603050405020304" pitchFamily="18" charset="0"/>
                      </a:endParaRPr>
                    </a:p>
                  </a:txBody>
                  <a:tcPr marL="68580" marR="68580" marT="0" marB="0"/>
                </a:tc>
                <a:tc>
                  <a:txBody>
                    <a:bodyPr/>
                    <a:lstStyle/>
                    <a:p>
                      <a:r>
                        <a:rPr lang="en-US" sz="1200">
                          <a:effectLst/>
                        </a:rPr>
                        <a:t>0.60</a:t>
                      </a:r>
                      <a:endParaRPr lang="en-US" sz="1200">
                        <a:effectLst/>
                        <a:latin typeface="Times New Roman" panose="02020603050405020304" pitchFamily="18" charset="0"/>
                      </a:endParaRPr>
                    </a:p>
                  </a:txBody>
                  <a:tcPr marL="68580" marR="68580" marT="0" marB="0"/>
                </a:tc>
                <a:tc>
                  <a:txBody>
                    <a:bodyPr/>
                    <a:lstStyle/>
                    <a:p>
                      <a:r>
                        <a:rPr lang="en-US" sz="1200">
                          <a:effectLst/>
                        </a:rPr>
                        <a:t>0.80</a:t>
                      </a:r>
                      <a:endParaRPr lang="en-US" sz="1200">
                        <a:effectLst/>
                        <a:latin typeface="Times New Roman" panose="02020603050405020304" pitchFamily="18" charset="0"/>
                      </a:endParaRPr>
                    </a:p>
                  </a:txBody>
                  <a:tcPr marL="68580" marR="68580" marT="0" marB="0"/>
                </a:tc>
                <a:extLst>
                  <a:ext uri="{0D108BD9-81ED-4DB2-BD59-A6C34878D82A}">
                    <a16:rowId xmlns:a16="http://schemas.microsoft.com/office/drawing/2014/main" val="2007670584"/>
                  </a:ext>
                </a:extLst>
              </a:tr>
              <a:tr h="106185">
                <a:tc>
                  <a:txBody>
                    <a:bodyPr/>
                    <a:lstStyle/>
                    <a:p>
                      <a:r>
                        <a:rPr lang="en-US" sz="1200">
                          <a:effectLst/>
                        </a:rPr>
                        <a:t>-12 to -6</a:t>
                      </a:r>
                      <a:endParaRPr lang="en-US" sz="1200">
                        <a:effectLst/>
                        <a:latin typeface="Times New Roman" panose="02020603050405020304" pitchFamily="18" charset="0"/>
                      </a:endParaRPr>
                    </a:p>
                  </a:txBody>
                  <a:tcPr marL="68580" marR="68580" marT="0" marB="0"/>
                </a:tc>
                <a:tc>
                  <a:txBody>
                    <a:bodyPr/>
                    <a:lstStyle/>
                    <a:p>
                      <a:r>
                        <a:rPr lang="en-US" sz="1200">
                          <a:effectLst/>
                        </a:rPr>
                        <a:t>0.34</a:t>
                      </a:r>
                      <a:endParaRPr lang="en-US" sz="1200">
                        <a:effectLst/>
                        <a:latin typeface="Times New Roman" panose="02020603050405020304" pitchFamily="18" charset="0"/>
                      </a:endParaRPr>
                    </a:p>
                  </a:txBody>
                  <a:tcPr marL="68580" marR="68580" marT="0" marB="0"/>
                </a:tc>
                <a:tc>
                  <a:txBody>
                    <a:bodyPr/>
                    <a:lstStyle/>
                    <a:p>
                      <a:r>
                        <a:rPr lang="en-US" sz="1200">
                          <a:effectLst/>
                        </a:rPr>
                        <a:t>0.61</a:t>
                      </a:r>
                      <a:endParaRPr lang="en-US" sz="1200">
                        <a:effectLst/>
                        <a:latin typeface="Times New Roman" panose="02020603050405020304" pitchFamily="18" charset="0"/>
                      </a:endParaRPr>
                    </a:p>
                  </a:txBody>
                  <a:tcPr marL="68580" marR="68580" marT="0" marB="0"/>
                </a:tc>
                <a:tc>
                  <a:txBody>
                    <a:bodyPr/>
                    <a:lstStyle/>
                    <a:p>
                      <a:r>
                        <a:rPr lang="en-US" sz="1200">
                          <a:effectLst/>
                        </a:rPr>
                        <a:t>0.55</a:t>
                      </a:r>
                      <a:endParaRPr lang="en-US" sz="1200">
                        <a:effectLst/>
                        <a:latin typeface="Times New Roman" panose="02020603050405020304" pitchFamily="18" charset="0"/>
                      </a:endParaRPr>
                    </a:p>
                  </a:txBody>
                  <a:tcPr marL="68580" marR="68580" marT="0" marB="0"/>
                </a:tc>
                <a:extLst>
                  <a:ext uri="{0D108BD9-81ED-4DB2-BD59-A6C34878D82A}">
                    <a16:rowId xmlns:a16="http://schemas.microsoft.com/office/drawing/2014/main" val="3283132823"/>
                  </a:ext>
                </a:extLst>
              </a:tr>
              <a:tr h="106185">
                <a:tc>
                  <a:txBody>
                    <a:bodyPr/>
                    <a:lstStyle/>
                    <a:p>
                      <a:r>
                        <a:rPr lang="en-US" sz="1200">
                          <a:effectLst/>
                        </a:rPr>
                        <a:t>-9 to -3</a:t>
                      </a:r>
                      <a:endParaRPr lang="en-US" sz="1200">
                        <a:effectLst/>
                        <a:latin typeface="Times New Roman" panose="02020603050405020304" pitchFamily="18" charset="0"/>
                      </a:endParaRPr>
                    </a:p>
                  </a:txBody>
                  <a:tcPr marL="68580" marR="68580" marT="0" marB="0"/>
                </a:tc>
                <a:tc>
                  <a:txBody>
                    <a:bodyPr/>
                    <a:lstStyle/>
                    <a:p>
                      <a:r>
                        <a:rPr lang="en-US" sz="1200">
                          <a:effectLst/>
                        </a:rPr>
                        <a:t>0.41</a:t>
                      </a:r>
                      <a:endParaRPr lang="en-US" sz="1200">
                        <a:effectLst/>
                        <a:latin typeface="Times New Roman" panose="02020603050405020304" pitchFamily="18" charset="0"/>
                      </a:endParaRPr>
                    </a:p>
                  </a:txBody>
                  <a:tcPr marL="68580" marR="68580" marT="0" marB="0"/>
                </a:tc>
                <a:tc>
                  <a:txBody>
                    <a:bodyPr/>
                    <a:lstStyle/>
                    <a:p>
                      <a:r>
                        <a:rPr lang="en-US" sz="1200">
                          <a:effectLst/>
                        </a:rPr>
                        <a:t>0.70</a:t>
                      </a:r>
                      <a:endParaRPr lang="en-US" sz="1200">
                        <a:effectLst/>
                        <a:latin typeface="Times New Roman" panose="02020603050405020304" pitchFamily="18" charset="0"/>
                      </a:endParaRPr>
                    </a:p>
                  </a:txBody>
                  <a:tcPr marL="68580" marR="68580" marT="0" marB="0"/>
                </a:tc>
                <a:tc>
                  <a:txBody>
                    <a:bodyPr/>
                    <a:lstStyle/>
                    <a:p>
                      <a:r>
                        <a:rPr lang="en-US" sz="1200">
                          <a:effectLst/>
                        </a:rPr>
                        <a:t>0.42</a:t>
                      </a:r>
                      <a:endParaRPr lang="en-US" sz="1200">
                        <a:effectLst/>
                        <a:latin typeface="Times New Roman" panose="02020603050405020304" pitchFamily="18" charset="0"/>
                      </a:endParaRPr>
                    </a:p>
                  </a:txBody>
                  <a:tcPr marL="68580" marR="68580" marT="0" marB="0"/>
                </a:tc>
                <a:extLst>
                  <a:ext uri="{0D108BD9-81ED-4DB2-BD59-A6C34878D82A}">
                    <a16:rowId xmlns:a16="http://schemas.microsoft.com/office/drawing/2014/main" val="483990323"/>
                  </a:ext>
                </a:extLst>
              </a:tr>
              <a:tr h="106185">
                <a:tc>
                  <a:txBody>
                    <a:bodyPr/>
                    <a:lstStyle/>
                    <a:p>
                      <a:r>
                        <a:rPr lang="en-US" sz="1200">
                          <a:effectLst/>
                        </a:rPr>
                        <a:t>-6 to 0</a:t>
                      </a:r>
                      <a:endParaRPr lang="en-US" sz="1200">
                        <a:effectLst/>
                        <a:latin typeface="Times New Roman" panose="02020603050405020304" pitchFamily="18" charset="0"/>
                      </a:endParaRPr>
                    </a:p>
                  </a:txBody>
                  <a:tcPr marL="68580" marR="68580" marT="0" marB="0"/>
                </a:tc>
                <a:tc>
                  <a:txBody>
                    <a:bodyPr/>
                    <a:lstStyle/>
                    <a:p>
                      <a:r>
                        <a:rPr lang="en-US" sz="1200">
                          <a:effectLst/>
                        </a:rPr>
                        <a:t>0.34</a:t>
                      </a:r>
                      <a:endParaRPr lang="en-US" sz="1200">
                        <a:effectLst/>
                        <a:latin typeface="Times New Roman" panose="02020603050405020304" pitchFamily="18" charset="0"/>
                      </a:endParaRPr>
                    </a:p>
                  </a:txBody>
                  <a:tcPr marL="68580" marR="68580" marT="0" marB="0"/>
                </a:tc>
                <a:tc>
                  <a:txBody>
                    <a:bodyPr/>
                    <a:lstStyle/>
                    <a:p>
                      <a:r>
                        <a:rPr lang="en-US" sz="1200">
                          <a:effectLst/>
                        </a:rPr>
                        <a:t>0.17</a:t>
                      </a:r>
                      <a:endParaRPr lang="en-US" sz="1200">
                        <a:effectLst/>
                        <a:latin typeface="Times New Roman" panose="02020603050405020304" pitchFamily="18" charset="0"/>
                      </a:endParaRPr>
                    </a:p>
                  </a:txBody>
                  <a:tcPr marL="68580" marR="68580" marT="0" marB="0"/>
                </a:tc>
                <a:tc>
                  <a:txBody>
                    <a:bodyPr/>
                    <a:lstStyle/>
                    <a:p>
                      <a:r>
                        <a:rPr lang="en-US" sz="1200">
                          <a:effectLst/>
                        </a:rPr>
                        <a:t>0.53</a:t>
                      </a:r>
                      <a:endParaRPr lang="en-US" sz="1200">
                        <a:effectLst/>
                        <a:latin typeface="Times New Roman" panose="02020603050405020304" pitchFamily="18" charset="0"/>
                      </a:endParaRPr>
                    </a:p>
                  </a:txBody>
                  <a:tcPr marL="68580" marR="68580" marT="0" marB="0"/>
                </a:tc>
                <a:extLst>
                  <a:ext uri="{0D108BD9-81ED-4DB2-BD59-A6C34878D82A}">
                    <a16:rowId xmlns:a16="http://schemas.microsoft.com/office/drawing/2014/main" val="3365761244"/>
                  </a:ext>
                </a:extLst>
              </a:tr>
              <a:tr h="106185">
                <a:tc>
                  <a:txBody>
                    <a:bodyPr/>
                    <a:lstStyle/>
                    <a:p>
                      <a:r>
                        <a:rPr lang="en-US" sz="1200">
                          <a:effectLst/>
                        </a:rPr>
                        <a:t>-3 to +3</a:t>
                      </a:r>
                      <a:endParaRPr lang="en-US" sz="1200">
                        <a:effectLst/>
                        <a:latin typeface="Times New Roman" panose="02020603050405020304" pitchFamily="18" charset="0"/>
                      </a:endParaRPr>
                    </a:p>
                  </a:txBody>
                  <a:tcPr marL="68580" marR="68580" marT="0" marB="0"/>
                </a:tc>
                <a:tc>
                  <a:txBody>
                    <a:bodyPr/>
                    <a:lstStyle/>
                    <a:p>
                      <a:r>
                        <a:rPr lang="en-US" sz="1200">
                          <a:effectLst/>
                        </a:rPr>
                        <a:t>0.32</a:t>
                      </a:r>
                      <a:endParaRPr lang="en-US" sz="1200">
                        <a:effectLst/>
                        <a:latin typeface="Times New Roman" panose="02020603050405020304" pitchFamily="18" charset="0"/>
                      </a:endParaRPr>
                    </a:p>
                  </a:txBody>
                  <a:tcPr marL="68580" marR="68580" marT="0" marB="0"/>
                </a:tc>
                <a:tc>
                  <a:txBody>
                    <a:bodyPr/>
                    <a:lstStyle/>
                    <a:p>
                      <a:r>
                        <a:rPr lang="en-US" sz="1200">
                          <a:effectLst/>
                        </a:rPr>
                        <a:t>0.23</a:t>
                      </a:r>
                      <a:endParaRPr lang="en-US" sz="1200">
                        <a:effectLst/>
                        <a:latin typeface="Times New Roman" panose="02020603050405020304" pitchFamily="18" charset="0"/>
                      </a:endParaRPr>
                    </a:p>
                  </a:txBody>
                  <a:tcPr marL="68580" marR="68580" marT="0" marB="0"/>
                </a:tc>
                <a:tc>
                  <a:txBody>
                    <a:bodyPr/>
                    <a:lstStyle/>
                    <a:p>
                      <a:r>
                        <a:rPr lang="en-US" sz="1200">
                          <a:effectLst/>
                        </a:rPr>
                        <a:t>0.62</a:t>
                      </a:r>
                      <a:endParaRPr lang="en-US" sz="1200">
                        <a:effectLst/>
                        <a:latin typeface="Times New Roman" panose="02020603050405020304" pitchFamily="18" charset="0"/>
                      </a:endParaRPr>
                    </a:p>
                  </a:txBody>
                  <a:tcPr marL="68580" marR="68580" marT="0" marB="0"/>
                </a:tc>
                <a:extLst>
                  <a:ext uri="{0D108BD9-81ED-4DB2-BD59-A6C34878D82A}">
                    <a16:rowId xmlns:a16="http://schemas.microsoft.com/office/drawing/2014/main" val="1523119065"/>
                  </a:ext>
                </a:extLst>
              </a:tr>
              <a:tr h="106185">
                <a:tc>
                  <a:txBody>
                    <a:bodyPr/>
                    <a:lstStyle/>
                    <a:p>
                      <a:r>
                        <a:rPr lang="en-US" sz="1200">
                          <a:effectLst/>
                        </a:rPr>
                        <a:t>0 to + 6</a:t>
                      </a:r>
                      <a:endParaRPr lang="en-US" sz="1200">
                        <a:effectLst/>
                        <a:latin typeface="Times New Roman" panose="02020603050405020304" pitchFamily="18" charset="0"/>
                      </a:endParaRPr>
                    </a:p>
                  </a:txBody>
                  <a:tcPr marL="68580" marR="68580" marT="0" marB="0"/>
                </a:tc>
                <a:tc>
                  <a:txBody>
                    <a:bodyPr/>
                    <a:lstStyle/>
                    <a:p>
                      <a:r>
                        <a:rPr lang="en-US" sz="1200">
                          <a:effectLst/>
                        </a:rPr>
                        <a:t>0.24</a:t>
                      </a:r>
                      <a:endParaRPr lang="en-US" sz="1200">
                        <a:effectLst/>
                        <a:latin typeface="Times New Roman" panose="02020603050405020304" pitchFamily="18" charset="0"/>
                      </a:endParaRPr>
                    </a:p>
                  </a:txBody>
                  <a:tcPr marL="68580" marR="68580" marT="0" marB="0"/>
                </a:tc>
                <a:tc>
                  <a:txBody>
                    <a:bodyPr/>
                    <a:lstStyle/>
                    <a:p>
                      <a:r>
                        <a:rPr lang="en-US" sz="1200">
                          <a:effectLst/>
                        </a:rPr>
                        <a:t>0.59</a:t>
                      </a:r>
                      <a:endParaRPr lang="en-US" sz="1200">
                        <a:effectLst/>
                        <a:latin typeface="Times New Roman" panose="02020603050405020304" pitchFamily="18" charset="0"/>
                      </a:endParaRPr>
                    </a:p>
                  </a:txBody>
                  <a:tcPr marL="68580" marR="68580" marT="0" marB="0"/>
                </a:tc>
                <a:tc>
                  <a:txBody>
                    <a:bodyPr/>
                    <a:lstStyle/>
                    <a:p>
                      <a:r>
                        <a:rPr lang="en-US" sz="1200">
                          <a:effectLst/>
                        </a:rPr>
                        <a:t>0.55</a:t>
                      </a:r>
                      <a:endParaRPr lang="en-US" sz="1200">
                        <a:effectLst/>
                        <a:latin typeface="Times New Roman" panose="02020603050405020304" pitchFamily="18" charset="0"/>
                      </a:endParaRPr>
                    </a:p>
                  </a:txBody>
                  <a:tcPr marL="68580" marR="68580" marT="0" marB="0"/>
                </a:tc>
                <a:extLst>
                  <a:ext uri="{0D108BD9-81ED-4DB2-BD59-A6C34878D82A}">
                    <a16:rowId xmlns:a16="http://schemas.microsoft.com/office/drawing/2014/main" val="1425849599"/>
                  </a:ext>
                </a:extLst>
              </a:tr>
              <a:tr h="106185">
                <a:tc>
                  <a:txBody>
                    <a:bodyPr/>
                    <a:lstStyle/>
                    <a:p>
                      <a:r>
                        <a:rPr lang="en-US" sz="1200">
                          <a:effectLst/>
                        </a:rPr>
                        <a:t>+3 to +9</a:t>
                      </a:r>
                      <a:endParaRPr lang="en-US" sz="1200">
                        <a:effectLst/>
                        <a:latin typeface="Times New Roman" panose="02020603050405020304" pitchFamily="18" charset="0"/>
                      </a:endParaRPr>
                    </a:p>
                  </a:txBody>
                  <a:tcPr marL="68580" marR="68580" marT="0" marB="0"/>
                </a:tc>
                <a:tc>
                  <a:txBody>
                    <a:bodyPr/>
                    <a:lstStyle/>
                    <a:p>
                      <a:r>
                        <a:rPr lang="en-US" sz="1200">
                          <a:effectLst/>
                        </a:rPr>
                        <a:t>0.51</a:t>
                      </a:r>
                      <a:endParaRPr lang="en-US" sz="1200">
                        <a:effectLst/>
                        <a:latin typeface="Times New Roman" panose="02020603050405020304" pitchFamily="18" charset="0"/>
                      </a:endParaRPr>
                    </a:p>
                  </a:txBody>
                  <a:tcPr marL="68580" marR="68580" marT="0" marB="0"/>
                </a:tc>
                <a:tc>
                  <a:txBody>
                    <a:bodyPr/>
                    <a:lstStyle/>
                    <a:p>
                      <a:r>
                        <a:rPr lang="en-US" sz="1200">
                          <a:effectLst/>
                        </a:rPr>
                        <a:t>0.68</a:t>
                      </a:r>
                      <a:endParaRPr lang="en-US" sz="1200">
                        <a:effectLst/>
                        <a:latin typeface="Times New Roman" panose="02020603050405020304" pitchFamily="18" charset="0"/>
                      </a:endParaRPr>
                    </a:p>
                  </a:txBody>
                  <a:tcPr marL="68580" marR="68580" marT="0" marB="0"/>
                </a:tc>
                <a:tc>
                  <a:txBody>
                    <a:bodyPr/>
                    <a:lstStyle/>
                    <a:p>
                      <a:r>
                        <a:rPr lang="en-US" sz="1200">
                          <a:effectLst/>
                        </a:rPr>
                        <a:t>0.76</a:t>
                      </a:r>
                      <a:endParaRPr lang="en-US" sz="1200">
                        <a:effectLst/>
                        <a:latin typeface="Times New Roman" panose="02020603050405020304" pitchFamily="18" charset="0"/>
                      </a:endParaRPr>
                    </a:p>
                  </a:txBody>
                  <a:tcPr marL="68580" marR="68580" marT="0" marB="0"/>
                </a:tc>
                <a:extLst>
                  <a:ext uri="{0D108BD9-81ED-4DB2-BD59-A6C34878D82A}">
                    <a16:rowId xmlns:a16="http://schemas.microsoft.com/office/drawing/2014/main" val="4182093817"/>
                  </a:ext>
                </a:extLst>
              </a:tr>
              <a:tr h="106185">
                <a:tc>
                  <a:txBody>
                    <a:bodyPr/>
                    <a:lstStyle/>
                    <a:p>
                      <a:r>
                        <a:rPr lang="en-US" sz="1200">
                          <a:effectLst/>
                        </a:rPr>
                        <a:t>+6 to +12</a:t>
                      </a:r>
                      <a:endParaRPr lang="en-US" sz="1200">
                        <a:effectLst/>
                        <a:latin typeface="Times New Roman" panose="02020603050405020304" pitchFamily="18" charset="0"/>
                      </a:endParaRPr>
                    </a:p>
                  </a:txBody>
                  <a:tcPr marL="68580" marR="68580" marT="0" marB="0"/>
                </a:tc>
                <a:tc>
                  <a:txBody>
                    <a:bodyPr/>
                    <a:lstStyle/>
                    <a:p>
                      <a:r>
                        <a:rPr lang="en-US" sz="1200">
                          <a:effectLst/>
                        </a:rPr>
                        <a:t>0.35</a:t>
                      </a:r>
                      <a:endParaRPr lang="en-US" sz="1200">
                        <a:effectLst/>
                        <a:latin typeface="Times New Roman" panose="02020603050405020304" pitchFamily="18" charset="0"/>
                      </a:endParaRPr>
                    </a:p>
                  </a:txBody>
                  <a:tcPr marL="68580" marR="68580" marT="0" marB="0"/>
                </a:tc>
                <a:tc>
                  <a:txBody>
                    <a:bodyPr/>
                    <a:lstStyle/>
                    <a:p>
                      <a:r>
                        <a:rPr lang="en-US" sz="1200">
                          <a:effectLst/>
                        </a:rPr>
                        <a:t>0.83</a:t>
                      </a:r>
                      <a:endParaRPr lang="en-US" sz="1200">
                        <a:effectLst/>
                        <a:latin typeface="Times New Roman" panose="02020603050405020304" pitchFamily="18" charset="0"/>
                      </a:endParaRPr>
                    </a:p>
                  </a:txBody>
                  <a:tcPr marL="68580" marR="68580" marT="0" marB="0"/>
                </a:tc>
                <a:tc>
                  <a:txBody>
                    <a:bodyPr/>
                    <a:lstStyle/>
                    <a:p>
                      <a:r>
                        <a:rPr lang="en-US" sz="1200">
                          <a:effectLst/>
                        </a:rPr>
                        <a:t>0.60</a:t>
                      </a:r>
                      <a:endParaRPr lang="en-US" sz="1200">
                        <a:effectLst/>
                        <a:latin typeface="Times New Roman" panose="02020603050405020304" pitchFamily="18" charset="0"/>
                      </a:endParaRPr>
                    </a:p>
                  </a:txBody>
                  <a:tcPr marL="68580" marR="68580" marT="0" marB="0"/>
                </a:tc>
                <a:extLst>
                  <a:ext uri="{0D108BD9-81ED-4DB2-BD59-A6C34878D82A}">
                    <a16:rowId xmlns:a16="http://schemas.microsoft.com/office/drawing/2014/main" val="2468189172"/>
                  </a:ext>
                </a:extLst>
              </a:tr>
              <a:tr h="106185">
                <a:tc>
                  <a:txBody>
                    <a:bodyPr/>
                    <a:lstStyle/>
                    <a:p>
                      <a:r>
                        <a:rPr lang="en-US" sz="1200">
                          <a:effectLst/>
                        </a:rPr>
                        <a:t>+9 to + 15</a:t>
                      </a:r>
                      <a:endParaRPr lang="en-US" sz="1200">
                        <a:effectLst/>
                        <a:latin typeface="Times New Roman" panose="02020603050405020304" pitchFamily="18" charset="0"/>
                      </a:endParaRPr>
                    </a:p>
                  </a:txBody>
                  <a:tcPr marL="68580" marR="68580" marT="0" marB="0"/>
                </a:tc>
                <a:tc>
                  <a:txBody>
                    <a:bodyPr/>
                    <a:lstStyle/>
                    <a:p>
                      <a:r>
                        <a:rPr lang="en-US" sz="1200">
                          <a:effectLst/>
                        </a:rPr>
                        <a:t>0.19</a:t>
                      </a:r>
                      <a:endParaRPr lang="en-US" sz="1200">
                        <a:effectLst/>
                        <a:latin typeface="Times New Roman" panose="02020603050405020304" pitchFamily="18" charset="0"/>
                      </a:endParaRPr>
                    </a:p>
                  </a:txBody>
                  <a:tcPr marL="68580" marR="68580" marT="0" marB="0"/>
                </a:tc>
                <a:tc>
                  <a:txBody>
                    <a:bodyPr/>
                    <a:lstStyle/>
                    <a:p>
                      <a:r>
                        <a:rPr lang="en-US" sz="1200">
                          <a:effectLst/>
                        </a:rPr>
                        <a:t>0.82</a:t>
                      </a:r>
                      <a:endParaRPr lang="en-US" sz="1200">
                        <a:effectLst/>
                        <a:latin typeface="Times New Roman" panose="02020603050405020304" pitchFamily="18" charset="0"/>
                      </a:endParaRPr>
                    </a:p>
                  </a:txBody>
                  <a:tcPr marL="68580" marR="68580" marT="0" marB="0"/>
                </a:tc>
                <a:tc>
                  <a:txBody>
                    <a:bodyPr/>
                    <a:lstStyle/>
                    <a:p>
                      <a:r>
                        <a:rPr lang="en-US" sz="1200">
                          <a:effectLst/>
                        </a:rPr>
                        <a:t>0.68</a:t>
                      </a:r>
                      <a:endParaRPr lang="en-US" sz="1200">
                        <a:effectLst/>
                        <a:latin typeface="Times New Roman" panose="02020603050405020304" pitchFamily="18" charset="0"/>
                      </a:endParaRPr>
                    </a:p>
                  </a:txBody>
                  <a:tcPr marL="68580" marR="68580" marT="0" marB="0"/>
                </a:tc>
                <a:extLst>
                  <a:ext uri="{0D108BD9-81ED-4DB2-BD59-A6C34878D82A}">
                    <a16:rowId xmlns:a16="http://schemas.microsoft.com/office/drawing/2014/main" val="4272298935"/>
                  </a:ext>
                </a:extLst>
              </a:tr>
              <a:tr h="106185">
                <a:tc>
                  <a:txBody>
                    <a:bodyPr/>
                    <a:lstStyle/>
                    <a:p>
                      <a:r>
                        <a:rPr lang="en-US" sz="1200">
                          <a:effectLst/>
                        </a:rPr>
                        <a:t>+12 to + 18</a:t>
                      </a:r>
                      <a:endParaRPr lang="en-US" sz="1200">
                        <a:effectLst/>
                        <a:latin typeface="Times New Roman" panose="02020603050405020304" pitchFamily="18" charset="0"/>
                      </a:endParaRPr>
                    </a:p>
                  </a:txBody>
                  <a:tcPr marL="68580" marR="68580" marT="0" marB="0"/>
                </a:tc>
                <a:tc>
                  <a:txBody>
                    <a:bodyPr/>
                    <a:lstStyle/>
                    <a:p>
                      <a:r>
                        <a:rPr lang="en-US" sz="1200">
                          <a:effectLst/>
                        </a:rPr>
                        <a:t>0.35</a:t>
                      </a:r>
                      <a:endParaRPr lang="en-US" sz="1200">
                        <a:effectLst/>
                        <a:latin typeface="Times New Roman" panose="02020603050405020304" pitchFamily="18" charset="0"/>
                      </a:endParaRPr>
                    </a:p>
                  </a:txBody>
                  <a:tcPr marL="68580" marR="68580" marT="0" marB="0"/>
                </a:tc>
                <a:tc>
                  <a:txBody>
                    <a:bodyPr/>
                    <a:lstStyle/>
                    <a:p>
                      <a:r>
                        <a:rPr lang="en-US" sz="1200" dirty="0">
                          <a:effectLst/>
                        </a:rPr>
                        <a:t>0.79</a:t>
                      </a:r>
                      <a:endParaRPr lang="en-US" sz="1200" dirty="0">
                        <a:effectLst/>
                        <a:latin typeface="Times New Roman" panose="02020603050405020304" pitchFamily="18" charset="0"/>
                      </a:endParaRPr>
                    </a:p>
                  </a:txBody>
                  <a:tcPr marL="68580" marR="68580" marT="0" marB="0"/>
                </a:tc>
                <a:tc>
                  <a:txBody>
                    <a:bodyPr/>
                    <a:lstStyle/>
                    <a:p>
                      <a:r>
                        <a:rPr lang="en-US" sz="1200">
                          <a:effectLst/>
                        </a:rPr>
                        <a:t>0.73</a:t>
                      </a:r>
                      <a:endParaRPr lang="en-US" sz="1200">
                        <a:effectLst/>
                        <a:latin typeface="Times New Roman" panose="02020603050405020304" pitchFamily="18" charset="0"/>
                      </a:endParaRPr>
                    </a:p>
                  </a:txBody>
                  <a:tcPr marL="68580" marR="68580" marT="0" marB="0"/>
                </a:tc>
                <a:extLst>
                  <a:ext uri="{0D108BD9-81ED-4DB2-BD59-A6C34878D82A}">
                    <a16:rowId xmlns:a16="http://schemas.microsoft.com/office/drawing/2014/main" val="523144780"/>
                  </a:ext>
                </a:extLst>
              </a:tr>
              <a:tr h="106185">
                <a:tc>
                  <a:txBody>
                    <a:bodyPr/>
                    <a:lstStyle/>
                    <a:p>
                      <a:r>
                        <a:rPr lang="en-US" sz="1200">
                          <a:effectLst/>
                        </a:rPr>
                        <a:t>+ 15 to + 21</a:t>
                      </a:r>
                      <a:endParaRPr lang="en-US" sz="1200">
                        <a:effectLst/>
                        <a:latin typeface="Times New Roman" panose="02020603050405020304" pitchFamily="18" charset="0"/>
                      </a:endParaRPr>
                    </a:p>
                  </a:txBody>
                  <a:tcPr marL="68580" marR="68580" marT="0" marB="0"/>
                </a:tc>
                <a:tc>
                  <a:txBody>
                    <a:bodyPr/>
                    <a:lstStyle/>
                    <a:p>
                      <a:r>
                        <a:rPr lang="en-US" sz="1200">
                          <a:effectLst/>
                        </a:rPr>
                        <a:t>0.04**</a:t>
                      </a:r>
                      <a:endParaRPr lang="en-US" sz="1200">
                        <a:effectLst/>
                        <a:latin typeface="Times New Roman" panose="02020603050405020304" pitchFamily="18" charset="0"/>
                      </a:endParaRPr>
                    </a:p>
                  </a:txBody>
                  <a:tcPr marL="68580" marR="68580" marT="0" marB="0"/>
                </a:tc>
                <a:tc>
                  <a:txBody>
                    <a:bodyPr/>
                    <a:lstStyle/>
                    <a:p>
                      <a:r>
                        <a:rPr lang="en-US" sz="1200">
                          <a:effectLst/>
                        </a:rPr>
                        <a:t>0.48</a:t>
                      </a:r>
                      <a:endParaRPr lang="en-US" sz="1200">
                        <a:effectLst/>
                        <a:latin typeface="Times New Roman" panose="02020603050405020304" pitchFamily="18" charset="0"/>
                      </a:endParaRPr>
                    </a:p>
                  </a:txBody>
                  <a:tcPr marL="68580" marR="68580" marT="0" marB="0"/>
                </a:tc>
                <a:tc>
                  <a:txBody>
                    <a:bodyPr/>
                    <a:lstStyle/>
                    <a:p>
                      <a:r>
                        <a:rPr lang="en-US" sz="1200">
                          <a:effectLst/>
                        </a:rPr>
                        <a:t>0.57</a:t>
                      </a:r>
                      <a:endParaRPr lang="en-US" sz="1200">
                        <a:effectLst/>
                        <a:latin typeface="Times New Roman" panose="02020603050405020304" pitchFamily="18" charset="0"/>
                      </a:endParaRPr>
                    </a:p>
                  </a:txBody>
                  <a:tcPr marL="68580" marR="68580" marT="0" marB="0"/>
                </a:tc>
                <a:extLst>
                  <a:ext uri="{0D108BD9-81ED-4DB2-BD59-A6C34878D82A}">
                    <a16:rowId xmlns:a16="http://schemas.microsoft.com/office/drawing/2014/main" val="1907166642"/>
                  </a:ext>
                </a:extLst>
              </a:tr>
              <a:tr h="106185">
                <a:tc>
                  <a:txBody>
                    <a:bodyPr/>
                    <a:lstStyle/>
                    <a:p>
                      <a:r>
                        <a:rPr lang="en-US" sz="1200">
                          <a:effectLst/>
                        </a:rPr>
                        <a:t>+18 to +24</a:t>
                      </a:r>
                      <a:endParaRPr lang="en-US" sz="1200">
                        <a:effectLst/>
                        <a:latin typeface="Times New Roman" panose="02020603050405020304" pitchFamily="18" charset="0"/>
                      </a:endParaRPr>
                    </a:p>
                  </a:txBody>
                  <a:tcPr marL="68580" marR="68580" marT="0" marB="0"/>
                </a:tc>
                <a:tc>
                  <a:txBody>
                    <a:bodyPr/>
                    <a:lstStyle/>
                    <a:p>
                      <a:r>
                        <a:rPr lang="en-US" sz="1200">
                          <a:effectLst/>
                        </a:rPr>
                        <a:t>0.02**</a:t>
                      </a:r>
                      <a:endParaRPr lang="en-US" sz="1200">
                        <a:effectLst/>
                        <a:latin typeface="Times New Roman" panose="02020603050405020304" pitchFamily="18" charset="0"/>
                      </a:endParaRPr>
                    </a:p>
                  </a:txBody>
                  <a:tcPr marL="68580" marR="68580" marT="0" marB="0"/>
                </a:tc>
                <a:tc>
                  <a:txBody>
                    <a:bodyPr/>
                    <a:lstStyle/>
                    <a:p>
                      <a:r>
                        <a:rPr lang="en-US" sz="1200">
                          <a:effectLst/>
                        </a:rPr>
                        <a:t>0.32</a:t>
                      </a:r>
                      <a:endParaRPr lang="en-US" sz="1200">
                        <a:effectLst/>
                        <a:latin typeface="Times New Roman" panose="02020603050405020304" pitchFamily="18" charset="0"/>
                      </a:endParaRPr>
                    </a:p>
                  </a:txBody>
                  <a:tcPr marL="68580" marR="68580" marT="0" marB="0"/>
                </a:tc>
                <a:tc>
                  <a:txBody>
                    <a:bodyPr/>
                    <a:lstStyle/>
                    <a:p>
                      <a:r>
                        <a:rPr lang="en-US" sz="1200">
                          <a:effectLst/>
                        </a:rPr>
                        <a:t>0.25</a:t>
                      </a:r>
                      <a:endParaRPr lang="en-US" sz="1200">
                        <a:effectLst/>
                        <a:latin typeface="Times New Roman" panose="02020603050405020304" pitchFamily="18" charset="0"/>
                      </a:endParaRPr>
                    </a:p>
                  </a:txBody>
                  <a:tcPr marL="68580" marR="68580" marT="0" marB="0"/>
                </a:tc>
                <a:extLst>
                  <a:ext uri="{0D108BD9-81ED-4DB2-BD59-A6C34878D82A}">
                    <a16:rowId xmlns:a16="http://schemas.microsoft.com/office/drawing/2014/main" val="1737775687"/>
                  </a:ext>
                </a:extLst>
              </a:tr>
              <a:tr h="106185">
                <a:tc>
                  <a:txBody>
                    <a:bodyPr/>
                    <a:lstStyle/>
                    <a:p>
                      <a:r>
                        <a:rPr lang="en-US" sz="1200">
                          <a:effectLst/>
                        </a:rPr>
                        <a:t>-17 to 0</a:t>
                      </a:r>
                      <a:endParaRPr lang="en-US" sz="1200">
                        <a:effectLst/>
                        <a:latin typeface="Times New Roman" panose="02020603050405020304" pitchFamily="18" charset="0"/>
                      </a:endParaRPr>
                    </a:p>
                  </a:txBody>
                  <a:tcPr marL="68580" marR="68580" marT="0" marB="0"/>
                </a:tc>
                <a:tc>
                  <a:txBody>
                    <a:bodyPr/>
                    <a:lstStyle/>
                    <a:p>
                      <a:r>
                        <a:rPr lang="en-US" sz="1200">
                          <a:effectLst/>
                        </a:rPr>
                        <a:t>0.11</a:t>
                      </a:r>
                      <a:endParaRPr lang="en-US" sz="1200">
                        <a:effectLst/>
                        <a:latin typeface="Times New Roman" panose="02020603050405020304" pitchFamily="18" charset="0"/>
                      </a:endParaRPr>
                    </a:p>
                  </a:txBody>
                  <a:tcPr marL="68580" marR="68580" marT="0" marB="0"/>
                </a:tc>
                <a:tc>
                  <a:txBody>
                    <a:bodyPr/>
                    <a:lstStyle/>
                    <a:p>
                      <a:r>
                        <a:rPr lang="en-US" sz="1200">
                          <a:effectLst/>
                        </a:rPr>
                        <a:t>0.09*</a:t>
                      </a:r>
                      <a:endParaRPr lang="en-US" sz="1200">
                        <a:effectLst/>
                        <a:latin typeface="Times New Roman" panose="02020603050405020304" pitchFamily="18" charset="0"/>
                      </a:endParaRPr>
                    </a:p>
                  </a:txBody>
                  <a:tcPr marL="68580" marR="68580" marT="0" marB="0"/>
                </a:tc>
                <a:tc>
                  <a:txBody>
                    <a:bodyPr/>
                    <a:lstStyle/>
                    <a:p>
                      <a:r>
                        <a:rPr lang="en-US" sz="1200">
                          <a:effectLst/>
                        </a:rPr>
                        <a:t>0.77</a:t>
                      </a:r>
                      <a:endParaRPr lang="en-US" sz="1200">
                        <a:effectLst/>
                        <a:latin typeface="Times New Roman" panose="02020603050405020304" pitchFamily="18" charset="0"/>
                      </a:endParaRPr>
                    </a:p>
                  </a:txBody>
                  <a:tcPr marL="68580" marR="68580" marT="0" marB="0"/>
                </a:tc>
                <a:extLst>
                  <a:ext uri="{0D108BD9-81ED-4DB2-BD59-A6C34878D82A}">
                    <a16:rowId xmlns:a16="http://schemas.microsoft.com/office/drawing/2014/main" val="3469674249"/>
                  </a:ext>
                </a:extLst>
              </a:tr>
              <a:tr h="106185">
                <a:tc>
                  <a:txBody>
                    <a:bodyPr/>
                    <a:lstStyle/>
                    <a:p>
                      <a:r>
                        <a:rPr lang="en-US" sz="1200">
                          <a:effectLst/>
                        </a:rPr>
                        <a:t>0 to +24</a:t>
                      </a:r>
                      <a:endParaRPr lang="en-US" sz="1200">
                        <a:effectLst/>
                        <a:latin typeface="Times New Roman" panose="02020603050405020304" pitchFamily="18" charset="0"/>
                      </a:endParaRPr>
                    </a:p>
                  </a:txBody>
                  <a:tcPr marL="68580" marR="68580" marT="0" marB="0"/>
                </a:tc>
                <a:tc>
                  <a:txBody>
                    <a:bodyPr/>
                    <a:lstStyle/>
                    <a:p>
                      <a:r>
                        <a:rPr lang="en-US" sz="1200">
                          <a:effectLst/>
                        </a:rPr>
                        <a:t>0.09*</a:t>
                      </a:r>
                      <a:endParaRPr lang="en-US" sz="1200">
                        <a:effectLst/>
                        <a:latin typeface="Times New Roman" panose="02020603050405020304" pitchFamily="18" charset="0"/>
                      </a:endParaRPr>
                    </a:p>
                  </a:txBody>
                  <a:tcPr marL="68580" marR="68580" marT="0" marB="0"/>
                </a:tc>
                <a:tc>
                  <a:txBody>
                    <a:bodyPr/>
                    <a:lstStyle/>
                    <a:p>
                      <a:r>
                        <a:rPr lang="en-US" sz="1200">
                          <a:effectLst/>
                        </a:rPr>
                        <a:t>0.93</a:t>
                      </a:r>
                      <a:endParaRPr lang="en-US" sz="1200">
                        <a:effectLst/>
                        <a:latin typeface="Times New Roman" panose="02020603050405020304" pitchFamily="18" charset="0"/>
                      </a:endParaRPr>
                    </a:p>
                  </a:txBody>
                  <a:tcPr marL="68580" marR="68580" marT="0" marB="0"/>
                </a:tc>
                <a:tc>
                  <a:txBody>
                    <a:bodyPr/>
                    <a:lstStyle/>
                    <a:p>
                      <a:r>
                        <a:rPr lang="en-US" sz="1200" dirty="0">
                          <a:effectLst/>
                        </a:rPr>
                        <a:t>0.62</a:t>
                      </a:r>
                      <a:endParaRPr lang="en-US" sz="1200" dirty="0">
                        <a:effectLst/>
                        <a:latin typeface="Times New Roman" panose="02020603050405020304" pitchFamily="18" charset="0"/>
                      </a:endParaRPr>
                    </a:p>
                  </a:txBody>
                  <a:tcPr marL="68580" marR="68580" marT="0" marB="0"/>
                </a:tc>
                <a:extLst>
                  <a:ext uri="{0D108BD9-81ED-4DB2-BD59-A6C34878D82A}">
                    <a16:rowId xmlns:a16="http://schemas.microsoft.com/office/drawing/2014/main" val="1114967662"/>
                  </a:ext>
                </a:extLst>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2624201993"/>
              </p:ext>
            </p:extLst>
          </p:nvPr>
        </p:nvGraphicFramePr>
        <p:xfrm>
          <a:off x="6227344" y="3100526"/>
          <a:ext cx="5964656" cy="3283328"/>
        </p:xfrm>
        <a:graphic>
          <a:graphicData uri="http://schemas.openxmlformats.org/drawingml/2006/table">
            <a:tbl>
              <a:tblPr firstRow="1" firstCol="1" bandRow="1">
                <a:tableStyleId>{5C22544A-7EE6-4342-B048-85BDC9FD1C3A}</a:tableStyleId>
              </a:tblPr>
              <a:tblGrid>
                <a:gridCol w="1491164">
                  <a:extLst>
                    <a:ext uri="{9D8B030D-6E8A-4147-A177-3AD203B41FA5}">
                      <a16:colId xmlns:a16="http://schemas.microsoft.com/office/drawing/2014/main" val="1441418038"/>
                    </a:ext>
                  </a:extLst>
                </a:gridCol>
                <a:gridCol w="1491164">
                  <a:extLst>
                    <a:ext uri="{9D8B030D-6E8A-4147-A177-3AD203B41FA5}">
                      <a16:colId xmlns:a16="http://schemas.microsoft.com/office/drawing/2014/main" val="4292524081"/>
                    </a:ext>
                  </a:extLst>
                </a:gridCol>
                <a:gridCol w="1491164">
                  <a:extLst>
                    <a:ext uri="{9D8B030D-6E8A-4147-A177-3AD203B41FA5}">
                      <a16:colId xmlns:a16="http://schemas.microsoft.com/office/drawing/2014/main" val="3402500443"/>
                    </a:ext>
                  </a:extLst>
                </a:gridCol>
                <a:gridCol w="1491164">
                  <a:extLst>
                    <a:ext uri="{9D8B030D-6E8A-4147-A177-3AD203B41FA5}">
                      <a16:colId xmlns:a16="http://schemas.microsoft.com/office/drawing/2014/main" val="2028351221"/>
                    </a:ext>
                  </a:extLst>
                </a:gridCol>
              </a:tblGrid>
              <a:tr h="386273">
                <a:tc>
                  <a:txBody>
                    <a:bodyPr/>
                    <a:lstStyle/>
                    <a:p>
                      <a:r>
                        <a:rPr lang="en-US" sz="1200">
                          <a:effectLst/>
                        </a:rPr>
                        <a:t>Months Since Birth</a:t>
                      </a:r>
                      <a:endParaRPr lang="en-US" sz="1200">
                        <a:effectLst/>
                        <a:latin typeface="Times New Roman" panose="02020603050405020304" pitchFamily="18" charset="0"/>
                      </a:endParaRPr>
                    </a:p>
                  </a:txBody>
                  <a:tcPr marL="68580" marR="68580" marT="0" marB="0"/>
                </a:tc>
                <a:tc>
                  <a:txBody>
                    <a:bodyPr/>
                    <a:lstStyle/>
                    <a:p>
                      <a:r>
                        <a:rPr lang="en-US" sz="1200">
                          <a:effectLst/>
                        </a:rPr>
                        <a:t>Labor-force Participation</a:t>
                      </a:r>
                      <a:endParaRPr lang="en-US" sz="1200">
                        <a:effectLst/>
                        <a:latin typeface="Times New Roman" panose="02020603050405020304" pitchFamily="18" charset="0"/>
                      </a:endParaRPr>
                    </a:p>
                  </a:txBody>
                  <a:tcPr marL="68580" marR="68580" marT="0" marB="0"/>
                </a:tc>
                <a:tc>
                  <a:txBody>
                    <a:bodyPr/>
                    <a:lstStyle/>
                    <a:p>
                      <a:r>
                        <a:rPr lang="en-US" sz="1200">
                          <a:effectLst/>
                        </a:rPr>
                        <a:t>Working</a:t>
                      </a:r>
                      <a:endParaRPr lang="en-US" sz="1200">
                        <a:effectLst/>
                        <a:latin typeface="Times New Roman" panose="02020603050405020304" pitchFamily="18" charset="0"/>
                      </a:endParaRPr>
                    </a:p>
                  </a:txBody>
                  <a:tcPr marL="68580" marR="68580" marT="0" marB="0"/>
                </a:tc>
                <a:tc>
                  <a:txBody>
                    <a:bodyPr/>
                    <a:lstStyle/>
                    <a:p>
                      <a:r>
                        <a:rPr lang="en-US" sz="1200">
                          <a:effectLst/>
                        </a:rPr>
                        <a:t>Looking</a:t>
                      </a:r>
                      <a:endParaRPr lang="en-US" sz="1200">
                        <a:effectLst/>
                        <a:latin typeface="Times New Roman" panose="02020603050405020304" pitchFamily="18" charset="0"/>
                      </a:endParaRPr>
                    </a:p>
                  </a:txBody>
                  <a:tcPr marL="68580" marR="68580" marT="0" marB="0"/>
                </a:tc>
                <a:extLst>
                  <a:ext uri="{0D108BD9-81ED-4DB2-BD59-A6C34878D82A}">
                    <a16:rowId xmlns:a16="http://schemas.microsoft.com/office/drawing/2014/main" val="369715096"/>
                  </a:ext>
                </a:extLst>
              </a:tr>
              <a:tr h="193137">
                <a:tc>
                  <a:txBody>
                    <a:bodyPr/>
                    <a:lstStyle/>
                    <a:p>
                      <a:r>
                        <a:rPr lang="en-US" sz="1200">
                          <a:effectLst/>
                        </a:rPr>
                        <a:t>-17 to -12</a:t>
                      </a:r>
                      <a:endParaRPr lang="en-US" sz="1200">
                        <a:effectLst/>
                        <a:latin typeface="Times New Roman" panose="02020603050405020304" pitchFamily="18" charset="0"/>
                      </a:endParaRPr>
                    </a:p>
                  </a:txBody>
                  <a:tcPr marL="68580" marR="68580" marT="0" marB="0"/>
                </a:tc>
                <a:tc>
                  <a:txBody>
                    <a:bodyPr/>
                    <a:lstStyle/>
                    <a:p>
                      <a:r>
                        <a:rPr lang="en-US" sz="1200">
                          <a:effectLst/>
                        </a:rPr>
                        <a:t>0.36</a:t>
                      </a:r>
                      <a:endParaRPr lang="en-US" sz="1200">
                        <a:effectLst/>
                        <a:latin typeface="Times New Roman" panose="02020603050405020304" pitchFamily="18" charset="0"/>
                      </a:endParaRPr>
                    </a:p>
                  </a:txBody>
                  <a:tcPr marL="68580" marR="68580" marT="0" marB="0" anchor="b"/>
                </a:tc>
                <a:tc>
                  <a:txBody>
                    <a:bodyPr/>
                    <a:lstStyle/>
                    <a:p>
                      <a:r>
                        <a:rPr lang="en-US" sz="1200">
                          <a:effectLst/>
                        </a:rPr>
                        <a:t>0.23</a:t>
                      </a:r>
                      <a:endParaRPr lang="en-US" sz="1200">
                        <a:effectLst/>
                        <a:latin typeface="Times New Roman" panose="02020603050405020304" pitchFamily="18" charset="0"/>
                      </a:endParaRPr>
                    </a:p>
                  </a:txBody>
                  <a:tcPr marL="68580" marR="68580" marT="0" marB="0" anchor="b"/>
                </a:tc>
                <a:tc>
                  <a:txBody>
                    <a:bodyPr/>
                    <a:lstStyle/>
                    <a:p>
                      <a:r>
                        <a:rPr lang="en-US" sz="1200">
                          <a:effectLst/>
                        </a:rPr>
                        <a:t>0.15</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2374107844"/>
                  </a:ext>
                </a:extLst>
              </a:tr>
              <a:tr h="193137">
                <a:tc>
                  <a:txBody>
                    <a:bodyPr/>
                    <a:lstStyle/>
                    <a:p>
                      <a:r>
                        <a:rPr lang="en-US" sz="1200">
                          <a:effectLst/>
                        </a:rPr>
                        <a:t>-15 to -9</a:t>
                      </a:r>
                      <a:endParaRPr lang="en-US" sz="1200">
                        <a:effectLst/>
                        <a:latin typeface="Times New Roman" panose="02020603050405020304" pitchFamily="18" charset="0"/>
                      </a:endParaRPr>
                    </a:p>
                  </a:txBody>
                  <a:tcPr marL="68580" marR="68580" marT="0" marB="0"/>
                </a:tc>
                <a:tc>
                  <a:txBody>
                    <a:bodyPr/>
                    <a:lstStyle/>
                    <a:p>
                      <a:r>
                        <a:rPr lang="en-US" sz="1200">
                          <a:effectLst/>
                        </a:rPr>
                        <a:t>1.03</a:t>
                      </a:r>
                      <a:endParaRPr lang="en-US" sz="1200">
                        <a:effectLst/>
                        <a:latin typeface="Times New Roman" panose="02020603050405020304" pitchFamily="18" charset="0"/>
                      </a:endParaRPr>
                    </a:p>
                  </a:txBody>
                  <a:tcPr marL="68580" marR="68580" marT="0" marB="0" anchor="b"/>
                </a:tc>
                <a:tc>
                  <a:txBody>
                    <a:bodyPr/>
                    <a:lstStyle/>
                    <a:p>
                      <a:r>
                        <a:rPr lang="en-US" sz="1200">
                          <a:effectLst/>
                        </a:rPr>
                        <a:t>0.92</a:t>
                      </a:r>
                      <a:endParaRPr lang="en-US" sz="1200">
                        <a:effectLst/>
                        <a:latin typeface="Times New Roman" panose="02020603050405020304" pitchFamily="18" charset="0"/>
                      </a:endParaRPr>
                    </a:p>
                  </a:txBody>
                  <a:tcPr marL="68580" marR="68580" marT="0" marB="0" anchor="b"/>
                </a:tc>
                <a:tc>
                  <a:txBody>
                    <a:bodyPr/>
                    <a:lstStyle/>
                    <a:p>
                      <a:r>
                        <a:rPr lang="en-US" sz="1200">
                          <a:effectLst/>
                        </a:rPr>
                        <a:t>0.10</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2200889575"/>
                  </a:ext>
                </a:extLst>
              </a:tr>
              <a:tr h="193137">
                <a:tc>
                  <a:txBody>
                    <a:bodyPr/>
                    <a:lstStyle/>
                    <a:p>
                      <a:r>
                        <a:rPr lang="en-US" sz="1200">
                          <a:effectLst/>
                        </a:rPr>
                        <a:t>-12 to -6</a:t>
                      </a:r>
                      <a:endParaRPr lang="en-US" sz="1200">
                        <a:effectLst/>
                        <a:latin typeface="Times New Roman" panose="02020603050405020304" pitchFamily="18" charset="0"/>
                      </a:endParaRPr>
                    </a:p>
                  </a:txBody>
                  <a:tcPr marL="68580" marR="68580" marT="0" marB="0"/>
                </a:tc>
                <a:tc>
                  <a:txBody>
                    <a:bodyPr/>
                    <a:lstStyle/>
                    <a:p>
                      <a:r>
                        <a:rPr lang="en-US" sz="1200">
                          <a:effectLst/>
                        </a:rPr>
                        <a:t>1.52</a:t>
                      </a:r>
                      <a:endParaRPr lang="en-US" sz="1200">
                        <a:effectLst/>
                        <a:latin typeface="Times New Roman" panose="02020603050405020304" pitchFamily="18" charset="0"/>
                      </a:endParaRPr>
                    </a:p>
                  </a:txBody>
                  <a:tcPr marL="68580" marR="68580" marT="0" marB="0" anchor="b"/>
                </a:tc>
                <a:tc>
                  <a:txBody>
                    <a:bodyPr/>
                    <a:lstStyle/>
                    <a:p>
                      <a:r>
                        <a:rPr lang="en-US" sz="1200">
                          <a:effectLst/>
                        </a:rPr>
                        <a:t>1.36</a:t>
                      </a:r>
                      <a:endParaRPr lang="en-US" sz="1200">
                        <a:effectLst/>
                        <a:latin typeface="Times New Roman" panose="02020603050405020304" pitchFamily="18" charset="0"/>
                      </a:endParaRPr>
                    </a:p>
                  </a:txBody>
                  <a:tcPr marL="68580" marR="68580" marT="0" marB="0" anchor="b"/>
                </a:tc>
                <a:tc>
                  <a:txBody>
                    <a:bodyPr/>
                    <a:lstStyle/>
                    <a:p>
                      <a:r>
                        <a:rPr lang="en-US" sz="1200">
                          <a:effectLst/>
                        </a:rPr>
                        <a:t>0.01</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416785172"/>
                  </a:ext>
                </a:extLst>
              </a:tr>
              <a:tr h="193137">
                <a:tc>
                  <a:txBody>
                    <a:bodyPr/>
                    <a:lstStyle/>
                    <a:p>
                      <a:r>
                        <a:rPr lang="en-US" sz="1200">
                          <a:effectLst/>
                        </a:rPr>
                        <a:t>-9 to -3</a:t>
                      </a:r>
                      <a:endParaRPr lang="en-US" sz="1200">
                        <a:effectLst/>
                        <a:latin typeface="Times New Roman" panose="02020603050405020304" pitchFamily="18" charset="0"/>
                      </a:endParaRPr>
                    </a:p>
                  </a:txBody>
                  <a:tcPr marL="68580" marR="68580" marT="0" marB="0"/>
                </a:tc>
                <a:tc>
                  <a:txBody>
                    <a:bodyPr/>
                    <a:lstStyle/>
                    <a:p>
                      <a:r>
                        <a:rPr lang="en-US" sz="1200">
                          <a:effectLst/>
                        </a:rPr>
                        <a:t>1.82</a:t>
                      </a:r>
                      <a:endParaRPr lang="en-US" sz="1200">
                        <a:effectLst/>
                        <a:latin typeface="Times New Roman" panose="02020603050405020304" pitchFamily="18" charset="0"/>
                      </a:endParaRPr>
                    </a:p>
                  </a:txBody>
                  <a:tcPr marL="68580" marR="68580" marT="0" marB="0" anchor="b"/>
                </a:tc>
                <a:tc>
                  <a:txBody>
                    <a:bodyPr/>
                    <a:lstStyle/>
                    <a:p>
                      <a:r>
                        <a:rPr lang="en-US" sz="1200">
                          <a:effectLst/>
                        </a:rPr>
                        <a:t>1.76</a:t>
                      </a:r>
                      <a:endParaRPr lang="en-US" sz="1200">
                        <a:effectLst/>
                        <a:latin typeface="Times New Roman" panose="02020603050405020304" pitchFamily="18" charset="0"/>
                      </a:endParaRPr>
                    </a:p>
                  </a:txBody>
                  <a:tcPr marL="68580" marR="68580" marT="0" marB="0" anchor="b"/>
                </a:tc>
                <a:tc>
                  <a:txBody>
                    <a:bodyPr/>
                    <a:lstStyle/>
                    <a:p>
                      <a:r>
                        <a:rPr lang="en-US" sz="1200">
                          <a:effectLst/>
                        </a:rPr>
                        <a:t>0.11</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354598207"/>
                  </a:ext>
                </a:extLst>
              </a:tr>
              <a:tr h="193137">
                <a:tc>
                  <a:txBody>
                    <a:bodyPr/>
                    <a:lstStyle/>
                    <a:p>
                      <a:r>
                        <a:rPr lang="en-US" sz="1200">
                          <a:effectLst/>
                        </a:rPr>
                        <a:t>-6 to 0</a:t>
                      </a:r>
                      <a:endParaRPr lang="en-US" sz="1200">
                        <a:effectLst/>
                        <a:latin typeface="Times New Roman" panose="02020603050405020304" pitchFamily="18" charset="0"/>
                      </a:endParaRPr>
                    </a:p>
                  </a:txBody>
                  <a:tcPr marL="68580" marR="68580" marT="0" marB="0"/>
                </a:tc>
                <a:tc>
                  <a:txBody>
                    <a:bodyPr/>
                    <a:lstStyle/>
                    <a:p>
                      <a:r>
                        <a:rPr lang="en-US" sz="1200">
                          <a:effectLst/>
                        </a:rPr>
                        <a:t>1.85</a:t>
                      </a:r>
                      <a:endParaRPr lang="en-US" sz="1200">
                        <a:effectLst/>
                        <a:latin typeface="Times New Roman" panose="02020603050405020304" pitchFamily="18" charset="0"/>
                      </a:endParaRPr>
                    </a:p>
                  </a:txBody>
                  <a:tcPr marL="68580" marR="68580" marT="0" marB="0" anchor="b"/>
                </a:tc>
                <a:tc>
                  <a:txBody>
                    <a:bodyPr/>
                    <a:lstStyle/>
                    <a:p>
                      <a:r>
                        <a:rPr lang="en-US" sz="1200">
                          <a:effectLst/>
                        </a:rPr>
                        <a:t>1.83</a:t>
                      </a:r>
                      <a:endParaRPr lang="en-US" sz="1200">
                        <a:effectLst/>
                        <a:latin typeface="Times New Roman" panose="02020603050405020304" pitchFamily="18" charset="0"/>
                      </a:endParaRPr>
                    </a:p>
                  </a:txBody>
                  <a:tcPr marL="68580" marR="68580" marT="0" marB="0" anchor="b"/>
                </a:tc>
                <a:tc>
                  <a:txBody>
                    <a:bodyPr/>
                    <a:lstStyle/>
                    <a:p>
                      <a:r>
                        <a:rPr lang="en-US" sz="1200">
                          <a:effectLst/>
                        </a:rPr>
                        <a:t>0.36</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1689811969"/>
                  </a:ext>
                </a:extLst>
              </a:tr>
              <a:tr h="193137">
                <a:tc>
                  <a:txBody>
                    <a:bodyPr/>
                    <a:lstStyle/>
                    <a:p>
                      <a:r>
                        <a:rPr lang="en-US" sz="1200">
                          <a:effectLst/>
                        </a:rPr>
                        <a:t>-3 to +3</a:t>
                      </a:r>
                      <a:endParaRPr lang="en-US" sz="1200">
                        <a:effectLst/>
                        <a:latin typeface="Times New Roman" panose="02020603050405020304" pitchFamily="18" charset="0"/>
                      </a:endParaRPr>
                    </a:p>
                  </a:txBody>
                  <a:tcPr marL="68580" marR="68580" marT="0" marB="0"/>
                </a:tc>
                <a:tc>
                  <a:txBody>
                    <a:bodyPr/>
                    <a:lstStyle/>
                    <a:p>
                      <a:r>
                        <a:rPr lang="en-US" sz="1200">
                          <a:effectLst/>
                        </a:rPr>
                        <a:t>1.52</a:t>
                      </a:r>
                      <a:endParaRPr lang="en-US" sz="1200">
                        <a:effectLst/>
                        <a:latin typeface="Times New Roman" panose="02020603050405020304" pitchFamily="18" charset="0"/>
                      </a:endParaRPr>
                    </a:p>
                  </a:txBody>
                  <a:tcPr marL="68580" marR="68580" marT="0" marB="0" anchor="b"/>
                </a:tc>
                <a:tc>
                  <a:txBody>
                    <a:bodyPr/>
                    <a:lstStyle/>
                    <a:p>
                      <a:r>
                        <a:rPr lang="en-US" sz="1200">
                          <a:effectLst/>
                        </a:rPr>
                        <a:t>1.89</a:t>
                      </a:r>
                      <a:endParaRPr lang="en-US" sz="1200">
                        <a:effectLst/>
                        <a:latin typeface="Times New Roman" panose="02020603050405020304" pitchFamily="18" charset="0"/>
                      </a:endParaRPr>
                    </a:p>
                  </a:txBody>
                  <a:tcPr marL="68580" marR="68580" marT="0" marB="0" anchor="b"/>
                </a:tc>
                <a:tc>
                  <a:txBody>
                    <a:bodyPr/>
                    <a:lstStyle/>
                    <a:p>
                      <a:r>
                        <a:rPr lang="en-US" sz="1200">
                          <a:effectLst/>
                        </a:rPr>
                        <a:t>0.44</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2390101131"/>
                  </a:ext>
                </a:extLst>
              </a:tr>
              <a:tr h="193137">
                <a:tc>
                  <a:txBody>
                    <a:bodyPr/>
                    <a:lstStyle/>
                    <a:p>
                      <a:r>
                        <a:rPr lang="en-US" sz="1200">
                          <a:effectLst/>
                        </a:rPr>
                        <a:t>0 to + 6</a:t>
                      </a:r>
                      <a:endParaRPr lang="en-US" sz="1200">
                        <a:effectLst/>
                        <a:latin typeface="Times New Roman" panose="02020603050405020304" pitchFamily="18" charset="0"/>
                      </a:endParaRPr>
                    </a:p>
                  </a:txBody>
                  <a:tcPr marL="68580" marR="68580" marT="0" marB="0"/>
                </a:tc>
                <a:tc>
                  <a:txBody>
                    <a:bodyPr/>
                    <a:lstStyle/>
                    <a:p>
                      <a:r>
                        <a:rPr lang="en-US" sz="1200">
                          <a:effectLst/>
                        </a:rPr>
                        <a:t>1.50</a:t>
                      </a:r>
                      <a:endParaRPr lang="en-US" sz="1200">
                        <a:effectLst/>
                        <a:latin typeface="Times New Roman" panose="02020603050405020304" pitchFamily="18" charset="0"/>
                      </a:endParaRPr>
                    </a:p>
                  </a:txBody>
                  <a:tcPr marL="68580" marR="68580" marT="0" marB="0" anchor="b"/>
                </a:tc>
                <a:tc>
                  <a:txBody>
                    <a:bodyPr/>
                    <a:lstStyle/>
                    <a:p>
                      <a:r>
                        <a:rPr lang="en-US" sz="1200">
                          <a:effectLst/>
                        </a:rPr>
                        <a:t>2.06</a:t>
                      </a:r>
                      <a:endParaRPr lang="en-US" sz="1200">
                        <a:effectLst/>
                        <a:latin typeface="Times New Roman" panose="02020603050405020304" pitchFamily="18" charset="0"/>
                      </a:endParaRPr>
                    </a:p>
                  </a:txBody>
                  <a:tcPr marL="68580" marR="68580" marT="0" marB="0" anchor="b"/>
                </a:tc>
                <a:tc>
                  <a:txBody>
                    <a:bodyPr/>
                    <a:lstStyle/>
                    <a:p>
                      <a:r>
                        <a:rPr lang="en-US" sz="1200">
                          <a:effectLst/>
                        </a:rPr>
                        <a:t>0.49</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1821769297"/>
                  </a:ext>
                </a:extLst>
              </a:tr>
              <a:tr h="193137">
                <a:tc>
                  <a:txBody>
                    <a:bodyPr/>
                    <a:lstStyle/>
                    <a:p>
                      <a:r>
                        <a:rPr lang="en-US" sz="1200">
                          <a:effectLst/>
                        </a:rPr>
                        <a:t>+3 to +9</a:t>
                      </a:r>
                      <a:endParaRPr lang="en-US" sz="1200">
                        <a:effectLst/>
                        <a:latin typeface="Times New Roman" panose="02020603050405020304" pitchFamily="18" charset="0"/>
                      </a:endParaRPr>
                    </a:p>
                  </a:txBody>
                  <a:tcPr marL="68580" marR="68580" marT="0" marB="0"/>
                </a:tc>
                <a:tc>
                  <a:txBody>
                    <a:bodyPr/>
                    <a:lstStyle/>
                    <a:p>
                      <a:r>
                        <a:rPr lang="en-US" sz="1200">
                          <a:effectLst/>
                        </a:rPr>
                        <a:t>1.57</a:t>
                      </a:r>
                      <a:endParaRPr lang="en-US" sz="1200">
                        <a:effectLst/>
                        <a:latin typeface="Times New Roman" panose="02020603050405020304" pitchFamily="18" charset="0"/>
                      </a:endParaRPr>
                    </a:p>
                  </a:txBody>
                  <a:tcPr marL="68580" marR="68580" marT="0" marB="0" anchor="b"/>
                </a:tc>
                <a:tc>
                  <a:txBody>
                    <a:bodyPr/>
                    <a:lstStyle/>
                    <a:p>
                      <a:r>
                        <a:rPr lang="en-US" sz="1200">
                          <a:effectLst/>
                        </a:rPr>
                        <a:t>1.81</a:t>
                      </a:r>
                      <a:endParaRPr lang="en-US" sz="1200">
                        <a:effectLst/>
                        <a:latin typeface="Times New Roman" panose="02020603050405020304" pitchFamily="18" charset="0"/>
                      </a:endParaRPr>
                    </a:p>
                  </a:txBody>
                  <a:tcPr marL="68580" marR="68580" marT="0" marB="0" anchor="b"/>
                </a:tc>
                <a:tc>
                  <a:txBody>
                    <a:bodyPr/>
                    <a:lstStyle/>
                    <a:p>
                      <a:r>
                        <a:rPr lang="en-US" sz="1200">
                          <a:effectLst/>
                        </a:rPr>
                        <a:t>0.61</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767777444"/>
                  </a:ext>
                </a:extLst>
              </a:tr>
              <a:tr h="193137">
                <a:tc>
                  <a:txBody>
                    <a:bodyPr/>
                    <a:lstStyle/>
                    <a:p>
                      <a:r>
                        <a:rPr lang="en-US" sz="1200">
                          <a:effectLst/>
                        </a:rPr>
                        <a:t>+6 to +12</a:t>
                      </a:r>
                      <a:endParaRPr lang="en-US" sz="1200">
                        <a:effectLst/>
                        <a:latin typeface="Times New Roman" panose="02020603050405020304" pitchFamily="18" charset="0"/>
                      </a:endParaRPr>
                    </a:p>
                  </a:txBody>
                  <a:tcPr marL="68580" marR="68580" marT="0" marB="0"/>
                </a:tc>
                <a:tc>
                  <a:txBody>
                    <a:bodyPr/>
                    <a:lstStyle/>
                    <a:p>
                      <a:r>
                        <a:rPr lang="en-US" sz="1200" dirty="0">
                          <a:effectLst/>
                        </a:rPr>
                        <a:t>1.49</a:t>
                      </a:r>
                      <a:endParaRPr lang="en-US" sz="1200" dirty="0">
                        <a:effectLst/>
                        <a:latin typeface="Times New Roman" panose="02020603050405020304" pitchFamily="18" charset="0"/>
                      </a:endParaRPr>
                    </a:p>
                  </a:txBody>
                  <a:tcPr marL="68580" marR="68580" marT="0" marB="0" anchor="b"/>
                </a:tc>
                <a:tc>
                  <a:txBody>
                    <a:bodyPr/>
                    <a:lstStyle/>
                    <a:p>
                      <a:r>
                        <a:rPr lang="en-US" sz="1200">
                          <a:effectLst/>
                        </a:rPr>
                        <a:t>1.67</a:t>
                      </a:r>
                      <a:endParaRPr lang="en-US" sz="1200">
                        <a:effectLst/>
                        <a:latin typeface="Times New Roman" panose="02020603050405020304" pitchFamily="18" charset="0"/>
                      </a:endParaRPr>
                    </a:p>
                  </a:txBody>
                  <a:tcPr marL="68580" marR="68580" marT="0" marB="0" anchor="b"/>
                </a:tc>
                <a:tc>
                  <a:txBody>
                    <a:bodyPr/>
                    <a:lstStyle/>
                    <a:p>
                      <a:r>
                        <a:rPr lang="en-US" sz="1200">
                          <a:effectLst/>
                        </a:rPr>
                        <a:t>0.49</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2181706151"/>
                  </a:ext>
                </a:extLst>
              </a:tr>
              <a:tr h="193137">
                <a:tc>
                  <a:txBody>
                    <a:bodyPr/>
                    <a:lstStyle/>
                    <a:p>
                      <a:r>
                        <a:rPr lang="en-US" sz="1200">
                          <a:effectLst/>
                        </a:rPr>
                        <a:t>+9 to + 15</a:t>
                      </a:r>
                      <a:endParaRPr lang="en-US" sz="1200">
                        <a:effectLst/>
                        <a:latin typeface="Times New Roman" panose="02020603050405020304" pitchFamily="18" charset="0"/>
                      </a:endParaRPr>
                    </a:p>
                  </a:txBody>
                  <a:tcPr marL="68580" marR="68580" marT="0" marB="0"/>
                </a:tc>
                <a:tc>
                  <a:txBody>
                    <a:bodyPr/>
                    <a:lstStyle/>
                    <a:p>
                      <a:r>
                        <a:rPr lang="en-US" sz="1200">
                          <a:effectLst/>
                        </a:rPr>
                        <a:t>1.35</a:t>
                      </a:r>
                      <a:endParaRPr lang="en-US" sz="1200">
                        <a:effectLst/>
                        <a:latin typeface="Times New Roman" panose="02020603050405020304" pitchFamily="18" charset="0"/>
                      </a:endParaRPr>
                    </a:p>
                  </a:txBody>
                  <a:tcPr marL="68580" marR="68580" marT="0" marB="0" anchor="b"/>
                </a:tc>
                <a:tc>
                  <a:txBody>
                    <a:bodyPr/>
                    <a:lstStyle/>
                    <a:p>
                      <a:r>
                        <a:rPr lang="en-US" sz="1200">
                          <a:effectLst/>
                        </a:rPr>
                        <a:t>1.62</a:t>
                      </a:r>
                      <a:endParaRPr lang="en-US" sz="1200">
                        <a:effectLst/>
                        <a:latin typeface="Times New Roman" panose="02020603050405020304" pitchFamily="18" charset="0"/>
                      </a:endParaRPr>
                    </a:p>
                  </a:txBody>
                  <a:tcPr marL="68580" marR="68580" marT="0" marB="0" anchor="b"/>
                </a:tc>
                <a:tc>
                  <a:txBody>
                    <a:bodyPr/>
                    <a:lstStyle/>
                    <a:p>
                      <a:r>
                        <a:rPr lang="en-US" sz="1200">
                          <a:effectLst/>
                        </a:rPr>
                        <a:t>0.25</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3205913100"/>
                  </a:ext>
                </a:extLst>
              </a:tr>
              <a:tr h="193137">
                <a:tc>
                  <a:txBody>
                    <a:bodyPr/>
                    <a:lstStyle/>
                    <a:p>
                      <a:r>
                        <a:rPr lang="en-US" sz="1200">
                          <a:effectLst/>
                        </a:rPr>
                        <a:t>+12 to + 18</a:t>
                      </a:r>
                      <a:endParaRPr lang="en-US" sz="1200">
                        <a:effectLst/>
                        <a:latin typeface="Times New Roman" panose="02020603050405020304" pitchFamily="18" charset="0"/>
                      </a:endParaRPr>
                    </a:p>
                  </a:txBody>
                  <a:tcPr marL="68580" marR="68580" marT="0" marB="0"/>
                </a:tc>
                <a:tc>
                  <a:txBody>
                    <a:bodyPr/>
                    <a:lstStyle/>
                    <a:p>
                      <a:r>
                        <a:rPr lang="en-US" sz="1200">
                          <a:effectLst/>
                        </a:rPr>
                        <a:t>1.57</a:t>
                      </a:r>
                      <a:endParaRPr lang="en-US" sz="1200">
                        <a:effectLst/>
                        <a:latin typeface="Times New Roman" panose="02020603050405020304" pitchFamily="18" charset="0"/>
                      </a:endParaRPr>
                    </a:p>
                  </a:txBody>
                  <a:tcPr marL="68580" marR="68580" marT="0" marB="0" anchor="b"/>
                </a:tc>
                <a:tc>
                  <a:txBody>
                    <a:bodyPr/>
                    <a:lstStyle/>
                    <a:p>
                      <a:r>
                        <a:rPr lang="en-US" sz="1200">
                          <a:effectLst/>
                        </a:rPr>
                        <a:t>1.84</a:t>
                      </a:r>
                      <a:endParaRPr lang="en-US" sz="1200">
                        <a:effectLst/>
                        <a:latin typeface="Times New Roman" panose="02020603050405020304" pitchFamily="18" charset="0"/>
                      </a:endParaRPr>
                    </a:p>
                  </a:txBody>
                  <a:tcPr marL="68580" marR="68580" marT="0" marB="0" anchor="b"/>
                </a:tc>
                <a:tc>
                  <a:txBody>
                    <a:bodyPr/>
                    <a:lstStyle/>
                    <a:p>
                      <a:r>
                        <a:rPr lang="en-US" sz="1200">
                          <a:effectLst/>
                        </a:rPr>
                        <a:t>0.15</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2473179586"/>
                  </a:ext>
                </a:extLst>
              </a:tr>
              <a:tr h="193137">
                <a:tc>
                  <a:txBody>
                    <a:bodyPr/>
                    <a:lstStyle/>
                    <a:p>
                      <a:r>
                        <a:rPr lang="en-US" sz="1200">
                          <a:effectLst/>
                        </a:rPr>
                        <a:t>+ 15 to + 21</a:t>
                      </a:r>
                      <a:endParaRPr lang="en-US" sz="1200">
                        <a:effectLst/>
                        <a:latin typeface="Times New Roman" panose="02020603050405020304" pitchFamily="18" charset="0"/>
                      </a:endParaRPr>
                    </a:p>
                  </a:txBody>
                  <a:tcPr marL="68580" marR="68580" marT="0" marB="0"/>
                </a:tc>
                <a:tc>
                  <a:txBody>
                    <a:bodyPr/>
                    <a:lstStyle/>
                    <a:p>
                      <a:r>
                        <a:rPr lang="en-US" sz="1200">
                          <a:effectLst/>
                        </a:rPr>
                        <a:t>2.02</a:t>
                      </a:r>
                      <a:endParaRPr lang="en-US" sz="1200">
                        <a:effectLst/>
                        <a:latin typeface="Times New Roman" panose="02020603050405020304" pitchFamily="18" charset="0"/>
                      </a:endParaRPr>
                    </a:p>
                  </a:txBody>
                  <a:tcPr marL="68580" marR="68580" marT="0" marB="0" anchor="b"/>
                </a:tc>
                <a:tc>
                  <a:txBody>
                    <a:bodyPr/>
                    <a:lstStyle/>
                    <a:p>
                      <a:r>
                        <a:rPr lang="en-US" sz="1200">
                          <a:effectLst/>
                        </a:rPr>
                        <a:t>2.35</a:t>
                      </a:r>
                      <a:endParaRPr lang="en-US" sz="1200">
                        <a:effectLst/>
                        <a:latin typeface="Times New Roman" panose="02020603050405020304" pitchFamily="18" charset="0"/>
                      </a:endParaRPr>
                    </a:p>
                  </a:txBody>
                  <a:tcPr marL="68580" marR="68580" marT="0" marB="0" anchor="b"/>
                </a:tc>
                <a:tc>
                  <a:txBody>
                    <a:bodyPr/>
                    <a:lstStyle/>
                    <a:p>
                      <a:r>
                        <a:rPr lang="en-US" sz="1200">
                          <a:effectLst/>
                        </a:rPr>
                        <a:t>0.13</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1918254671"/>
                  </a:ext>
                </a:extLst>
              </a:tr>
              <a:tr h="193137">
                <a:tc>
                  <a:txBody>
                    <a:bodyPr/>
                    <a:lstStyle/>
                    <a:p>
                      <a:r>
                        <a:rPr lang="en-US" sz="1200">
                          <a:effectLst/>
                        </a:rPr>
                        <a:t>+18 to +24</a:t>
                      </a:r>
                      <a:endParaRPr lang="en-US" sz="1200">
                        <a:effectLst/>
                        <a:latin typeface="Times New Roman" panose="02020603050405020304" pitchFamily="18" charset="0"/>
                      </a:endParaRPr>
                    </a:p>
                  </a:txBody>
                  <a:tcPr marL="68580" marR="68580" marT="0" marB="0"/>
                </a:tc>
                <a:tc>
                  <a:txBody>
                    <a:bodyPr/>
                    <a:lstStyle/>
                    <a:p>
                      <a:r>
                        <a:rPr lang="en-US" sz="1200">
                          <a:effectLst/>
                        </a:rPr>
                        <a:t>2.61</a:t>
                      </a:r>
                      <a:endParaRPr lang="en-US" sz="1200">
                        <a:effectLst/>
                        <a:latin typeface="Times New Roman" panose="02020603050405020304" pitchFamily="18" charset="0"/>
                      </a:endParaRPr>
                    </a:p>
                  </a:txBody>
                  <a:tcPr marL="68580" marR="68580" marT="0" marB="0" anchor="b"/>
                </a:tc>
                <a:tc>
                  <a:txBody>
                    <a:bodyPr/>
                    <a:lstStyle/>
                    <a:p>
                      <a:r>
                        <a:rPr lang="en-US" sz="1200">
                          <a:effectLst/>
                        </a:rPr>
                        <a:t>2.79</a:t>
                      </a:r>
                      <a:endParaRPr lang="en-US" sz="1200">
                        <a:effectLst/>
                        <a:latin typeface="Times New Roman" panose="02020603050405020304" pitchFamily="18" charset="0"/>
                      </a:endParaRPr>
                    </a:p>
                  </a:txBody>
                  <a:tcPr marL="68580" marR="68580" marT="0" marB="0" anchor="b"/>
                </a:tc>
                <a:tc>
                  <a:txBody>
                    <a:bodyPr/>
                    <a:lstStyle/>
                    <a:p>
                      <a:r>
                        <a:rPr lang="en-US" sz="1200">
                          <a:effectLst/>
                        </a:rPr>
                        <a:t>0.38</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2338834989"/>
                  </a:ext>
                </a:extLst>
              </a:tr>
              <a:tr h="193137">
                <a:tc>
                  <a:txBody>
                    <a:bodyPr/>
                    <a:lstStyle/>
                    <a:p>
                      <a:r>
                        <a:rPr lang="en-US" sz="1200">
                          <a:effectLst/>
                        </a:rPr>
                        <a:t>-17 to 0</a:t>
                      </a:r>
                      <a:endParaRPr lang="en-US" sz="1200">
                        <a:effectLst/>
                        <a:latin typeface="Times New Roman" panose="02020603050405020304" pitchFamily="18" charset="0"/>
                      </a:endParaRPr>
                    </a:p>
                  </a:txBody>
                  <a:tcPr marL="68580" marR="68580" marT="0" marB="0"/>
                </a:tc>
                <a:tc>
                  <a:txBody>
                    <a:bodyPr/>
                    <a:lstStyle/>
                    <a:p>
                      <a:r>
                        <a:rPr lang="en-US" sz="1200">
                          <a:effectLst/>
                        </a:rPr>
                        <a:t>3.15</a:t>
                      </a:r>
                      <a:endParaRPr lang="en-US" sz="1200">
                        <a:effectLst/>
                        <a:latin typeface="Times New Roman" panose="02020603050405020304" pitchFamily="18" charset="0"/>
                      </a:endParaRPr>
                    </a:p>
                  </a:txBody>
                  <a:tcPr marL="68580" marR="68580" marT="0" marB="0" anchor="b"/>
                </a:tc>
                <a:tc>
                  <a:txBody>
                    <a:bodyPr/>
                    <a:lstStyle/>
                    <a:p>
                      <a:r>
                        <a:rPr lang="en-US" sz="1200">
                          <a:effectLst/>
                        </a:rPr>
                        <a:t>2.95</a:t>
                      </a:r>
                      <a:endParaRPr lang="en-US" sz="1200">
                        <a:effectLst/>
                        <a:latin typeface="Times New Roman" panose="02020603050405020304" pitchFamily="18" charset="0"/>
                      </a:endParaRPr>
                    </a:p>
                  </a:txBody>
                  <a:tcPr marL="68580" marR="68580" marT="0" marB="0" anchor="b"/>
                </a:tc>
                <a:tc>
                  <a:txBody>
                    <a:bodyPr/>
                    <a:lstStyle/>
                    <a:p>
                      <a:r>
                        <a:rPr lang="en-US" sz="1200">
                          <a:effectLst/>
                        </a:rPr>
                        <a:t>0.48</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3801486942"/>
                  </a:ext>
                </a:extLst>
              </a:tr>
              <a:tr h="193137">
                <a:tc>
                  <a:txBody>
                    <a:bodyPr/>
                    <a:lstStyle/>
                    <a:p>
                      <a:r>
                        <a:rPr lang="en-US" sz="1200">
                          <a:effectLst/>
                        </a:rPr>
                        <a:t>0 to +24</a:t>
                      </a:r>
                      <a:endParaRPr lang="en-US" sz="1200">
                        <a:effectLst/>
                        <a:latin typeface="Times New Roman" panose="02020603050405020304" pitchFamily="18" charset="0"/>
                      </a:endParaRPr>
                    </a:p>
                  </a:txBody>
                  <a:tcPr marL="68580" marR="68580" marT="0" marB="0"/>
                </a:tc>
                <a:tc>
                  <a:txBody>
                    <a:bodyPr/>
                    <a:lstStyle/>
                    <a:p>
                      <a:r>
                        <a:rPr lang="en-US" sz="1200">
                          <a:effectLst/>
                        </a:rPr>
                        <a:t>6.40</a:t>
                      </a:r>
                      <a:endParaRPr lang="en-US" sz="1200">
                        <a:effectLst/>
                        <a:latin typeface="Times New Roman" panose="02020603050405020304" pitchFamily="18" charset="0"/>
                      </a:endParaRPr>
                    </a:p>
                  </a:txBody>
                  <a:tcPr marL="68580" marR="68580" marT="0" marB="0" anchor="b"/>
                </a:tc>
                <a:tc>
                  <a:txBody>
                    <a:bodyPr/>
                    <a:lstStyle/>
                    <a:p>
                      <a:r>
                        <a:rPr lang="en-US" sz="1200">
                          <a:effectLst/>
                        </a:rPr>
                        <a:t>7.58</a:t>
                      </a:r>
                      <a:endParaRPr lang="en-US" sz="1200">
                        <a:effectLst/>
                        <a:latin typeface="Times New Roman" panose="02020603050405020304" pitchFamily="18" charset="0"/>
                      </a:endParaRPr>
                    </a:p>
                  </a:txBody>
                  <a:tcPr marL="68580" marR="68580" marT="0" marB="0" anchor="b"/>
                </a:tc>
                <a:tc>
                  <a:txBody>
                    <a:bodyPr/>
                    <a:lstStyle/>
                    <a:p>
                      <a:r>
                        <a:rPr lang="en-US" sz="1200" dirty="0">
                          <a:effectLst/>
                        </a:rPr>
                        <a:t>1.36</a:t>
                      </a:r>
                      <a:endParaRPr lang="en-US" sz="12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1513108384"/>
                  </a:ext>
                </a:extLst>
              </a:tr>
            </a:tbl>
          </a:graphicData>
        </a:graphic>
      </p:graphicFrame>
    </p:spTree>
    <p:extLst>
      <p:ext uri="{BB962C8B-B14F-4D97-AF65-F5344CB8AC3E}">
        <p14:creationId xmlns:p14="http://schemas.microsoft.com/office/powerpoint/2010/main" val="8001637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57726"/>
            <a:ext cx="6226340" cy="4981072"/>
          </a:xfrm>
          <a:prstGeom prst="rect">
            <a:avLst/>
          </a:prstGeom>
        </p:spPr>
      </p:pic>
      <p:graphicFrame>
        <p:nvGraphicFramePr>
          <p:cNvPr id="3" name="Table 2"/>
          <p:cNvGraphicFramePr>
            <a:graphicFrameLocks noGrp="1"/>
          </p:cNvGraphicFramePr>
          <p:nvPr>
            <p:extLst>
              <p:ext uri="{D42A27DB-BD31-4B8C-83A1-F6EECF244321}">
                <p14:modId xmlns:p14="http://schemas.microsoft.com/office/powerpoint/2010/main" val="1688765713"/>
              </p:ext>
            </p:extLst>
          </p:nvPr>
        </p:nvGraphicFramePr>
        <p:xfrm>
          <a:off x="6330532" y="18180"/>
          <a:ext cx="5871412" cy="3327019"/>
        </p:xfrm>
        <a:graphic>
          <a:graphicData uri="http://schemas.openxmlformats.org/drawingml/2006/table">
            <a:tbl>
              <a:tblPr firstRow="1" firstCol="1" bandRow="1">
                <a:tableStyleId>{5C22544A-7EE6-4342-B048-85BDC9FD1C3A}</a:tableStyleId>
              </a:tblPr>
              <a:tblGrid>
                <a:gridCol w="1467853">
                  <a:extLst>
                    <a:ext uri="{9D8B030D-6E8A-4147-A177-3AD203B41FA5}">
                      <a16:colId xmlns:a16="http://schemas.microsoft.com/office/drawing/2014/main" val="196651497"/>
                    </a:ext>
                  </a:extLst>
                </a:gridCol>
                <a:gridCol w="1467853">
                  <a:extLst>
                    <a:ext uri="{9D8B030D-6E8A-4147-A177-3AD203B41FA5}">
                      <a16:colId xmlns:a16="http://schemas.microsoft.com/office/drawing/2014/main" val="2433433620"/>
                    </a:ext>
                  </a:extLst>
                </a:gridCol>
                <a:gridCol w="1467853">
                  <a:extLst>
                    <a:ext uri="{9D8B030D-6E8A-4147-A177-3AD203B41FA5}">
                      <a16:colId xmlns:a16="http://schemas.microsoft.com/office/drawing/2014/main" val="1826087341"/>
                    </a:ext>
                  </a:extLst>
                </a:gridCol>
                <a:gridCol w="1467853">
                  <a:extLst>
                    <a:ext uri="{9D8B030D-6E8A-4147-A177-3AD203B41FA5}">
                      <a16:colId xmlns:a16="http://schemas.microsoft.com/office/drawing/2014/main" val="2263260374"/>
                    </a:ext>
                  </a:extLst>
                </a:gridCol>
              </a:tblGrid>
              <a:tr h="232139">
                <a:tc>
                  <a:txBody>
                    <a:bodyPr/>
                    <a:lstStyle/>
                    <a:p>
                      <a:pPr>
                        <a:lnSpc>
                          <a:spcPct val="107000"/>
                        </a:lnSpc>
                      </a:pPr>
                      <a:r>
                        <a:rPr lang="en-US" sz="1200">
                          <a:effectLst/>
                        </a:rPr>
                        <a:t>Months Since Birth</a:t>
                      </a:r>
                      <a:endParaRPr lang="en-US" sz="1200">
                        <a:effectLst/>
                        <a:latin typeface="Times New Roman" panose="02020603050405020304" pitchFamily="18" charset="0"/>
                      </a:endParaRPr>
                    </a:p>
                  </a:txBody>
                  <a:tcPr marL="68580" marR="68580" marT="0" marB="0"/>
                </a:tc>
                <a:tc>
                  <a:txBody>
                    <a:bodyPr/>
                    <a:lstStyle/>
                    <a:p>
                      <a:pPr>
                        <a:lnSpc>
                          <a:spcPct val="107000"/>
                        </a:lnSpc>
                      </a:pPr>
                      <a:r>
                        <a:rPr lang="en-US" sz="1200">
                          <a:effectLst/>
                        </a:rPr>
                        <a:t>Labor-force Participation</a:t>
                      </a:r>
                      <a:endParaRPr lang="en-US" sz="1200">
                        <a:effectLst/>
                        <a:latin typeface="Times New Roman" panose="02020603050405020304" pitchFamily="18" charset="0"/>
                      </a:endParaRPr>
                    </a:p>
                  </a:txBody>
                  <a:tcPr marL="68580" marR="68580" marT="0" marB="0"/>
                </a:tc>
                <a:tc>
                  <a:txBody>
                    <a:bodyPr/>
                    <a:lstStyle/>
                    <a:p>
                      <a:pPr>
                        <a:lnSpc>
                          <a:spcPct val="107000"/>
                        </a:lnSpc>
                      </a:pPr>
                      <a:r>
                        <a:rPr lang="en-US" sz="1200">
                          <a:effectLst/>
                        </a:rPr>
                        <a:t>Working</a:t>
                      </a:r>
                      <a:endParaRPr lang="en-US" sz="1200">
                        <a:effectLst/>
                        <a:latin typeface="Times New Roman" panose="02020603050405020304" pitchFamily="18" charset="0"/>
                      </a:endParaRPr>
                    </a:p>
                  </a:txBody>
                  <a:tcPr marL="68580" marR="68580" marT="0" marB="0"/>
                </a:tc>
                <a:tc>
                  <a:txBody>
                    <a:bodyPr/>
                    <a:lstStyle/>
                    <a:p>
                      <a:pPr>
                        <a:lnSpc>
                          <a:spcPct val="107000"/>
                        </a:lnSpc>
                      </a:pPr>
                      <a:r>
                        <a:rPr lang="en-US" sz="1200">
                          <a:effectLst/>
                        </a:rPr>
                        <a:t>Looking</a:t>
                      </a:r>
                      <a:endParaRPr lang="en-US" sz="1200">
                        <a:effectLst/>
                        <a:latin typeface="Times New Roman" panose="02020603050405020304" pitchFamily="18" charset="0"/>
                      </a:endParaRPr>
                    </a:p>
                  </a:txBody>
                  <a:tcPr marL="68580" marR="68580" marT="0" marB="0"/>
                </a:tc>
                <a:extLst>
                  <a:ext uri="{0D108BD9-81ED-4DB2-BD59-A6C34878D82A}">
                    <a16:rowId xmlns:a16="http://schemas.microsoft.com/office/drawing/2014/main" val="3803283825"/>
                  </a:ext>
                </a:extLst>
              </a:tr>
              <a:tr h="116069">
                <a:tc>
                  <a:txBody>
                    <a:bodyPr/>
                    <a:lstStyle/>
                    <a:p>
                      <a:pPr>
                        <a:lnSpc>
                          <a:spcPct val="107000"/>
                        </a:lnSpc>
                      </a:pPr>
                      <a:r>
                        <a:rPr lang="en-US" sz="1200">
                          <a:effectLst/>
                        </a:rPr>
                        <a:t>-17 to -12</a:t>
                      </a:r>
                      <a:endParaRPr lang="en-US" sz="1200">
                        <a:effectLst/>
                        <a:latin typeface="Times New Roman" panose="02020603050405020304" pitchFamily="18" charset="0"/>
                      </a:endParaRPr>
                    </a:p>
                  </a:txBody>
                  <a:tcPr marL="68580" marR="68580" marT="0" marB="0"/>
                </a:tc>
                <a:tc>
                  <a:txBody>
                    <a:bodyPr/>
                    <a:lstStyle/>
                    <a:p>
                      <a:pPr>
                        <a:lnSpc>
                          <a:spcPct val="107000"/>
                        </a:lnSpc>
                      </a:pPr>
                      <a:r>
                        <a:rPr lang="en-US" sz="1200">
                          <a:effectLst/>
                        </a:rPr>
                        <a:t>0.32</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0.35</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0.38</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1554803723"/>
                  </a:ext>
                </a:extLst>
              </a:tr>
              <a:tr h="116069">
                <a:tc>
                  <a:txBody>
                    <a:bodyPr/>
                    <a:lstStyle/>
                    <a:p>
                      <a:pPr>
                        <a:lnSpc>
                          <a:spcPct val="107000"/>
                        </a:lnSpc>
                      </a:pPr>
                      <a:r>
                        <a:rPr lang="en-US" sz="1200">
                          <a:effectLst/>
                        </a:rPr>
                        <a:t>-15 to -9</a:t>
                      </a:r>
                      <a:endParaRPr lang="en-US" sz="1200">
                        <a:effectLst/>
                        <a:latin typeface="Times New Roman" panose="02020603050405020304" pitchFamily="18" charset="0"/>
                      </a:endParaRPr>
                    </a:p>
                  </a:txBody>
                  <a:tcPr marL="68580" marR="68580" marT="0" marB="0"/>
                </a:tc>
                <a:tc>
                  <a:txBody>
                    <a:bodyPr/>
                    <a:lstStyle/>
                    <a:p>
                      <a:pPr>
                        <a:lnSpc>
                          <a:spcPct val="107000"/>
                        </a:lnSpc>
                      </a:pPr>
                      <a:r>
                        <a:rPr lang="en-US" sz="1200">
                          <a:effectLst/>
                        </a:rPr>
                        <a:t>0.09*</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0.31</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0.59</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1499197330"/>
                  </a:ext>
                </a:extLst>
              </a:tr>
              <a:tr h="116069">
                <a:tc>
                  <a:txBody>
                    <a:bodyPr/>
                    <a:lstStyle/>
                    <a:p>
                      <a:pPr>
                        <a:lnSpc>
                          <a:spcPct val="107000"/>
                        </a:lnSpc>
                      </a:pPr>
                      <a:r>
                        <a:rPr lang="en-US" sz="1200">
                          <a:effectLst/>
                        </a:rPr>
                        <a:t>-12 to -6</a:t>
                      </a:r>
                      <a:endParaRPr lang="en-US" sz="1200">
                        <a:effectLst/>
                        <a:latin typeface="Times New Roman" panose="02020603050405020304" pitchFamily="18" charset="0"/>
                      </a:endParaRPr>
                    </a:p>
                  </a:txBody>
                  <a:tcPr marL="68580" marR="68580" marT="0" marB="0"/>
                </a:tc>
                <a:tc>
                  <a:txBody>
                    <a:bodyPr/>
                    <a:lstStyle/>
                    <a:p>
                      <a:pPr>
                        <a:lnSpc>
                          <a:spcPct val="107000"/>
                        </a:lnSpc>
                      </a:pPr>
                      <a:r>
                        <a:rPr lang="en-US" sz="1200">
                          <a:effectLst/>
                        </a:rPr>
                        <a:t>0.06*</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0.10</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0.49</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43480818"/>
                  </a:ext>
                </a:extLst>
              </a:tr>
              <a:tr h="116069">
                <a:tc>
                  <a:txBody>
                    <a:bodyPr/>
                    <a:lstStyle/>
                    <a:p>
                      <a:pPr>
                        <a:lnSpc>
                          <a:spcPct val="107000"/>
                        </a:lnSpc>
                      </a:pPr>
                      <a:r>
                        <a:rPr lang="en-US" sz="1200">
                          <a:effectLst/>
                        </a:rPr>
                        <a:t>-9 to -3</a:t>
                      </a:r>
                      <a:endParaRPr lang="en-US" sz="1200">
                        <a:effectLst/>
                        <a:latin typeface="Times New Roman" panose="02020603050405020304" pitchFamily="18" charset="0"/>
                      </a:endParaRPr>
                    </a:p>
                  </a:txBody>
                  <a:tcPr marL="68580" marR="68580" marT="0" marB="0"/>
                </a:tc>
                <a:tc>
                  <a:txBody>
                    <a:bodyPr/>
                    <a:lstStyle/>
                    <a:p>
                      <a:pPr>
                        <a:lnSpc>
                          <a:spcPct val="107000"/>
                        </a:lnSpc>
                      </a:pPr>
                      <a:r>
                        <a:rPr lang="en-US" sz="1200">
                          <a:effectLst/>
                        </a:rPr>
                        <a:t>0.22</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0.18</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0.52</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1761750582"/>
                  </a:ext>
                </a:extLst>
              </a:tr>
              <a:tr h="116069">
                <a:tc>
                  <a:txBody>
                    <a:bodyPr/>
                    <a:lstStyle/>
                    <a:p>
                      <a:pPr>
                        <a:lnSpc>
                          <a:spcPct val="107000"/>
                        </a:lnSpc>
                      </a:pPr>
                      <a:r>
                        <a:rPr lang="en-US" sz="1200">
                          <a:effectLst/>
                        </a:rPr>
                        <a:t>-6 to 0</a:t>
                      </a:r>
                      <a:endParaRPr lang="en-US" sz="1200">
                        <a:effectLst/>
                        <a:latin typeface="Times New Roman" panose="02020603050405020304" pitchFamily="18" charset="0"/>
                      </a:endParaRPr>
                    </a:p>
                  </a:txBody>
                  <a:tcPr marL="68580" marR="68580" marT="0" marB="0"/>
                </a:tc>
                <a:tc>
                  <a:txBody>
                    <a:bodyPr/>
                    <a:lstStyle/>
                    <a:p>
                      <a:pPr>
                        <a:lnSpc>
                          <a:spcPct val="107000"/>
                        </a:lnSpc>
                      </a:pPr>
                      <a:r>
                        <a:rPr lang="en-US" sz="1200">
                          <a:effectLst/>
                        </a:rPr>
                        <a:t>0.78</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0.35</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0.53</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254830867"/>
                  </a:ext>
                </a:extLst>
              </a:tr>
              <a:tr h="116069">
                <a:tc>
                  <a:txBody>
                    <a:bodyPr/>
                    <a:lstStyle/>
                    <a:p>
                      <a:pPr>
                        <a:lnSpc>
                          <a:spcPct val="107000"/>
                        </a:lnSpc>
                      </a:pPr>
                      <a:r>
                        <a:rPr lang="en-US" sz="1200">
                          <a:effectLst/>
                        </a:rPr>
                        <a:t>-3 to +3</a:t>
                      </a:r>
                      <a:endParaRPr lang="en-US" sz="1200">
                        <a:effectLst/>
                        <a:latin typeface="Times New Roman" panose="02020603050405020304" pitchFamily="18" charset="0"/>
                      </a:endParaRPr>
                    </a:p>
                  </a:txBody>
                  <a:tcPr marL="68580" marR="68580" marT="0" marB="0"/>
                </a:tc>
                <a:tc>
                  <a:txBody>
                    <a:bodyPr/>
                    <a:lstStyle/>
                    <a:p>
                      <a:pPr>
                        <a:lnSpc>
                          <a:spcPct val="107000"/>
                        </a:lnSpc>
                      </a:pPr>
                      <a:r>
                        <a:rPr lang="en-US" sz="1200">
                          <a:effectLst/>
                        </a:rPr>
                        <a:t>0.22</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0.54</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0.64</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4125129447"/>
                  </a:ext>
                </a:extLst>
              </a:tr>
              <a:tr h="116069">
                <a:tc>
                  <a:txBody>
                    <a:bodyPr/>
                    <a:lstStyle/>
                    <a:p>
                      <a:pPr>
                        <a:lnSpc>
                          <a:spcPct val="107000"/>
                        </a:lnSpc>
                      </a:pPr>
                      <a:r>
                        <a:rPr lang="en-US" sz="1200">
                          <a:effectLst/>
                        </a:rPr>
                        <a:t>0 to + 6</a:t>
                      </a:r>
                      <a:endParaRPr lang="en-US" sz="1200">
                        <a:effectLst/>
                        <a:latin typeface="Times New Roman" panose="02020603050405020304" pitchFamily="18" charset="0"/>
                      </a:endParaRPr>
                    </a:p>
                  </a:txBody>
                  <a:tcPr marL="68580" marR="68580" marT="0" marB="0"/>
                </a:tc>
                <a:tc>
                  <a:txBody>
                    <a:bodyPr/>
                    <a:lstStyle/>
                    <a:p>
                      <a:pPr>
                        <a:lnSpc>
                          <a:spcPct val="107000"/>
                        </a:lnSpc>
                      </a:pPr>
                      <a:r>
                        <a:rPr lang="en-US" sz="1200">
                          <a:effectLst/>
                        </a:rPr>
                        <a:t>0.30</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0.63</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0.40</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1784491972"/>
                  </a:ext>
                </a:extLst>
              </a:tr>
              <a:tr h="116069">
                <a:tc>
                  <a:txBody>
                    <a:bodyPr/>
                    <a:lstStyle/>
                    <a:p>
                      <a:pPr>
                        <a:lnSpc>
                          <a:spcPct val="107000"/>
                        </a:lnSpc>
                      </a:pPr>
                      <a:r>
                        <a:rPr lang="en-US" sz="1200">
                          <a:effectLst/>
                        </a:rPr>
                        <a:t>+3 to +9</a:t>
                      </a:r>
                      <a:endParaRPr lang="en-US" sz="1200">
                        <a:effectLst/>
                        <a:latin typeface="Times New Roman" panose="02020603050405020304" pitchFamily="18" charset="0"/>
                      </a:endParaRPr>
                    </a:p>
                  </a:txBody>
                  <a:tcPr marL="68580" marR="68580" marT="0" marB="0"/>
                </a:tc>
                <a:tc>
                  <a:txBody>
                    <a:bodyPr/>
                    <a:lstStyle/>
                    <a:p>
                      <a:pPr>
                        <a:lnSpc>
                          <a:spcPct val="107000"/>
                        </a:lnSpc>
                      </a:pPr>
                      <a:r>
                        <a:rPr lang="en-US" sz="1200">
                          <a:effectLst/>
                        </a:rPr>
                        <a:t>0.20</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0.36</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0.56</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884142727"/>
                  </a:ext>
                </a:extLst>
              </a:tr>
              <a:tr h="116069">
                <a:tc>
                  <a:txBody>
                    <a:bodyPr/>
                    <a:lstStyle/>
                    <a:p>
                      <a:pPr>
                        <a:lnSpc>
                          <a:spcPct val="107000"/>
                        </a:lnSpc>
                      </a:pPr>
                      <a:r>
                        <a:rPr lang="en-US" sz="1200">
                          <a:effectLst/>
                        </a:rPr>
                        <a:t>+6 to +12</a:t>
                      </a:r>
                      <a:endParaRPr lang="en-US" sz="1200">
                        <a:effectLst/>
                        <a:latin typeface="Times New Roman" panose="02020603050405020304" pitchFamily="18" charset="0"/>
                      </a:endParaRPr>
                    </a:p>
                  </a:txBody>
                  <a:tcPr marL="68580" marR="68580" marT="0" marB="0"/>
                </a:tc>
                <a:tc>
                  <a:txBody>
                    <a:bodyPr/>
                    <a:lstStyle/>
                    <a:p>
                      <a:pPr>
                        <a:lnSpc>
                          <a:spcPct val="107000"/>
                        </a:lnSpc>
                      </a:pPr>
                      <a:r>
                        <a:rPr lang="en-US" sz="1200">
                          <a:effectLst/>
                        </a:rPr>
                        <a:t>0.06*</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0.14</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0.38</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3624123529"/>
                  </a:ext>
                </a:extLst>
              </a:tr>
              <a:tr h="116069">
                <a:tc>
                  <a:txBody>
                    <a:bodyPr/>
                    <a:lstStyle/>
                    <a:p>
                      <a:pPr>
                        <a:lnSpc>
                          <a:spcPct val="107000"/>
                        </a:lnSpc>
                      </a:pPr>
                      <a:r>
                        <a:rPr lang="en-US" sz="1200" dirty="0">
                          <a:effectLst/>
                        </a:rPr>
                        <a:t>+9 to + 15</a:t>
                      </a:r>
                      <a:endParaRPr lang="en-US" sz="1200" dirty="0">
                        <a:effectLst/>
                        <a:latin typeface="Times New Roman" panose="02020603050405020304" pitchFamily="18" charset="0"/>
                      </a:endParaRPr>
                    </a:p>
                  </a:txBody>
                  <a:tcPr marL="68580" marR="68580" marT="0" marB="0"/>
                </a:tc>
                <a:tc>
                  <a:txBody>
                    <a:bodyPr/>
                    <a:lstStyle/>
                    <a:p>
                      <a:pPr>
                        <a:lnSpc>
                          <a:spcPct val="107000"/>
                        </a:lnSpc>
                      </a:pPr>
                      <a:r>
                        <a:rPr lang="en-US" sz="1200">
                          <a:effectLst/>
                        </a:rPr>
                        <a:t>0.17</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0.05*</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0.24</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1708515982"/>
                  </a:ext>
                </a:extLst>
              </a:tr>
              <a:tr h="116069">
                <a:tc>
                  <a:txBody>
                    <a:bodyPr/>
                    <a:lstStyle/>
                    <a:p>
                      <a:pPr>
                        <a:lnSpc>
                          <a:spcPct val="107000"/>
                        </a:lnSpc>
                      </a:pPr>
                      <a:r>
                        <a:rPr lang="en-US" sz="1200">
                          <a:effectLst/>
                        </a:rPr>
                        <a:t>+12 to + 18</a:t>
                      </a:r>
                      <a:endParaRPr lang="en-US" sz="1200">
                        <a:effectLst/>
                        <a:latin typeface="Times New Roman" panose="02020603050405020304" pitchFamily="18" charset="0"/>
                      </a:endParaRPr>
                    </a:p>
                  </a:txBody>
                  <a:tcPr marL="68580" marR="68580" marT="0" marB="0"/>
                </a:tc>
                <a:tc>
                  <a:txBody>
                    <a:bodyPr/>
                    <a:lstStyle/>
                    <a:p>
                      <a:pPr>
                        <a:lnSpc>
                          <a:spcPct val="107000"/>
                        </a:lnSpc>
                      </a:pPr>
                      <a:r>
                        <a:rPr lang="en-US" sz="1200">
                          <a:effectLst/>
                        </a:rPr>
                        <a:t>0.41</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0.09*</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0.23</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2985930546"/>
                  </a:ext>
                </a:extLst>
              </a:tr>
              <a:tr h="116069">
                <a:tc>
                  <a:txBody>
                    <a:bodyPr/>
                    <a:lstStyle/>
                    <a:p>
                      <a:pPr>
                        <a:lnSpc>
                          <a:spcPct val="107000"/>
                        </a:lnSpc>
                      </a:pPr>
                      <a:r>
                        <a:rPr lang="en-US" sz="1200">
                          <a:effectLst/>
                        </a:rPr>
                        <a:t>+ 15 to + 21</a:t>
                      </a:r>
                      <a:endParaRPr lang="en-US" sz="1200">
                        <a:effectLst/>
                        <a:latin typeface="Times New Roman" panose="02020603050405020304" pitchFamily="18" charset="0"/>
                      </a:endParaRPr>
                    </a:p>
                  </a:txBody>
                  <a:tcPr marL="68580" marR="68580" marT="0" marB="0"/>
                </a:tc>
                <a:tc>
                  <a:txBody>
                    <a:bodyPr/>
                    <a:lstStyle/>
                    <a:p>
                      <a:pPr>
                        <a:lnSpc>
                          <a:spcPct val="107000"/>
                        </a:lnSpc>
                      </a:pPr>
                      <a:r>
                        <a:rPr lang="en-US" sz="1200">
                          <a:effectLst/>
                        </a:rPr>
                        <a:t>0.38</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0.32</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0.42</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3906960453"/>
                  </a:ext>
                </a:extLst>
              </a:tr>
              <a:tr h="116069">
                <a:tc>
                  <a:txBody>
                    <a:bodyPr/>
                    <a:lstStyle/>
                    <a:p>
                      <a:pPr>
                        <a:lnSpc>
                          <a:spcPct val="107000"/>
                        </a:lnSpc>
                      </a:pPr>
                      <a:r>
                        <a:rPr lang="en-US" sz="1200">
                          <a:effectLst/>
                        </a:rPr>
                        <a:t>+18 to +24</a:t>
                      </a:r>
                      <a:endParaRPr lang="en-US" sz="1200">
                        <a:effectLst/>
                        <a:latin typeface="Times New Roman" panose="02020603050405020304" pitchFamily="18" charset="0"/>
                      </a:endParaRPr>
                    </a:p>
                  </a:txBody>
                  <a:tcPr marL="68580" marR="68580" marT="0" marB="0"/>
                </a:tc>
                <a:tc>
                  <a:txBody>
                    <a:bodyPr/>
                    <a:lstStyle/>
                    <a:p>
                      <a:pPr>
                        <a:lnSpc>
                          <a:spcPct val="107000"/>
                        </a:lnSpc>
                      </a:pPr>
                      <a:r>
                        <a:rPr lang="en-US" sz="1200">
                          <a:effectLst/>
                        </a:rPr>
                        <a:t>0.34</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0.20</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0.62</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2891877367"/>
                  </a:ext>
                </a:extLst>
              </a:tr>
              <a:tr h="116069">
                <a:tc>
                  <a:txBody>
                    <a:bodyPr/>
                    <a:lstStyle/>
                    <a:p>
                      <a:pPr>
                        <a:lnSpc>
                          <a:spcPct val="107000"/>
                        </a:lnSpc>
                      </a:pPr>
                      <a:r>
                        <a:rPr lang="en-US" sz="1200">
                          <a:effectLst/>
                        </a:rPr>
                        <a:t>-17 to 0</a:t>
                      </a:r>
                      <a:endParaRPr lang="en-US" sz="1200">
                        <a:effectLst/>
                        <a:latin typeface="Times New Roman" panose="02020603050405020304" pitchFamily="18" charset="0"/>
                      </a:endParaRPr>
                    </a:p>
                  </a:txBody>
                  <a:tcPr marL="68580" marR="68580" marT="0" marB="0"/>
                </a:tc>
                <a:tc>
                  <a:txBody>
                    <a:bodyPr/>
                    <a:lstStyle/>
                    <a:p>
                      <a:pPr>
                        <a:lnSpc>
                          <a:spcPct val="107000"/>
                        </a:lnSpc>
                      </a:pPr>
                      <a:r>
                        <a:rPr lang="en-US" sz="1200">
                          <a:effectLst/>
                        </a:rPr>
                        <a:t>0.21</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0.16</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0.82</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2717715865"/>
                  </a:ext>
                </a:extLst>
              </a:tr>
              <a:tr h="116069">
                <a:tc>
                  <a:txBody>
                    <a:bodyPr/>
                    <a:lstStyle/>
                    <a:p>
                      <a:pPr>
                        <a:lnSpc>
                          <a:spcPct val="107000"/>
                        </a:lnSpc>
                      </a:pPr>
                      <a:r>
                        <a:rPr lang="en-US" sz="1200">
                          <a:effectLst/>
                        </a:rPr>
                        <a:t>0 to +24</a:t>
                      </a:r>
                      <a:endParaRPr lang="en-US" sz="1200">
                        <a:effectLst/>
                        <a:latin typeface="Times New Roman" panose="02020603050405020304" pitchFamily="18" charset="0"/>
                      </a:endParaRPr>
                    </a:p>
                  </a:txBody>
                  <a:tcPr marL="68580" marR="68580" marT="0" marB="0"/>
                </a:tc>
                <a:tc>
                  <a:txBody>
                    <a:bodyPr/>
                    <a:lstStyle/>
                    <a:p>
                      <a:pPr>
                        <a:lnSpc>
                          <a:spcPct val="107000"/>
                        </a:lnSpc>
                      </a:pPr>
                      <a:r>
                        <a:rPr lang="en-US" sz="1200">
                          <a:effectLst/>
                        </a:rPr>
                        <a:t>0.18</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0.03</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dirty="0">
                          <a:effectLst/>
                        </a:rPr>
                        <a:t>0.86</a:t>
                      </a:r>
                      <a:endParaRPr lang="en-US" sz="12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1811937409"/>
                  </a:ext>
                </a:extLst>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2455452119"/>
              </p:ext>
            </p:extLst>
          </p:nvPr>
        </p:nvGraphicFramePr>
        <p:xfrm>
          <a:off x="6330532" y="3345199"/>
          <a:ext cx="5861468" cy="3327019"/>
        </p:xfrm>
        <a:graphic>
          <a:graphicData uri="http://schemas.openxmlformats.org/drawingml/2006/table">
            <a:tbl>
              <a:tblPr firstRow="1" firstCol="1" bandRow="1">
                <a:tableStyleId>{5C22544A-7EE6-4342-B048-85BDC9FD1C3A}</a:tableStyleId>
              </a:tblPr>
              <a:tblGrid>
                <a:gridCol w="1465367">
                  <a:extLst>
                    <a:ext uri="{9D8B030D-6E8A-4147-A177-3AD203B41FA5}">
                      <a16:colId xmlns:a16="http://schemas.microsoft.com/office/drawing/2014/main" val="2240837717"/>
                    </a:ext>
                  </a:extLst>
                </a:gridCol>
                <a:gridCol w="1465367">
                  <a:extLst>
                    <a:ext uri="{9D8B030D-6E8A-4147-A177-3AD203B41FA5}">
                      <a16:colId xmlns:a16="http://schemas.microsoft.com/office/drawing/2014/main" val="3754383686"/>
                    </a:ext>
                  </a:extLst>
                </a:gridCol>
                <a:gridCol w="1465367">
                  <a:extLst>
                    <a:ext uri="{9D8B030D-6E8A-4147-A177-3AD203B41FA5}">
                      <a16:colId xmlns:a16="http://schemas.microsoft.com/office/drawing/2014/main" val="2189356484"/>
                    </a:ext>
                  </a:extLst>
                </a:gridCol>
                <a:gridCol w="1465367">
                  <a:extLst>
                    <a:ext uri="{9D8B030D-6E8A-4147-A177-3AD203B41FA5}">
                      <a16:colId xmlns:a16="http://schemas.microsoft.com/office/drawing/2014/main" val="3479838833"/>
                    </a:ext>
                  </a:extLst>
                </a:gridCol>
              </a:tblGrid>
              <a:tr h="131849">
                <a:tc>
                  <a:txBody>
                    <a:bodyPr/>
                    <a:lstStyle/>
                    <a:p>
                      <a:pPr>
                        <a:lnSpc>
                          <a:spcPct val="107000"/>
                        </a:lnSpc>
                      </a:pPr>
                      <a:r>
                        <a:rPr lang="en-US" sz="1200" dirty="0">
                          <a:effectLst/>
                        </a:rPr>
                        <a:t>Months Since Birth</a:t>
                      </a:r>
                      <a:endParaRPr lang="en-US" sz="1200" dirty="0">
                        <a:effectLst/>
                        <a:latin typeface="Times New Roman" panose="02020603050405020304" pitchFamily="18" charset="0"/>
                      </a:endParaRPr>
                    </a:p>
                  </a:txBody>
                  <a:tcPr marL="68580" marR="68580" marT="0" marB="0"/>
                </a:tc>
                <a:tc>
                  <a:txBody>
                    <a:bodyPr/>
                    <a:lstStyle/>
                    <a:p>
                      <a:pPr>
                        <a:lnSpc>
                          <a:spcPct val="107000"/>
                        </a:lnSpc>
                      </a:pPr>
                      <a:r>
                        <a:rPr lang="en-US" sz="1200">
                          <a:effectLst/>
                        </a:rPr>
                        <a:t>Labor-force Participation</a:t>
                      </a:r>
                      <a:endParaRPr lang="en-US" sz="1200">
                        <a:effectLst/>
                        <a:latin typeface="Times New Roman" panose="02020603050405020304" pitchFamily="18" charset="0"/>
                      </a:endParaRPr>
                    </a:p>
                  </a:txBody>
                  <a:tcPr marL="68580" marR="68580" marT="0" marB="0"/>
                </a:tc>
                <a:tc>
                  <a:txBody>
                    <a:bodyPr/>
                    <a:lstStyle/>
                    <a:p>
                      <a:pPr>
                        <a:lnSpc>
                          <a:spcPct val="107000"/>
                        </a:lnSpc>
                      </a:pPr>
                      <a:r>
                        <a:rPr lang="en-US" sz="1200">
                          <a:effectLst/>
                        </a:rPr>
                        <a:t>Working</a:t>
                      </a:r>
                      <a:endParaRPr lang="en-US" sz="1200">
                        <a:effectLst/>
                        <a:latin typeface="Times New Roman" panose="02020603050405020304" pitchFamily="18" charset="0"/>
                      </a:endParaRPr>
                    </a:p>
                  </a:txBody>
                  <a:tcPr marL="68580" marR="68580" marT="0" marB="0"/>
                </a:tc>
                <a:tc>
                  <a:txBody>
                    <a:bodyPr/>
                    <a:lstStyle/>
                    <a:p>
                      <a:pPr>
                        <a:lnSpc>
                          <a:spcPct val="107000"/>
                        </a:lnSpc>
                      </a:pPr>
                      <a:r>
                        <a:rPr lang="en-US" sz="1200">
                          <a:effectLst/>
                        </a:rPr>
                        <a:t>Looking</a:t>
                      </a:r>
                      <a:endParaRPr lang="en-US" sz="1200">
                        <a:effectLst/>
                        <a:latin typeface="Times New Roman" panose="02020603050405020304" pitchFamily="18" charset="0"/>
                      </a:endParaRPr>
                    </a:p>
                  </a:txBody>
                  <a:tcPr marL="68580" marR="68580" marT="0" marB="0"/>
                </a:tc>
                <a:extLst>
                  <a:ext uri="{0D108BD9-81ED-4DB2-BD59-A6C34878D82A}">
                    <a16:rowId xmlns:a16="http://schemas.microsoft.com/office/drawing/2014/main" val="1320194753"/>
                  </a:ext>
                </a:extLst>
              </a:tr>
              <a:tr h="131849">
                <a:tc>
                  <a:txBody>
                    <a:bodyPr/>
                    <a:lstStyle/>
                    <a:p>
                      <a:pPr>
                        <a:lnSpc>
                          <a:spcPct val="107000"/>
                        </a:lnSpc>
                      </a:pPr>
                      <a:r>
                        <a:rPr lang="en-US" sz="1200">
                          <a:effectLst/>
                        </a:rPr>
                        <a:t>-17 to -12</a:t>
                      </a:r>
                      <a:endParaRPr lang="en-US" sz="1200">
                        <a:effectLst/>
                        <a:latin typeface="Times New Roman" panose="02020603050405020304" pitchFamily="18" charset="0"/>
                      </a:endParaRPr>
                    </a:p>
                  </a:txBody>
                  <a:tcPr marL="68580" marR="68580" marT="0" marB="0"/>
                </a:tc>
                <a:tc>
                  <a:txBody>
                    <a:bodyPr/>
                    <a:lstStyle/>
                    <a:p>
                      <a:pPr>
                        <a:lnSpc>
                          <a:spcPct val="107000"/>
                        </a:lnSpc>
                      </a:pPr>
                      <a:r>
                        <a:rPr lang="en-US" sz="1200">
                          <a:effectLst/>
                        </a:rPr>
                        <a:t>-0.40</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-0.52</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0.43</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3723505252"/>
                  </a:ext>
                </a:extLst>
              </a:tr>
              <a:tr h="131849">
                <a:tc>
                  <a:txBody>
                    <a:bodyPr/>
                    <a:lstStyle/>
                    <a:p>
                      <a:pPr>
                        <a:lnSpc>
                          <a:spcPct val="107000"/>
                        </a:lnSpc>
                      </a:pPr>
                      <a:r>
                        <a:rPr lang="en-US" sz="1200">
                          <a:effectLst/>
                        </a:rPr>
                        <a:t>-15 to -9</a:t>
                      </a:r>
                      <a:endParaRPr lang="en-US" sz="1200">
                        <a:effectLst/>
                        <a:latin typeface="Times New Roman" panose="02020603050405020304" pitchFamily="18" charset="0"/>
                      </a:endParaRPr>
                    </a:p>
                  </a:txBody>
                  <a:tcPr marL="68580" marR="68580" marT="0" marB="0"/>
                </a:tc>
                <a:tc>
                  <a:txBody>
                    <a:bodyPr/>
                    <a:lstStyle/>
                    <a:p>
                      <a:pPr>
                        <a:lnSpc>
                          <a:spcPct val="107000"/>
                        </a:lnSpc>
                      </a:pPr>
                      <a:r>
                        <a:rPr lang="en-US" sz="1200">
                          <a:effectLst/>
                        </a:rPr>
                        <a:t>-1.21</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-0.89</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0.51</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858320455"/>
                  </a:ext>
                </a:extLst>
              </a:tr>
              <a:tr h="131849">
                <a:tc>
                  <a:txBody>
                    <a:bodyPr/>
                    <a:lstStyle/>
                    <a:p>
                      <a:pPr>
                        <a:lnSpc>
                          <a:spcPct val="107000"/>
                        </a:lnSpc>
                      </a:pPr>
                      <a:r>
                        <a:rPr lang="en-US" sz="1200">
                          <a:effectLst/>
                        </a:rPr>
                        <a:t>-12 to -6</a:t>
                      </a:r>
                      <a:endParaRPr lang="en-US" sz="1200">
                        <a:effectLst/>
                        <a:latin typeface="Times New Roman" panose="02020603050405020304" pitchFamily="18" charset="0"/>
                      </a:endParaRPr>
                    </a:p>
                  </a:txBody>
                  <a:tcPr marL="68580" marR="68580" marT="0" marB="0"/>
                </a:tc>
                <a:tc>
                  <a:txBody>
                    <a:bodyPr/>
                    <a:lstStyle/>
                    <a:p>
                      <a:pPr>
                        <a:lnSpc>
                          <a:spcPct val="107000"/>
                        </a:lnSpc>
                      </a:pPr>
                      <a:r>
                        <a:rPr lang="en-US" sz="1200">
                          <a:effectLst/>
                        </a:rPr>
                        <a:t>-1.63</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-1.42</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0.48</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1584333917"/>
                  </a:ext>
                </a:extLst>
              </a:tr>
              <a:tr h="131849">
                <a:tc>
                  <a:txBody>
                    <a:bodyPr/>
                    <a:lstStyle/>
                    <a:p>
                      <a:pPr>
                        <a:lnSpc>
                          <a:spcPct val="107000"/>
                        </a:lnSpc>
                      </a:pPr>
                      <a:r>
                        <a:rPr lang="en-US" sz="1200">
                          <a:effectLst/>
                        </a:rPr>
                        <a:t>-9 to -3</a:t>
                      </a:r>
                      <a:endParaRPr lang="en-US" sz="1200">
                        <a:effectLst/>
                        <a:latin typeface="Times New Roman" panose="02020603050405020304" pitchFamily="18" charset="0"/>
                      </a:endParaRPr>
                    </a:p>
                  </a:txBody>
                  <a:tcPr marL="68580" marR="68580" marT="0" marB="0"/>
                </a:tc>
                <a:tc>
                  <a:txBody>
                    <a:bodyPr/>
                    <a:lstStyle/>
                    <a:p>
                      <a:pPr>
                        <a:lnSpc>
                          <a:spcPct val="107000"/>
                        </a:lnSpc>
                      </a:pPr>
                      <a:r>
                        <a:rPr lang="en-US" sz="1200">
                          <a:effectLst/>
                        </a:rPr>
                        <a:t>-1.72</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-1.34</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0.48</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229430016"/>
                  </a:ext>
                </a:extLst>
              </a:tr>
              <a:tr h="131849">
                <a:tc>
                  <a:txBody>
                    <a:bodyPr/>
                    <a:lstStyle/>
                    <a:p>
                      <a:pPr>
                        <a:lnSpc>
                          <a:spcPct val="107000"/>
                        </a:lnSpc>
                      </a:pPr>
                      <a:r>
                        <a:rPr lang="en-US" sz="1200">
                          <a:effectLst/>
                        </a:rPr>
                        <a:t>-6 to 0</a:t>
                      </a:r>
                      <a:endParaRPr lang="en-US" sz="1200">
                        <a:effectLst/>
                        <a:latin typeface="Times New Roman" panose="02020603050405020304" pitchFamily="18" charset="0"/>
                      </a:endParaRPr>
                    </a:p>
                  </a:txBody>
                  <a:tcPr marL="68580" marR="68580" marT="0" marB="0"/>
                </a:tc>
                <a:tc>
                  <a:txBody>
                    <a:bodyPr/>
                    <a:lstStyle/>
                    <a:p>
                      <a:pPr>
                        <a:lnSpc>
                          <a:spcPct val="107000"/>
                        </a:lnSpc>
                      </a:pPr>
                      <a:r>
                        <a:rPr lang="en-US" sz="1200">
                          <a:effectLst/>
                        </a:rPr>
                        <a:t>-1.16</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-1.41</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0.57</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2311180532"/>
                  </a:ext>
                </a:extLst>
              </a:tr>
              <a:tr h="131849">
                <a:tc>
                  <a:txBody>
                    <a:bodyPr/>
                    <a:lstStyle/>
                    <a:p>
                      <a:pPr>
                        <a:lnSpc>
                          <a:spcPct val="107000"/>
                        </a:lnSpc>
                      </a:pPr>
                      <a:r>
                        <a:rPr lang="en-US" sz="1200">
                          <a:effectLst/>
                        </a:rPr>
                        <a:t>-3 to +3</a:t>
                      </a:r>
                      <a:endParaRPr lang="en-US" sz="1200">
                        <a:effectLst/>
                        <a:latin typeface="Times New Roman" panose="02020603050405020304" pitchFamily="18" charset="0"/>
                      </a:endParaRPr>
                    </a:p>
                  </a:txBody>
                  <a:tcPr marL="68580" marR="68580" marT="0" marB="0"/>
                </a:tc>
                <a:tc>
                  <a:txBody>
                    <a:bodyPr/>
                    <a:lstStyle/>
                    <a:p>
                      <a:pPr>
                        <a:lnSpc>
                          <a:spcPct val="107000"/>
                        </a:lnSpc>
                      </a:pPr>
                      <a:r>
                        <a:rPr lang="en-US" sz="1200">
                          <a:effectLst/>
                        </a:rPr>
                        <a:t>-1.27</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-1.44</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0.67</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3053191041"/>
                  </a:ext>
                </a:extLst>
              </a:tr>
              <a:tr h="131849">
                <a:tc>
                  <a:txBody>
                    <a:bodyPr/>
                    <a:lstStyle/>
                    <a:p>
                      <a:pPr>
                        <a:lnSpc>
                          <a:spcPct val="107000"/>
                        </a:lnSpc>
                      </a:pPr>
                      <a:r>
                        <a:rPr lang="en-US" sz="1200" dirty="0">
                          <a:effectLst/>
                        </a:rPr>
                        <a:t>0 to + 6</a:t>
                      </a:r>
                      <a:endParaRPr lang="en-US" sz="1200" dirty="0">
                        <a:effectLst/>
                        <a:latin typeface="Times New Roman" panose="02020603050405020304" pitchFamily="18" charset="0"/>
                      </a:endParaRPr>
                    </a:p>
                  </a:txBody>
                  <a:tcPr marL="68580" marR="68580" marT="0" marB="0"/>
                </a:tc>
                <a:tc>
                  <a:txBody>
                    <a:bodyPr/>
                    <a:lstStyle/>
                    <a:p>
                      <a:pPr>
                        <a:lnSpc>
                          <a:spcPct val="107000"/>
                        </a:lnSpc>
                      </a:pPr>
                      <a:r>
                        <a:rPr lang="en-US" sz="1200">
                          <a:effectLst/>
                        </a:rPr>
                        <a:t>-1.74</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-1.69</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0.64</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569312040"/>
                  </a:ext>
                </a:extLst>
              </a:tr>
              <a:tr h="131849">
                <a:tc>
                  <a:txBody>
                    <a:bodyPr/>
                    <a:lstStyle/>
                    <a:p>
                      <a:pPr>
                        <a:lnSpc>
                          <a:spcPct val="107000"/>
                        </a:lnSpc>
                      </a:pPr>
                      <a:r>
                        <a:rPr lang="en-US" sz="1200">
                          <a:effectLst/>
                        </a:rPr>
                        <a:t>+3 to +9</a:t>
                      </a:r>
                      <a:endParaRPr lang="en-US" sz="1200">
                        <a:effectLst/>
                        <a:latin typeface="Times New Roman" panose="02020603050405020304" pitchFamily="18" charset="0"/>
                      </a:endParaRPr>
                    </a:p>
                  </a:txBody>
                  <a:tcPr marL="68580" marR="68580" marT="0" marB="0"/>
                </a:tc>
                <a:tc>
                  <a:txBody>
                    <a:bodyPr/>
                    <a:lstStyle/>
                    <a:p>
                      <a:pPr>
                        <a:lnSpc>
                          <a:spcPct val="107000"/>
                        </a:lnSpc>
                      </a:pPr>
                      <a:r>
                        <a:rPr lang="en-US" sz="1200">
                          <a:effectLst/>
                        </a:rPr>
                        <a:t>-2.24</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-1.47</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0.49</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3472794907"/>
                  </a:ext>
                </a:extLst>
              </a:tr>
              <a:tr h="131849">
                <a:tc>
                  <a:txBody>
                    <a:bodyPr/>
                    <a:lstStyle/>
                    <a:p>
                      <a:pPr>
                        <a:lnSpc>
                          <a:spcPct val="107000"/>
                        </a:lnSpc>
                      </a:pPr>
                      <a:r>
                        <a:rPr lang="en-US" sz="1200">
                          <a:effectLst/>
                        </a:rPr>
                        <a:t>+6 to +12</a:t>
                      </a:r>
                      <a:endParaRPr lang="en-US" sz="1200">
                        <a:effectLst/>
                        <a:latin typeface="Times New Roman" panose="02020603050405020304" pitchFamily="18" charset="0"/>
                      </a:endParaRPr>
                    </a:p>
                  </a:txBody>
                  <a:tcPr marL="68580" marR="68580" marT="0" marB="0"/>
                </a:tc>
                <a:tc>
                  <a:txBody>
                    <a:bodyPr/>
                    <a:lstStyle/>
                    <a:p>
                      <a:pPr>
                        <a:lnSpc>
                          <a:spcPct val="107000"/>
                        </a:lnSpc>
                      </a:pPr>
                      <a:r>
                        <a:rPr lang="en-US" sz="1200">
                          <a:effectLst/>
                        </a:rPr>
                        <a:t>-2.39</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-2.21</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0.70</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999282453"/>
                  </a:ext>
                </a:extLst>
              </a:tr>
              <a:tr h="131849">
                <a:tc>
                  <a:txBody>
                    <a:bodyPr/>
                    <a:lstStyle/>
                    <a:p>
                      <a:pPr>
                        <a:lnSpc>
                          <a:spcPct val="107000"/>
                        </a:lnSpc>
                      </a:pPr>
                      <a:r>
                        <a:rPr lang="en-US" sz="1200">
                          <a:effectLst/>
                        </a:rPr>
                        <a:t>+9 to + 15</a:t>
                      </a:r>
                      <a:endParaRPr lang="en-US" sz="1200">
                        <a:effectLst/>
                        <a:latin typeface="Times New Roman" panose="02020603050405020304" pitchFamily="18" charset="0"/>
                      </a:endParaRPr>
                    </a:p>
                  </a:txBody>
                  <a:tcPr marL="68580" marR="68580" marT="0" marB="0"/>
                </a:tc>
                <a:tc>
                  <a:txBody>
                    <a:bodyPr/>
                    <a:lstStyle/>
                    <a:p>
                      <a:pPr>
                        <a:lnSpc>
                          <a:spcPct val="107000"/>
                        </a:lnSpc>
                      </a:pPr>
                      <a:r>
                        <a:rPr lang="en-US" sz="1200">
                          <a:effectLst/>
                        </a:rPr>
                        <a:t>-2.19</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-2.25</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0.85</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3132818190"/>
                  </a:ext>
                </a:extLst>
              </a:tr>
              <a:tr h="131849">
                <a:tc>
                  <a:txBody>
                    <a:bodyPr/>
                    <a:lstStyle/>
                    <a:p>
                      <a:pPr>
                        <a:lnSpc>
                          <a:spcPct val="107000"/>
                        </a:lnSpc>
                      </a:pPr>
                      <a:r>
                        <a:rPr lang="en-US" sz="1200">
                          <a:effectLst/>
                        </a:rPr>
                        <a:t>+12 to + 18</a:t>
                      </a:r>
                      <a:endParaRPr lang="en-US" sz="1200">
                        <a:effectLst/>
                        <a:latin typeface="Times New Roman" panose="02020603050405020304" pitchFamily="18" charset="0"/>
                      </a:endParaRPr>
                    </a:p>
                  </a:txBody>
                  <a:tcPr marL="68580" marR="68580" marT="0" marB="0"/>
                </a:tc>
                <a:tc>
                  <a:txBody>
                    <a:bodyPr/>
                    <a:lstStyle/>
                    <a:p>
                      <a:pPr>
                        <a:lnSpc>
                          <a:spcPct val="107000"/>
                        </a:lnSpc>
                      </a:pPr>
                      <a:r>
                        <a:rPr lang="en-US" sz="1200">
                          <a:effectLst/>
                        </a:rPr>
                        <a:t>-2.02</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-2.05</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0.83</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548388143"/>
                  </a:ext>
                </a:extLst>
              </a:tr>
              <a:tr h="131849">
                <a:tc>
                  <a:txBody>
                    <a:bodyPr/>
                    <a:lstStyle/>
                    <a:p>
                      <a:pPr>
                        <a:lnSpc>
                          <a:spcPct val="107000"/>
                        </a:lnSpc>
                      </a:pPr>
                      <a:r>
                        <a:rPr lang="en-US" sz="1200">
                          <a:effectLst/>
                        </a:rPr>
                        <a:t>+ 15 to + 21</a:t>
                      </a:r>
                      <a:endParaRPr lang="en-US" sz="1200">
                        <a:effectLst/>
                        <a:latin typeface="Times New Roman" panose="02020603050405020304" pitchFamily="18" charset="0"/>
                      </a:endParaRPr>
                    </a:p>
                  </a:txBody>
                  <a:tcPr marL="68580" marR="68580" marT="0" marB="0"/>
                </a:tc>
                <a:tc>
                  <a:txBody>
                    <a:bodyPr/>
                    <a:lstStyle/>
                    <a:p>
                      <a:pPr>
                        <a:lnSpc>
                          <a:spcPct val="107000"/>
                        </a:lnSpc>
                      </a:pPr>
                      <a:r>
                        <a:rPr lang="en-US" sz="1200">
                          <a:effectLst/>
                        </a:rPr>
                        <a:t>-1.75</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-1.25</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0.73</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436196409"/>
                  </a:ext>
                </a:extLst>
              </a:tr>
              <a:tr h="131849">
                <a:tc>
                  <a:txBody>
                    <a:bodyPr/>
                    <a:lstStyle/>
                    <a:p>
                      <a:pPr>
                        <a:lnSpc>
                          <a:spcPct val="107000"/>
                        </a:lnSpc>
                      </a:pPr>
                      <a:r>
                        <a:rPr lang="en-US" sz="1200">
                          <a:effectLst/>
                        </a:rPr>
                        <a:t>+18 to +24</a:t>
                      </a:r>
                      <a:endParaRPr lang="en-US" sz="1200">
                        <a:effectLst/>
                        <a:latin typeface="Times New Roman" panose="02020603050405020304" pitchFamily="18" charset="0"/>
                      </a:endParaRPr>
                    </a:p>
                  </a:txBody>
                  <a:tcPr marL="68580" marR="68580" marT="0" marB="0"/>
                </a:tc>
                <a:tc>
                  <a:txBody>
                    <a:bodyPr/>
                    <a:lstStyle/>
                    <a:p>
                      <a:pPr>
                        <a:lnSpc>
                          <a:spcPct val="107000"/>
                        </a:lnSpc>
                      </a:pPr>
                      <a:r>
                        <a:rPr lang="en-US" sz="1200">
                          <a:effectLst/>
                        </a:rPr>
                        <a:t>-1.43</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-1.14</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0.94</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76660859"/>
                  </a:ext>
                </a:extLst>
              </a:tr>
              <a:tr h="131849">
                <a:tc>
                  <a:txBody>
                    <a:bodyPr/>
                    <a:lstStyle/>
                    <a:p>
                      <a:pPr>
                        <a:lnSpc>
                          <a:spcPct val="107000"/>
                        </a:lnSpc>
                      </a:pPr>
                      <a:r>
                        <a:rPr lang="en-US" sz="1200">
                          <a:effectLst/>
                        </a:rPr>
                        <a:t>-17 to 0</a:t>
                      </a:r>
                      <a:endParaRPr lang="en-US" sz="1200">
                        <a:effectLst/>
                        <a:latin typeface="Times New Roman" panose="02020603050405020304" pitchFamily="18" charset="0"/>
                      </a:endParaRPr>
                    </a:p>
                  </a:txBody>
                  <a:tcPr marL="68580" marR="68580" marT="0" marB="0"/>
                </a:tc>
                <a:tc>
                  <a:txBody>
                    <a:bodyPr/>
                    <a:lstStyle/>
                    <a:p>
                      <a:pPr>
                        <a:lnSpc>
                          <a:spcPct val="107000"/>
                        </a:lnSpc>
                      </a:pPr>
                      <a:r>
                        <a:rPr lang="en-US" sz="1200">
                          <a:effectLst/>
                        </a:rPr>
                        <a:t>-2.81</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-2.90</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1.33</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3585146125"/>
                  </a:ext>
                </a:extLst>
              </a:tr>
              <a:tr h="131849">
                <a:tc>
                  <a:txBody>
                    <a:bodyPr/>
                    <a:lstStyle/>
                    <a:p>
                      <a:pPr>
                        <a:lnSpc>
                          <a:spcPct val="107000"/>
                        </a:lnSpc>
                      </a:pPr>
                      <a:r>
                        <a:rPr lang="en-US" sz="1200">
                          <a:effectLst/>
                        </a:rPr>
                        <a:t>0 to +24</a:t>
                      </a:r>
                      <a:endParaRPr lang="en-US" sz="1200">
                        <a:effectLst/>
                        <a:latin typeface="Times New Roman" panose="02020603050405020304" pitchFamily="18" charset="0"/>
                      </a:endParaRPr>
                    </a:p>
                  </a:txBody>
                  <a:tcPr marL="68580" marR="68580" marT="0" marB="0"/>
                </a:tc>
                <a:tc>
                  <a:txBody>
                    <a:bodyPr/>
                    <a:lstStyle/>
                    <a:p>
                      <a:pPr>
                        <a:lnSpc>
                          <a:spcPct val="107000"/>
                        </a:lnSpc>
                      </a:pPr>
                      <a:r>
                        <a:rPr lang="en-US" sz="1200">
                          <a:effectLst/>
                        </a:rPr>
                        <a:t>-6.64</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-5.92</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dirty="0">
                          <a:effectLst/>
                        </a:rPr>
                        <a:t>2.70</a:t>
                      </a:r>
                      <a:endParaRPr lang="en-US" sz="12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3128410886"/>
                  </a:ext>
                </a:extLst>
              </a:tr>
            </a:tbl>
          </a:graphicData>
        </a:graphic>
      </p:graphicFrame>
    </p:spTree>
    <p:extLst>
      <p:ext uri="{BB962C8B-B14F-4D97-AF65-F5344CB8AC3E}">
        <p14:creationId xmlns:p14="http://schemas.microsoft.com/office/powerpoint/2010/main" val="20581642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Research Question</a:t>
            </a:r>
            <a:endParaRPr lang="en-US" dirty="0"/>
          </a:p>
        </p:txBody>
      </p:sp>
      <p:sp>
        <p:nvSpPr>
          <p:cNvPr id="3" name="Content Placeholder 2"/>
          <p:cNvSpPr>
            <a:spLocks noGrp="1"/>
          </p:cNvSpPr>
          <p:nvPr>
            <p:ph idx="1"/>
          </p:nvPr>
        </p:nvSpPr>
        <p:spPr/>
        <p:txBody>
          <a:bodyPr/>
          <a:lstStyle/>
          <a:p>
            <a:r>
              <a:rPr lang="en-US" dirty="0" smtClean="0"/>
              <a:t>How does Paid Family Leave Policy affect labor-force participation, employment, and unemployment of mothers in the time period surrounding childbirth?</a:t>
            </a:r>
            <a:endParaRPr lang="en-US" dirty="0"/>
          </a:p>
        </p:txBody>
      </p:sp>
    </p:spTree>
    <p:extLst>
      <p:ext uri="{BB962C8B-B14F-4D97-AF65-F5344CB8AC3E}">
        <p14:creationId xmlns:p14="http://schemas.microsoft.com/office/powerpoint/2010/main" val="269958358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
            </a:pPr>
            <a:r>
              <a:rPr lang="en-US" dirty="0" smtClean="0"/>
              <a:t>Confirmation of Byker’s Findings</a:t>
            </a:r>
          </a:p>
          <a:p>
            <a:pPr>
              <a:buFont typeface="Wingdings" panose="05000000000000000000" pitchFamily="2" charset="2"/>
              <a:buChar char="§"/>
            </a:pPr>
            <a:r>
              <a:rPr lang="en-US" dirty="0" smtClean="0"/>
              <a:t>Robustness of Estimates</a:t>
            </a:r>
          </a:p>
          <a:p>
            <a:pPr>
              <a:buFont typeface="Wingdings" panose="05000000000000000000" pitchFamily="2" charset="2"/>
              <a:buChar char="§"/>
            </a:pPr>
            <a:r>
              <a:rPr lang="en-US" dirty="0" smtClean="0"/>
              <a:t>Occupational Group Findings</a:t>
            </a:r>
          </a:p>
          <a:p>
            <a:pPr>
              <a:buFont typeface="Wingdings" panose="05000000000000000000" pitchFamily="2" charset="2"/>
              <a:buChar char="§"/>
            </a:pPr>
            <a:r>
              <a:rPr lang="en-US" dirty="0" smtClean="0"/>
              <a:t>Further Research</a:t>
            </a:r>
            <a:endParaRPr lang="en-US" dirty="0"/>
          </a:p>
        </p:txBody>
      </p:sp>
    </p:spTree>
    <p:extLst>
      <p:ext uri="{BB962C8B-B14F-4D97-AF65-F5344CB8AC3E}">
        <p14:creationId xmlns:p14="http://schemas.microsoft.com/office/powerpoint/2010/main" val="2532666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Thank you for listening!</a:t>
            </a:r>
            <a:endParaRPr lang="en-US" dirty="0"/>
          </a:p>
        </p:txBody>
      </p:sp>
    </p:spTree>
    <p:extLst>
      <p:ext uri="{BB962C8B-B14F-4D97-AF65-F5344CB8AC3E}">
        <p14:creationId xmlns:p14="http://schemas.microsoft.com/office/powerpoint/2010/main" val="5410973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Literature Review</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
            </a:pPr>
            <a:r>
              <a:rPr lang="en-US" dirty="0"/>
              <a:t>Paid Parental Leave Laws in the United States: Does Short-Duration Leave Affect Women’s Labor-Force Attachment? </a:t>
            </a:r>
            <a:r>
              <a:rPr lang="en-US" dirty="0" smtClean="0"/>
              <a:t>(Byker 2016)</a:t>
            </a:r>
          </a:p>
          <a:p>
            <a:pPr>
              <a:buFont typeface="Wingdings" panose="05000000000000000000" pitchFamily="2" charset="2"/>
              <a:buChar char="§"/>
            </a:pPr>
            <a:r>
              <a:rPr lang="en-US" dirty="0"/>
              <a:t>The Effects of California’s Paid Family Leave Program on Mothers’ Leave-Taking and Subsequent Labor Market Outcomes </a:t>
            </a:r>
            <a:r>
              <a:rPr lang="en-US" dirty="0" smtClean="0"/>
              <a:t>(Rossin-Slater, Ruhm, Waldfogel 2013)</a:t>
            </a:r>
          </a:p>
          <a:p>
            <a:pPr>
              <a:buFont typeface="Wingdings" panose="05000000000000000000" pitchFamily="2" charset="2"/>
              <a:buChar char="§"/>
            </a:pPr>
            <a:r>
              <a:rPr lang="en-US" dirty="0"/>
              <a:t>The Effects of Paid Family Leave in California on Labor Market Outcomes </a:t>
            </a:r>
            <a:r>
              <a:rPr lang="en-US" dirty="0" smtClean="0"/>
              <a:t>(Baum and Ruhm 2014)</a:t>
            </a:r>
          </a:p>
          <a:p>
            <a:pPr>
              <a:buFont typeface="Wingdings" panose="05000000000000000000" pitchFamily="2" charset="2"/>
              <a:buChar char="§"/>
            </a:pPr>
            <a:r>
              <a:rPr lang="en-US" dirty="0"/>
              <a:t>Unanticipated Effects of California’s Paid Family Leave Program </a:t>
            </a:r>
            <a:r>
              <a:rPr lang="en-US" dirty="0" smtClean="0"/>
              <a:t>(Das and Polachek 2015)</a:t>
            </a:r>
          </a:p>
          <a:p>
            <a:pPr>
              <a:buFont typeface="Wingdings" panose="05000000000000000000" pitchFamily="2" charset="2"/>
              <a:buChar char="§"/>
            </a:pPr>
            <a:r>
              <a:rPr lang="en-US" dirty="0"/>
              <a:t>Evaluating Workplace Mandates with Flows Versus Stocks: An Application to California Paid Family Leave </a:t>
            </a:r>
            <a:r>
              <a:rPr lang="en-US" dirty="0" smtClean="0"/>
              <a:t>(</a:t>
            </a:r>
            <a:r>
              <a:rPr lang="en-US" dirty="0"/>
              <a:t>Curtis, Hirsch, and </a:t>
            </a:r>
            <a:r>
              <a:rPr lang="en-US" dirty="0" smtClean="0"/>
              <a:t>Schroeder 2016)</a:t>
            </a:r>
          </a:p>
          <a:p>
            <a:pPr>
              <a:buFont typeface="Wingdings" panose="05000000000000000000" pitchFamily="2" charset="2"/>
              <a:buChar char="§"/>
            </a:pPr>
            <a:r>
              <a:rPr lang="en-US" dirty="0"/>
              <a:t>Paid Family Leave, Fathers’ Leave-Taking, and Leave-Sharing in Dual-Earner Households </a:t>
            </a:r>
            <a:r>
              <a:rPr lang="en-US" dirty="0" smtClean="0"/>
              <a:t>(Bartel et al. 2018)</a:t>
            </a:r>
          </a:p>
          <a:p>
            <a:pPr>
              <a:buFont typeface="Wingdings" panose="05000000000000000000" pitchFamily="2" charset="2"/>
              <a:buChar char="§"/>
            </a:pPr>
            <a:endParaRPr lang="en-US" dirty="0" smtClean="0"/>
          </a:p>
          <a:p>
            <a:pPr>
              <a:buFont typeface="Wingdings" panose="05000000000000000000" pitchFamily="2" charset="2"/>
              <a:buChar char="§"/>
            </a:pPr>
            <a:endParaRPr lang="en-US" dirty="0"/>
          </a:p>
          <a:p>
            <a:pPr>
              <a:buFont typeface="Wingdings" panose="05000000000000000000" pitchFamily="2" charset="2"/>
              <a:buChar char="§"/>
            </a:pPr>
            <a:endParaRPr lang="en-US" dirty="0"/>
          </a:p>
          <a:p>
            <a:pPr>
              <a:buFont typeface="Wingdings" panose="05000000000000000000" pitchFamily="2" charset="2"/>
              <a:buChar char="§"/>
            </a:pPr>
            <a:endParaRPr lang="en-US" dirty="0"/>
          </a:p>
          <a:p>
            <a:pPr>
              <a:buFont typeface="Wingdings" panose="05000000000000000000" pitchFamily="2" charset="2"/>
              <a:buChar char="§"/>
            </a:pPr>
            <a:endParaRPr lang="en-US" dirty="0" smtClean="0"/>
          </a:p>
          <a:p>
            <a:pPr>
              <a:buFont typeface="Wingdings" panose="05000000000000000000" pitchFamily="2" charset="2"/>
              <a:buChar char="§"/>
            </a:pPr>
            <a:endParaRPr lang="en-US" dirty="0"/>
          </a:p>
          <a:p>
            <a:pPr>
              <a:buFont typeface="Wingdings" panose="05000000000000000000" pitchFamily="2" charset="2"/>
              <a:buChar char="§"/>
            </a:pPr>
            <a:endParaRPr lang="en-US" dirty="0"/>
          </a:p>
        </p:txBody>
      </p:sp>
    </p:spTree>
    <p:extLst>
      <p:ext uri="{BB962C8B-B14F-4D97-AF65-F5344CB8AC3E}">
        <p14:creationId xmlns:p14="http://schemas.microsoft.com/office/powerpoint/2010/main" val="29333820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Tanya Byker</a:t>
            </a:r>
            <a:endParaRPr lang="en-US" dirty="0"/>
          </a:p>
        </p:txBody>
      </p:sp>
      <p:sp>
        <p:nvSpPr>
          <p:cNvPr id="3" name="Content Placeholder 2"/>
          <p:cNvSpPr>
            <a:spLocks noGrp="1"/>
          </p:cNvSpPr>
          <p:nvPr>
            <p:ph idx="1"/>
          </p:nvPr>
        </p:nvSpPr>
        <p:spPr/>
        <p:txBody>
          <a:bodyPr>
            <a:normAutofit/>
          </a:bodyPr>
          <a:lstStyle/>
          <a:p>
            <a:r>
              <a:rPr lang="en-US" dirty="0"/>
              <a:t>Paid Parental Leave Laws in the United States: Does Short-Duration Leave Affect Women’s Labor-Force Attachment</a:t>
            </a:r>
            <a:r>
              <a:rPr lang="en-US" dirty="0" smtClean="0"/>
              <a:t>? (2016)</a:t>
            </a:r>
          </a:p>
          <a:p>
            <a:pPr>
              <a:buFont typeface="Wingdings" panose="05000000000000000000" pitchFamily="2" charset="2"/>
              <a:buChar char="§"/>
            </a:pPr>
            <a:r>
              <a:rPr lang="en-US" dirty="0" smtClean="0"/>
              <a:t>Data: Survey of Income and Program Participation </a:t>
            </a:r>
          </a:p>
          <a:p>
            <a:pPr lvl="1">
              <a:buFont typeface="Wingdings" panose="05000000000000000000" pitchFamily="2" charset="2"/>
              <a:buChar char="§"/>
            </a:pPr>
            <a:r>
              <a:rPr lang="en-US" dirty="0" smtClean="0"/>
              <a:t>Panels from 1996, 2001, 2004, 2008</a:t>
            </a:r>
          </a:p>
          <a:p>
            <a:pPr>
              <a:buFont typeface="Wingdings" panose="05000000000000000000" pitchFamily="2" charset="2"/>
              <a:buChar char="§"/>
            </a:pPr>
            <a:r>
              <a:rPr lang="en-US" dirty="0" smtClean="0"/>
              <a:t>Methodology: Difference-in-difference estimation</a:t>
            </a:r>
          </a:p>
          <a:p>
            <a:pPr>
              <a:buFont typeface="Wingdings" panose="05000000000000000000" pitchFamily="2" charset="2"/>
              <a:buChar char="§"/>
            </a:pPr>
            <a:r>
              <a:rPr lang="en-US" dirty="0" smtClean="0"/>
              <a:t>Findings: </a:t>
            </a:r>
          </a:p>
          <a:p>
            <a:pPr lvl="1">
              <a:buFont typeface="Wingdings" panose="05000000000000000000" pitchFamily="2" charset="2"/>
              <a:buChar char="§"/>
            </a:pPr>
            <a:r>
              <a:rPr lang="en-US" dirty="0" smtClean="0"/>
              <a:t>Positive and significant effect on labor-force participation of all mothers in the period of 3 months before birth to three months after birth. </a:t>
            </a:r>
          </a:p>
          <a:p>
            <a:pPr lvl="1">
              <a:buFont typeface="Wingdings" panose="05000000000000000000" pitchFamily="2" charset="2"/>
              <a:buChar char="§"/>
            </a:pPr>
            <a:r>
              <a:rPr lang="en-US" dirty="0" smtClean="0"/>
              <a:t>Positive but insignificant effect on employment of mothers without college degrees in the period of six months after birth to twelve months after birth.</a:t>
            </a:r>
          </a:p>
          <a:p>
            <a:pPr lvl="1">
              <a:buFont typeface="Wingdings" panose="05000000000000000000" pitchFamily="2" charset="2"/>
              <a:buChar char="§"/>
            </a:pPr>
            <a:r>
              <a:rPr lang="en-US" dirty="0" smtClean="0"/>
              <a:t>Negative and significant effect on unemployment of mothers without college degrees in the period of six months after birth to twelve months after birth</a:t>
            </a:r>
          </a:p>
        </p:txBody>
      </p:sp>
    </p:spTree>
    <p:extLst>
      <p:ext uri="{BB962C8B-B14F-4D97-AF65-F5344CB8AC3E}">
        <p14:creationId xmlns:p14="http://schemas.microsoft.com/office/powerpoint/2010/main" val="15531871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Rossin-Slater, Ruhm, and Waldfogel</a:t>
            </a:r>
            <a:endParaRPr lang="en-US" dirty="0"/>
          </a:p>
        </p:txBody>
      </p:sp>
      <p:sp>
        <p:nvSpPr>
          <p:cNvPr id="3" name="Content Placeholder 2"/>
          <p:cNvSpPr>
            <a:spLocks noGrp="1"/>
          </p:cNvSpPr>
          <p:nvPr>
            <p:ph idx="1"/>
          </p:nvPr>
        </p:nvSpPr>
        <p:spPr/>
        <p:txBody>
          <a:bodyPr/>
          <a:lstStyle/>
          <a:p>
            <a:r>
              <a:rPr lang="en-US" dirty="0"/>
              <a:t>The Effects of California’s Paid Family Leave Program on Mothers’ Leave-Taking and Subsequent Labor Market </a:t>
            </a:r>
            <a:r>
              <a:rPr lang="en-US" dirty="0" smtClean="0"/>
              <a:t>Outcomes (2013)</a:t>
            </a:r>
          </a:p>
          <a:p>
            <a:pPr>
              <a:buFont typeface="Wingdings" panose="05000000000000000000" pitchFamily="2" charset="2"/>
              <a:buChar char="§"/>
            </a:pPr>
            <a:r>
              <a:rPr lang="en-US" dirty="0" smtClean="0"/>
              <a:t>Data: March Current Population Survey</a:t>
            </a:r>
          </a:p>
          <a:p>
            <a:pPr lvl="1">
              <a:buFont typeface="Wingdings" panose="05000000000000000000" pitchFamily="2" charset="2"/>
              <a:buChar char="§"/>
            </a:pPr>
            <a:r>
              <a:rPr lang="en-US" dirty="0" smtClean="0"/>
              <a:t>Annual data from years 1999 to 2010</a:t>
            </a:r>
          </a:p>
          <a:p>
            <a:pPr>
              <a:buFont typeface="Wingdings" panose="05000000000000000000" pitchFamily="2" charset="2"/>
              <a:buChar char="§"/>
            </a:pPr>
            <a:r>
              <a:rPr lang="en-US" dirty="0" smtClean="0"/>
              <a:t>Methodology: Difference-in-difference estimation</a:t>
            </a:r>
          </a:p>
          <a:p>
            <a:pPr lvl="1">
              <a:buFont typeface="Wingdings" panose="05000000000000000000" pitchFamily="2" charset="2"/>
              <a:buChar char="§"/>
            </a:pPr>
            <a:r>
              <a:rPr lang="en-US" dirty="0" smtClean="0"/>
              <a:t>Individual level data</a:t>
            </a:r>
          </a:p>
          <a:p>
            <a:pPr>
              <a:buFont typeface="Wingdings" panose="05000000000000000000" pitchFamily="2" charset="2"/>
              <a:buChar char="§"/>
            </a:pPr>
            <a:r>
              <a:rPr lang="en-US" dirty="0" smtClean="0"/>
              <a:t>Findings: </a:t>
            </a:r>
          </a:p>
          <a:p>
            <a:pPr lvl="1">
              <a:buFont typeface="Wingdings" panose="05000000000000000000" pitchFamily="2" charset="2"/>
              <a:buChar char="§"/>
            </a:pPr>
            <a:r>
              <a:rPr lang="en-US" dirty="0" smtClean="0"/>
              <a:t>Increase of maternity leave use from three weeks to six weeks</a:t>
            </a:r>
          </a:p>
          <a:p>
            <a:pPr lvl="1">
              <a:buFont typeface="Wingdings" panose="05000000000000000000" pitchFamily="2" charset="2"/>
              <a:buChar char="§"/>
            </a:pPr>
            <a:r>
              <a:rPr lang="en-US" dirty="0" smtClean="0"/>
              <a:t>10 to 17 percent increase in usual weekly work hours of employed women 1 to 3 years after childbirth</a:t>
            </a:r>
          </a:p>
        </p:txBody>
      </p:sp>
    </p:spTree>
    <p:extLst>
      <p:ext uri="{BB962C8B-B14F-4D97-AF65-F5344CB8AC3E}">
        <p14:creationId xmlns:p14="http://schemas.microsoft.com/office/powerpoint/2010/main" val="5103168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Charles Baum and Christopher Ruhm</a:t>
            </a:r>
            <a:endParaRPr lang="en-US" dirty="0"/>
          </a:p>
        </p:txBody>
      </p:sp>
      <p:sp>
        <p:nvSpPr>
          <p:cNvPr id="3" name="Content Placeholder 2"/>
          <p:cNvSpPr>
            <a:spLocks noGrp="1"/>
          </p:cNvSpPr>
          <p:nvPr>
            <p:ph idx="1"/>
          </p:nvPr>
        </p:nvSpPr>
        <p:spPr/>
        <p:txBody>
          <a:bodyPr/>
          <a:lstStyle/>
          <a:p>
            <a:r>
              <a:rPr lang="en-US" dirty="0"/>
              <a:t>The Effects of Paid Family Leave in California on Labor Market </a:t>
            </a:r>
            <a:r>
              <a:rPr lang="en-US" dirty="0" smtClean="0"/>
              <a:t>Outcomes (2014)</a:t>
            </a:r>
          </a:p>
          <a:p>
            <a:pPr>
              <a:buFont typeface="Wingdings" panose="05000000000000000000" pitchFamily="2" charset="2"/>
              <a:buChar char="§"/>
            </a:pPr>
            <a:r>
              <a:rPr lang="en-US" dirty="0" smtClean="0"/>
              <a:t>Data: National Longitudinal Survey of Youth: 1997 Cohort</a:t>
            </a:r>
          </a:p>
          <a:p>
            <a:pPr>
              <a:buFont typeface="Wingdings" panose="05000000000000000000" pitchFamily="2" charset="2"/>
              <a:buChar char="§"/>
            </a:pPr>
            <a:r>
              <a:rPr lang="en-US" dirty="0" smtClean="0"/>
              <a:t>Methodology: Difference-in-difference estimation</a:t>
            </a:r>
          </a:p>
          <a:p>
            <a:pPr>
              <a:buFont typeface="Wingdings" panose="05000000000000000000" pitchFamily="2" charset="2"/>
              <a:buChar char="§"/>
            </a:pPr>
            <a:r>
              <a:rPr lang="en-US" dirty="0" smtClean="0"/>
              <a:t>Findings:</a:t>
            </a:r>
          </a:p>
          <a:p>
            <a:pPr lvl="1">
              <a:buFont typeface="Wingdings" panose="05000000000000000000" pitchFamily="2" charset="2"/>
              <a:buChar char="§"/>
            </a:pPr>
            <a:r>
              <a:rPr lang="en-US" dirty="0" smtClean="0"/>
              <a:t>Increased use of maternity leave by three weeks</a:t>
            </a:r>
          </a:p>
          <a:p>
            <a:pPr lvl="1">
              <a:buFont typeface="Wingdings" panose="05000000000000000000" pitchFamily="2" charset="2"/>
              <a:buChar char="§"/>
            </a:pPr>
            <a:r>
              <a:rPr lang="en-US" dirty="0" smtClean="0"/>
              <a:t>Increased use of paternity leave by one week</a:t>
            </a:r>
          </a:p>
          <a:p>
            <a:pPr lvl="1">
              <a:buFont typeface="Wingdings" panose="05000000000000000000" pitchFamily="2" charset="2"/>
              <a:buChar char="§"/>
            </a:pPr>
            <a:r>
              <a:rPr lang="en-US" dirty="0" smtClean="0"/>
              <a:t>Increased probability of mothers’ return to work one year after birth</a:t>
            </a:r>
          </a:p>
          <a:p>
            <a:pPr lvl="1">
              <a:buFont typeface="Wingdings" panose="05000000000000000000" pitchFamily="2" charset="2"/>
              <a:buChar char="§"/>
            </a:pPr>
            <a:r>
              <a:rPr lang="en-US" dirty="0" smtClean="0"/>
              <a:t>Increased hours and weeks of work of mothers between one and two years after birth</a:t>
            </a:r>
          </a:p>
          <a:p>
            <a:pPr lvl="1">
              <a:buFont typeface="Wingdings" panose="05000000000000000000" pitchFamily="2" charset="2"/>
              <a:buChar char="§"/>
            </a:pPr>
            <a:endParaRPr lang="en-US" dirty="0"/>
          </a:p>
        </p:txBody>
      </p:sp>
    </p:spTree>
    <p:extLst>
      <p:ext uri="{BB962C8B-B14F-4D97-AF65-F5344CB8AC3E}">
        <p14:creationId xmlns:p14="http://schemas.microsoft.com/office/powerpoint/2010/main" val="13124393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Tirthatanmoy Das and Solomon Polachek</a:t>
            </a:r>
            <a:endParaRPr lang="en-US" dirty="0"/>
          </a:p>
        </p:txBody>
      </p:sp>
      <p:sp>
        <p:nvSpPr>
          <p:cNvPr id="3" name="Content Placeholder 2"/>
          <p:cNvSpPr>
            <a:spLocks noGrp="1"/>
          </p:cNvSpPr>
          <p:nvPr>
            <p:ph idx="1"/>
          </p:nvPr>
        </p:nvSpPr>
        <p:spPr/>
        <p:txBody>
          <a:bodyPr/>
          <a:lstStyle/>
          <a:p>
            <a:r>
              <a:rPr lang="en-US" dirty="0"/>
              <a:t>Unanticipated Effects of California’s Paid Family Leave </a:t>
            </a:r>
            <a:r>
              <a:rPr lang="en-US" dirty="0" smtClean="0"/>
              <a:t>Program (2015)</a:t>
            </a:r>
          </a:p>
          <a:p>
            <a:pPr>
              <a:buFont typeface="Wingdings" panose="05000000000000000000" pitchFamily="2" charset="2"/>
              <a:buChar char="§"/>
            </a:pPr>
            <a:r>
              <a:rPr lang="en-US" dirty="0" smtClean="0"/>
              <a:t>Data: March Current Population Survey</a:t>
            </a:r>
          </a:p>
          <a:p>
            <a:pPr lvl="1">
              <a:buFont typeface="Wingdings" panose="05000000000000000000" pitchFamily="2" charset="2"/>
              <a:buChar char="§"/>
            </a:pPr>
            <a:r>
              <a:rPr lang="en-US" dirty="0"/>
              <a:t>Annual data from years 1999 to 2010</a:t>
            </a:r>
          </a:p>
          <a:p>
            <a:pPr>
              <a:buFont typeface="Wingdings" panose="05000000000000000000" pitchFamily="2" charset="2"/>
              <a:buChar char="§"/>
            </a:pPr>
            <a:r>
              <a:rPr lang="en-US" dirty="0" smtClean="0"/>
              <a:t>Methodology: Difference-in-difference estimation</a:t>
            </a:r>
          </a:p>
          <a:p>
            <a:pPr lvl="1">
              <a:buFont typeface="Wingdings" panose="05000000000000000000" pitchFamily="2" charset="2"/>
              <a:buChar char="§"/>
            </a:pPr>
            <a:r>
              <a:rPr lang="en-US" dirty="0" smtClean="0"/>
              <a:t>Sub-group segmentation by age and gender</a:t>
            </a:r>
          </a:p>
          <a:p>
            <a:pPr lvl="1">
              <a:buFont typeface="Wingdings" panose="05000000000000000000" pitchFamily="2" charset="2"/>
              <a:buChar char="§"/>
            </a:pPr>
            <a:r>
              <a:rPr lang="en-US" dirty="0" smtClean="0"/>
              <a:t>Aggregate level data</a:t>
            </a:r>
          </a:p>
          <a:p>
            <a:pPr>
              <a:buFont typeface="Wingdings" panose="05000000000000000000" pitchFamily="2" charset="2"/>
              <a:buChar char="§"/>
            </a:pPr>
            <a:r>
              <a:rPr lang="en-US" dirty="0" smtClean="0"/>
              <a:t>Findings:</a:t>
            </a:r>
          </a:p>
          <a:p>
            <a:pPr lvl="1">
              <a:buFont typeface="Wingdings" panose="05000000000000000000" pitchFamily="2" charset="2"/>
              <a:buChar char="§"/>
            </a:pPr>
            <a:r>
              <a:rPr lang="en-US" dirty="0" smtClean="0"/>
              <a:t>Increase of labor-force participation of young women by 1.5 percentage points</a:t>
            </a:r>
          </a:p>
          <a:p>
            <a:pPr lvl="1">
              <a:buFont typeface="Wingdings" panose="05000000000000000000" pitchFamily="2" charset="2"/>
              <a:buChar char="§"/>
            </a:pPr>
            <a:r>
              <a:rPr lang="en-US" dirty="0" smtClean="0"/>
              <a:t>Increase in unemployment of young women by between 0.3 and 1.5 percentage points</a:t>
            </a:r>
          </a:p>
          <a:p>
            <a:pPr lvl="1">
              <a:buFont typeface="Wingdings" panose="05000000000000000000" pitchFamily="2" charset="2"/>
              <a:buChar char="§"/>
            </a:pPr>
            <a:r>
              <a:rPr lang="en-US" dirty="0" smtClean="0"/>
              <a:t>Increase in duration of unemployment of young women by between 4 to 9 percent</a:t>
            </a:r>
            <a:endParaRPr lang="en-US" dirty="0"/>
          </a:p>
        </p:txBody>
      </p:sp>
    </p:spTree>
    <p:extLst>
      <p:ext uri="{BB962C8B-B14F-4D97-AF65-F5344CB8AC3E}">
        <p14:creationId xmlns:p14="http://schemas.microsoft.com/office/powerpoint/2010/main" val="23572750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Curtis, Hirsch, and Schroeder</a:t>
            </a:r>
            <a:endParaRPr lang="en-US" dirty="0"/>
          </a:p>
        </p:txBody>
      </p:sp>
      <p:sp>
        <p:nvSpPr>
          <p:cNvPr id="3" name="Content Placeholder 2"/>
          <p:cNvSpPr>
            <a:spLocks noGrp="1"/>
          </p:cNvSpPr>
          <p:nvPr>
            <p:ph idx="1"/>
          </p:nvPr>
        </p:nvSpPr>
        <p:spPr/>
        <p:txBody>
          <a:bodyPr/>
          <a:lstStyle/>
          <a:p>
            <a:r>
              <a:rPr lang="en-US" dirty="0"/>
              <a:t>Evaluating Workplace Mandates with Flows Versus Stocks: An Application to California Paid Family </a:t>
            </a:r>
            <a:r>
              <a:rPr lang="en-US" dirty="0" smtClean="0"/>
              <a:t>Leave (2016)</a:t>
            </a:r>
          </a:p>
          <a:p>
            <a:pPr>
              <a:buFont typeface="Wingdings" panose="05000000000000000000" pitchFamily="2" charset="2"/>
              <a:buChar char="§"/>
            </a:pPr>
            <a:r>
              <a:rPr lang="en-US" dirty="0" smtClean="0"/>
              <a:t>Data: Quarterly Workforce Indicators</a:t>
            </a:r>
          </a:p>
          <a:p>
            <a:pPr>
              <a:buFont typeface="Wingdings" panose="05000000000000000000" pitchFamily="2" charset="2"/>
              <a:buChar char="§"/>
            </a:pPr>
            <a:r>
              <a:rPr lang="en-US" dirty="0" smtClean="0"/>
              <a:t>Methodology: Difference-in-difference estimation</a:t>
            </a:r>
          </a:p>
          <a:p>
            <a:pPr lvl="1">
              <a:buFont typeface="Wingdings" panose="05000000000000000000" pitchFamily="2" charset="2"/>
              <a:buChar char="§"/>
            </a:pPr>
            <a:r>
              <a:rPr lang="en-US" dirty="0" smtClean="0"/>
              <a:t>Triple difference: Analysis of effect on new hires of young women relative to other demographic groups, relative to differences in other states</a:t>
            </a:r>
          </a:p>
          <a:p>
            <a:pPr>
              <a:buFont typeface="Wingdings" panose="05000000000000000000" pitchFamily="2" charset="2"/>
              <a:buChar char="§"/>
            </a:pPr>
            <a:r>
              <a:rPr lang="en-US" dirty="0" smtClean="0"/>
              <a:t>Findings:</a:t>
            </a:r>
          </a:p>
          <a:p>
            <a:pPr lvl="1">
              <a:buFont typeface="Wingdings" panose="05000000000000000000" pitchFamily="2" charset="2"/>
              <a:buChar char="§"/>
            </a:pPr>
            <a:r>
              <a:rPr lang="en-US" dirty="0" smtClean="0"/>
              <a:t>Increase in new hires, separations, and recalls of young women</a:t>
            </a:r>
          </a:p>
          <a:p>
            <a:pPr lvl="1">
              <a:buFont typeface="Wingdings" panose="05000000000000000000" pitchFamily="2" charset="2"/>
              <a:buChar char="§"/>
            </a:pPr>
            <a:r>
              <a:rPr lang="en-US" dirty="0" smtClean="0"/>
              <a:t>No significant change in wages of young women</a:t>
            </a:r>
            <a:endParaRPr lang="en-US" dirty="0"/>
          </a:p>
        </p:txBody>
      </p:sp>
    </p:spTree>
    <p:extLst>
      <p:ext uri="{BB962C8B-B14F-4D97-AF65-F5344CB8AC3E}">
        <p14:creationId xmlns:p14="http://schemas.microsoft.com/office/powerpoint/2010/main" val="3144691864"/>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1029</TotalTime>
  <Words>6839</Words>
  <Application>Microsoft Office PowerPoint</Application>
  <PresentationFormat>Widescreen</PresentationFormat>
  <Paragraphs>1499</Paragraphs>
  <Slides>31</Slides>
  <Notes>30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Calibri</vt:lpstr>
      <vt:lpstr>Calibri Light</vt:lpstr>
      <vt:lpstr>Cambria Math</vt:lpstr>
      <vt:lpstr>Times New Roman</vt:lpstr>
      <vt:lpstr>Wingdings</vt:lpstr>
      <vt:lpstr>Retrospect</vt:lpstr>
      <vt:lpstr>EFFECT OF PAID FAMILY LEAVE POLICY ON LABOR MARKET OUTCOMES OF MOTHERS</vt:lpstr>
      <vt:lpstr>Presentation Outline</vt:lpstr>
      <vt:lpstr>Research Question</vt:lpstr>
      <vt:lpstr>Literature Review</vt:lpstr>
      <vt:lpstr>Tanya Byker</vt:lpstr>
      <vt:lpstr>Rossin-Slater, Ruhm, and Waldfogel</vt:lpstr>
      <vt:lpstr>Charles Baum and Christopher Ruhm</vt:lpstr>
      <vt:lpstr>Tirthatanmoy Das and Solomon Polachek</vt:lpstr>
      <vt:lpstr>Curtis, Hirsch, and Schroeder</vt:lpstr>
      <vt:lpstr>Bartel, Rossin-Slater, Ruhm, Stearns, Waldfogel </vt:lpstr>
      <vt:lpstr>California Paid Family Leave Policy</vt:lpstr>
      <vt:lpstr>New Jersey Paid Family Leave Policy</vt:lpstr>
      <vt:lpstr>Theory of Mandated Benefits</vt:lpstr>
      <vt:lpstr>Theory of Mandated Benefits</vt:lpstr>
      <vt:lpstr>Survey of Income and Program Participation</vt:lpstr>
      <vt:lpstr>Byker’s Dataset of Mothers</vt:lpstr>
      <vt:lpstr>Employment Outcomes</vt:lpstr>
      <vt:lpstr>Segmentation by Occupational Group</vt:lpstr>
      <vt:lpstr>Cross-tabulations of Sub-populations</vt:lpstr>
      <vt:lpstr>Methodology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Thank you for listening!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EFFECT OF PAID FAMILY LEAVE POLICY ON LABOR MARKET OUTCOMES OF MOTHERS</dc:title>
  <dc:creator>Windows User</dc:creator>
  <cp:lastModifiedBy>Windows User</cp:lastModifiedBy>
  <cp:revision>101</cp:revision>
  <dcterms:created xsi:type="dcterms:W3CDTF">2019-07-17T22:37:35Z</dcterms:created>
  <dcterms:modified xsi:type="dcterms:W3CDTF">2019-07-20T19:52:37Z</dcterms:modified>
</cp:coreProperties>
</file>