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notesMasterIdLst>
    <p:notesMasterId r:id="rId33"/>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55000" autoAdjust="0"/>
  </p:normalViewPr>
  <p:slideViewPr>
    <p:cSldViewPr snapToGrid="0">
      <p:cViewPr varScale="1">
        <p:scale>
          <a:sx n="48" d="100"/>
          <a:sy n="48" d="100"/>
        </p:scale>
        <p:origin x="1987"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dirty="0"/>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dirty="0"/>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Bartel</a:t>
            </a:r>
            <a:r>
              <a:rPr lang="en-US" baseline="0" dirty="0" smtClean="0"/>
              <a:t> and coauthors expand the literature by investigating the effect of the California Paid Leave Policy on fathers’ leave-taking as well as mothers.  Bartel et al. use data from the 2000 to 2013 waves of the American Community Survey and a triple-difference methodology to estimate the effect of the policy on parental leave-taking. The authors estimate that that the policy increased paternal leave-taking by 46% and that the effect is greater for first-time fathers than for fathers that already have children. </a:t>
            </a:r>
            <a:endParaRPr lang="en-US" dirty="0" smtClean="0"/>
          </a:p>
          <a:p>
            <a:endParaRPr lang="en-US" dirty="0" smtClean="0"/>
          </a:p>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dirty="0"/>
          </a:p>
        </p:txBody>
      </p:sp>
    </p:spTree>
    <p:extLst>
      <p:ext uri="{BB962C8B-B14F-4D97-AF65-F5344CB8AC3E}">
        <p14:creationId xmlns:p14="http://schemas.microsoft.com/office/powerpoint/2010/main" val="359475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some brief information about</a:t>
            </a:r>
            <a:r>
              <a:rPr lang="en-US" baseline="0" dirty="0" smtClean="0"/>
              <a:t> the Paid Family Leave policies studied in this paper.</a:t>
            </a:r>
            <a:endParaRPr lang="en-US" dirty="0" smtClean="0"/>
          </a:p>
          <a:p>
            <a:endParaRPr lang="en-US" dirty="0" smtClean="0"/>
          </a:p>
          <a:p>
            <a:r>
              <a:rPr lang="en-US" dirty="0" smtClean="0"/>
              <a:t>California’s Paid Family Leave Policy entitles both</a:t>
            </a:r>
            <a:r>
              <a:rPr lang="en-US" baseline="0" dirty="0" smtClean="0"/>
              <a:t> mothers and fathers to 6 weeks of paid leave to be taken within 12 months following the birth of their child. The benefit provides 55% of average weekly pay up to a cap set at 1,163 dollars in 2014.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dirty="0"/>
          </a:p>
        </p:txBody>
      </p:sp>
    </p:spTree>
    <p:extLst>
      <p:ext uri="{BB962C8B-B14F-4D97-AF65-F5344CB8AC3E}">
        <p14:creationId xmlns:p14="http://schemas.microsoft.com/office/powerpoint/2010/main" val="252592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 Jersey Paid Family Leave Policy</a:t>
            </a:r>
            <a:r>
              <a:rPr lang="en-US" baseline="0" dirty="0" smtClean="0"/>
              <a:t> is structured similarly to that of California’s, it differs mainly by the amount that it pays. Rather than 55% of weekly pay up to a cap of around 1200 </a:t>
            </a:r>
            <a:r>
              <a:rPr lang="en-US" baseline="0" dirty="0" smtClean="0"/>
              <a:t>dollars a week, </a:t>
            </a:r>
            <a:r>
              <a:rPr lang="en-US" baseline="0" dirty="0" smtClean="0"/>
              <a:t>the New Jersey version grants two thirds of weekly up to a cap of 643 </a:t>
            </a:r>
            <a:r>
              <a:rPr lang="en-US" baseline="0" dirty="0" smtClean="0"/>
              <a:t>dollars a week.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dirty="0"/>
          </a:p>
        </p:txBody>
      </p:sp>
    </p:spTree>
    <p:extLst>
      <p:ext uri="{BB962C8B-B14F-4D97-AF65-F5344CB8AC3E}">
        <p14:creationId xmlns:p14="http://schemas.microsoft.com/office/powerpoint/2010/main" val="193653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I</a:t>
            </a:r>
            <a:r>
              <a:rPr lang="en-US" sz="1200" kern="1200" baseline="0" dirty="0" smtClean="0">
                <a:solidFill>
                  <a:schemeClr val="tx1"/>
                </a:solidFill>
                <a:effectLst/>
                <a:latin typeface="+mn-lt"/>
                <a:ea typeface="+mn-ea"/>
                <a:cs typeface="+mn-cs"/>
              </a:rPr>
              <a:t> will review</a:t>
            </a:r>
            <a:r>
              <a:rPr lang="en-US" sz="1200" kern="1200" dirty="0" smtClean="0">
                <a:solidFill>
                  <a:schemeClr val="tx1"/>
                </a:solidFill>
                <a:effectLst/>
                <a:latin typeface="+mn-lt"/>
                <a:ea typeface="+mn-ea"/>
                <a:cs typeface="+mn-cs"/>
              </a:rPr>
              <a:t> theoretical background of mandated</a:t>
            </a:r>
            <a:r>
              <a:rPr lang="en-US" sz="1200" kern="1200" baseline="0" dirty="0" smtClean="0">
                <a:solidFill>
                  <a:schemeClr val="tx1"/>
                </a:solidFill>
                <a:effectLst/>
                <a:latin typeface="+mn-lt"/>
                <a:ea typeface="+mn-ea"/>
                <a:cs typeface="+mn-cs"/>
              </a:rPr>
              <a:t> benefits.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labor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dirty="0"/>
          </a:p>
        </p:txBody>
      </p:sp>
    </p:spTree>
    <p:extLst>
      <p:ext uri="{BB962C8B-B14F-4D97-AF65-F5344CB8AC3E}">
        <p14:creationId xmlns:p14="http://schemas.microsoft.com/office/powerpoint/2010/main" val="724722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for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their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dirty="0"/>
          </a:p>
        </p:txBody>
      </p:sp>
    </p:spTree>
    <p:extLst>
      <p:ext uri="{BB962C8B-B14F-4D97-AF65-F5344CB8AC3E}">
        <p14:creationId xmlns:p14="http://schemas.microsoft.com/office/powerpoint/2010/main" val="347798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a:t>
            </a:r>
            <a:r>
              <a:rPr lang="en-US" sz="1200" kern="1200" dirty="0" smtClean="0">
                <a:solidFill>
                  <a:schemeClr val="tx1"/>
                </a:solidFill>
                <a:effectLst/>
                <a:latin typeface="+mn-lt"/>
                <a:ea typeface="+mn-ea"/>
                <a:cs typeface="+mn-cs"/>
              </a:rPr>
              <a:t>period. Respondents are </a:t>
            </a:r>
            <a:r>
              <a:rPr lang="en-US" sz="1200" kern="1200" dirty="0" smtClean="0">
                <a:solidFill>
                  <a:schemeClr val="tx1"/>
                </a:solidFill>
                <a:effectLst/>
                <a:latin typeface="+mn-lt"/>
                <a:ea typeface="+mn-ea"/>
                <a:cs typeface="+mn-cs"/>
              </a:rPr>
              <a:t>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dirty="0"/>
          </a:p>
        </p:txBody>
      </p:sp>
    </p:spTree>
    <p:extLst>
      <p:ext uri="{BB962C8B-B14F-4D97-AF65-F5344CB8AC3E}">
        <p14:creationId xmlns:p14="http://schemas.microsoft.com/office/powerpoint/2010/main" val="114337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dirty="0"/>
          </a:p>
        </p:txBody>
      </p:sp>
    </p:spTree>
    <p:extLst>
      <p:ext uri="{BB962C8B-B14F-4D97-AF65-F5344CB8AC3E}">
        <p14:creationId xmlns:p14="http://schemas.microsoft.com/office/powerpoint/2010/main" val="268821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working</a:t>
            </a:r>
            <a:r>
              <a:rPr lang="en-US" sz="1200" kern="1200" baseline="0" dirty="0" smtClean="0">
                <a:solidFill>
                  <a:schemeClr val="tx1"/>
                </a:solidFill>
                <a:effectLst/>
                <a:latin typeface="+mn-lt"/>
                <a:ea typeface="+mn-ea"/>
                <a:cs typeface="+mn-cs"/>
              </a:rPr>
              <a:t> or not working</a:t>
            </a:r>
            <a:r>
              <a:rPr lang="en-US" sz="1200" kern="1200" dirty="0" smtClean="0">
                <a:solidFill>
                  <a:schemeClr val="tx1"/>
                </a:solidFill>
                <a:effectLst/>
                <a:latin typeface="+mn-lt"/>
                <a:ea typeface="+mn-ea"/>
                <a:cs typeface="+mn-cs"/>
              </a:rPr>
              <a:t>, 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dirty="0"/>
          </a:p>
        </p:txBody>
      </p:sp>
    </p:spTree>
    <p:extLst>
      <p:ext uri="{BB962C8B-B14F-4D97-AF65-F5344CB8AC3E}">
        <p14:creationId xmlns:p14="http://schemas.microsoft.com/office/powerpoint/2010/main" val="242022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quick outline of this</a:t>
            </a:r>
            <a:r>
              <a:rPr lang="en-US" baseline="0" dirty="0" smtClean="0"/>
              <a:t> presentation: I will go over my research question, review the economic literature, and overview the policies of interest. I will then go over the economic theory and the data, present the methodology used and the results, then end with my conclusion.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dirty="0"/>
          </a:p>
        </p:txBody>
      </p:sp>
    </p:spTree>
    <p:extLst>
      <p:ext uri="{BB962C8B-B14F-4D97-AF65-F5344CB8AC3E}">
        <p14:creationId xmlns:p14="http://schemas.microsoft.com/office/powerpoint/2010/main" val="261654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proceed into the methodology section.</a:t>
            </a:r>
          </a:p>
          <a:p>
            <a:endParaRPr lang="en-US" dirty="0" smtClean="0"/>
          </a:p>
          <a:p>
            <a:r>
              <a:rPr lang="en-US" dirty="0" smtClean="0"/>
              <a:t>The equation shown here represents the specification used by Byker in her 2016 work,</a:t>
            </a:r>
            <a:r>
              <a:rPr lang="en-US" baseline="0" dirty="0" smtClean="0"/>
              <a:t> and used by myself in this study. The beta j vector contains the estimates of interest, and represents the effect of paid family leave policy on the labor-market outcome for each month relative to birth. </a:t>
            </a:r>
            <a:r>
              <a:rPr lang="en-US" sz="1200" kern="1200" dirty="0" smtClean="0">
                <a:solidFill>
                  <a:schemeClr val="tx1"/>
                </a:solidFill>
                <a:effectLst/>
                <a:latin typeface="+mn-lt"/>
                <a:ea typeface="+mn-ea"/>
                <a:cs typeface="+mn-cs"/>
              </a:rPr>
              <a:t>The individual fixed effects control for confounding from unobserved characteristics of each individual. The interacted year and state indicators control for time trends in each state that may confound the estimation of the effect of the policy on the outcome of interest. The year X months since birth dummies control for differences in the pattern of the outcome variable across years, while the state X months since birth dummies control for differences in the pattern of the outcome variable across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regression is run on each of three outcome variables described in the data section: labor-force participation, working, and searching for work. For each labor-market outcome, the regression is run on the full sample of mothers, a subsample of mothers with college degrees, mothers without college degrees, white-collar workers, and blue-collar workers.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20</a:t>
            </a:fld>
            <a:endParaRPr lang="en-US" dirty="0"/>
          </a:p>
        </p:txBody>
      </p:sp>
    </p:spTree>
    <p:extLst>
      <p:ext uri="{BB962C8B-B14F-4D97-AF65-F5344CB8AC3E}">
        <p14:creationId xmlns:p14="http://schemas.microsoft.com/office/powerpoint/2010/main" val="26790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Pictured here on the left is</a:t>
            </a:r>
            <a:r>
              <a:rPr lang="en-US" baseline="0" dirty="0" smtClean="0"/>
              <a:t> the plot of point estimates for the effect of paid family leave policy on labor-force participation of mothers. Months -24 to -17 were omitted for use as a reference period, so their point estimates on each figure are set to zero.</a:t>
            </a:r>
            <a:endParaRPr lang="en-US" dirty="0" smtClean="0"/>
          </a:p>
          <a:p>
            <a:endParaRPr lang="en-US" baseline="0" dirty="0" smtClean="0"/>
          </a:p>
          <a:p>
            <a:r>
              <a:rPr lang="en-US" baseline="0" dirty="0" smtClean="0"/>
              <a:t>Top right is the table containing probability values for the joint tests of significance. One asterisk indicates significance at the 10% level and two asterisks indicates significance at the 5% level. Bottom right is the table containing sums of coefficients. </a:t>
            </a:r>
          </a:p>
          <a:p>
            <a:endParaRPr lang="en-US" baseline="0" dirty="0" smtClean="0"/>
          </a:p>
          <a:p>
            <a:r>
              <a:rPr lang="en-US" baseline="0" dirty="0" smtClean="0"/>
              <a:t>If you look at the table on the top right in the window of three months before birth to three months after birth you can see the p-value of 0.02 that Byker reports for women without college degrees. You can also see that there is joint significance for the preceding window of six months before birth to month of birth. There is also joint significance for white-collar workers in the window of nine months before birth to three months after birth. </a:t>
            </a:r>
          </a:p>
          <a:p>
            <a:endParaRPr lang="en-US" baseline="0" dirty="0" smtClean="0"/>
          </a:p>
          <a:p>
            <a:r>
              <a:rPr lang="en-US" baseline="0" dirty="0" smtClean="0"/>
              <a:t>(Figure 1, Tables 7 and 8)</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21</a:t>
            </a:fld>
            <a:endParaRPr lang="en-US"/>
          </a:p>
        </p:txBody>
      </p:sp>
    </p:spTree>
    <p:extLst>
      <p:ext uri="{BB962C8B-B14F-4D97-AF65-F5344CB8AC3E}">
        <p14:creationId xmlns:p14="http://schemas.microsoft.com/office/powerpoint/2010/main" val="70017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here is the same as the previous slide. On the left is the plots of point estimates for the effect of paid family leave policy on employment.</a:t>
            </a:r>
            <a:r>
              <a:rPr lang="en-US" baseline="0" dirty="0" smtClean="0"/>
              <a:t> Top right is the table of probability values for the joint tests. Bottom right is the table of sums of coefficients. </a:t>
            </a:r>
          </a:p>
          <a:p>
            <a:endParaRPr lang="en-US" baseline="0" dirty="0" smtClean="0"/>
          </a:p>
          <a:p>
            <a:r>
              <a:rPr lang="en-US" baseline="0" dirty="0" smtClean="0"/>
              <a:t>In her work, Byker reports positive point estimates but no joint significance for the effect of paid family leave policy on women without college degrees in the window of six to twelve months after birth. Looking at the expanded windows however, it can be seen that there is indeed significance for other windows. For example the estimated effect of paid family leave policy on the employment of women without college degrees is an increase of 1.16 person months for the window of six months before birth to month of birth, and the joint test of the coefficients for this window yields a probability value of 0.02. </a:t>
            </a:r>
          </a:p>
          <a:p>
            <a:endParaRPr lang="en-US" baseline="0" dirty="0" smtClean="0"/>
          </a:p>
          <a:p>
            <a:r>
              <a:rPr lang="en-US" baseline="0" dirty="0" smtClean="0"/>
              <a:t>(Figure 2, Tables 10 and 11)</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22</a:t>
            </a:fld>
            <a:endParaRPr lang="en-US"/>
          </a:p>
        </p:txBody>
      </p:sp>
    </p:spTree>
    <p:extLst>
      <p:ext uri="{BB962C8B-B14F-4D97-AF65-F5344CB8AC3E}">
        <p14:creationId xmlns:p14="http://schemas.microsoft.com/office/powerpoint/2010/main" val="2900928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on</a:t>
            </a:r>
            <a:r>
              <a:rPr lang="en-US" baseline="0" dirty="0" smtClean="0"/>
              <a:t> the left</a:t>
            </a:r>
            <a:r>
              <a:rPr lang="en-US" dirty="0" smtClean="0"/>
              <a:t> we have plots of point estimates, this time for the effect of paid family leave policy on unemployment.</a:t>
            </a:r>
            <a:r>
              <a:rPr lang="en-US" baseline="0" dirty="0" smtClean="0"/>
              <a:t> Top right is the table of probability values for the joint tests, and bottom right is the table of sums of coefficients.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Byker reports a significant negative effect on unemployment for women without college degrees in the window of six months post-birth to twelve months post-birth. The table shows that the effect is actually significant in both the preceding and following window, so there is a bit of longevity to the effect. The point estimates for the effect on unemployment for college educated women are all positive, but there is no joint significance for any of the windows.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joint significance of coefficients for white-collar workers in the window of six months before birth to month of birth, but the magnitude of the effect is small, and the test of the sums of coefficients does not yield significance (p-value of 0.64).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final note on this section, the analysis did not reveal significance for the effect of paid family leave policy on any labor-market outcomes for the blue-collar worker group. </a:t>
            </a:r>
            <a:endParaRPr lang="en-US" dirty="0" smtClean="0"/>
          </a:p>
          <a:p>
            <a:r>
              <a:rPr lang="en-US" dirty="0" smtClean="0"/>
              <a:t>(Figure 3, Tables 13</a:t>
            </a:r>
            <a:r>
              <a:rPr lang="en-US" baseline="0" dirty="0" smtClean="0"/>
              <a:t> and 14)</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23</a:t>
            </a:fld>
            <a:endParaRPr lang="en-US"/>
          </a:p>
        </p:txBody>
      </p:sp>
    </p:spTree>
    <p:extLst>
      <p:ext uri="{BB962C8B-B14F-4D97-AF65-F5344CB8AC3E}">
        <p14:creationId xmlns:p14="http://schemas.microsoft.com/office/powerpoint/2010/main" val="377571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advice of Professor Simon, I included checks for robustness of the estimates by repeating the regressions without weighting. Although it is a judgement call, I think the figures show relative closeness of the estimates and similarity of the patterns. </a:t>
            </a:r>
          </a:p>
          <a:p>
            <a:endParaRPr lang="en-US" baseline="0" dirty="0" smtClean="0"/>
          </a:p>
          <a:p>
            <a:r>
              <a:rPr lang="en-US" baseline="0" dirty="0" smtClean="0"/>
              <a:t>Pictured here are the plots of point estimates of the effect of paid family leave on labor-force participation yielded from both the weighted and unweighted regressions. </a:t>
            </a:r>
          </a:p>
          <a:p>
            <a:endParaRPr lang="en-US" baseline="0" dirty="0" smtClean="0"/>
          </a:p>
          <a:p>
            <a:r>
              <a:rPr lang="en-US" baseline="0" dirty="0" smtClean="0"/>
              <a:t>(Figure 4)</a:t>
            </a:r>
          </a:p>
        </p:txBody>
      </p:sp>
      <p:sp>
        <p:nvSpPr>
          <p:cNvPr id="4" name="Slide Number Placeholder 3"/>
          <p:cNvSpPr>
            <a:spLocks noGrp="1"/>
          </p:cNvSpPr>
          <p:nvPr>
            <p:ph type="sldNum" sz="quarter" idx="10"/>
          </p:nvPr>
        </p:nvSpPr>
        <p:spPr/>
        <p:txBody>
          <a:bodyPr/>
          <a:lstStyle/>
          <a:p>
            <a:fld id="{41A4063A-F033-4EA7-A7ED-7C0776899A7A}" type="slidenum">
              <a:rPr lang="en-US" smtClean="0"/>
              <a:t>24</a:t>
            </a:fld>
            <a:endParaRPr lang="en-US"/>
          </a:p>
        </p:txBody>
      </p:sp>
    </p:spTree>
    <p:extLst>
      <p:ext uri="{BB962C8B-B14F-4D97-AF65-F5344CB8AC3E}">
        <p14:creationId xmlns:p14="http://schemas.microsoft.com/office/powerpoint/2010/main" val="250058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results from comparison of the</a:t>
            </a:r>
            <a:r>
              <a:rPr lang="en-US" baseline="0" dirty="0" smtClean="0"/>
              <a:t> two sets of estimates for the effect on employment.</a:t>
            </a:r>
          </a:p>
          <a:p>
            <a:endParaRPr lang="en-US" baseline="0" dirty="0" smtClean="0"/>
          </a:p>
          <a:p>
            <a:r>
              <a:rPr lang="en-US" baseline="0" dirty="0" smtClean="0"/>
              <a:t>(Figure 5)</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25</a:t>
            </a:fld>
            <a:endParaRPr lang="en-US"/>
          </a:p>
        </p:txBody>
      </p:sp>
    </p:spTree>
    <p:extLst>
      <p:ext uri="{BB962C8B-B14F-4D97-AF65-F5344CB8AC3E}">
        <p14:creationId xmlns:p14="http://schemas.microsoft.com/office/powerpoint/2010/main" val="2765417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pictured here are the plots of estimates for the effect on unemployment. Now without knowing the true parameters, there is no way to scientifically prove that the estimates are unbiased, but I believe that the robustness check provides some evidence for the correctness of the specification. </a:t>
            </a:r>
          </a:p>
          <a:p>
            <a:endParaRPr lang="en-US" baseline="0" dirty="0" smtClean="0"/>
          </a:p>
          <a:p>
            <a:r>
              <a:rPr lang="en-US" baseline="0" dirty="0" smtClean="0"/>
              <a:t>(Figure 6)</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26</a:t>
            </a:fld>
            <a:endParaRPr lang="en-US"/>
          </a:p>
        </p:txBody>
      </p:sp>
    </p:spTree>
    <p:extLst>
      <p:ext uri="{BB962C8B-B14F-4D97-AF65-F5344CB8AC3E}">
        <p14:creationId xmlns:p14="http://schemas.microsoft.com/office/powerpoint/2010/main" val="3264314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the hypothesis that paid family leave policies may have differential effects across occupations, I estimate the effect for each occupational group, and report the results from three such occupational groups: management, office and administrative support, and education, training, and library occupations.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Pictured here</a:t>
            </a:r>
            <a:r>
              <a:rPr lang="en-US" sz="1200" kern="1200" baseline="0" dirty="0" smtClean="0">
                <a:solidFill>
                  <a:schemeClr val="tx1"/>
                </a:solidFill>
                <a:effectLst/>
                <a:latin typeface="+mn-lt"/>
                <a:ea typeface="+mn-ea"/>
                <a:cs typeface="+mn-cs"/>
              </a:rPr>
              <a:t> on the left are the plots of the point estimates of the effect of paid family leave policy on labor-market outcomes of mothers in management occupations. On the top right is the table of probability values from the joint tests of significance. On the bottom right is the table of coefficient sums.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see here generally positive estimates of the effect of paid family leave policy of the labor-force participation and employment of women in management occupations, with negative estimates of the effect on unemployment in a few windows.  Joint tests yield significance at the 10% level for the effect on both labor-force participation and employment in the window of nine to fifteen months after birth.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(Figure 7, Tables 16 and 17)</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27</a:t>
            </a:fld>
            <a:endParaRPr lang="en-US" dirty="0"/>
          </a:p>
        </p:txBody>
      </p:sp>
    </p:spTree>
    <p:extLst>
      <p:ext uri="{BB962C8B-B14F-4D97-AF65-F5344CB8AC3E}">
        <p14:creationId xmlns:p14="http://schemas.microsoft.com/office/powerpoint/2010/main" val="4022414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are the results from the regressions run on women in office and administrative support occupations. </a:t>
            </a:r>
            <a:r>
              <a:rPr lang="en-US" sz="1200" kern="1200" dirty="0" smtClean="0">
                <a:solidFill>
                  <a:schemeClr val="tx1"/>
                </a:solidFill>
                <a:effectLst/>
                <a:latin typeface="+mn-lt"/>
                <a:ea typeface="+mn-ea"/>
                <a:cs typeface="+mn-cs"/>
              </a:rPr>
              <a:t>Again we have plots of point estimates on the left, </a:t>
            </a:r>
            <a:r>
              <a:rPr lang="en-US" sz="1200" kern="1200" baseline="0" dirty="0" smtClean="0">
                <a:solidFill>
                  <a:schemeClr val="tx1"/>
                </a:solidFill>
                <a:effectLst/>
                <a:latin typeface="+mn-lt"/>
                <a:ea typeface="+mn-ea"/>
                <a:cs typeface="+mn-cs"/>
              </a:rPr>
              <a:t>a table of probability values from the joint tests of significance in the top right, and a table of coefficient sums on the bottom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look at the tables you can see that there is a positive and significant effect on both labor-force participation and employment in the period of 17 to 12 months before birth. There is also a positive and significant effect on labor-force participation in later time periods. The main difference between this occupational group and the management occupational group is that the estimates of the effect on unemployment are positive across all windows. However, none of the estimates are significant. </a:t>
            </a:r>
          </a:p>
          <a:p>
            <a:endParaRPr lang="en-US" dirty="0" smtClean="0"/>
          </a:p>
          <a:p>
            <a:r>
              <a:rPr lang="en-US" dirty="0" smtClean="0"/>
              <a:t>(Figure</a:t>
            </a:r>
            <a:r>
              <a:rPr lang="en-US" baseline="0" dirty="0" smtClean="0"/>
              <a:t> 8, Tables 19 and 20)</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28</a:t>
            </a:fld>
            <a:endParaRPr lang="en-US" dirty="0"/>
          </a:p>
        </p:txBody>
      </p:sp>
    </p:spTree>
    <p:extLst>
      <p:ext uri="{BB962C8B-B14F-4D97-AF65-F5344CB8AC3E}">
        <p14:creationId xmlns:p14="http://schemas.microsoft.com/office/powerpoint/2010/main" val="2661081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a:t>
            </a:r>
            <a:r>
              <a:rPr lang="en-US" baseline="0" dirty="0" smtClean="0"/>
              <a:t> occupational group I investigate in depth is that of education, training, and library occupations. The layout of the slide is the same, plots of point estimates on the left, results from joint tests on the top right, and sums of coefficients on the bottom right.  </a:t>
            </a:r>
          </a:p>
          <a:p>
            <a:endParaRPr lang="en-US" baseline="0" dirty="0" smtClean="0"/>
          </a:p>
          <a:p>
            <a:r>
              <a:rPr lang="en-US" baseline="0" dirty="0" smtClean="0"/>
              <a:t>The results from this occupational group stands out from the rest as the direction of the estimates are inverted. The estimated effect on labor-force participation and employment is negative across al windows, while the estimated effect on unemployment is positive. Joint tests reveal significance in a number of windows for labor-force participation and employment, however non of the joint tests of the effect on unemployment yield significance. </a:t>
            </a:r>
          </a:p>
          <a:p>
            <a:endParaRPr lang="en-US" baseline="0" dirty="0" smtClean="0"/>
          </a:p>
          <a:p>
            <a:r>
              <a:rPr lang="en-US" baseline="0" dirty="0" smtClean="0"/>
              <a:t>I believe that these findings provide evidence to support the hypothesis that occupation is an important determinant of the effect of paid family leave policy on labor-market outcomes </a:t>
            </a:r>
            <a:r>
              <a:rPr lang="en-US" baseline="0" smtClean="0"/>
              <a:t>of mothers. </a:t>
            </a:r>
            <a:endParaRPr lang="en-US" dirty="0" smtClean="0"/>
          </a:p>
          <a:p>
            <a:endParaRPr lang="en-US" dirty="0" smtClean="0"/>
          </a:p>
          <a:p>
            <a:endParaRPr lang="en-US" dirty="0" smtClean="0"/>
          </a:p>
          <a:p>
            <a:r>
              <a:rPr lang="en-US" dirty="0" smtClean="0"/>
              <a:t>(Figure 9, Tables 22 and 23).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29</a:t>
            </a:fld>
            <a:endParaRPr lang="en-US" dirty="0"/>
          </a:p>
        </p:txBody>
      </p:sp>
    </p:spTree>
    <p:extLst>
      <p:ext uri="{BB962C8B-B14F-4D97-AF65-F5344CB8AC3E}">
        <p14:creationId xmlns:p14="http://schemas.microsoft.com/office/powerpoint/2010/main" val="225739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with the research question: In </a:t>
            </a:r>
            <a:r>
              <a:rPr lang="en-US" dirty="0" smtClean="0"/>
              <a:t>my thesis I </a:t>
            </a:r>
            <a:r>
              <a:rPr lang="en-US" dirty="0" smtClean="0"/>
              <a:t>work </a:t>
            </a:r>
            <a:r>
              <a:rPr lang="en-US" dirty="0" smtClean="0"/>
              <a:t>to</a:t>
            </a:r>
            <a:r>
              <a:rPr lang="en-US" baseline="0" dirty="0" smtClean="0"/>
              <a:t> answer the question of how paid family leave policy affects the labor-force participation, employment, and unemployment of mothers in the time frame of two years surrounding 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a:t>
            </a:fld>
            <a:endParaRPr lang="en-US" dirty="0"/>
          </a:p>
        </p:txBody>
      </p:sp>
    </p:spTree>
    <p:extLst>
      <p:ext uri="{BB962C8B-B14F-4D97-AF65-F5344CB8AC3E}">
        <p14:creationId xmlns:p14="http://schemas.microsoft.com/office/powerpoint/2010/main" val="3580880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study reproduces and extends the work of Tanya Byker.</a:t>
            </a:r>
            <a:r>
              <a:rPr lang="en-US" sz="1200" kern="1200" baseline="0" dirty="0" smtClean="0">
                <a:solidFill>
                  <a:schemeClr val="tx1"/>
                </a:solidFill>
                <a:effectLst/>
                <a:latin typeface="+mn-lt"/>
                <a:ea typeface="+mn-ea"/>
                <a:cs typeface="+mn-cs"/>
              </a:rPr>
              <a:t> There are indeed positive effects of paid family leave policy on the labor-force participation and employment of mothers without college degrees, as well as negative effects on their unemployment. Results from the analysis on white-collar workers mirrored those from the full sample, while analysis on blue-collar workers did not yield any statistically significant effects.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Tests for robustness to weighting yielded estimates close in proximity and similar patterns of the outcome variable over months relative to birth, suggesting correctness of the specification.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Finally, in my analysis of individual occupational groups, the regressions on women in management occupations as well as those in office and administrative support occupations yielded estimates similar to those of the full sample. However, the estimated effect of paid family leave policy on women in education, training, and library occupations is opposite of that of the full sample. These results suggest that occupation is indeed an important factor in determining the effect of paid family leave policy on labor-force participation, employment, and unemployment outcomes of mothers.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more states adopt paid family leave policies and more data becomes available, future studies may make use of larger sample sizes to obtain more accurate estimates for both the general population and particular sub-groups. I believe that research investigating ties of mothers to specific employers may also help illuminate the mechanism by which paid family leave policy affects the labor-market outcomes of mothers.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30</a:t>
            </a:fld>
            <a:endParaRPr lang="en-US" dirty="0"/>
          </a:p>
        </p:txBody>
      </p:sp>
    </p:spTree>
    <p:extLst>
      <p:ext uri="{BB962C8B-B14F-4D97-AF65-F5344CB8AC3E}">
        <p14:creationId xmlns:p14="http://schemas.microsoft.com/office/powerpoint/2010/main" val="525567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all for your time and counsel, I</a:t>
            </a:r>
            <a:r>
              <a:rPr lang="en-US" baseline="0" dirty="0" smtClean="0"/>
              <a:t>t truly is appreciated. Are there any </a:t>
            </a:r>
            <a:r>
              <a:rPr lang="en-US" baseline="0" smtClean="0"/>
              <a:t>final questions?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31</a:t>
            </a:fld>
            <a:endParaRPr lang="en-US" dirty="0"/>
          </a:p>
        </p:txBody>
      </p:sp>
    </p:spTree>
    <p:extLst>
      <p:ext uri="{BB962C8B-B14F-4D97-AF65-F5344CB8AC3E}">
        <p14:creationId xmlns:p14="http://schemas.microsoft.com/office/powerpoint/2010/main" val="3791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the work of Tanya Byker</a:t>
            </a:r>
            <a:r>
              <a:rPr lang="en-US" baseline="0" dirty="0" smtClean="0"/>
              <a:t> upon which this thesis is </a:t>
            </a:r>
            <a:r>
              <a:rPr lang="en-US" baseline="0" dirty="0" smtClean="0"/>
              <a:t>based, </a:t>
            </a:r>
            <a:r>
              <a:rPr lang="en-US" baseline="0" dirty="0" smtClean="0"/>
              <a:t>are five other publications that serve to inform and contextualize the results presented here.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dirty="0"/>
          </a:p>
        </p:txBody>
      </p:sp>
    </p:spTree>
    <p:extLst>
      <p:ext uri="{BB962C8B-B14F-4D97-AF65-F5344CB8AC3E}">
        <p14:creationId xmlns:p14="http://schemas.microsoft.com/office/powerpoint/2010/main" val="347637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a:t>
            </a:r>
            <a:r>
              <a:rPr lang="en-US" baseline="0" dirty="0" smtClean="0"/>
              <a:t>the </a:t>
            </a:r>
            <a:r>
              <a:rPr lang="en-US" baseline="0" dirty="0" smtClean="0"/>
              <a:t>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a:t>
            </a:r>
            <a:r>
              <a:rPr lang="en-US" sz="1200" kern="1200" baseline="0" dirty="0" smtClean="0">
                <a:solidFill>
                  <a:schemeClr val="tx1"/>
                </a:solidFill>
                <a:effectLst/>
                <a:latin typeface="+mn-lt"/>
                <a:ea typeface="+mn-ea"/>
                <a:cs typeface="+mn-cs"/>
              </a:rPr>
              <a:t>Byker’s main findings are a positive effect of paid family leave policy on labor-force participation and employment of women without college degrees, and a negative effect on their unemployment.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dirty="0"/>
          </a:p>
        </p:txBody>
      </p:sp>
    </p:spTree>
    <p:extLst>
      <p:ext uri="{BB962C8B-B14F-4D97-AF65-F5344CB8AC3E}">
        <p14:creationId xmlns:p14="http://schemas.microsoft.com/office/powerpoint/2010/main" val="30310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Rossin-Slater,</a:t>
            </a:r>
            <a:r>
              <a:rPr lang="en-US" baseline="0" dirty="0" smtClean="0"/>
              <a:t> Ruhm, and Waldfogel used data from the March Current Population Survey to investigate the effect of the California Paid Family Leave policy on mother’s leave taking. The authors find an increase in leave-taking of mothers from three weeks on average to six weeks. They also find a 10 to 17 percent increase in weekly work hours of employed women in the second year after childbirth.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6</a:t>
            </a:fld>
            <a:endParaRPr lang="en-US" dirty="0"/>
          </a:p>
        </p:txBody>
      </p:sp>
    </p:spTree>
    <p:extLst>
      <p:ext uri="{BB962C8B-B14F-4D97-AF65-F5344CB8AC3E}">
        <p14:creationId xmlns:p14="http://schemas.microsoft.com/office/powerpoint/2010/main" val="258869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Baum and Ruhm use a similar method to Rossin-Slater et</a:t>
            </a:r>
            <a:r>
              <a:rPr lang="en-US" baseline="0" dirty="0" smtClean="0"/>
              <a:t> al., but make use of longitudinal data to track outcomes of individuals over time. Specifically, the authors use data from the 1997 cohort of the National Longitudinal Survey of Youth. The authors corroborate the findings of Rossin-Slater et al. as well as finding a positive effect of the California Paid Family Leave policy on the probability of mothers’ return to work one year after giving birth. Baum and Ruhm also find that the policy increased </a:t>
            </a:r>
            <a:r>
              <a:rPr lang="en-US" dirty="0" smtClean="0"/>
              <a:t>raised maternal hours and weeks of work by 11 to 19 percent during the second year of the child’s life. </a:t>
            </a:r>
          </a:p>
          <a:p>
            <a:endParaRPr lang="en-US" dirty="0" smtClean="0"/>
          </a:p>
          <a:p>
            <a:endParaRPr lang="en-US" dirty="0" smtClean="0"/>
          </a:p>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dirty="0"/>
          </a:p>
        </p:txBody>
      </p:sp>
    </p:spTree>
    <p:extLst>
      <p:ext uri="{BB962C8B-B14F-4D97-AF65-F5344CB8AC3E}">
        <p14:creationId xmlns:p14="http://schemas.microsoft.com/office/powerpoint/2010/main" val="440683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 and Polachek,</a:t>
            </a:r>
            <a:r>
              <a:rPr lang="en-US" baseline="0" dirty="0" smtClean="0"/>
              <a:t> like Rossin-Slater et al., use data from the March Current Population Survey to study the impact of the California Paid Family Leave Policy. However, unlike Rossin-Slater, Das and Polachek use aggregate data in place of individual level data. They also investigate a number of outcomes not analyzed by Rossin-Slater. The authors report a number of findings, including an increase of labor-force participation of young women, as well as an increase in the probability and duration of their unemployment. </a:t>
            </a:r>
            <a:endParaRPr lang="en-US" dirty="0" smtClean="0"/>
          </a:p>
          <a:p>
            <a:endParaRPr lang="en-US" dirty="0" smtClean="0"/>
          </a:p>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dirty="0"/>
          </a:p>
        </p:txBody>
      </p:sp>
    </p:spTree>
    <p:extLst>
      <p:ext uri="{BB962C8B-B14F-4D97-AF65-F5344CB8AC3E}">
        <p14:creationId xmlns:p14="http://schemas.microsoft.com/office/powerpoint/2010/main" val="4018270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 Hirsch,</a:t>
            </a:r>
            <a:r>
              <a:rPr lang="en-US" baseline="0" dirty="0" smtClean="0"/>
              <a:t> and Schroeder apply novel data to create new insights to the effect of the California Paid Family Leave policy. Specifically, the authors use data from the Quarterly Workforce Indicators to compare labor-market churn under the effect of paid family leave policy to labor-market churn in control states. The authors find a statistically significant positive effect of the policy on new hires, separations, and recalls of young Californian women. They also investigate the effect of the policy on wages of young women, but do not find a statistically significant effect. </a:t>
            </a:r>
            <a:endParaRPr lang="en-US" dirty="0" smtClean="0"/>
          </a:p>
          <a:p>
            <a:endParaRPr lang="en-US" dirty="0" smtClean="0"/>
          </a:p>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dirty="0"/>
          </a:p>
        </p:txBody>
      </p:sp>
    </p:spTree>
    <p:extLst>
      <p:ext uri="{BB962C8B-B14F-4D97-AF65-F5344CB8AC3E}">
        <p14:creationId xmlns:p14="http://schemas.microsoft.com/office/powerpoint/2010/main" val="47741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7/20/2019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7/20/2019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7/20/2019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dirty="0">
                          <a:effectLst/>
                          <a:latin typeface="Times New Roman" panose="02020603050405020304" pitchFamily="18" charset="0"/>
                        </a:rPr>
                        <a:t>Number of Waves</a:t>
                      </a:r>
                    </a:p>
                  </a:txBody>
                  <a:tcPr marL="68580" marR="68580" marT="0" marB="0"/>
                </a:tc>
                <a:tc>
                  <a:txBody>
                    <a:bodyPr/>
                    <a:lstStyle/>
                    <a:p>
                      <a:pPr algn="ctr"/>
                      <a:r>
                        <a:rPr lang="en-US" sz="2400" dirty="0">
                          <a:effectLst/>
                          <a:latin typeface="Times New Roman" panose="02020603050405020304" pitchFamily="18" charset="0"/>
                        </a:rPr>
                        <a:t>First Month</a:t>
                      </a:r>
                    </a:p>
                  </a:txBody>
                  <a:tcPr marL="68580" marR="68580" marT="0" marB="0"/>
                </a:tc>
                <a:tc>
                  <a:txBody>
                    <a:bodyPr/>
                    <a:lstStyle/>
                    <a:p>
                      <a:pPr algn="ctr"/>
                      <a:r>
                        <a:rPr lang="en-US" sz="2400" dirty="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dirty="0">
                          <a:effectLst/>
                          <a:latin typeface="Times New Roman" panose="02020603050405020304" pitchFamily="18" charset="0"/>
                        </a:rPr>
                        <a:t>1996</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Dec 1996</a:t>
                      </a:r>
                    </a:p>
                  </a:txBody>
                  <a:tcPr marL="68580" marR="68580" marT="0" marB="0"/>
                </a:tc>
                <a:tc>
                  <a:txBody>
                    <a:bodyPr/>
                    <a:lstStyle/>
                    <a:p>
                      <a:pPr algn="r"/>
                      <a:r>
                        <a:rPr lang="en-US" sz="2400" dirty="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dirty="0">
                          <a:effectLst/>
                          <a:latin typeface="Times New Roman" panose="02020603050405020304" pitchFamily="18" charset="0"/>
                        </a:rPr>
                        <a:t>2001</a:t>
                      </a:r>
                    </a:p>
                  </a:txBody>
                  <a:tcPr marL="68580" marR="68580" marT="0" marB="0"/>
                </a:tc>
                <a:tc>
                  <a:txBody>
                    <a:bodyPr/>
                    <a:lstStyle/>
                    <a:p>
                      <a:pPr algn="r"/>
                      <a:r>
                        <a:rPr lang="en-US" sz="2400" dirty="0">
                          <a:effectLst/>
                          <a:latin typeface="Times New Roman" panose="02020603050405020304" pitchFamily="18" charset="0"/>
                        </a:rPr>
                        <a:t>8</a:t>
                      </a:r>
                    </a:p>
                  </a:txBody>
                  <a:tcPr marL="68580" marR="68580" marT="0" marB="0"/>
                </a:tc>
                <a:tc>
                  <a:txBody>
                    <a:bodyPr/>
                    <a:lstStyle/>
                    <a:p>
                      <a:pPr algn="r"/>
                      <a:r>
                        <a:rPr lang="en-US" sz="2400" dirty="0">
                          <a:effectLst/>
                          <a:latin typeface="Times New Roman" panose="02020603050405020304" pitchFamily="18" charset="0"/>
                        </a:rPr>
                        <a:t>Oct 2000</a:t>
                      </a:r>
                    </a:p>
                  </a:txBody>
                  <a:tcPr marL="68580" marR="68580" marT="0" marB="0"/>
                </a:tc>
                <a:tc>
                  <a:txBody>
                    <a:bodyPr/>
                    <a:lstStyle/>
                    <a:p>
                      <a:pPr algn="r"/>
                      <a:r>
                        <a:rPr lang="en-US" sz="2400" dirty="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dirty="0">
                          <a:effectLst/>
                          <a:latin typeface="Times New Roman" panose="02020603050405020304" pitchFamily="18" charset="0"/>
                        </a:rPr>
                        <a:t>2004</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Oct 2003</a:t>
                      </a:r>
                    </a:p>
                  </a:txBody>
                  <a:tcPr marL="68580" marR="68580" marT="0" marB="0"/>
                </a:tc>
                <a:tc>
                  <a:txBody>
                    <a:bodyPr/>
                    <a:lstStyle/>
                    <a:p>
                      <a:pPr algn="r"/>
                      <a:r>
                        <a:rPr lang="en-US" sz="2400" dirty="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dirty="0">
                          <a:effectLst/>
                          <a:latin typeface="Times New Roman" panose="02020603050405020304" pitchFamily="18" charset="0"/>
                        </a:rPr>
                        <a:t>2008</a:t>
                      </a:r>
                    </a:p>
                  </a:txBody>
                  <a:tcPr marL="68580" marR="68580" marT="0" marB="0"/>
                </a:tc>
                <a:tc>
                  <a:txBody>
                    <a:bodyPr/>
                    <a:lstStyle/>
                    <a:p>
                      <a:pPr algn="r"/>
                      <a:r>
                        <a:rPr lang="en-US" sz="2400" dirty="0">
                          <a:effectLst/>
                          <a:latin typeface="Times New Roman" panose="02020603050405020304" pitchFamily="18" charset="0"/>
                        </a:rPr>
                        <a:t>16</a:t>
                      </a:r>
                    </a:p>
                  </a:txBody>
                  <a:tcPr marL="68580" marR="68580" marT="0" marB="0"/>
                </a:tc>
                <a:tc>
                  <a:txBody>
                    <a:bodyPr/>
                    <a:lstStyle/>
                    <a:p>
                      <a:pPr algn="r"/>
                      <a:r>
                        <a:rPr lang="en-US" sz="2400" dirty="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dirty="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dirty="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dirty="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dirty="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dirty="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dirty="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dirty="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dirty="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dirty="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dirty="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dirty="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dirty="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dirty="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dirty="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dirty="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dirty="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dirty="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dirty="0">
                          <a:effectLst/>
                          <a:latin typeface="Times New Roman" panose="02020603050405020304" pitchFamily="18" charset="0"/>
                        </a:rPr>
                        <a:t>Employment / Labor-force Status</a:t>
                      </a:r>
                    </a:p>
                  </a:txBody>
                  <a:tcPr marL="68580" marR="68580" marT="0" marB="0"/>
                </a:tc>
                <a:tc>
                  <a:txBody>
                    <a:bodyPr/>
                    <a:lstStyle/>
                    <a:p>
                      <a:r>
                        <a:rPr lang="en-US" sz="1600" dirty="0">
                          <a:effectLst/>
                          <a:latin typeface="Times New Roman" panose="02020603050405020304" pitchFamily="18" charset="0"/>
                        </a:rPr>
                        <a:t>Person-Months</a:t>
                      </a:r>
                    </a:p>
                  </a:txBody>
                  <a:tcPr marL="68580" marR="68580" marT="0" marB="0"/>
                </a:tc>
                <a:tc>
                  <a:txBody>
                    <a:bodyPr/>
                    <a:lstStyle/>
                    <a:p>
                      <a:r>
                        <a:rPr lang="en-US" sz="1600" dirty="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dirty="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dirty="0">
                          <a:effectLst/>
                          <a:latin typeface="Times New Roman" panose="02020603050405020304" pitchFamily="18" charset="0"/>
                        </a:rPr>
                        <a:t>57,373</a:t>
                      </a:r>
                    </a:p>
                  </a:txBody>
                  <a:tcPr marL="68580" marR="68580" marT="0" marB="0"/>
                </a:tc>
                <a:tc>
                  <a:txBody>
                    <a:bodyPr/>
                    <a:lstStyle/>
                    <a:p>
                      <a:pPr algn="r"/>
                      <a:r>
                        <a:rPr lang="en-US" sz="1600" dirty="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dirty="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dirty="0">
                          <a:effectLst/>
                          <a:latin typeface="Times New Roman" panose="02020603050405020304" pitchFamily="18" charset="0"/>
                        </a:rPr>
                        <a:t>2,595</a:t>
                      </a:r>
                    </a:p>
                  </a:txBody>
                  <a:tcPr marL="68580" marR="68580" marT="0" marB="0"/>
                </a:tc>
                <a:tc>
                  <a:txBody>
                    <a:bodyPr/>
                    <a:lstStyle/>
                    <a:p>
                      <a:pPr algn="r"/>
                      <a:r>
                        <a:rPr lang="en-US" sz="1600" dirty="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dirty="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dirty="0">
                          <a:effectLst/>
                          <a:latin typeface="Times New Roman" panose="02020603050405020304" pitchFamily="18" charset="0"/>
                        </a:rPr>
                        <a:t>450</a:t>
                      </a:r>
                    </a:p>
                  </a:txBody>
                  <a:tcPr marL="68580" marR="68580" marT="0" marB="0"/>
                </a:tc>
                <a:tc>
                  <a:txBody>
                    <a:bodyPr/>
                    <a:lstStyle/>
                    <a:p>
                      <a:pPr algn="r"/>
                      <a:r>
                        <a:rPr lang="en-US" sz="1600" dirty="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dirty="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1148</a:t>
                      </a:r>
                    </a:p>
                  </a:txBody>
                  <a:tcPr marL="68580" marR="68580" marT="0" marB="0"/>
                </a:tc>
                <a:tc>
                  <a:txBody>
                    <a:bodyPr/>
                    <a:lstStyle/>
                    <a:p>
                      <a:pPr algn="r"/>
                      <a:r>
                        <a:rPr lang="en-US" sz="1600" dirty="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dirty="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dirty="0">
                          <a:effectLst/>
                          <a:latin typeface="Times New Roman" panose="02020603050405020304" pitchFamily="18" charset="0"/>
                        </a:rPr>
                        <a:t>523</a:t>
                      </a:r>
                    </a:p>
                  </a:txBody>
                  <a:tcPr marL="68580" marR="68580" marT="0" marB="0"/>
                </a:tc>
                <a:tc>
                  <a:txBody>
                    <a:bodyPr/>
                    <a:lstStyle/>
                    <a:p>
                      <a:pPr algn="r"/>
                      <a:r>
                        <a:rPr lang="en-US" sz="1600" dirty="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dirty="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dirty="0">
                          <a:effectLst/>
                          <a:latin typeface="Times New Roman" panose="02020603050405020304" pitchFamily="18" charset="0"/>
                        </a:rPr>
                        <a:t>3,323</a:t>
                      </a:r>
                    </a:p>
                  </a:txBody>
                  <a:tcPr marL="68580" marR="68580" marT="0" marB="0"/>
                </a:tc>
                <a:tc>
                  <a:txBody>
                    <a:bodyPr/>
                    <a:lstStyle/>
                    <a:p>
                      <a:pPr algn="r"/>
                      <a:r>
                        <a:rPr lang="en-US" sz="1600" dirty="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dirty="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dirty="0">
                          <a:effectLst/>
                          <a:latin typeface="Times New Roman" panose="02020603050405020304" pitchFamily="18" charset="0"/>
                        </a:rPr>
                        <a:t>440</a:t>
                      </a:r>
                    </a:p>
                  </a:txBody>
                  <a:tcPr marL="68580" marR="68580" marT="0" marB="0"/>
                </a:tc>
                <a:tc>
                  <a:txBody>
                    <a:bodyPr/>
                    <a:lstStyle/>
                    <a:p>
                      <a:pPr algn="r"/>
                      <a:r>
                        <a:rPr lang="en-US" sz="1600" dirty="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37,756</a:t>
                      </a:r>
                    </a:p>
                  </a:txBody>
                  <a:tcPr marL="68580" marR="68580" marT="0" marB="0"/>
                </a:tc>
                <a:tc>
                  <a:txBody>
                    <a:bodyPr/>
                    <a:lstStyle/>
                    <a:p>
                      <a:pPr algn="r"/>
                      <a:r>
                        <a:rPr lang="en-US" sz="1600" dirty="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dirty="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dirty="0">
                          <a:effectLst/>
                          <a:latin typeface="Times New Roman" panose="02020603050405020304" pitchFamily="18" charset="0"/>
                        </a:rPr>
                        <a:t>Count</a:t>
                      </a:r>
                    </a:p>
                  </a:txBody>
                  <a:tcPr marL="68580" marR="68580" marT="0" marB="0"/>
                </a:tc>
                <a:tc>
                  <a:txBody>
                    <a:bodyPr/>
                    <a:lstStyle/>
                    <a:p>
                      <a:r>
                        <a:rPr lang="en-US" sz="2000" dirty="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131</a:t>
                      </a:r>
                    </a:p>
                  </a:txBody>
                  <a:tcPr marL="68580" marR="68580" marT="0" marB="0"/>
                </a:tc>
                <a:tc>
                  <a:txBody>
                    <a:bodyPr/>
                    <a:lstStyle/>
                    <a:p>
                      <a:pPr algn="r"/>
                      <a:r>
                        <a:rPr lang="en-US" sz="2000" dirty="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424</a:t>
                      </a:r>
                    </a:p>
                  </a:txBody>
                  <a:tcPr marL="68580" marR="68580" marT="0" marB="0"/>
                </a:tc>
                <a:tc>
                  <a:txBody>
                    <a:bodyPr/>
                    <a:lstStyle/>
                    <a:p>
                      <a:pPr algn="r"/>
                      <a:r>
                        <a:rPr lang="en-US" sz="2000" dirty="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195</a:t>
                      </a:r>
                    </a:p>
                  </a:txBody>
                  <a:tcPr marL="68580" marR="68580" marT="0" marB="0"/>
                </a:tc>
                <a:tc>
                  <a:txBody>
                    <a:bodyPr/>
                    <a:lstStyle/>
                    <a:p>
                      <a:pPr algn="r"/>
                      <a:r>
                        <a:rPr lang="en-US" sz="2000" dirty="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89</a:t>
                      </a:r>
                    </a:p>
                  </a:txBody>
                  <a:tcPr marL="68580" marR="68580" marT="0" marB="0"/>
                </a:tc>
                <a:tc>
                  <a:txBody>
                    <a:bodyPr/>
                    <a:lstStyle/>
                    <a:p>
                      <a:pPr algn="r"/>
                      <a:r>
                        <a:rPr lang="en-US" sz="2000" dirty="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i="1" dirty="0"/>
                  <a:t>Y</a:t>
                </a:r>
                <a:r>
                  <a:rPr lang="en-US" i="1" baseline="-25000" dirty="0">
                    <a:effectLst/>
                  </a:rPr>
                  <a:t>its</a:t>
                </a:r>
                <a:r>
                  <a:rPr lang="en-US" dirty="0">
                    <a:effectLst/>
                  </a:rPr>
                  <a:t> : Labor-force outcome for woman </a:t>
                </a:r>
                <a:r>
                  <a:rPr lang="en-US" i="1" dirty="0">
                    <a:effectLst/>
                  </a:rPr>
                  <a:t>i</a:t>
                </a:r>
                <a:r>
                  <a:rPr lang="en-US" dirty="0">
                    <a:effectLst/>
                  </a:rPr>
                  <a:t> living in state </a:t>
                </a:r>
                <a:r>
                  <a:rPr lang="en-US" i="1" dirty="0">
                    <a:effectLst/>
                  </a:rPr>
                  <a:t>s</a:t>
                </a:r>
                <a:r>
                  <a:rPr lang="en-US" dirty="0">
                    <a:effectLst/>
                  </a:rPr>
                  <a:t> in period </a:t>
                </a:r>
                <a:r>
                  <a:rPr lang="en-US" i="1" dirty="0">
                    <a:effectLst/>
                  </a:rPr>
                  <a:t>t</a:t>
                </a:r>
                <a:r>
                  <a:rPr lang="en-US" dirty="0">
                    <a:effectLst/>
                  </a:rPr>
                  <a:t> </a:t>
                </a:r>
              </a:p>
              <a:p>
                <a:r>
                  <a:rPr lang="en-US" dirty="0">
                    <a:effectLst/>
                  </a:rPr>
                  <a:t>α</a:t>
                </a:r>
                <a:r>
                  <a:rPr lang="en-US" baseline="-25000" dirty="0">
                    <a:effectLst/>
                  </a:rPr>
                  <a:t>i</a:t>
                </a:r>
                <a:r>
                  <a:rPr lang="en-US" dirty="0">
                    <a:effectLst/>
                  </a:rPr>
                  <a:t> : Individual fixed effects</a:t>
                </a:r>
              </a:p>
              <a:p>
                <a:r>
                  <a:rPr lang="en-US" i="1" dirty="0">
                    <a:effectLst/>
                  </a:rPr>
                  <a:t>λ</a:t>
                </a:r>
                <a:r>
                  <a:rPr lang="en-US" i="1" baseline="-25000" dirty="0">
                    <a:effectLst/>
                  </a:rPr>
                  <a:t>t</a:t>
                </a:r>
                <a:r>
                  <a:rPr lang="en-US" i="1" dirty="0">
                    <a:effectLst/>
                  </a:rPr>
                  <a:t> </a:t>
                </a:r>
                <a:r>
                  <a:rPr lang="en-US" dirty="0">
                    <a:effectLst/>
                  </a:rPr>
                  <a:t>: Year Indicators</a:t>
                </a:r>
              </a:p>
              <a:p>
                <a:r>
                  <a:rPr lang="en-US" i="1" dirty="0">
                    <a:effectLst/>
                  </a:rPr>
                  <a:t>θ</a:t>
                </a:r>
                <a:r>
                  <a:rPr lang="en-US" i="1" baseline="-25000" dirty="0">
                    <a:effectLst/>
                  </a:rPr>
                  <a:t>s</a:t>
                </a:r>
                <a:r>
                  <a:rPr lang="en-US" i="1" dirty="0">
                    <a:effectLst/>
                  </a:rPr>
                  <a:t> </a:t>
                </a:r>
                <a:r>
                  <a:rPr lang="en-US" dirty="0">
                    <a:effectLst/>
                  </a:rPr>
                  <a:t>: State Indicators</a:t>
                </a:r>
              </a:p>
              <a:p>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oMath>
                </a14:m>
                <a:r>
                  <a:rPr lang="en-US" dirty="0"/>
                  <a:t>: Months Since Birth Indicators</a:t>
                </a:r>
                <a:endParaRPr lang="en-US" dirty="0">
                  <a:effectLst/>
                </a:endParaRPr>
              </a:p>
              <a:p>
                <a:r>
                  <a:rPr lang="en-US" i="1" dirty="0"/>
                  <a:t> </a:t>
                </a:r>
              </a:p>
              <a:p>
                <a:r>
                  <a:rPr lang="en-US" i="1" dirty="0" smtClean="0"/>
                  <a:t>Model </a:t>
                </a:r>
                <a:r>
                  <a:rPr lang="en-US" i="1" dirty="0"/>
                  <a:t>Specification</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𝑖𝑡𝑠</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=−17</m:t>
                        </m:r>
                      </m:sub>
                      <m:sup>
                        <m:r>
                          <a:rPr lang="en-US" i="1">
                            <a:latin typeface="Cambria Math" panose="02040503050406030204" pitchFamily="18" charset="0"/>
                          </a:rPr>
                          <m:t>24</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𝑃𝑜𝑙𝑖𝑐𝑦</m:t>
                                </m:r>
                              </m:e>
                              <m:sub>
                                <m:r>
                                  <a:rPr lang="en-US" i="1">
                                    <a:latin typeface="Cambria Math" panose="02040503050406030204" pitchFamily="18" charset="0"/>
                                  </a:rPr>
                                  <m:t>𝑡𝑠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𝑖𝑡𝑠</m:t>
                                </m:r>
                              </m:sub>
                            </m:sSub>
                          </m:e>
                        </m:nary>
                      </m:e>
                    </m:nary>
                  </m:oMath>
                </a14:m>
                <a:endParaRPr lang="en-US" dirty="0">
                  <a:effectLst/>
                </a:endParaRPr>
              </a:p>
              <a:p>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455" t="-1970" b="-303"/>
                </a:stretch>
              </a:blipFill>
            </p:spPr>
            <p:txBody>
              <a:bodyPr/>
              <a:lstStyle/>
              <a:p>
                <a:r>
                  <a:rPr lang="en-US">
                    <a:noFill/>
                  </a:rPr>
                  <a:t> </a:t>
                </a:r>
              </a:p>
            </p:txBody>
          </p:sp>
        </mc:Fallback>
      </mc:AlternateContent>
    </p:spTree>
    <p:extLst>
      <p:ext uri="{BB962C8B-B14F-4D97-AF65-F5344CB8AC3E}">
        <p14:creationId xmlns:p14="http://schemas.microsoft.com/office/powerpoint/2010/main" val="85315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 y="55391"/>
            <a:ext cx="5261811" cy="631417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628151240"/>
              </p:ext>
            </p:extLst>
          </p:nvPr>
        </p:nvGraphicFramePr>
        <p:xfrm>
          <a:off x="6254750" y="3195954"/>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118864703"/>
                    </a:ext>
                  </a:extLst>
                </a:gridCol>
                <a:gridCol w="989330">
                  <a:extLst>
                    <a:ext uri="{9D8B030D-6E8A-4147-A177-3AD203B41FA5}">
                      <a16:colId xmlns:a16="http://schemas.microsoft.com/office/drawing/2014/main" val="2021061976"/>
                    </a:ext>
                  </a:extLst>
                </a:gridCol>
                <a:gridCol w="989330">
                  <a:extLst>
                    <a:ext uri="{9D8B030D-6E8A-4147-A177-3AD203B41FA5}">
                      <a16:colId xmlns:a16="http://schemas.microsoft.com/office/drawing/2014/main" val="3832931413"/>
                    </a:ext>
                  </a:extLst>
                </a:gridCol>
                <a:gridCol w="989330">
                  <a:extLst>
                    <a:ext uri="{9D8B030D-6E8A-4147-A177-3AD203B41FA5}">
                      <a16:colId xmlns:a16="http://schemas.microsoft.com/office/drawing/2014/main" val="2829874736"/>
                    </a:ext>
                  </a:extLst>
                </a:gridCol>
                <a:gridCol w="989965">
                  <a:extLst>
                    <a:ext uri="{9D8B030D-6E8A-4147-A177-3AD203B41FA5}">
                      <a16:colId xmlns:a16="http://schemas.microsoft.com/office/drawing/2014/main" val="2651158694"/>
                    </a:ext>
                  </a:extLst>
                </a:gridCol>
                <a:gridCol w="989965">
                  <a:extLst>
                    <a:ext uri="{9D8B030D-6E8A-4147-A177-3AD203B41FA5}">
                      <a16:colId xmlns:a16="http://schemas.microsoft.com/office/drawing/2014/main" val="4288202603"/>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1899656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69072089"/>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0635803"/>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-0.22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92603807"/>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695424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3445912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60538731"/>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00473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2396595"/>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3474157"/>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73712027"/>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81325238"/>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065439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5989718"/>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7234531"/>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0.38</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39326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8656838"/>
              </p:ext>
            </p:extLst>
          </p:nvPr>
        </p:nvGraphicFramePr>
        <p:xfrm>
          <a:off x="6254750" y="0"/>
          <a:ext cx="5937250" cy="333977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1646691530"/>
                    </a:ext>
                  </a:extLst>
                </a:gridCol>
                <a:gridCol w="989330">
                  <a:extLst>
                    <a:ext uri="{9D8B030D-6E8A-4147-A177-3AD203B41FA5}">
                      <a16:colId xmlns:a16="http://schemas.microsoft.com/office/drawing/2014/main" val="1702399414"/>
                    </a:ext>
                  </a:extLst>
                </a:gridCol>
                <a:gridCol w="989330">
                  <a:extLst>
                    <a:ext uri="{9D8B030D-6E8A-4147-A177-3AD203B41FA5}">
                      <a16:colId xmlns:a16="http://schemas.microsoft.com/office/drawing/2014/main" val="1256259863"/>
                    </a:ext>
                  </a:extLst>
                </a:gridCol>
                <a:gridCol w="989330">
                  <a:extLst>
                    <a:ext uri="{9D8B030D-6E8A-4147-A177-3AD203B41FA5}">
                      <a16:colId xmlns:a16="http://schemas.microsoft.com/office/drawing/2014/main" val="1814164189"/>
                    </a:ext>
                  </a:extLst>
                </a:gridCol>
                <a:gridCol w="989965">
                  <a:extLst>
                    <a:ext uri="{9D8B030D-6E8A-4147-A177-3AD203B41FA5}">
                      <a16:colId xmlns:a16="http://schemas.microsoft.com/office/drawing/2014/main" val="4011559311"/>
                    </a:ext>
                  </a:extLst>
                </a:gridCol>
                <a:gridCol w="989965">
                  <a:extLst>
                    <a:ext uri="{9D8B030D-6E8A-4147-A177-3AD203B41FA5}">
                      <a16:colId xmlns:a16="http://schemas.microsoft.com/office/drawing/2014/main" val="837757680"/>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5786702"/>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222757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3764785"/>
                  </a:ext>
                </a:extLst>
              </a:tr>
              <a:tr h="208462">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46738948"/>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5323521"/>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192838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44065407"/>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50062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1709598"/>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1270095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9629834"/>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3708526"/>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784742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008548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387509582"/>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898156587"/>
                  </a:ext>
                </a:extLst>
              </a:tr>
            </a:tbl>
          </a:graphicData>
        </a:graphic>
      </p:graphicFrame>
    </p:spTree>
    <p:extLst>
      <p:ext uri="{BB962C8B-B14F-4D97-AF65-F5344CB8AC3E}">
        <p14:creationId xmlns:p14="http://schemas.microsoft.com/office/powerpoint/2010/main" val="218141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4" y="13316"/>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15688575"/>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99755171"/>
                    </a:ext>
                  </a:extLst>
                </a:gridCol>
                <a:gridCol w="989330">
                  <a:extLst>
                    <a:ext uri="{9D8B030D-6E8A-4147-A177-3AD203B41FA5}">
                      <a16:colId xmlns:a16="http://schemas.microsoft.com/office/drawing/2014/main" val="2094690711"/>
                    </a:ext>
                  </a:extLst>
                </a:gridCol>
                <a:gridCol w="989330">
                  <a:extLst>
                    <a:ext uri="{9D8B030D-6E8A-4147-A177-3AD203B41FA5}">
                      <a16:colId xmlns:a16="http://schemas.microsoft.com/office/drawing/2014/main" val="822302542"/>
                    </a:ext>
                  </a:extLst>
                </a:gridCol>
                <a:gridCol w="989330">
                  <a:extLst>
                    <a:ext uri="{9D8B030D-6E8A-4147-A177-3AD203B41FA5}">
                      <a16:colId xmlns:a16="http://schemas.microsoft.com/office/drawing/2014/main" val="78834777"/>
                    </a:ext>
                  </a:extLst>
                </a:gridCol>
                <a:gridCol w="989965">
                  <a:extLst>
                    <a:ext uri="{9D8B030D-6E8A-4147-A177-3AD203B41FA5}">
                      <a16:colId xmlns:a16="http://schemas.microsoft.com/office/drawing/2014/main" val="3852852685"/>
                    </a:ext>
                  </a:extLst>
                </a:gridCol>
                <a:gridCol w="989965">
                  <a:extLst>
                    <a:ext uri="{9D8B030D-6E8A-4147-A177-3AD203B41FA5}">
                      <a16:colId xmlns:a16="http://schemas.microsoft.com/office/drawing/2014/main" val="20389186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51161515"/>
                  </a:ext>
                </a:extLst>
              </a:tr>
              <a:tr h="182880">
                <a:tc>
                  <a:txBody>
                    <a:bodyPr/>
                    <a:lstStyle/>
                    <a:p>
                      <a:pPr marL="0" marR="0" algn="ctr">
                        <a:lnSpc>
                          <a:spcPct val="107000"/>
                        </a:lnSpc>
                        <a:spcBef>
                          <a:spcPts val="0"/>
                        </a:spcBef>
                        <a:spcAft>
                          <a:spcPts val="0"/>
                        </a:spcAft>
                      </a:pPr>
                      <a:r>
                        <a:rPr lang="en-US" sz="1200" dirty="0">
                          <a:effectLst/>
                        </a:rPr>
                        <a:t>-17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353926"/>
                  </a:ext>
                </a:extLst>
              </a:tr>
              <a:tr h="182880">
                <a:tc>
                  <a:txBody>
                    <a:bodyPr/>
                    <a:lstStyle/>
                    <a:p>
                      <a:pPr marL="0" marR="0" algn="ctr">
                        <a:lnSpc>
                          <a:spcPct val="107000"/>
                        </a:lnSpc>
                        <a:spcBef>
                          <a:spcPts val="0"/>
                        </a:spcBef>
                        <a:spcAft>
                          <a:spcPts val="0"/>
                        </a:spcAft>
                      </a:pPr>
                      <a:r>
                        <a:rPr lang="en-US" sz="1200" dirty="0">
                          <a:effectLst/>
                        </a:rPr>
                        <a:t>-15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7118098"/>
                  </a:ext>
                </a:extLst>
              </a:tr>
              <a:tr h="182880">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98074386"/>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9187368"/>
                  </a:ext>
                </a:extLst>
              </a:tr>
              <a:tr h="182880">
                <a:tc>
                  <a:txBody>
                    <a:bodyPr/>
                    <a:lstStyle/>
                    <a:p>
                      <a:pPr marL="0" marR="0" algn="ctr">
                        <a:lnSpc>
                          <a:spcPct val="107000"/>
                        </a:lnSpc>
                        <a:spcBef>
                          <a:spcPts val="0"/>
                        </a:spcBef>
                        <a:spcAft>
                          <a:spcPts val="0"/>
                        </a:spcAft>
                      </a:pPr>
                      <a:r>
                        <a:rPr lang="en-US" sz="1200" dirty="0">
                          <a:effectLst/>
                        </a:rPr>
                        <a:t>-6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4184849"/>
                  </a:ext>
                </a:extLst>
              </a:tr>
              <a:tr h="182880">
                <a:tc>
                  <a:txBody>
                    <a:bodyPr/>
                    <a:lstStyle/>
                    <a:p>
                      <a:pPr marL="0" marR="0" algn="ctr">
                        <a:lnSpc>
                          <a:spcPct val="107000"/>
                        </a:lnSpc>
                        <a:spcBef>
                          <a:spcPts val="0"/>
                        </a:spcBef>
                        <a:spcAft>
                          <a:spcPts val="0"/>
                        </a:spcAft>
                      </a:pPr>
                      <a:r>
                        <a:rPr lang="en-US" sz="1200" dirty="0">
                          <a:effectLst/>
                        </a:rPr>
                        <a:t>-3 to +3 </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72653932"/>
                  </a:ext>
                </a:extLst>
              </a:tr>
              <a:tr h="182880">
                <a:tc>
                  <a:txBody>
                    <a:bodyPr/>
                    <a:lstStyle/>
                    <a:p>
                      <a:pPr marL="0" marR="0" algn="ctr">
                        <a:lnSpc>
                          <a:spcPct val="107000"/>
                        </a:lnSpc>
                        <a:spcBef>
                          <a:spcPts val="0"/>
                        </a:spcBef>
                        <a:spcAft>
                          <a:spcPts val="0"/>
                        </a:spcAft>
                      </a:pPr>
                      <a:r>
                        <a:rPr lang="en-US" sz="1200" dirty="0">
                          <a:effectLst/>
                        </a:rPr>
                        <a:t>0 to + 6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60727219"/>
                  </a:ext>
                </a:extLst>
              </a:tr>
              <a:tr h="182880">
                <a:tc>
                  <a:txBody>
                    <a:bodyPr/>
                    <a:lstStyle/>
                    <a:p>
                      <a:pPr marL="0" marR="0" algn="ctr">
                        <a:lnSpc>
                          <a:spcPct val="107000"/>
                        </a:lnSpc>
                        <a:spcBef>
                          <a:spcPts val="0"/>
                        </a:spcBef>
                        <a:spcAft>
                          <a:spcPts val="0"/>
                        </a:spcAft>
                      </a:pPr>
                      <a:r>
                        <a:rPr lang="en-US" sz="1200" dirty="0">
                          <a:effectLst/>
                        </a:rPr>
                        <a:t>+3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7343924"/>
                  </a:ext>
                </a:extLst>
              </a:tr>
              <a:tr h="182880">
                <a:tc>
                  <a:txBody>
                    <a:bodyPr/>
                    <a:lstStyle/>
                    <a:p>
                      <a:pPr marL="0" marR="0" algn="ctr">
                        <a:lnSpc>
                          <a:spcPct val="107000"/>
                        </a:lnSpc>
                        <a:spcBef>
                          <a:spcPts val="0"/>
                        </a:spcBef>
                        <a:spcAft>
                          <a:spcPts val="0"/>
                        </a:spcAft>
                      </a:pPr>
                      <a:r>
                        <a:rPr lang="en-US" sz="1200" dirty="0">
                          <a:effectLst/>
                        </a:rPr>
                        <a:t>+6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17382865"/>
                  </a:ext>
                </a:extLst>
              </a:tr>
              <a:tr h="182880">
                <a:tc>
                  <a:txBody>
                    <a:bodyPr/>
                    <a:lstStyle/>
                    <a:p>
                      <a:pPr marL="0" marR="0" algn="ctr">
                        <a:lnSpc>
                          <a:spcPct val="107000"/>
                        </a:lnSpc>
                        <a:spcBef>
                          <a:spcPts val="0"/>
                        </a:spcBef>
                        <a:spcAft>
                          <a:spcPts val="0"/>
                        </a:spcAft>
                      </a:pPr>
                      <a:r>
                        <a:rPr lang="en-US" sz="1200" dirty="0">
                          <a:effectLst/>
                        </a:rPr>
                        <a:t>+9 to +15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91965738"/>
                  </a:ext>
                </a:extLst>
              </a:tr>
              <a:tr h="182880">
                <a:tc>
                  <a:txBody>
                    <a:bodyPr/>
                    <a:lstStyle/>
                    <a:p>
                      <a:pPr marL="0" marR="0" algn="ctr">
                        <a:lnSpc>
                          <a:spcPct val="107000"/>
                        </a:lnSpc>
                        <a:spcBef>
                          <a:spcPts val="0"/>
                        </a:spcBef>
                        <a:spcAft>
                          <a:spcPts val="0"/>
                        </a:spcAft>
                      </a:pPr>
                      <a:r>
                        <a:rPr lang="en-US" sz="1200" dirty="0">
                          <a:effectLst/>
                        </a:rPr>
                        <a:t>+12 to +18</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81172498"/>
                  </a:ext>
                </a:extLst>
              </a:tr>
              <a:tr h="182880">
                <a:tc>
                  <a:txBody>
                    <a:bodyPr/>
                    <a:lstStyle/>
                    <a:p>
                      <a:pPr marL="0" marR="0" algn="ctr">
                        <a:lnSpc>
                          <a:spcPct val="107000"/>
                        </a:lnSpc>
                        <a:spcBef>
                          <a:spcPts val="0"/>
                        </a:spcBef>
                        <a:spcAft>
                          <a:spcPts val="0"/>
                        </a:spcAft>
                      </a:pPr>
                      <a:r>
                        <a:rPr lang="en-US" sz="1200" dirty="0">
                          <a:effectLst/>
                        </a:rPr>
                        <a:t>+15 to +21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46861110"/>
                  </a:ext>
                </a:extLst>
              </a:tr>
              <a:tr h="182880">
                <a:tc>
                  <a:txBody>
                    <a:bodyPr/>
                    <a:lstStyle/>
                    <a:p>
                      <a:pPr marL="0" marR="0" algn="ctr">
                        <a:lnSpc>
                          <a:spcPct val="107000"/>
                        </a:lnSpc>
                        <a:spcBef>
                          <a:spcPts val="0"/>
                        </a:spcBef>
                        <a:spcAft>
                          <a:spcPts val="0"/>
                        </a:spcAft>
                      </a:pPr>
                      <a:r>
                        <a:rPr lang="en-US" sz="1200" dirty="0">
                          <a:effectLst/>
                        </a:rPr>
                        <a:t>+18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89060009"/>
                  </a:ext>
                </a:extLst>
              </a:tr>
              <a:tr h="182880">
                <a:tc>
                  <a:txBody>
                    <a:bodyPr/>
                    <a:lstStyle/>
                    <a:p>
                      <a:pPr marL="0" marR="0" algn="ctr">
                        <a:lnSpc>
                          <a:spcPct val="107000"/>
                        </a:lnSpc>
                        <a:spcBef>
                          <a:spcPts val="0"/>
                        </a:spcBef>
                        <a:spcAft>
                          <a:spcPts val="0"/>
                        </a:spcAft>
                      </a:pPr>
                      <a:r>
                        <a:rPr lang="en-US" sz="1200" dirty="0">
                          <a:effectLst/>
                        </a:rPr>
                        <a:t>-17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40848411"/>
                  </a:ext>
                </a:extLst>
              </a:tr>
              <a:tr h="182880">
                <a:tc>
                  <a:txBody>
                    <a:bodyPr/>
                    <a:lstStyle/>
                    <a:p>
                      <a:pPr marL="0" marR="0" algn="ctr">
                        <a:lnSpc>
                          <a:spcPct val="107000"/>
                        </a:lnSpc>
                        <a:spcBef>
                          <a:spcPts val="0"/>
                        </a:spcBef>
                        <a:spcAft>
                          <a:spcPts val="0"/>
                        </a:spcAft>
                      </a:pPr>
                      <a:r>
                        <a:rPr lang="en-US" sz="1200" dirty="0">
                          <a:effectLst/>
                        </a:rPr>
                        <a:t>0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9244287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22065186"/>
              </p:ext>
            </p:extLst>
          </p:nvPr>
        </p:nvGraphicFramePr>
        <p:xfrm>
          <a:off x="6254750" y="317361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792403297"/>
                    </a:ext>
                  </a:extLst>
                </a:gridCol>
                <a:gridCol w="989330">
                  <a:extLst>
                    <a:ext uri="{9D8B030D-6E8A-4147-A177-3AD203B41FA5}">
                      <a16:colId xmlns:a16="http://schemas.microsoft.com/office/drawing/2014/main" val="1648854358"/>
                    </a:ext>
                  </a:extLst>
                </a:gridCol>
                <a:gridCol w="989330">
                  <a:extLst>
                    <a:ext uri="{9D8B030D-6E8A-4147-A177-3AD203B41FA5}">
                      <a16:colId xmlns:a16="http://schemas.microsoft.com/office/drawing/2014/main" val="2617191684"/>
                    </a:ext>
                  </a:extLst>
                </a:gridCol>
                <a:gridCol w="989330">
                  <a:extLst>
                    <a:ext uri="{9D8B030D-6E8A-4147-A177-3AD203B41FA5}">
                      <a16:colId xmlns:a16="http://schemas.microsoft.com/office/drawing/2014/main" val="2178587460"/>
                    </a:ext>
                  </a:extLst>
                </a:gridCol>
                <a:gridCol w="989965">
                  <a:extLst>
                    <a:ext uri="{9D8B030D-6E8A-4147-A177-3AD203B41FA5}">
                      <a16:colId xmlns:a16="http://schemas.microsoft.com/office/drawing/2014/main" val="921989505"/>
                    </a:ext>
                  </a:extLst>
                </a:gridCol>
                <a:gridCol w="989965">
                  <a:extLst>
                    <a:ext uri="{9D8B030D-6E8A-4147-A177-3AD203B41FA5}">
                      <a16:colId xmlns:a16="http://schemas.microsoft.com/office/drawing/2014/main" val="4220243744"/>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7723568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2923746"/>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6853825"/>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27487040"/>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43356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735450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619647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4898794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4620680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1.50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654757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1426198"/>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9392689"/>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09002305"/>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69482797"/>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8502426"/>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4.66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03313635"/>
                  </a:ext>
                </a:extLst>
              </a:tr>
            </a:tbl>
          </a:graphicData>
        </a:graphic>
      </p:graphicFrame>
    </p:spTree>
    <p:extLst>
      <p:ext uri="{BB962C8B-B14F-4D97-AF65-F5344CB8AC3E}">
        <p14:creationId xmlns:p14="http://schemas.microsoft.com/office/powerpoint/2010/main" val="397740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7" y="0"/>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69417344"/>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78914868"/>
                    </a:ext>
                  </a:extLst>
                </a:gridCol>
                <a:gridCol w="989330">
                  <a:extLst>
                    <a:ext uri="{9D8B030D-6E8A-4147-A177-3AD203B41FA5}">
                      <a16:colId xmlns:a16="http://schemas.microsoft.com/office/drawing/2014/main" val="3314942824"/>
                    </a:ext>
                  </a:extLst>
                </a:gridCol>
                <a:gridCol w="989330">
                  <a:extLst>
                    <a:ext uri="{9D8B030D-6E8A-4147-A177-3AD203B41FA5}">
                      <a16:colId xmlns:a16="http://schemas.microsoft.com/office/drawing/2014/main" val="2856864107"/>
                    </a:ext>
                  </a:extLst>
                </a:gridCol>
                <a:gridCol w="989330">
                  <a:extLst>
                    <a:ext uri="{9D8B030D-6E8A-4147-A177-3AD203B41FA5}">
                      <a16:colId xmlns:a16="http://schemas.microsoft.com/office/drawing/2014/main" val="1505626744"/>
                    </a:ext>
                  </a:extLst>
                </a:gridCol>
                <a:gridCol w="989965">
                  <a:extLst>
                    <a:ext uri="{9D8B030D-6E8A-4147-A177-3AD203B41FA5}">
                      <a16:colId xmlns:a16="http://schemas.microsoft.com/office/drawing/2014/main" val="568160578"/>
                    </a:ext>
                  </a:extLst>
                </a:gridCol>
                <a:gridCol w="989965">
                  <a:extLst>
                    <a:ext uri="{9D8B030D-6E8A-4147-A177-3AD203B41FA5}">
                      <a16:colId xmlns:a16="http://schemas.microsoft.com/office/drawing/2014/main" val="175143019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4430"/>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869732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8934729"/>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1254043"/>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03882999"/>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120479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6361052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80815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05934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2197587"/>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576066"/>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15671524"/>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36814337"/>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609197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557135367"/>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0.28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15982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73422052"/>
              </p:ext>
            </p:extLst>
          </p:nvPr>
        </p:nvGraphicFramePr>
        <p:xfrm>
          <a:off x="6254750" y="3173611"/>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01306204"/>
                    </a:ext>
                  </a:extLst>
                </a:gridCol>
                <a:gridCol w="989330">
                  <a:extLst>
                    <a:ext uri="{9D8B030D-6E8A-4147-A177-3AD203B41FA5}">
                      <a16:colId xmlns:a16="http://schemas.microsoft.com/office/drawing/2014/main" val="1815590101"/>
                    </a:ext>
                  </a:extLst>
                </a:gridCol>
                <a:gridCol w="989330">
                  <a:extLst>
                    <a:ext uri="{9D8B030D-6E8A-4147-A177-3AD203B41FA5}">
                      <a16:colId xmlns:a16="http://schemas.microsoft.com/office/drawing/2014/main" val="1699700028"/>
                    </a:ext>
                  </a:extLst>
                </a:gridCol>
                <a:gridCol w="989330">
                  <a:extLst>
                    <a:ext uri="{9D8B030D-6E8A-4147-A177-3AD203B41FA5}">
                      <a16:colId xmlns:a16="http://schemas.microsoft.com/office/drawing/2014/main" val="552125944"/>
                    </a:ext>
                  </a:extLst>
                </a:gridCol>
                <a:gridCol w="989965">
                  <a:extLst>
                    <a:ext uri="{9D8B030D-6E8A-4147-A177-3AD203B41FA5}">
                      <a16:colId xmlns:a16="http://schemas.microsoft.com/office/drawing/2014/main" val="1926962247"/>
                    </a:ext>
                  </a:extLst>
                </a:gridCol>
                <a:gridCol w="989965">
                  <a:extLst>
                    <a:ext uri="{9D8B030D-6E8A-4147-A177-3AD203B41FA5}">
                      <a16:colId xmlns:a16="http://schemas.microsoft.com/office/drawing/2014/main" val="1378058774"/>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6515463"/>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15352328"/>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41164738"/>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48745234"/>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32649052"/>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6499942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80679"/>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47449784"/>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35285977"/>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664276881"/>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912359453"/>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780643006"/>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5776866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393171155"/>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26034768"/>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-1.43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-0.64</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45617343"/>
                  </a:ext>
                </a:extLst>
              </a:tr>
            </a:tbl>
          </a:graphicData>
        </a:graphic>
      </p:graphicFrame>
    </p:spTree>
    <p:extLst>
      <p:ext uri="{BB962C8B-B14F-4D97-AF65-F5344CB8AC3E}">
        <p14:creationId xmlns:p14="http://schemas.microsoft.com/office/powerpoint/2010/main" val="75904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0"/>
            <a:ext cx="5245770" cy="6294922"/>
          </a:xfrm>
          <a:prstGeom prst="rect">
            <a:avLst/>
          </a:prstGeom>
        </p:spPr>
      </p:pic>
    </p:spTree>
    <p:extLst>
      <p:ext uri="{BB962C8B-B14F-4D97-AF65-F5344CB8AC3E}">
        <p14:creationId xmlns:p14="http://schemas.microsoft.com/office/powerpoint/2010/main" val="124208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69" y="0"/>
            <a:ext cx="5280527" cy="6336632"/>
          </a:xfrm>
          <a:prstGeom prst="rect">
            <a:avLst/>
          </a:prstGeom>
        </p:spPr>
      </p:pic>
    </p:spTree>
    <p:extLst>
      <p:ext uri="{BB962C8B-B14F-4D97-AF65-F5344CB8AC3E}">
        <p14:creationId xmlns:p14="http://schemas.microsoft.com/office/powerpoint/2010/main" val="377322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95" y="0"/>
            <a:ext cx="5253789" cy="6304547"/>
          </a:xfrm>
          <a:prstGeom prst="rect">
            <a:avLst/>
          </a:prstGeom>
        </p:spPr>
      </p:pic>
    </p:spTree>
    <p:extLst>
      <p:ext uri="{BB962C8B-B14F-4D97-AF65-F5344CB8AC3E}">
        <p14:creationId xmlns:p14="http://schemas.microsoft.com/office/powerpoint/2010/main" val="38588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167"/>
            <a:ext cx="6035842" cy="4828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98481268"/>
              </p:ext>
            </p:extLst>
          </p:nvPr>
        </p:nvGraphicFramePr>
        <p:xfrm>
          <a:off x="6190164" y="-2"/>
          <a:ext cx="6001836" cy="3240506"/>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2994779552"/>
                    </a:ext>
                  </a:extLst>
                </a:gridCol>
                <a:gridCol w="1500459">
                  <a:extLst>
                    <a:ext uri="{9D8B030D-6E8A-4147-A177-3AD203B41FA5}">
                      <a16:colId xmlns:a16="http://schemas.microsoft.com/office/drawing/2014/main" val="90212447"/>
                    </a:ext>
                  </a:extLst>
                </a:gridCol>
                <a:gridCol w="1500459">
                  <a:extLst>
                    <a:ext uri="{9D8B030D-6E8A-4147-A177-3AD203B41FA5}">
                      <a16:colId xmlns:a16="http://schemas.microsoft.com/office/drawing/2014/main" val="2604961032"/>
                    </a:ext>
                  </a:extLst>
                </a:gridCol>
                <a:gridCol w="1500459">
                  <a:extLst>
                    <a:ext uri="{9D8B030D-6E8A-4147-A177-3AD203B41FA5}">
                      <a16:colId xmlns:a16="http://schemas.microsoft.com/office/drawing/2014/main" val="1795870714"/>
                    </a:ext>
                  </a:extLst>
                </a:gridCol>
              </a:tblGrid>
              <a:tr h="381236">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889165243"/>
                  </a:ext>
                </a:extLst>
              </a:tr>
              <a:tr h="1906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36510517"/>
                  </a:ext>
                </a:extLst>
              </a:tr>
              <a:tr h="1906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77304621"/>
                  </a:ext>
                </a:extLst>
              </a:tr>
              <a:tr h="1906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8528072"/>
                  </a:ext>
                </a:extLst>
              </a:tr>
              <a:tr h="1906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610932347"/>
                  </a:ext>
                </a:extLst>
              </a:tr>
              <a:tr h="1906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5940846"/>
                  </a:ext>
                </a:extLst>
              </a:tr>
              <a:tr h="1906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76528069"/>
                  </a:ext>
                </a:extLst>
              </a:tr>
              <a:tr h="1906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0.67</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02493563"/>
                  </a:ext>
                </a:extLst>
              </a:tr>
              <a:tr h="1906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70085258"/>
                  </a:ext>
                </a:extLst>
              </a:tr>
              <a:tr h="1906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94369212"/>
                  </a:ext>
                </a:extLst>
              </a:tr>
              <a:tr h="1906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74442794"/>
                  </a:ext>
                </a:extLst>
              </a:tr>
              <a:tr h="1906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961429"/>
                  </a:ext>
                </a:extLst>
              </a:tr>
              <a:tr h="1906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5630329"/>
                  </a:ext>
                </a:extLst>
              </a:tr>
              <a:tr h="1906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3598836"/>
                  </a:ext>
                </a:extLst>
              </a:tr>
              <a:tr h="1906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0399955"/>
                  </a:ext>
                </a:extLst>
              </a:tr>
              <a:tr h="1906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38894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12009"/>
              </p:ext>
            </p:extLst>
          </p:nvPr>
        </p:nvGraphicFramePr>
        <p:xfrm>
          <a:off x="6190164" y="3240504"/>
          <a:ext cx="6001836" cy="3108960"/>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178832796"/>
                    </a:ext>
                  </a:extLst>
                </a:gridCol>
                <a:gridCol w="1500459">
                  <a:extLst>
                    <a:ext uri="{9D8B030D-6E8A-4147-A177-3AD203B41FA5}">
                      <a16:colId xmlns:a16="http://schemas.microsoft.com/office/drawing/2014/main" val="2932415391"/>
                    </a:ext>
                  </a:extLst>
                </a:gridCol>
                <a:gridCol w="1500459">
                  <a:extLst>
                    <a:ext uri="{9D8B030D-6E8A-4147-A177-3AD203B41FA5}">
                      <a16:colId xmlns:a16="http://schemas.microsoft.com/office/drawing/2014/main" val="2378364848"/>
                    </a:ext>
                  </a:extLst>
                </a:gridCol>
                <a:gridCol w="1500459">
                  <a:extLst>
                    <a:ext uri="{9D8B030D-6E8A-4147-A177-3AD203B41FA5}">
                      <a16:colId xmlns:a16="http://schemas.microsoft.com/office/drawing/2014/main" val="2824158348"/>
                    </a:ext>
                  </a:extLst>
                </a:gridCol>
              </a:tblGrid>
              <a:tr h="94918">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645681"/>
                  </a:ext>
                </a:extLst>
              </a:tr>
              <a:tr h="949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53250701"/>
                  </a:ext>
                </a:extLst>
              </a:tr>
              <a:tr h="949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-0.37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84668906"/>
                  </a:ext>
                </a:extLst>
              </a:tr>
              <a:tr h="949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1.05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8931048"/>
                  </a:ext>
                </a:extLst>
              </a:tr>
              <a:tr h="949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785178"/>
                  </a:ext>
                </a:extLst>
              </a:tr>
              <a:tr h="949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25045562"/>
                  </a:ext>
                </a:extLst>
              </a:tr>
              <a:tr h="949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2.35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6189091"/>
                  </a:ext>
                </a:extLst>
              </a:tr>
              <a:tr h="949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-0.04</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79241956"/>
                  </a:ext>
                </a:extLst>
              </a:tr>
              <a:tr h="949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31838793"/>
                  </a:ext>
                </a:extLst>
              </a:tr>
              <a:tr h="949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88181150"/>
                  </a:ext>
                </a:extLst>
              </a:tr>
              <a:tr h="949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9888749"/>
                  </a:ext>
                </a:extLst>
              </a:tr>
              <a:tr h="949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1.69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2.98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2013350"/>
                  </a:ext>
                </a:extLst>
              </a:tr>
              <a:tr h="949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2.77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6629400"/>
                  </a:ext>
                </a:extLst>
              </a:tr>
              <a:tr h="949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3.02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98103766"/>
                  </a:ext>
                </a:extLst>
              </a:tr>
              <a:tr h="949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3.74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00669432"/>
                  </a:ext>
                </a:extLst>
              </a:tr>
              <a:tr h="949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5.04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9.40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23557319"/>
                  </a:ext>
                </a:extLst>
              </a:tr>
            </a:tbl>
          </a:graphicData>
        </a:graphic>
      </p:graphicFrame>
    </p:spTree>
    <p:extLst>
      <p:ext uri="{BB962C8B-B14F-4D97-AF65-F5344CB8AC3E}">
        <p14:creationId xmlns:p14="http://schemas.microsoft.com/office/powerpoint/2010/main" val="254972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6227345" cy="498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56417801"/>
              </p:ext>
            </p:extLst>
          </p:nvPr>
        </p:nvGraphicFramePr>
        <p:xfrm>
          <a:off x="6227344" y="-8429"/>
          <a:ext cx="5964656" cy="3108960"/>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678571077"/>
                    </a:ext>
                  </a:extLst>
                </a:gridCol>
                <a:gridCol w="1491164">
                  <a:extLst>
                    <a:ext uri="{9D8B030D-6E8A-4147-A177-3AD203B41FA5}">
                      <a16:colId xmlns:a16="http://schemas.microsoft.com/office/drawing/2014/main" val="276783809"/>
                    </a:ext>
                  </a:extLst>
                </a:gridCol>
                <a:gridCol w="1491164">
                  <a:extLst>
                    <a:ext uri="{9D8B030D-6E8A-4147-A177-3AD203B41FA5}">
                      <a16:colId xmlns:a16="http://schemas.microsoft.com/office/drawing/2014/main" val="2440859166"/>
                    </a:ext>
                  </a:extLst>
                </a:gridCol>
                <a:gridCol w="1491164">
                  <a:extLst>
                    <a:ext uri="{9D8B030D-6E8A-4147-A177-3AD203B41FA5}">
                      <a16:colId xmlns:a16="http://schemas.microsoft.com/office/drawing/2014/main" val="553279441"/>
                    </a:ext>
                  </a:extLst>
                </a:gridCol>
              </a:tblGrid>
              <a:tr h="212370">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936334050"/>
                  </a:ext>
                </a:extLst>
              </a:tr>
              <a:tr h="106185">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0.06*</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0.88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40968016"/>
                  </a:ext>
                </a:extLst>
              </a:tr>
              <a:tr h="106185">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0.18</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tc>
                  <a:txBody>
                    <a:bodyPr/>
                    <a:lstStyle/>
                    <a:p>
                      <a:r>
                        <a:rPr lang="en-US" sz="1200">
                          <a:effectLst/>
                        </a:rPr>
                        <a:t>0.80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007670584"/>
                  </a:ext>
                </a:extLst>
              </a:tr>
              <a:tr h="106185">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0.61</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283132823"/>
                  </a:ext>
                </a:extLst>
              </a:tr>
              <a:tr h="106185">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0.41</a:t>
                      </a:r>
                      <a:endParaRPr lang="en-US" sz="1200">
                        <a:effectLst/>
                        <a:latin typeface="Times New Roman" panose="02020603050405020304" pitchFamily="18" charset="0"/>
                      </a:endParaRPr>
                    </a:p>
                  </a:txBody>
                  <a:tcPr marL="68580" marR="68580" marT="0" marB="0"/>
                </a:tc>
                <a:tc>
                  <a:txBody>
                    <a:bodyPr/>
                    <a:lstStyle/>
                    <a:p>
                      <a:r>
                        <a:rPr lang="en-US" sz="1200">
                          <a:effectLst/>
                        </a:rPr>
                        <a:t>0.70</a:t>
                      </a:r>
                      <a:endParaRPr lang="en-US" sz="1200">
                        <a:effectLst/>
                        <a:latin typeface="Times New Roman" panose="02020603050405020304" pitchFamily="18" charset="0"/>
                      </a:endParaRPr>
                    </a:p>
                  </a:txBody>
                  <a:tcPr marL="68580" marR="68580" marT="0" marB="0"/>
                </a:tc>
                <a:tc>
                  <a:txBody>
                    <a:bodyPr/>
                    <a:lstStyle/>
                    <a:p>
                      <a:r>
                        <a:rPr lang="en-US" sz="1200">
                          <a:effectLst/>
                        </a:rPr>
                        <a:t>0.42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83990323"/>
                  </a:ext>
                </a:extLst>
              </a:tr>
              <a:tr h="106185">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0.17</a:t>
                      </a:r>
                      <a:endParaRPr lang="en-US" sz="1200">
                        <a:effectLst/>
                        <a:latin typeface="Times New Roman" panose="02020603050405020304" pitchFamily="18" charset="0"/>
                      </a:endParaRPr>
                    </a:p>
                  </a:txBody>
                  <a:tcPr marL="68580" marR="68580" marT="0" marB="0"/>
                </a:tc>
                <a:tc>
                  <a:txBody>
                    <a:bodyPr/>
                    <a:lstStyle/>
                    <a:p>
                      <a:r>
                        <a:rPr lang="en-US" sz="1200">
                          <a:effectLst/>
                        </a:rPr>
                        <a:t>0.53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365761244"/>
                  </a:ext>
                </a:extLst>
              </a:tr>
              <a:tr h="106185">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0.23</a:t>
                      </a:r>
                      <a:endParaRPr lang="en-US" sz="1200">
                        <a:effectLst/>
                        <a:latin typeface="Times New Roman" panose="02020603050405020304" pitchFamily="18" charset="0"/>
                      </a:endParaRPr>
                    </a:p>
                  </a:txBody>
                  <a:tcPr marL="68580" marR="68580" marT="0" marB="0"/>
                </a:tc>
                <a:tc>
                  <a:txBody>
                    <a:bodyPr/>
                    <a:lstStyle/>
                    <a:p>
                      <a:r>
                        <a:rPr lang="en-US" sz="1200">
                          <a:effectLst/>
                        </a:rPr>
                        <a:t>0.62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523119065"/>
                  </a:ext>
                </a:extLst>
              </a:tr>
              <a:tr h="106185">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0.24</a:t>
                      </a:r>
                      <a:endParaRPr lang="en-US" sz="1200">
                        <a:effectLst/>
                        <a:latin typeface="Times New Roman" panose="02020603050405020304" pitchFamily="18" charset="0"/>
                      </a:endParaRPr>
                    </a:p>
                  </a:txBody>
                  <a:tcPr marL="68580" marR="68580" marT="0" marB="0"/>
                </a:tc>
                <a:tc>
                  <a:txBody>
                    <a:bodyPr/>
                    <a:lstStyle/>
                    <a:p>
                      <a:r>
                        <a:rPr lang="en-US" sz="1200">
                          <a:effectLst/>
                        </a:rPr>
                        <a:t>0.59</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425849599"/>
                  </a:ext>
                </a:extLst>
              </a:tr>
              <a:tr h="106185">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0.51</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tc>
                  <a:txBody>
                    <a:bodyPr/>
                    <a:lstStyle/>
                    <a:p>
                      <a:r>
                        <a:rPr lang="en-US" sz="1200">
                          <a:effectLst/>
                        </a:rPr>
                        <a:t>0.76</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182093817"/>
                  </a:ext>
                </a:extLst>
              </a:tr>
              <a:tr h="106185">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a:effectLst/>
                        </a:rPr>
                        <a:t>0.83</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468189172"/>
                  </a:ext>
                </a:extLst>
              </a:tr>
              <a:tr h="106185">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0.19</a:t>
                      </a:r>
                      <a:endParaRPr lang="en-US" sz="1200">
                        <a:effectLst/>
                        <a:latin typeface="Times New Roman" panose="02020603050405020304" pitchFamily="18" charset="0"/>
                      </a:endParaRPr>
                    </a:p>
                  </a:txBody>
                  <a:tcPr marL="68580" marR="68580" marT="0" marB="0"/>
                </a:tc>
                <a:tc>
                  <a:txBody>
                    <a:bodyPr/>
                    <a:lstStyle/>
                    <a:p>
                      <a:r>
                        <a:rPr lang="en-US" sz="1200">
                          <a:effectLst/>
                        </a:rPr>
                        <a:t>0.82</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272298935"/>
                  </a:ext>
                </a:extLst>
              </a:tr>
              <a:tr h="106185">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dirty="0">
                          <a:effectLst/>
                        </a:rPr>
                        <a:t>0.79</a:t>
                      </a:r>
                      <a:endParaRPr lang="en-US" sz="1200" dirty="0">
                        <a:effectLst/>
                        <a:latin typeface="Times New Roman" panose="02020603050405020304" pitchFamily="18" charset="0"/>
                      </a:endParaRPr>
                    </a:p>
                  </a:txBody>
                  <a:tcPr marL="68580" marR="68580" marT="0" marB="0"/>
                </a:tc>
                <a:tc>
                  <a:txBody>
                    <a:bodyPr/>
                    <a:lstStyle/>
                    <a:p>
                      <a:r>
                        <a:rPr lang="en-US" sz="1200">
                          <a:effectLst/>
                        </a:rPr>
                        <a:t>0.73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23144780"/>
                  </a:ext>
                </a:extLst>
              </a:tr>
              <a:tr h="106185">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0.04**</a:t>
                      </a:r>
                      <a:endParaRPr lang="en-US" sz="1200">
                        <a:effectLst/>
                        <a:latin typeface="Times New Roman" panose="02020603050405020304" pitchFamily="18" charset="0"/>
                      </a:endParaRPr>
                    </a:p>
                  </a:txBody>
                  <a:tcPr marL="68580" marR="68580" marT="0" marB="0"/>
                </a:tc>
                <a:tc>
                  <a:txBody>
                    <a:bodyPr/>
                    <a:lstStyle/>
                    <a:p>
                      <a:r>
                        <a:rPr lang="en-US" sz="1200">
                          <a:effectLst/>
                        </a:rPr>
                        <a:t>0.48</a:t>
                      </a:r>
                      <a:endParaRPr lang="en-US" sz="1200">
                        <a:effectLst/>
                        <a:latin typeface="Times New Roman" panose="02020603050405020304" pitchFamily="18" charset="0"/>
                      </a:endParaRPr>
                    </a:p>
                  </a:txBody>
                  <a:tcPr marL="68580" marR="68580" marT="0" marB="0"/>
                </a:tc>
                <a:tc>
                  <a:txBody>
                    <a:bodyPr/>
                    <a:lstStyle/>
                    <a:p>
                      <a:r>
                        <a:rPr lang="en-US" sz="1200">
                          <a:effectLst/>
                        </a:rPr>
                        <a:t>0.57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907166642"/>
                  </a:ext>
                </a:extLst>
              </a:tr>
              <a:tr h="106185">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0.02**</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737775687"/>
                  </a:ext>
                </a:extLst>
              </a:tr>
              <a:tr h="106185">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0.11</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0.77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469674249"/>
                  </a:ext>
                </a:extLst>
              </a:tr>
              <a:tr h="106185">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0.93</a:t>
                      </a:r>
                      <a:endParaRPr lang="en-US" sz="1200">
                        <a:effectLst/>
                        <a:latin typeface="Times New Roman" panose="02020603050405020304" pitchFamily="18" charset="0"/>
                      </a:endParaRPr>
                    </a:p>
                  </a:txBody>
                  <a:tcPr marL="68580" marR="68580" marT="0" marB="0"/>
                </a:tc>
                <a:tc>
                  <a:txBody>
                    <a:bodyPr/>
                    <a:lstStyle/>
                    <a:p>
                      <a:r>
                        <a:rPr lang="en-US" sz="1200" dirty="0">
                          <a:effectLst/>
                        </a:rPr>
                        <a:t>0.62</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1496766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201993"/>
              </p:ext>
            </p:extLst>
          </p:nvPr>
        </p:nvGraphicFramePr>
        <p:xfrm>
          <a:off x="6227344" y="3100526"/>
          <a:ext cx="5964656" cy="3283328"/>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441418038"/>
                    </a:ext>
                  </a:extLst>
                </a:gridCol>
                <a:gridCol w="1491164">
                  <a:extLst>
                    <a:ext uri="{9D8B030D-6E8A-4147-A177-3AD203B41FA5}">
                      <a16:colId xmlns:a16="http://schemas.microsoft.com/office/drawing/2014/main" val="4292524081"/>
                    </a:ext>
                  </a:extLst>
                </a:gridCol>
                <a:gridCol w="1491164">
                  <a:extLst>
                    <a:ext uri="{9D8B030D-6E8A-4147-A177-3AD203B41FA5}">
                      <a16:colId xmlns:a16="http://schemas.microsoft.com/office/drawing/2014/main" val="3402500443"/>
                    </a:ext>
                  </a:extLst>
                </a:gridCol>
                <a:gridCol w="1491164">
                  <a:extLst>
                    <a:ext uri="{9D8B030D-6E8A-4147-A177-3AD203B41FA5}">
                      <a16:colId xmlns:a16="http://schemas.microsoft.com/office/drawing/2014/main" val="2028351221"/>
                    </a:ext>
                  </a:extLst>
                </a:gridCol>
              </a:tblGrid>
              <a:tr h="386273">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69715096"/>
                  </a:ext>
                </a:extLst>
              </a:tr>
              <a:tr h="193137">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tc>
                  <a:txBody>
                    <a:bodyPr/>
                    <a:lstStyle/>
                    <a:p>
                      <a:r>
                        <a:rPr lang="en-US" sz="1200">
                          <a:effectLst/>
                        </a:rPr>
                        <a:t>0.23</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74107844"/>
                  </a:ext>
                </a:extLst>
              </a:tr>
              <a:tr h="193137">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1.03</a:t>
                      </a:r>
                      <a:endParaRPr lang="en-US" sz="1200">
                        <a:effectLst/>
                        <a:latin typeface="Times New Roman" panose="02020603050405020304" pitchFamily="18" charset="0"/>
                      </a:endParaRPr>
                    </a:p>
                  </a:txBody>
                  <a:tcPr marL="68580" marR="68580" marT="0" marB="0" anchor="b"/>
                </a:tc>
                <a:tc>
                  <a:txBody>
                    <a:bodyPr/>
                    <a:lstStyle/>
                    <a:p>
                      <a:r>
                        <a:rPr lang="en-US" sz="1200">
                          <a:effectLst/>
                        </a:rPr>
                        <a:t>0.92</a:t>
                      </a:r>
                      <a:endParaRPr lang="en-US" sz="1200">
                        <a:effectLst/>
                        <a:latin typeface="Times New Roman" panose="02020603050405020304" pitchFamily="18" charset="0"/>
                      </a:endParaRPr>
                    </a:p>
                  </a:txBody>
                  <a:tcPr marL="68580" marR="68580" marT="0" marB="0" anchor="b"/>
                </a:tc>
                <a:tc>
                  <a:txBody>
                    <a:bodyPr/>
                    <a:lstStyle/>
                    <a:p>
                      <a:r>
                        <a:rPr lang="en-US" sz="1200">
                          <a:effectLst/>
                        </a:rPr>
                        <a:t>0.10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00889575"/>
                  </a:ext>
                </a:extLst>
              </a:tr>
              <a:tr h="193137">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1.36</a:t>
                      </a:r>
                      <a:endParaRPr lang="en-US" sz="1200">
                        <a:effectLst/>
                        <a:latin typeface="Times New Roman" panose="02020603050405020304" pitchFamily="18" charset="0"/>
                      </a:endParaRPr>
                    </a:p>
                  </a:txBody>
                  <a:tcPr marL="68580" marR="68580" marT="0" marB="0" anchor="b"/>
                </a:tc>
                <a:tc>
                  <a:txBody>
                    <a:bodyPr/>
                    <a:lstStyle/>
                    <a:p>
                      <a:r>
                        <a:rPr lang="en-US" sz="1200">
                          <a:effectLst/>
                        </a:rPr>
                        <a:t>0.01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6785172"/>
                  </a:ext>
                </a:extLst>
              </a:tr>
              <a:tr h="193137">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1.82</a:t>
                      </a:r>
                      <a:endParaRPr lang="en-US" sz="1200">
                        <a:effectLst/>
                        <a:latin typeface="Times New Roman" panose="02020603050405020304" pitchFamily="18" charset="0"/>
                      </a:endParaRPr>
                    </a:p>
                  </a:txBody>
                  <a:tcPr marL="68580" marR="68580" marT="0" marB="0" anchor="b"/>
                </a:tc>
                <a:tc>
                  <a:txBody>
                    <a:bodyPr/>
                    <a:lstStyle/>
                    <a:p>
                      <a:r>
                        <a:rPr lang="en-US" sz="1200">
                          <a:effectLst/>
                        </a:rPr>
                        <a:t>1.76</a:t>
                      </a:r>
                      <a:endParaRPr lang="en-US" sz="1200">
                        <a:effectLst/>
                        <a:latin typeface="Times New Roman" panose="02020603050405020304" pitchFamily="18" charset="0"/>
                      </a:endParaRPr>
                    </a:p>
                  </a:txBody>
                  <a:tcPr marL="68580" marR="68580" marT="0" marB="0" anchor="b"/>
                </a:tc>
                <a:tc>
                  <a:txBody>
                    <a:bodyPr/>
                    <a:lstStyle/>
                    <a:p>
                      <a:r>
                        <a:rPr lang="en-US" sz="1200">
                          <a:effectLst/>
                        </a:rPr>
                        <a:t>0.11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4598207"/>
                  </a:ext>
                </a:extLst>
              </a:tr>
              <a:tr h="193137">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1.85</a:t>
                      </a:r>
                      <a:endParaRPr lang="en-US" sz="1200">
                        <a:effectLst/>
                        <a:latin typeface="Times New Roman" panose="02020603050405020304" pitchFamily="18" charset="0"/>
                      </a:endParaRPr>
                    </a:p>
                  </a:txBody>
                  <a:tcPr marL="68580" marR="68580" marT="0" marB="0" anchor="b"/>
                </a:tc>
                <a:tc>
                  <a:txBody>
                    <a:bodyPr/>
                    <a:lstStyle/>
                    <a:p>
                      <a:r>
                        <a:rPr lang="en-US" sz="1200">
                          <a:effectLst/>
                        </a:rPr>
                        <a:t>1.83</a:t>
                      </a:r>
                      <a:endParaRPr lang="en-US" sz="1200">
                        <a:effectLst/>
                        <a:latin typeface="Times New Roman" panose="02020603050405020304" pitchFamily="18" charset="0"/>
                      </a:endParaRPr>
                    </a:p>
                  </a:txBody>
                  <a:tcPr marL="68580" marR="68580" marT="0" marB="0" anchor="b"/>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689811969"/>
                  </a:ext>
                </a:extLst>
              </a:tr>
              <a:tr h="193137">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1.89</a:t>
                      </a:r>
                      <a:endParaRPr lang="en-US" sz="1200">
                        <a:effectLst/>
                        <a:latin typeface="Times New Roman" panose="02020603050405020304" pitchFamily="18" charset="0"/>
                      </a:endParaRPr>
                    </a:p>
                  </a:txBody>
                  <a:tcPr marL="68580" marR="68580" marT="0" marB="0" anchor="b"/>
                </a:tc>
                <a:tc>
                  <a:txBody>
                    <a:bodyPr/>
                    <a:lstStyle/>
                    <a:p>
                      <a:r>
                        <a:rPr lang="en-US" sz="1200">
                          <a:effectLst/>
                        </a:rPr>
                        <a:t>0.44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90101131"/>
                  </a:ext>
                </a:extLst>
              </a:tr>
              <a:tr h="193137">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1.50</a:t>
                      </a:r>
                      <a:endParaRPr lang="en-US" sz="1200">
                        <a:effectLst/>
                        <a:latin typeface="Times New Roman" panose="02020603050405020304" pitchFamily="18" charset="0"/>
                      </a:endParaRPr>
                    </a:p>
                  </a:txBody>
                  <a:tcPr marL="68580" marR="68580" marT="0" marB="0" anchor="b"/>
                </a:tc>
                <a:tc>
                  <a:txBody>
                    <a:bodyPr/>
                    <a:lstStyle/>
                    <a:p>
                      <a:r>
                        <a:rPr lang="en-US" sz="1200">
                          <a:effectLst/>
                        </a:rPr>
                        <a:t>2.06</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21769297"/>
                  </a:ext>
                </a:extLst>
              </a:tr>
              <a:tr h="193137">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1.81</a:t>
                      </a:r>
                      <a:endParaRPr lang="en-US" sz="1200">
                        <a:effectLst/>
                        <a:latin typeface="Times New Roman" panose="02020603050405020304" pitchFamily="18" charset="0"/>
                      </a:endParaRPr>
                    </a:p>
                  </a:txBody>
                  <a:tcPr marL="68580" marR="68580" marT="0" marB="0" anchor="b"/>
                </a:tc>
                <a:tc>
                  <a:txBody>
                    <a:bodyPr/>
                    <a:lstStyle/>
                    <a:p>
                      <a:r>
                        <a:rPr lang="en-US" sz="1200">
                          <a:effectLst/>
                        </a:rPr>
                        <a:t>0.61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7777444"/>
                  </a:ext>
                </a:extLst>
              </a:tr>
              <a:tr h="193137">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dirty="0">
                          <a:effectLst/>
                        </a:rPr>
                        <a:t>1.49</a:t>
                      </a:r>
                      <a:endParaRPr lang="en-US" sz="1200" dirty="0">
                        <a:effectLst/>
                        <a:latin typeface="Times New Roman" panose="02020603050405020304" pitchFamily="18" charset="0"/>
                      </a:endParaRPr>
                    </a:p>
                  </a:txBody>
                  <a:tcPr marL="68580" marR="68580" marT="0" marB="0" anchor="b"/>
                </a:tc>
                <a:tc>
                  <a:txBody>
                    <a:bodyPr/>
                    <a:lstStyle/>
                    <a:p>
                      <a:r>
                        <a:rPr lang="en-US" sz="1200">
                          <a:effectLst/>
                        </a:rPr>
                        <a:t>1.67</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81706151"/>
                  </a:ext>
                </a:extLst>
              </a:tr>
              <a:tr h="193137">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1.35</a:t>
                      </a:r>
                      <a:endParaRPr lang="en-US" sz="1200">
                        <a:effectLst/>
                        <a:latin typeface="Times New Roman" panose="02020603050405020304" pitchFamily="18" charset="0"/>
                      </a:endParaRPr>
                    </a:p>
                  </a:txBody>
                  <a:tcPr marL="68580" marR="68580" marT="0" marB="0" anchor="b"/>
                </a:tc>
                <a:tc>
                  <a:txBody>
                    <a:bodyPr/>
                    <a:lstStyle/>
                    <a:p>
                      <a:r>
                        <a:rPr lang="en-US" sz="1200">
                          <a:effectLst/>
                        </a:rPr>
                        <a:t>1.62</a:t>
                      </a:r>
                      <a:endParaRPr lang="en-US" sz="1200">
                        <a:effectLst/>
                        <a:latin typeface="Times New Roman" panose="02020603050405020304" pitchFamily="18" charset="0"/>
                      </a:endParaRPr>
                    </a:p>
                  </a:txBody>
                  <a:tcPr marL="68580" marR="68580" marT="0" marB="0" anchor="b"/>
                </a:tc>
                <a:tc>
                  <a:txBody>
                    <a:bodyPr/>
                    <a:lstStyle/>
                    <a:p>
                      <a:r>
                        <a:rPr lang="en-US" sz="1200">
                          <a:effectLst/>
                        </a:rPr>
                        <a:t>0.25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205913100"/>
                  </a:ext>
                </a:extLst>
              </a:tr>
              <a:tr h="193137">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1.84</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73179586"/>
                  </a:ext>
                </a:extLst>
              </a:tr>
              <a:tr h="193137">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2.02</a:t>
                      </a:r>
                      <a:endParaRPr lang="en-US" sz="1200">
                        <a:effectLst/>
                        <a:latin typeface="Times New Roman" panose="02020603050405020304" pitchFamily="18" charset="0"/>
                      </a:endParaRPr>
                    </a:p>
                  </a:txBody>
                  <a:tcPr marL="68580" marR="68580" marT="0" marB="0" anchor="b"/>
                </a:tc>
                <a:tc>
                  <a:txBody>
                    <a:bodyPr/>
                    <a:lstStyle/>
                    <a:p>
                      <a:r>
                        <a:rPr lang="en-US" sz="1200">
                          <a:effectLst/>
                        </a:rPr>
                        <a:t>2.35</a:t>
                      </a:r>
                      <a:endParaRPr lang="en-US" sz="1200">
                        <a:effectLst/>
                        <a:latin typeface="Times New Roman" panose="02020603050405020304" pitchFamily="18" charset="0"/>
                      </a:endParaRPr>
                    </a:p>
                  </a:txBody>
                  <a:tcPr marL="68580" marR="68580" marT="0" marB="0" anchor="b"/>
                </a:tc>
                <a:tc>
                  <a:txBody>
                    <a:bodyPr/>
                    <a:lstStyle/>
                    <a:p>
                      <a:r>
                        <a:rPr lang="en-US" sz="1200">
                          <a:effectLst/>
                        </a:rPr>
                        <a:t>0.13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18254671"/>
                  </a:ext>
                </a:extLst>
              </a:tr>
              <a:tr h="193137">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2.61</a:t>
                      </a:r>
                      <a:endParaRPr lang="en-US" sz="1200">
                        <a:effectLst/>
                        <a:latin typeface="Times New Roman" panose="02020603050405020304" pitchFamily="18" charset="0"/>
                      </a:endParaRPr>
                    </a:p>
                  </a:txBody>
                  <a:tcPr marL="68580" marR="68580" marT="0" marB="0" anchor="b"/>
                </a:tc>
                <a:tc>
                  <a:txBody>
                    <a:bodyPr/>
                    <a:lstStyle/>
                    <a:p>
                      <a:r>
                        <a:rPr lang="en-US" sz="1200">
                          <a:effectLst/>
                        </a:rPr>
                        <a:t>2.79</a:t>
                      </a:r>
                      <a:endParaRPr lang="en-US" sz="1200">
                        <a:effectLst/>
                        <a:latin typeface="Times New Roman" panose="02020603050405020304" pitchFamily="18" charset="0"/>
                      </a:endParaRPr>
                    </a:p>
                  </a:txBody>
                  <a:tcPr marL="68580" marR="68580" marT="0" marB="0" anchor="b"/>
                </a:tc>
                <a:tc>
                  <a:txBody>
                    <a:bodyPr/>
                    <a:lstStyle/>
                    <a:p>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38834989"/>
                  </a:ext>
                </a:extLst>
              </a:tr>
              <a:tr h="193137">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3.15</a:t>
                      </a:r>
                      <a:endParaRPr lang="en-US" sz="1200">
                        <a:effectLst/>
                        <a:latin typeface="Times New Roman" panose="02020603050405020304" pitchFamily="18" charset="0"/>
                      </a:endParaRPr>
                    </a:p>
                  </a:txBody>
                  <a:tcPr marL="68580" marR="68580" marT="0" marB="0" anchor="b"/>
                </a:tc>
                <a:tc>
                  <a:txBody>
                    <a:bodyPr/>
                    <a:lstStyle/>
                    <a:p>
                      <a:r>
                        <a:rPr lang="en-US" sz="1200">
                          <a:effectLst/>
                        </a:rPr>
                        <a:t>2.95</a:t>
                      </a:r>
                      <a:endParaRPr lang="en-US" sz="1200">
                        <a:effectLst/>
                        <a:latin typeface="Times New Roman" panose="02020603050405020304" pitchFamily="18" charset="0"/>
                      </a:endParaRPr>
                    </a:p>
                  </a:txBody>
                  <a:tcPr marL="68580" marR="68580" marT="0" marB="0" anchor="b"/>
                </a:tc>
                <a:tc>
                  <a:txBody>
                    <a:bodyPr/>
                    <a:lstStyle/>
                    <a:p>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01486942"/>
                  </a:ext>
                </a:extLst>
              </a:tr>
              <a:tr h="193137">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6.40</a:t>
                      </a:r>
                      <a:endParaRPr lang="en-US" sz="1200">
                        <a:effectLst/>
                        <a:latin typeface="Times New Roman" panose="02020603050405020304" pitchFamily="18" charset="0"/>
                      </a:endParaRPr>
                    </a:p>
                  </a:txBody>
                  <a:tcPr marL="68580" marR="68580" marT="0" marB="0" anchor="b"/>
                </a:tc>
                <a:tc>
                  <a:txBody>
                    <a:bodyPr/>
                    <a:lstStyle/>
                    <a:p>
                      <a:r>
                        <a:rPr lang="en-US" sz="1200">
                          <a:effectLst/>
                        </a:rPr>
                        <a:t>7.58</a:t>
                      </a:r>
                      <a:endParaRPr lang="en-US" sz="1200">
                        <a:effectLst/>
                        <a:latin typeface="Times New Roman" panose="02020603050405020304" pitchFamily="18" charset="0"/>
                      </a:endParaRPr>
                    </a:p>
                  </a:txBody>
                  <a:tcPr marL="68580" marR="68580" marT="0" marB="0" anchor="b"/>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3108384"/>
                  </a:ext>
                </a:extLst>
              </a:tr>
            </a:tbl>
          </a:graphicData>
        </a:graphic>
      </p:graphicFrame>
    </p:spTree>
    <p:extLst>
      <p:ext uri="{BB962C8B-B14F-4D97-AF65-F5344CB8AC3E}">
        <p14:creationId xmlns:p14="http://schemas.microsoft.com/office/powerpoint/2010/main" val="80016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7726"/>
            <a:ext cx="6226340" cy="498107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88765713"/>
              </p:ext>
            </p:extLst>
          </p:nvPr>
        </p:nvGraphicFramePr>
        <p:xfrm>
          <a:off x="6330532" y="18180"/>
          <a:ext cx="5871412" cy="3327019"/>
        </p:xfrm>
        <a:graphic>
          <a:graphicData uri="http://schemas.openxmlformats.org/drawingml/2006/table">
            <a:tbl>
              <a:tblPr firstRow="1" firstCol="1" bandRow="1">
                <a:tableStyleId>{5C22544A-7EE6-4342-B048-85BDC9FD1C3A}</a:tableStyleId>
              </a:tblPr>
              <a:tblGrid>
                <a:gridCol w="1467853">
                  <a:extLst>
                    <a:ext uri="{9D8B030D-6E8A-4147-A177-3AD203B41FA5}">
                      <a16:colId xmlns:a16="http://schemas.microsoft.com/office/drawing/2014/main" val="196651497"/>
                    </a:ext>
                  </a:extLst>
                </a:gridCol>
                <a:gridCol w="1467853">
                  <a:extLst>
                    <a:ext uri="{9D8B030D-6E8A-4147-A177-3AD203B41FA5}">
                      <a16:colId xmlns:a16="http://schemas.microsoft.com/office/drawing/2014/main" val="2433433620"/>
                    </a:ext>
                  </a:extLst>
                </a:gridCol>
                <a:gridCol w="1467853">
                  <a:extLst>
                    <a:ext uri="{9D8B030D-6E8A-4147-A177-3AD203B41FA5}">
                      <a16:colId xmlns:a16="http://schemas.microsoft.com/office/drawing/2014/main" val="1826087341"/>
                    </a:ext>
                  </a:extLst>
                </a:gridCol>
                <a:gridCol w="1467853">
                  <a:extLst>
                    <a:ext uri="{9D8B030D-6E8A-4147-A177-3AD203B41FA5}">
                      <a16:colId xmlns:a16="http://schemas.microsoft.com/office/drawing/2014/main" val="2263260374"/>
                    </a:ext>
                  </a:extLst>
                </a:gridCol>
              </a:tblGrid>
              <a:tr h="232139">
                <a:tc>
                  <a:txBody>
                    <a:bodyPr/>
                    <a:lstStyle/>
                    <a:p>
                      <a:pPr>
                        <a:lnSpc>
                          <a:spcPct val="107000"/>
                        </a:lnSpc>
                      </a:pPr>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803283825"/>
                  </a:ext>
                </a:extLst>
              </a:tr>
              <a:tr h="11606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54803723"/>
                  </a:ext>
                </a:extLst>
              </a:tr>
              <a:tr h="11606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99197330"/>
                  </a:ext>
                </a:extLst>
              </a:tr>
              <a:tr h="11606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480818"/>
                  </a:ext>
                </a:extLst>
              </a:tr>
              <a:tr h="11606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61750582"/>
                  </a:ext>
                </a:extLst>
              </a:tr>
              <a:tr h="11606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0.78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4830867"/>
                  </a:ext>
                </a:extLst>
              </a:tr>
              <a:tr h="11606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25129447"/>
                  </a:ext>
                </a:extLst>
              </a:tr>
              <a:tr h="116069">
                <a:tc>
                  <a:txBody>
                    <a:bodyPr/>
                    <a:lstStyle/>
                    <a:p>
                      <a:pPr>
                        <a:lnSpc>
                          <a:spcPct val="107000"/>
                        </a:lnSpc>
                      </a:pPr>
                      <a:r>
                        <a:rPr lang="en-US" sz="1200">
                          <a:effectLst/>
                        </a:rPr>
                        <a:t>0 to + 6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84491972"/>
                  </a:ext>
                </a:extLst>
              </a:tr>
              <a:tr h="11606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84142727"/>
                  </a:ext>
                </a:extLst>
              </a:tr>
              <a:tr h="11606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4123529"/>
                  </a:ext>
                </a:extLst>
              </a:tr>
              <a:tr h="116069">
                <a:tc>
                  <a:txBody>
                    <a:bodyPr/>
                    <a:lstStyle/>
                    <a:p>
                      <a:pPr>
                        <a:lnSpc>
                          <a:spcPct val="107000"/>
                        </a:lnSpc>
                      </a:pPr>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0.17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08515982"/>
                  </a:ext>
                </a:extLst>
              </a:tr>
              <a:tr h="11606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5930546"/>
                  </a:ext>
                </a:extLst>
              </a:tr>
              <a:tr h="11606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6960453"/>
                  </a:ext>
                </a:extLst>
              </a:tr>
              <a:tr h="11606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91877367"/>
                  </a:ext>
                </a:extLst>
              </a:tr>
              <a:tr h="11606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17715865"/>
                  </a:ext>
                </a:extLst>
              </a:tr>
              <a:tr h="11606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0.86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119374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5452119"/>
              </p:ext>
            </p:extLst>
          </p:nvPr>
        </p:nvGraphicFramePr>
        <p:xfrm>
          <a:off x="6330532" y="3345199"/>
          <a:ext cx="5861468" cy="3327019"/>
        </p:xfrm>
        <a:graphic>
          <a:graphicData uri="http://schemas.openxmlformats.org/drawingml/2006/table">
            <a:tbl>
              <a:tblPr firstRow="1" firstCol="1" bandRow="1">
                <a:tableStyleId>{5C22544A-7EE6-4342-B048-85BDC9FD1C3A}</a:tableStyleId>
              </a:tblPr>
              <a:tblGrid>
                <a:gridCol w="1465367">
                  <a:extLst>
                    <a:ext uri="{9D8B030D-6E8A-4147-A177-3AD203B41FA5}">
                      <a16:colId xmlns:a16="http://schemas.microsoft.com/office/drawing/2014/main" val="2240837717"/>
                    </a:ext>
                  </a:extLst>
                </a:gridCol>
                <a:gridCol w="1465367">
                  <a:extLst>
                    <a:ext uri="{9D8B030D-6E8A-4147-A177-3AD203B41FA5}">
                      <a16:colId xmlns:a16="http://schemas.microsoft.com/office/drawing/2014/main" val="3754383686"/>
                    </a:ext>
                  </a:extLst>
                </a:gridCol>
                <a:gridCol w="1465367">
                  <a:extLst>
                    <a:ext uri="{9D8B030D-6E8A-4147-A177-3AD203B41FA5}">
                      <a16:colId xmlns:a16="http://schemas.microsoft.com/office/drawing/2014/main" val="2189356484"/>
                    </a:ext>
                  </a:extLst>
                </a:gridCol>
                <a:gridCol w="1465367">
                  <a:extLst>
                    <a:ext uri="{9D8B030D-6E8A-4147-A177-3AD203B41FA5}">
                      <a16:colId xmlns:a16="http://schemas.microsoft.com/office/drawing/2014/main" val="3479838833"/>
                    </a:ext>
                  </a:extLst>
                </a:gridCol>
              </a:tblGrid>
              <a:tr h="131849">
                <a:tc>
                  <a:txBody>
                    <a:bodyPr/>
                    <a:lstStyle/>
                    <a:p>
                      <a:pPr>
                        <a:lnSpc>
                          <a:spcPct val="107000"/>
                        </a:lnSpc>
                      </a:pPr>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320194753"/>
                  </a:ext>
                </a:extLst>
              </a:tr>
              <a:tr h="13184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3505252"/>
                  </a:ext>
                </a:extLst>
              </a:tr>
              <a:tr h="13184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58320455"/>
                  </a:ext>
                </a:extLst>
              </a:tr>
              <a:tr h="13184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84333917"/>
                  </a:ext>
                </a:extLst>
              </a:tr>
              <a:tr h="13184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9430016"/>
                  </a:ext>
                </a:extLst>
              </a:tr>
              <a:tr h="13184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11180532"/>
                  </a:ext>
                </a:extLst>
              </a:tr>
              <a:tr h="13184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053191041"/>
                  </a:ext>
                </a:extLst>
              </a:tr>
              <a:tr h="131849">
                <a:tc>
                  <a:txBody>
                    <a:bodyPr/>
                    <a:lstStyle/>
                    <a:p>
                      <a:pPr>
                        <a:lnSpc>
                          <a:spcPct val="107000"/>
                        </a:lnSpc>
                      </a:pPr>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-1.74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-1.69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69312040"/>
                  </a:ext>
                </a:extLst>
              </a:tr>
              <a:tr h="13184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-2.24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472794907"/>
                  </a:ext>
                </a:extLst>
              </a:tr>
              <a:tr h="13184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-2.39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999282453"/>
                  </a:ext>
                </a:extLst>
              </a:tr>
              <a:tr h="131849">
                <a:tc>
                  <a:txBody>
                    <a:bodyPr/>
                    <a:lstStyle/>
                    <a:p>
                      <a:pPr>
                        <a:lnSpc>
                          <a:spcPct val="107000"/>
                        </a:lnSpc>
                      </a:pPr>
                      <a:r>
                        <a:rPr lang="en-US" sz="1200">
                          <a:effectLst/>
                        </a:rPr>
                        <a:t>+9 to + 15</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-2.19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32818190"/>
                  </a:ext>
                </a:extLst>
              </a:tr>
              <a:tr h="13184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-2.02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48388143"/>
                  </a:ext>
                </a:extLst>
              </a:tr>
              <a:tr h="13184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6196409"/>
                  </a:ext>
                </a:extLst>
              </a:tr>
              <a:tr h="13184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-1.43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0.94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660859"/>
                  </a:ext>
                </a:extLst>
              </a:tr>
              <a:tr h="13184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-2.81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-2.90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5146125"/>
                  </a:ext>
                </a:extLst>
              </a:tr>
              <a:tr h="13184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-6.64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-5.92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2.70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28410886"/>
                  </a:ext>
                </a:extLst>
              </a:tr>
            </a:tbl>
          </a:graphicData>
        </a:graphic>
      </p:graphicFrame>
    </p:spTree>
    <p:extLst>
      <p:ext uri="{BB962C8B-B14F-4D97-AF65-F5344CB8AC3E}">
        <p14:creationId xmlns:p14="http://schemas.microsoft.com/office/powerpoint/2010/main" val="20581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Confirmation of Byker’s Findings</a:t>
            </a:r>
          </a:p>
          <a:p>
            <a:pPr>
              <a:buFont typeface="Wingdings" panose="05000000000000000000" pitchFamily="2" charset="2"/>
              <a:buChar char="§"/>
            </a:pPr>
            <a:r>
              <a:rPr lang="en-US" dirty="0" smtClean="0"/>
              <a:t>Robustness of Estimates</a:t>
            </a:r>
          </a:p>
          <a:p>
            <a:pPr>
              <a:buFont typeface="Wingdings" panose="05000000000000000000" pitchFamily="2" charset="2"/>
              <a:buChar char="§"/>
            </a:pPr>
            <a:r>
              <a:rPr lang="en-US" dirty="0" smtClean="0"/>
              <a:t>Occupational Group Findings</a:t>
            </a:r>
          </a:p>
          <a:p>
            <a:pPr>
              <a:buFont typeface="Wingdings" panose="05000000000000000000" pitchFamily="2" charset="2"/>
              <a:buChar char="§"/>
            </a:pPr>
            <a:r>
              <a:rPr lang="en-US" dirty="0" smtClean="0"/>
              <a:t>Further Research</a:t>
            </a:r>
            <a:endParaRPr lang="en-US" dirty="0"/>
          </a:p>
        </p:txBody>
      </p:sp>
    </p:spTree>
    <p:extLst>
      <p:ext uri="{BB962C8B-B14F-4D97-AF65-F5344CB8AC3E}">
        <p14:creationId xmlns:p14="http://schemas.microsoft.com/office/powerpoint/2010/main" val="25326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listening!</a:t>
            </a:r>
            <a:endParaRPr lang="en-US" dirty="0"/>
          </a:p>
        </p:txBody>
      </p:sp>
    </p:spTree>
    <p:extLst>
      <p:ext uri="{BB962C8B-B14F-4D97-AF65-F5344CB8AC3E}">
        <p14:creationId xmlns:p14="http://schemas.microsoft.com/office/powerpoint/2010/main" val="54109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1088</TotalTime>
  <Words>7086</Words>
  <Application>Microsoft Office PowerPoint</Application>
  <PresentationFormat>Widescreen</PresentationFormat>
  <Paragraphs>1507</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Cambria Math</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Alexander P Goldsmith</cp:lastModifiedBy>
  <cp:revision>114</cp:revision>
  <dcterms:created xsi:type="dcterms:W3CDTF">2019-07-17T22:37:35Z</dcterms:created>
  <dcterms:modified xsi:type="dcterms:W3CDTF">2019-07-21T03:47:31Z</dcterms:modified>
</cp:coreProperties>
</file>