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55000" autoAdjust="0"/>
  </p:normalViewPr>
  <p:slideViewPr>
    <p:cSldViewPr snapToGrid="0">
      <p:cViewPr varScale="1">
        <p:scale>
          <a:sx n="60" d="100"/>
          <a:sy n="60" d="100"/>
        </p:scale>
        <p:origin x="78"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93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A6F8C-1A47-46D8-AB3C-34DE9D184F51}" type="datetimeFigureOut">
              <a:rPr lang="en-US" smtClean="0"/>
              <a:t>7/18/2019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4063A-F033-4EA7-A7ED-7C0776899A7A}" type="slidenum">
              <a:rPr lang="en-US" smtClean="0"/>
              <a:t>‹#›</a:t>
            </a:fld>
            <a:endParaRPr lang="en-US"/>
          </a:p>
        </p:txBody>
      </p:sp>
    </p:spTree>
    <p:extLst>
      <p:ext uri="{BB962C8B-B14F-4D97-AF65-F5344CB8AC3E}">
        <p14:creationId xmlns:p14="http://schemas.microsoft.com/office/powerpoint/2010/main" val="224973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a:t>
            </a:fld>
            <a:endParaRPr lang="en-US"/>
          </a:p>
        </p:txBody>
      </p:sp>
    </p:spTree>
    <p:extLst>
      <p:ext uri="{BB962C8B-B14F-4D97-AF65-F5344CB8AC3E}">
        <p14:creationId xmlns:p14="http://schemas.microsoft.com/office/powerpoint/2010/main" val="1672710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12</a:t>
            </a:fld>
            <a:endParaRPr lang="en-US"/>
          </a:p>
        </p:txBody>
      </p:sp>
    </p:spTree>
    <p:extLst>
      <p:ext uri="{BB962C8B-B14F-4D97-AF65-F5344CB8AC3E}">
        <p14:creationId xmlns:p14="http://schemas.microsoft.com/office/powerpoint/2010/main" val="1936533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According to the simple model, the payroll tax creates a wedge between labor supply and demand, reducing both wages and employment of workers, and creating deadweight loss. In</a:t>
            </a:r>
            <a:r>
              <a:rPr lang="en-US" sz="1200" kern="1200" baseline="0" dirty="0" smtClean="0">
                <a:solidFill>
                  <a:schemeClr val="tx1"/>
                </a:solidFill>
                <a:effectLst/>
                <a:latin typeface="+mn-lt"/>
                <a:ea typeface="+mn-ea"/>
                <a:cs typeface="+mn-cs"/>
              </a:rPr>
              <a:t> the diagram, this can be seen by the shift of the demand curve from D0 to D1.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conferral of benefits to workers, monetary or otherwise, increases the total value of employment for workers and accordingly increases labor supply and reduces the wedge imposed by the tax. This is illustrated by the shift in supply</a:t>
            </a:r>
            <a:r>
              <a:rPr lang="en-US" sz="1200" kern="1200" baseline="0" dirty="0" smtClean="0">
                <a:solidFill>
                  <a:schemeClr val="tx1"/>
                </a:solidFill>
                <a:effectLst/>
                <a:latin typeface="+mn-lt"/>
                <a:ea typeface="+mn-ea"/>
                <a:cs typeface="+mn-cs"/>
              </a:rPr>
              <a:t> from S0 to S1.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Except for the special case in which employees value benefits at exactly the value of lost wages, there will remain a residual wedge between supply and demand, resulting in lower employment than equilibrium in the absence of the tax.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diagram illustrates the case in which workers</a:t>
            </a:r>
            <a:r>
              <a:rPr lang="en-US" sz="1200" kern="1200" baseline="0" dirty="0" smtClean="0">
                <a:solidFill>
                  <a:schemeClr val="tx1"/>
                </a:solidFill>
                <a:effectLst/>
                <a:latin typeface="+mn-lt"/>
                <a:ea typeface="+mn-ea"/>
                <a:cs typeface="+mn-cs"/>
              </a:rPr>
              <a:t> value benefits at less than the cost to employers, so wages fall from W0 to W2, and employment falls from L0 to L2.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13</a:t>
            </a:fld>
            <a:endParaRPr lang="en-US"/>
          </a:p>
        </p:txBody>
      </p:sp>
    </p:spTree>
    <p:extLst>
      <p:ext uri="{BB962C8B-B14F-4D97-AF65-F5344CB8AC3E}">
        <p14:creationId xmlns:p14="http://schemas.microsoft.com/office/powerpoint/2010/main" val="724722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 theory is complicated by a</a:t>
            </a:r>
            <a:r>
              <a:rPr lang="en-US" baseline="0" dirty="0" smtClean="0"/>
              <a:t> number of factors. Although the tax is imposed upon all workers, the benefits are conferred only to those planning to start families. Additionally, considering the findings</a:t>
            </a:r>
            <a:r>
              <a:rPr lang="en-US" sz="1200" kern="1200" dirty="0" smtClean="0">
                <a:solidFill>
                  <a:schemeClr val="tx1"/>
                </a:solidFill>
                <a:effectLst/>
                <a:latin typeface="+mn-lt"/>
                <a:ea typeface="+mn-ea"/>
                <a:cs typeface="+mn-cs"/>
              </a:rPr>
              <a:t> by Slater et al. (2012), and Baum and Ruhm (2014), that women take paid family leave for longer periods of time and in greater proportion than men,</a:t>
            </a:r>
            <a:r>
              <a:rPr lang="en-US" sz="1200" kern="1200" baseline="0" dirty="0" smtClean="0">
                <a:solidFill>
                  <a:schemeClr val="tx1"/>
                </a:solidFill>
                <a:effectLst/>
                <a:latin typeface="+mn-lt"/>
                <a:ea typeface="+mn-ea"/>
                <a:cs typeface="+mn-cs"/>
              </a:rPr>
              <a:t> the benefits yielded are likely to be greater for young women than any other demographic group.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It is also possible that the mandate may impose costs other than the strict monetary cost of the tax. When workers take leave, </a:t>
            </a:r>
            <a:r>
              <a:rPr lang="en-US" sz="1200" kern="1200" dirty="0" smtClean="0">
                <a:solidFill>
                  <a:schemeClr val="tx1"/>
                </a:solidFill>
                <a:effectLst/>
                <a:latin typeface="+mn-lt"/>
                <a:ea typeface="+mn-ea"/>
                <a:cs typeface="+mn-cs"/>
              </a:rPr>
              <a:t>firms may be required to hire temporary, less productive, replacement labor. Furthermore,</a:t>
            </a:r>
            <a:r>
              <a:rPr lang="en-US" sz="1200" kern="1200" baseline="0" dirty="0" smtClean="0">
                <a:solidFill>
                  <a:schemeClr val="tx1"/>
                </a:solidFill>
                <a:effectLst/>
                <a:latin typeface="+mn-lt"/>
                <a:ea typeface="+mn-ea"/>
                <a:cs typeface="+mn-cs"/>
              </a:rPr>
              <a:t> if</a:t>
            </a:r>
            <a:r>
              <a:rPr lang="en-US" sz="1200" kern="1200" dirty="0" smtClean="0">
                <a:solidFill>
                  <a:schemeClr val="tx1"/>
                </a:solidFill>
                <a:effectLst/>
                <a:latin typeface="+mn-lt"/>
                <a:ea typeface="+mn-ea"/>
                <a:cs typeface="+mn-cs"/>
              </a:rPr>
              <a:t> the employee’s firm-specific skills depreciate during leave, firms may also have to bear the cost.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costs may cause firms to reduce demand for labor of young women in favor of older women and men.</a:t>
            </a:r>
            <a:r>
              <a:rPr lang="en-US" sz="1200" kern="1200" baseline="0" dirty="0" smtClean="0">
                <a:solidFill>
                  <a:schemeClr val="tx1"/>
                </a:solidFill>
                <a:effectLst/>
                <a:latin typeface="+mn-lt"/>
                <a:ea typeface="+mn-ea"/>
                <a:cs typeface="+mn-cs"/>
              </a:rPr>
              <a:t> This could have implications for employment outcomes, as the increased labor-force participation of young women in combination with reduced demand for their labor could result in an increase in unemployment.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just as there may be additional costs of the mandate for young women, there may be additional benefits. The economic literature suggests that paid family leave policies may increase job-continuity of young mothers, and lead to associated positive effects on their labor-participation, employment, </a:t>
            </a:r>
            <a:r>
              <a:rPr lang="en-US" sz="1200" kern="1200" baseline="0" smtClean="0">
                <a:solidFill>
                  <a:schemeClr val="tx1"/>
                </a:solidFill>
                <a:effectLst/>
                <a:latin typeface="+mn-lt"/>
                <a:ea typeface="+mn-ea"/>
                <a:cs typeface="+mn-cs"/>
              </a:rPr>
              <a:t>and wages.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14</a:t>
            </a:fld>
            <a:endParaRPr lang="en-US"/>
          </a:p>
        </p:txBody>
      </p:sp>
    </p:spTree>
    <p:extLst>
      <p:ext uri="{BB962C8B-B14F-4D97-AF65-F5344CB8AC3E}">
        <p14:creationId xmlns:p14="http://schemas.microsoft.com/office/powerpoint/2010/main" val="3477980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a:t>
            </a:fld>
            <a:endParaRPr lang="en-US"/>
          </a:p>
        </p:txBody>
      </p:sp>
    </p:spTree>
    <p:extLst>
      <p:ext uri="{BB962C8B-B14F-4D97-AF65-F5344CB8AC3E}">
        <p14:creationId xmlns:p14="http://schemas.microsoft.com/office/powerpoint/2010/main" val="2616544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4</a:t>
            </a:fld>
            <a:endParaRPr lang="en-US"/>
          </a:p>
        </p:txBody>
      </p:sp>
    </p:spTree>
    <p:extLst>
      <p:ext uri="{BB962C8B-B14F-4D97-AF65-F5344CB8AC3E}">
        <p14:creationId xmlns:p14="http://schemas.microsoft.com/office/powerpoint/2010/main" val="3476378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it would be prudent</a:t>
            </a:r>
            <a:r>
              <a:rPr lang="en-US" baseline="0" dirty="0" smtClean="0"/>
              <a:t> to start with a brief overview of the work upon which my Thesis is primarily based, that is the work of Tanya Byker in 2016. </a:t>
            </a:r>
          </a:p>
          <a:p>
            <a:endParaRPr lang="en-US" baseline="0" dirty="0" smtClean="0"/>
          </a:p>
          <a:p>
            <a:r>
              <a:rPr lang="en-US" baseline="0" dirty="0" smtClean="0"/>
              <a:t>The data Byker used to conduct her analysis was sourced from four panels of the Survey of Income and Program Participation, specifically the years 1996, 2001, 2004, and 2008. </a:t>
            </a:r>
          </a:p>
          <a:p>
            <a:endParaRPr lang="en-US" baseline="0" dirty="0" smtClean="0"/>
          </a:p>
          <a:p>
            <a:r>
              <a:rPr lang="en-US" sz="1200" kern="1200" dirty="0" smtClean="0">
                <a:solidFill>
                  <a:schemeClr val="tx1"/>
                </a:solidFill>
                <a:effectLst/>
                <a:latin typeface="+mn-lt"/>
                <a:ea typeface="+mn-ea"/>
                <a:cs typeface="+mn-cs"/>
              </a:rPr>
              <a:t>Using data from the four panels, Byker constructed a sample of all women aged 24 to 45 who gave birth during the time coverage of the SIPP panel and lived within one of the treatment or control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She used difference-in-difference</a:t>
            </a:r>
            <a:r>
              <a:rPr lang="en-US" sz="1200" kern="1200" baseline="0" dirty="0" smtClean="0">
                <a:solidFill>
                  <a:schemeClr val="tx1"/>
                </a:solidFill>
                <a:effectLst/>
                <a:latin typeface="+mn-lt"/>
                <a:ea typeface="+mn-ea"/>
                <a:cs typeface="+mn-cs"/>
              </a:rPr>
              <a:t> analysis to estimate the effect of paid family leave policy on the labor-force participation, employment, and unemployment outcomes of women in the period of 24 months before childbirth to 24 months after childbirth. </a:t>
            </a:r>
            <a:endParaRPr lang="en-US" sz="1200" kern="1200" dirty="0" smtClean="0">
              <a:solidFill>
                <a:schemeClr val="tx1"/>
              </a:solidFill>
              <a:effectLst/>
              <a:latin typeface="+mn-lt"/>
              <a:ea typeface="+mn-ea"/>
              <a:cs typeface="+mn-cs"/>
            </a:endParaRPr>
          </a:p>
          <a:p>
            <a:endParaRPr lang="en-US" baseline="0" dirty="0" smtClean="0"/>
          </a:p>
          <a:p>
            <a:r>
              <a:rPr lang="en-US" dirty="0" smtClean="0"/>
              <a:t>And of course, I will continue to talk about Byker’s work in</a:t>
            </a:r>
            <a:r>
              <a:rPr lang="en-US" baseline="0" dirty="0" smtClean="0"/>
              <a:t> more detail throughout my presentation.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5</a:t>
            </a:fld>
            <a:endParaRPr lang="en-US"/>
          </a:p>
        </p:txBody>
      </p:sp>
    </p:spTree>
    <p:extLst>
      <p:ext uri="{BB962C8B-B14F-4D97-AF65-F5344CB8AC3E}">
        <p14:creationId xmlns:p14="http://schemas.microsoft.com/office/powerpoint/2010/main" val="30310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consistent evidence that CA-PFL increased the likelihood that mothers have returned to work by a year after birth and raised maternal hours and weeks of work by 11 to 19 percent during the second year of the child’s life. Paid leave is also predicted to raise hourly wages at the end of the first year by 7 percent, but this estimate is imprecise and statistically insignificant”</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7</a:t>
            </a:fld>
            <a:endParaRPr lang="en-US"/>
          </a:p>
        </p:txBody>
      </p:sp>
    </p:spTree>
    <p:extLst>
      <p:ext uri="{BB962C8B-B14F-4D97-AF65-F5344CB8AC3E}">
        <p14:creationId xmlns:p14="http://schemas.microsoft.com/office/powerpoint/2010/main" val="440683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final dataset consists of 34,270 observations. The unit of observation is a state, gender, age group, and year average value.”</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8</a:t>
            </a:fld>
            <a:endParaRPr lang="en-US"/>
          </a:p>
        </p:txBody>
      </p:sp>
    </p:spTree>
    <p:extLst>
      <p:ext uri="{BB962C8B-B14F-4D97-AF65-F5344CB8AC3E}">
        <p14:creationId xmlns:p14="http://schemas.microsoft.com/office/powerpoint/2010/main" val="4018270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magnitude of the coefficients for new hires, separations, and recalls in Table 5 are roughly similar, approximately 0.03, 0.025, and 0.03, respectively.”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9</a:t>
            </a:fld>
            <a:endParaRPr lang="en-US"/>
          </a:p>
        </p:txBody>
      </p:sp>
    </p:spTree>
    <p:extLst>
      <p:ext uri="{BB962C8B-B14F-4D97-AF65-F5344CB8AC3E}">
        <p14:creationId xmlns:p14="http://schemas.microsoft.com/office/powerpoint/2010/main" val="477416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preferred DDD specification compares employed fathers of infants in California to employed fathers of children aged 1 to 3, relative to corresponding fathers of the same age children in other states, before and after the introduction of CA-PFL. We perform an analogous analysis of mothers to enable comparisons of effects across parental gender within the same data set.”</a:t>
            </a:r>
          </a:p>
          <a:p>
            <a:endParaRPr lang="en-US" dirty="0" smtClean="0"/>
          </a:p>
          <a:p>
            <a:r>
              <a:rPr lang="en-US" dirty="0" smtClean="0"/>
              <a:t>Mothers take 9 weeks of leave on average;</a:t>
            </a:r>
            <a:r>
              <a:rPr lang="en-US" baseline="0" dirty="0" smtClean="0"/>
              <a:t> CA-PFL is estimated to increase this by two days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10</a:t>
            </a:fld>
            <a:endParaRPr lang="en-US"/>
          </a:p>
        </p:txBody>
      </p:sp>
    </p:spTree>
    <p:extLst>
      <p:ext uri="{BB962C8B-B14F-4D97-AF65-F5344CB8AC3E}">
        <p14:creationId xmlns:p14="http://schemas.microsoft.com/office/powerpoint/2010/main" val="3594755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Policy Landscape: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11</a:t>
            </a:fld>
            <a:endParaRPr lang="en-US"/>
          </a:p>
        </p:txBody>
      </p:sp>
    </p:spTree>
    <p:extLst>
      <p:ext uri="{BB962C8B-B14F-4D97-AF65-F5344CB8AC3E}">
        <p14:creationId xmlns:p14="http://schemas.microsoft.com/office/powerpoint/2010/main" val="252592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7/18/2019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7/18/2019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7/18/2019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t>EFFECT OF PAID FAMILY LEAVE POLICY ON LABOR MARKET OUTCOMES OF </a:t>
            </a:r>
            <a:r>
              <a:rPr lang="en-US" sz="4400" dirty="0" smtClean="0"/>
              <a:t>MOTHERS</a:t>
            </a:r>
            <a:endParaRPr lang="en-US" sz="4400" dirty="0"/>
          </a:p>
        </p:txBody>
      </p:sp>
      <p:sp>
        <p:nvSpPr>
          <p:cNvPr id="3" name="Subtitle 2"/>
          <p:cNvSpPr>
            <a:spLocks noGrp="1"/>
          </p:cNvSpPr>
          <p:nvPr>
            <p:ph type="subTitle" idx="1"/>
          </p:nvPr>
        </p:nvSpPr>
        <p:spPr/>
        <p:txBody>
          <a:bodyPr/>
          <a:lstStyle/>
          <a:p>
            <a:pPr algn="ctr"/>
            <a:r>
              <a:rPr lang="en-US" dirty="0" smtClean="0"/>
              <a:t>A Thesis by Alex Goldsmith</a:t>
            </a:r>
            <a:endParaRPr lang="en-US" dirty="0"/>
          </a:p>
        </p:txBody>
      </p:sp>
    </p:spTree>
    <p:extLst>
      <p:ext uri="{BB962C8B-B14F-4D97-AF65-F5344CB8AC3E}">
        <p14:creationId xmlns:p14="http://schemas.microsoft.com/office/powerpoint/2010/main" val="1032349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Bartel, Rossin-Slater, Ruhm, Stearns, Waldfogel </a:t>
            </a:r>
            <a:endParaRPr lang="en-US" dirty="0"/>
          </a:p>
        </p:txBody>
      </p:sp>
      <p:sp>
        <p:nvSpPr>
          <p:cNvPr id="3" name="Content Placeholder 2"/>
          <p:cNvSpPr>
            <a:spLocks noGrp="1"/>
          </p:cNvSpPr>
          <p:nvPr>
            <p:ph idx="1"/>
          </p:nvPr>
        </p:nvSpPr>
        <p:spPr/>
        <p:txBody>
          <a:bodyPr/>
          <a:lstStyle/>
          <a:p>
            <a:r>
              <a:rPr lang="en-US" dirty="0"/>
              <a:t>Paid Family Leave, Fathers’ Leave-Taking, and Leave-Sharing in Dual-Earner </a:t>
            </a:r>
            <a:r>
              <a:rPr lang="en-US" dirty="0" smtClean="0"/>
              <a:t>Households (2018)</a:t>
            </a:r>
          </a:p>
          <a:p>
            <a:pPr>
              <a:buFont typeface="Wingdings" panose="05000000000000000000" pitchFamily="2" charset="2"/>
              <a:buChar char="§"/>
            </a:pPr>
            <a:r>
              <a:rPr lang="en-US" dirty="0" smtClean="0"/>
              <a:t>Data: American Community Survey and 2000 Census</a:t>
            </a:r>
          </a:p>
          <a:p>
            <a:pPr lvl="1">
              <a:buFont typeface="Wingdings" panose="05000000000000000000" pitchFamily="2" charset="2"/>
              <a:buChar char="§"/>
            </a:pPr>
            <a:r>
              <a:rPr lang="en-US" dirty="0" smtClean="0"/>
              <a:t>2000 to 2013 Waves of the ACS</a:t>
            </a:r>
          </a:p>
          <a:p>
            <a:pPr>
              <a:buFont typeface="Wingdings" panose="05000000000000000000" pitchFamily="2" charset="2"/>
              <a:buChar char="§"/>
            </a:pPr>
            <a:r>
              <a:rPr lang="en-US" dirty="0" smtClean="0"/>
              <a:t>Methodology: Difference-in-difference-in-difference</a:t>
            </a:r>
          </a:p>
          <a:p>
            <a:pPr lvl="1">
              <a:buFont typeface="Wingdings" panose="05000000000000000000" pitchFamily="2" charset="2"/>
              <a:buChar char="§"/>
            </a:pPr>
            <a:r>
              <a:rPr lang="en-US" dirty="0" smtClean="0"/>
              <a:t>Employed fathers of infants vs employed fathers of toddlers relative to difference in other states</a:t>
            </a:r>
          </a:p>
          <a:p>
            <a:pPr lvl="1">
              <a:buFont typeface="Wingdings" panose="05000000000000000000" pitchFamily="2" charset="2"/>
              <a:buChar char="§"/>
            </a:pPr>
            <a:r>
              <a:rPr lang="en-US" dirty="0" smtClean="0"/>
              <a:t>Employed mothers of infants vs employed mothers of toddlers relative to difference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California Paid Family Leave Policy increased paternal leave-taking from 1 week to 1.5 weeks</a:t>
            </a:r>
          </a:p>
          <a:p>
            <a:pPr lvl="1">
              <a:buFont typeface="Wingdings" panose="05000000000000000000" pitchFamily="2" charset="2"/>
              <a:buChar char="§"/>
            </a:pPr>
            <a:r>
              <a:rPr lang="en-US" dirty="0" smtClean="0"/>
              <a:t>Increase of paternal leave taking is greater for first-time fathers than existing fathers</a:t>
            </a:r>
          </a:p>
        </p:txBody>
      </p:sp>
    </p:spTree>
    <p:extLst>
      <p:ext uri="{BB962C8B-B14F-4D97-AF65-F5344CB8AC3E}">
        <p14:creationId xmlns:p14="http://schemas.microsoft.com/office/powerpoint/2010/main" val="119679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California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2004</a:t>
            </a:r>
          </a:p>
          <a:p>
            <a:pPr>
              <a:buFont typeface="Wingdings" panose="05000000000000000000" pitchFamily="2" charset="2"/>
              <a:buChar char="§"/>
            </a:pPr>
            <a:r>
              <a:rPr lang="en-US" dirty="0" smtClean="0"/>
              <a:t>Both mothers and fathers entitled to 6 weeks of paid leave</a:t>
            </a:r>
          </a:p>
          <a:p>
            <a:pPr>
              <a:buFont typeface="Wingdings" panose="05000000000000000000" pitchFamily="2" charset="2"/>
              <a:buChar char="§"/>
            </a:pPr>
            <a:r>
              <a:rPr lang="en-US" dirty="0" smtClean="0"/>
              <a:t>Benefit provides 55% of average weekly pay capped at $1,163 a week in 2014</a:t>
            </a:r>
          </a:p>
          <a:p>
            <a:pPr>
              <a:buFont typeface="Wingdings" panose="05000000000000000000" pitchFamily="2" charset="2"/>
              <a:buChar char="§"/>
            </a:pPr>
            <a:r>
              <a:rPr lang="en-US" dirty="0" smtClean="0"/>
              <a:t>Leave must be taken within 12 months following birth of child</a:t>
            </a:r>
          </a:p>
          <a:p>
            <a:pPr>
              <a:buFont typeface="Wingdings" panose="05000000000000000000" pitchFamily="2" charset="2"/>
              <a:buChar char="§"/>
            </a:pPr>
            <a:r>
              <a:rPr lang="en-US" dirty="0" smtClean="0"/>
              <a:t>Leave may be taken concurrently or intermittently</a:t>
            </a:r>
          </a:p>
          <a:p>
            <a:pPr>
              <a:buFont typeface="Wingdings" panose="05000000000000000000" pitchFamily="2" charset="2"/>
              <a:buChar char="§"/>
            </a:pPr>
            <a:r>
              <a:rPr lang="en-US" dirty="0" smtClean="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05869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Jersey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2009</a:t>
            </a:r>
          </a:p>
          <a:p>
            <a:pPr>
              <a:buFont typeface="Wingdings" panose="05000000000000000000" pitchFamily="2" charset="2"/>
              <a:buChar char="§"/>
            </a:pPr>
            <a:r>
              <a:rPr lang="en-US" dirty="0" smtClean="0"/>
              <a:t>Both mothers and fathers entitle to 6 weeks of paid leave</a:t>
            </a:r>
          </a:p>
          <a:p>
            <a:pPr>
              <a:buFont typeface="Wingdings" panose="05000000000000000000" pitchFamily="2" charset="2"/>
              <a:buChar char="§"/>
            </a:pPr>
            <a:r>
              <a:rPr lang="en-US" dirty="0" smtClean="0"/>
              <a:t>Benefit provides 2/3 of average weekly pay capped at $643 a week in 2014</a:t>
            </a:r>
          </a:p>
          <a:p>
            <a:pPr>
              <a:buFont typeface="Wingdings" panose="05000000000000000000" pitchFamily="2" charset="2"/>
              <a:buChar char="§"/>
            </a:pPr>
            <a:r>
              <a:rPr lang="en-US" dirty="0"/>
              <a:t>Leave must be taken within 12 months following birth of child</a:t>
            </a:r>
          </a:p>
          <a:p>
            <a:pPr>
              <a:buFont typeface="Wingdings" panose="05000000000000000000" pitchFamily="2" charset="2"/>
              <a:buChar char="§"/>
            </a:pPr>
            <a:r>
              <a:rPr lang="en-US" dirty="0"/>
              <a:t>Leave may be taken concurrently or intermittently</a:t>
            </a:r>
          </a:p>
          <a:p>
            <a:pPr>
              <a:buFont typeface="Wingdings" panose="05000000000000000000" pitchFamily="2" charset="2"/>
              <a:buChar char="§"/>
            </a:pPr>
            <a:r>
              <a:rPr lang="en-US" dirty="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404453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Theory of Mandated Benefits</a:t>
            </a:r>
            <a:endParaRPr lang="en-US" dirty="0"/>
          </a:p>
        </p:txBody>
      </p:sp>
      <p:pic>
        <p:nvPicPr>
          <p:cNvPr id="8" name="Content Placeholder 7"/>
          <p:cNvPicPr>
            <a:picLocks noGrp="1" noChangeAspect="1"/>
          </p:cNvPicPr>
          <p:nvPr>
            <p:ph idx="1"/>
          </p:nvPr>
        </p:nvPicPr>
        <p:blipFill>
          <a:blip r:embed="rId3"/>
          <a:stretch>
            <a:fillRect/>
          </a:stretch>
        </p:blipFill>
        <p:spPr>
          <a:xfrm>
            <a:off x="3173903" y="1862305"/>
            <a:ext cx="5905154" cy="4022725"/>
          </a:xfrm>
          <a:prstGeom prst="rect">
            <a:avLst/>
          </a:prstGeom>
        </p:spPr>
      </p:pic>
      <p:sp>
        <p:nvSpPr>
          <p:cNvPr id="9" name="TextBox 8"/>
          <p:cNvSpPr txBox="1"/>
          <p:nvPr/>
        </p:nvSpPr>
        <p:spPr>
          <a:xfrm>
            <a:off x="786063" y="5759116"/>
            <a:ext cx="10491537" cy="369332"/>
          </a:xfrm>
          <a:prstGeom prst="rect">
            <a:avLst/>
          </a:prstGeom>
          <a:noFill/>
        </p:spPr>
        <p:txBody>
          <a:bodyPr wrap="square" rtlCol="0">
            <a:spAutoFit/>
          </a:bodyPr>
          <a:lstStyle/>
          <a:p>
            <a:pPr algn="ctr"/>
            <a:r>
              <a:rPr lang="en-US" dirty="0" smtClean="0"/>
              <a:t>Figure sourced from Gruber, Jonathan (2000) “Payroll Taxation, Employer Mandates, and the Labor Market”</a:t>
            </a:r>
            <a:endParaRPr lang="en-US" dirty="0"/>
          </a:p>
        </p:txBody>
      </p:sp>
    </p:spTree>
    <p:extLst>
      <p:ext uri="{BB962C8B-B14F-4D97-AF65-F5344CB8AC3E}">
        <p14:creationId xmlns:p14="http://schemas.microsoft.com/office/powerpoint/2010/main" val="167512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Theory of Mandated Benefits</a:t>
            </a:r>
          </a:p>
        </p:txBody>
      </p:sp>
      <p:sp>
        <p:nvSpPr>
          <p:cNvPr id="3" name="Content Placeholder 2"/>
          <p:cNvSpPr>
            <a:spLocks noGrp="1"/>
          </p:cNvSpPr>
          <p:nvPr>
            <p:ph idx="1"/>
          </p:nvPr>
        </p:nvSpPr>
        <p:spPr/>
        <p:txBody>
          <a:bodyPr/>
          <a:lstStyle/>
          <a:p>
            <a:r>
              <a:rPr lang="en-US" dirty="0" smtClean="0"/>
              <a:t>Application to California and New Jersey Paid Family Leave</a:t>
            </a:r>
          </a:p>
          <a:p>
            <a:pPr>
              <a:buFont typeface="Wingdings" panose="05000000000000000000" pitchFamily="2" charset="2"/>
              <a:buChar char="§"/>
            </a:pPr>
            <a:r>
              <a:rPr lang="en-US" dirty="0" smtClean="0"/>
              <a:t>Tax is applied to all workers</a:t>
            </a:r>
          </a:p>
          <a:p>
            <a:pPr>
              <a:buFont typeface="Wingdings" panose="05000000000000000000" pitchFamily="2" charset="2"/>
              <a:buChar char="§"/>
            </a:pPr>
            <a:r>
              <a:rPr lang="en-US" dirty="0" smtClean="0"/>
              <a:t>Benefits are conferred only to some workers</a:t>
            </a:r>
          </a:p>
          <a:p>
            <a:pPr>
              <a:buFont typeface="Wingdings" panose="05000000000000000000" pitchFamily="2" charset="2"/>
              <a:buChar char="§"/>
            </a:pPr>
            <a:r>
              <a:rPr lang="en-US" dirty="0" smtClean="0"/>
              <a:t>There may be additional costs besides the payroll tax</a:t>
            </a:r>
          </a:p>
          <a:p>
            <a:pPr>
              <a:buFont typeface="Wingdings" panose="05000000000000000000" pitchFamily="2" charset="2"/>
              <a:buChar char="§"/>
            </a:pPr>
            <a:r>
              <a:rPr lang="en-US" dirty="0" smtClean="0"/>
              <a:t>There may be additional benefits to mothers</a:t>
            </a:r>
            <a:endParaRPr lang="en-US" dirty="0"/>
          </a:p>
        </p:txBody>
      </p:sp>
    </p:spTree>
    <p:extLst>
      <p:ext uri="{BB962C8B-B14F-4D97-AF65-F5344CB8AC3E}">
        <p14:creationId xmlns:p14="http://schemas.microsoft.com/office/powerpoint/2010/main" val="728669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Research Question</a:t>
            </a:r>
          </a:p>
          <a:p>
            <a:pPr>
              <a:buFont typeface="Wingdings" panose="05000000000000000000" pitchFamily="2" charset="2"/>
              <a:buChar char="§"/>
            </a:pPr>
            <a:r>
              <a:rPr lang="en-US" dirty="0" smtClean="0"/>
              <a:t>Literature Review</a:t>
            </a:r>
          </a:p>
          <a:p>
            <a:pPr>
              <a:buFont typeface="Wingdings" panose="05000000000000000000" pitchFamily="2" charset="2"/>
              <a:buChar char="§"/>
            </a:pPr>
            <a:r>
              <a:rPr lang="en-US" dirty="0" smtClean="0"/>
              <a:t>Policy Landscape</a:t>
            </a:r>
          </a:p>
          <a:p>
            <a:pPr>
              <a:buFont typeface="Wingdings" panose="05000000000000000000" pitchFamily="2" charset="2"/>
              <a:buChar char="§"/>
            </a:pPr>
            <a:r>
              <a:rPr lang="en-US" dirty="0" smtClean="0"/>
              <a:t>Theory</a:t>
            </a:r>
          </a:p>
          <a:p>
            <a:pPr>
              <a:buFont typeface="Wingdings" panose="05000000000000000000" pitchFamily="2" charset="2"/>
              <a:buChar char="§"/>
            </a:pPr>
            <a:r>
              <a:rPr lang="en-US" dirty="0" smtClean="0"/>
              <a:t>Data</a:t>
            </a:r>
          </a:p>
          <a:p>
            <a:pPr>
              <a:buFont typeface="Wingdings" panose="05000000000000000000" pitchFamily="2" charset="2"/>
              <a:buChar char="§"/>
            </a:pPr>
            <a:r>
              <a:rPr lang="en-US" dirty="0" smtClean="0"/>
              <a:t>Methodology</a:t>
            </a:r>
          </a:p>
          <a:p>
            <a:pPr>
              <a:buFont typeface="Wingdings" panose="05000000000000000000" pitchFamily="2" charset="2"/>
              <a:buChar char="§"/>
            </a:pPr>
            <a:r>
              <a:rPr lang="en-US" dirty="0" smtClean="0"/>
              <a:t>Results</a:t>
            </a:r>
          </a:p>
          <a:p>
            <a:pPr>
              <a:buFont typeface="Wingdings" panose="05000000000000000000" pitchFamily="2" charset="2"/>
              <a:buChar char="§"/>
            </a:pPr>
            <a:r>
              <a:rPr lang="en-US" dirty="0" smtClean="0"/>
              <a:t>Discussion</a:t>
            </a:r>
          </a:p>
          <a:p>
            <a:pPr>
              <a:buFont typeface="Wingdings" panose="05000000000000000000" pitchFamily="2" charset="2"/>
              <a:buChar char="§"/>
            </a:pPr>
            <a:r>
              <a:rPr lang="en-US" dirty="0" smtClean="0"/>
              <a:t>Conclusion</a:t>
            </a:r>
            <a:endParaRPr lang="en-US" dirty="0"/>
          </a:p>
        </p:txBody>
      </p:sp>
    </p:spTree>
    <p:extLst>
      <p:ext uri="{BB962C8B-B14F-4D97-AF65-F5344CB8AC3E}">
        <p14:creationId xmlns:p14="http://schemas.microsoft.com/office/powerpoint/2010/main" val="1141612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r>
              <a:rPr lang="en-US" dirty="0" smtClean="0"/>
              <a:t>How does Paid Family Leave Policy affect labor-force participation, employment, and unemployment of mothers in the time period surrounding childbirth?</a:t>
            </a:r>
            <a:endParaRPr lang="en-US" dirty="0"/>
          </a:p>
        </p:txBody>
      </p:sp>
    </p:spTree>
    <p:extLst>
      <p:ext uri="{BB962C8B-B14F-4D97-AF65-F5344CB8AC3E}">
        <p14:creationId xmlns:p14="http://schemas.microsoft.com/office/powerpoint/2010/main" val="2699583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Paid Parental Leave Laws in the United States: Does Short-Duration Leave Affect Women’s Labor-Force Attachment? </a:t>
            </a:r>
            <a:r>
              <a:rPr lang="en-US" dirty="0" smtClean="0"/>
              <a:t>(Byker 2016)</a:t>
            </a:r>
          </a:p>
          <a:p>
            <a:pPr>
              <a:buFont typeface="Wingdings" panose="05000000000000000000" pitchFamily="2" charset="2"/>
              <a:buChar char="§"/>
            </a:pPr>
            <a:r>
              <a:rPr lang="en-US" dirty="0"/>
              <a:t>The Effects of California’s Paid Family Leave Program on Mothers’ Leave-Taking and Subsequent Labor Market Outcomes </a:t>
            </a:r>
            <a:r>
              <a:rPr lang="en-US" dirty="0" smtClean="0"/>
              <a:t>(Rossin-Slater, Ruhm, Waldfogel 2013)</a:t>
            </a:r>
          </a:p>
          <a:p>
            <a:pPr>
              <a:buFont typeface="Wingdings" panose="05000000000000000000" pitchFamily="2" charset="2"/>
              <a:buChar char="§"/>
            </a:pPr>
            <a:r>
              <a:rPr lang="en-US" dirty="0"/>
              <a:t>The Effects of Paid Family Leave in California on Labor Market Outcomes </a:t>
            </a:r>
            <a:r>
              <a:rPr lang="en-US" dirty="0" smtClean="0"/>
              <a:t>(Baum and Ruhm 2014)</a:t>
            </a:r>
          </a:p>
          <a:p>
            <a:pPr>
              <a:buFont typeface="Wingdings" panose="05000000000000000000" pitchFamily="2" charset="2"/>
              <a:buChar char="§"/>
            </a:pPr>
            <a:r>
              <a:rPr lang="en-US" dirty="0"/>
              <a:t>Unanticipated Effects of California’s Paid Family Leave Program </a:t>
            </a:r>
            <a:r>
              <a:rPr lang="en-US" dirty="0" smtClean="0"/>
              <a:t>(Das and Polachek 2015)</a:t>
            </a:r>
          </a:p>
          <a:p>
            <a:pPr>
              <a:buFont typeface="Wingdings" panose="05000000000000000000" pitchFamily="2" charset="2"/>
              <a:buChar char="§"/>
            </a:pPr>
            <a:r>
              <a:rPr lang="en-US" dirty="0"/>
              <a:t>Evaluating Workplace Mandates with Flows Versus Stocks: An Application to California Paid Family Leave </a:t>
            </a:r>
            <a:r>
              <a:rPr lang="en-US" dirty="0" smtClean="0"/>
              <a:t>(</a:t>
            </a:r>
            <a:r>
              <a:rPr lang="en-US" dirty="0"/>
              <a:t>Curtis, Hirsch, and </a:t>
            </a:r>
            <a:r>
              <a:rPr lang="en-US" dirty="0" smtClean="0"/>
              <a:t>Schroeder 2016)</a:t>
            </a:r>
          </a:p>
          <a:p>
            <a:pPr>
              <a:buFont typeface="Wingdings" panose="05000000000000000000" pitchFamily="2" charset="2"/>
              <a:buChar char="§"/>
            </a:pPr>
            <a:r>
              <a:rPr lang="en-US" dirty="0"/>
              <a:t>Paid Family Leave, Fathers’ Leave-Taking, and Leave-Sharing in Dual-Earner Households </a:t>
            </a:r>
            <a:r>
              <a:rPr lang="en-US" dirty="0" smtClean="0"/>
              <a:t>(Bartel et al. 2018)</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93338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Tanya Byker</a:t>
            </a:r>
            <a:endParaRPr lang="en-US" dirty="0"/>
          </a:p>
        </p:txBody>
      </p:sp>
      <p:sp>
        <p:nvSpPr>
          <p:cNvPr id="3" name="Content Placeholder 2"/>
          <p:cNvSpPr>
            <a:spLocks noGrp="1"/>
          </p:cNvSpPr>
          <p:nvPr>
            <p:ph idx="1"/>
          </p:nvPr>
        </p:nvSpPr>
        <p:spPr/>
        <p:txBody>
          <a:bodyPr>
            <a:normAutofit/>
          </a:bodyPr>
          <a:lstStyle/>
          <a:p>
            <a:r>
              <a:rPr lang="en-US" dirty="0"/>
              <a:t>Paid Parental Leave Laws in the United States: Does Short-Duration Leave Affect Women’s Labor-Force Attachment</a:t>
            </a:r>
            <a:r>
              <a:rPr lang="en-US" dirty="0" smtClean="0"/>
              <a:t>? (2016)</a:t>
            </a:r>
          </a:p>
          <a:p>
            <a:pPr>
              <a:buFont typeface="Wingdings" panose="05000000000000000000" pitchFamily="2" charset="2"/>
              <a:buChar char="§"/>
            </a:pPr>
            <a:r>
              <a:rPr lang="en-US" dirty="0" smtClean="0"/>
              <a:t>Data: Survey of Income and Program Participation </a:t>
            </a:r>
          </a:p>
          <a:p>
            <a:pPr lvl="1">
              <a:buFont typeface="Wingdings" panose="05000000000000000000" pitchFamily="2" charset="2"/>
              <a:buChar char="§"/>
            </a:pPr>
            <a:r>
              <a:rPr lang="en-US" dirty="0" smtClean="0"/>
              <a:t>Panels from 1996, 2001, 2004, 2008</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Positive and significant effect on labor-force participation of all mothers in the period of 3 months before birth to three months after birth. </a:t>
            </a:r>
          </a:p>
          <a:p>
            <a:pPr lvl="1">
              <a:buFont typeface="Wingdings" panose="05000000000000000000" pitchFamily="2" charset="2"/>
              <a:buChar char="§"/>
            </a:pPr>
            <a:r>
              <a:rPr lang="en-US" dirty="0" smtClean="0"/>
              <a:t>Positive but insignificant effect on employment of mothers without college degrees in the period of six months after birth to twelve months after birth.</a:t>
            </a:r>
          </a:p>
          <a:p>
            <a:pPr lvl="1">
              <a:buFont typeface="Wingdings" panose="05000000000000000000" pitchFamily="2" charset="2"/>
              <a:buChar char="§"/>
            </a:pPr>
            <a:r>
              <a:rPr lang="en-US" dirty="0" smtClean="0"/>
              <a:t>Negative and significant effect on unemployment of mothers without college degrees in the period of six months after birth to twelve months after birth</a:t>
            </a:r>
          </a:p>
        </p:txBody>
      </p:sp>
    </p:spTree>
    <p:extLst>
      <p:ext uri="{BB962C8B-B14F-4D97-AF65-F5344CB8AC3E}">
        <p14:creationId xmlns:p14="http://schemas.microsoft.com/office/powerpoint/2010/main" val="155318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Rossin-Slater, Ruhm, and Waldfogel</a:t>
            </a:r>
            <a:endParaRPr lang="en-US" dirty="0"/>
          </a:p>
        </p:txBody>
      </p:sp>
      <p:sp>
        <p:nvSpPr>
          <p:cNvPr id="3" name="Content Placeholder 2"/>
          <p:cNvSpPr>
            <a:spLocks noGrp="1"/>
          </p:cNvSpPr>
          <p:nvPr>
            <p:ph idx="1"/>
          </p:nvPr>
        </p:nvSpPr>
        <p:spPr/>
        <p:txBody>
          <a:bodyPr/>
          <a:lstStyle/>
          <a:p>
            <a:r>
              <a:rPr lang="en-US" dirty="0"/>
              <a:t>The Effects of California’s Paid Family Leave Program on Mothers’ Leave-Taking and Subsequent Labor Market </a:t>
            </a:r>
            <a:r>
              <a:rPr lang="en-US" dirty="0" smtClean="0"/>
              <a:t>Outcomes (2013)</a:t>
            </a:r>
          </a:p>
          <a:p>
            <a:pPr>
              <a:buFont typeface="Wingdings" panose="05000000000000000000" pitchFamily="2" charset="2"/>
              <a:buChar char="§"/>
            </a:pPr>
            <a:r>
              <a:rPr lang="en-US" dirty="0" smtClean="0"/>
              <a:t>Data: March Current Population Study</a:t>
            </a:r>
          </a:p>
          <a:p>
            <a:pPr lvl="1">
              <a:buFont typeface="Wingdings" panose="05000000000000000000" pitchFamily="2" charset="2"/>
              <a:buChar char="§"/>
            </a:pPr>
            <a:r>
              <a:rPr lang="en-US" dirty="0" smtClean="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Individual level data</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Increase of maternity leave use from three weeks to six weeks</a:t>
            </a:r>
          </a:p>
          <a:p>
            <a:pPr lvl="1">
              <a:buFont typeface="Wingdings" panose="05000000000000000000" pitchFamily="2" charset="2"/>
              <a:buChar char="§"/>
            </a:pPr>
            <a:r>
              <a:rPr lang="en-US" dirty="0" smtClean="0"/>
              <a:t>10 to 17 percent increase in usual weekly work hours of employed women 1 to 3 years after childbirth</a:t>
            </a:r>
          </a:p>
        </p:txBody>
      </p:sp>
    </p:spTree>
    <p:extLst>
      <p:ext uri="{BB962C8B-B14F-4D97-AF65-F5344CB8AC3E}">
        <p14:creationId xmlns:p14="http://schemas.microsoft.com/office/powerpoint/2010/main" val="510316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Charles Baum and Christopher Ruhm</a:t>
            </a:r>
            <a:endParaRPr lang="en-US" dirty="0"/>
          </a:p>
        </p:txBody>
      </p:sp>
      <p:sp>
        <p:nvSpPr>
          <p:cNvPr id="3" name="Content Placeholder 2"/>
          <p:cNvSpPr>
            <a:spLocks noGrp="1"/>
          </p:cNvSpPr>
          <p:nvPr>
            <p:ph idx="1"/>
          </p:nvPr>
        </p:nvSpPr>
        <p:spPr/>
        <p:txBody>
          <a:bodyPr/>
          <a:lstStyle/>
          <a:p>
            <a:r>
              <a:rPr lang="en-US" dirty="0"/>
              <a:t>The Effects of Paid Family Leave in California on Labor Market </a:t>
            </a:r>
            <a:r>
              <a:rPr lang="en-US" dirty="0" smtClean="0"/>
              <a:t>Outcomes (2014)</a:t>
            </a:r>
          </a:p>
          <a:p>
            <a:pPr>
              <a:buFont typeface="Wingdings" panose="05000000000000000000" pitchFamily="2" charset="2"/>
              <a:buChar char="§"/>
            </a:pPr>
            <a:r>
              <a:rPr lang="en-US" dirty="0" smtClean="0"/>
              <a:t>Data: National Longitudinal Survey of Youth: 1997 Cohort</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Increased use of maternity leave by three weeks</a:t>
            </a:r>
          </a:p>
          <a:p>
            <a:pPr lvl="1">
              <a:buFont typeface="Wingdings" panose="05000000000000000000" pitchFamily="2" charset="2"/>
              <a:buChar char="§"/>
            </a:pPr>
            <a:r>
              <a:rPr lang="en-US" dirty="0" smtClean="0"/>
              <a:t>Increased use of paternity leave by one week</a:t>
            </a:r>
          </a:p>
          <a:p>
            <a:pPr lvl="1">
              <a:buFont typeface="Wingdings" panose="05000000000000000000" pitchFamily="2" charset="2"/>
              <a:buChar char="§"/>
            </a:pPr>
            <a:r>
              <a:rPr lang="en-US" dirty="0" smtClean="0"/>
              <a:t>Increased probability of mothers’ return to work one year after birth</a:t>
            </a:r>
          </a:p>
          <a:p>
            <a:pPr lvl="1">
              <a:buFont typeface="Wingdings" panose="05000000000000000000" pitchFamily="2" charset="2"/>
              <a:buChar char="§"/>
            </a:pPr>
            <a:r>
              <a:rPr lang="en-US" dirty="0" smtClean="0"/>
              <a:t>Increased hours and weeks of work of mothers between one and two years after birth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312439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Tirthatanmoy Das and Solomon Polachek</a:t>
            </a:r>
            <a:endParaRPr lang="en-US" dirty="0"/>
          </a:p>
        </p:txBody>
      </p:sp>
      <p:sp>
        <p:nvSpPr>
          <p:cNvPr id="3" name="Content Placeholder 2"/>
          <p:cNvSpPr>
            <a:spLocks noGrp="1"/>
          </p:cNvSpPr>
          <p:nvPr>
            <p:ph idx="1"/>
          </p:nvPr>
        </p:nvSpPr>
        <p:spPr/>
        <p:txBody>
          <a:bodyPr/>
          <a:lstStyle/>
          <a:p>
            <a:r>
              <a:rPr lang="en-US" dirty="0"/>
              <a:t>Unanticipated Effects of California’s Paid Family Leave </a:t>
            </a:r>
            <a:r>
              <a:rPr lang="en-US" dirty="0" smtClean="0"/>
              <a:t>Program (2015)</a:t>
            </a:r>
          </a:p>
          <a:p>
            <a:pPr>
              <a:buFont typeface="Wingdings" panose="05000000000000000000" pitchFamily="2" charset="2"/>
              <a:buChar char="§"/>
            </a:pPr>
            <a:r>
              <a:rPr lang="en-US" dirty="0" smtClean="0"/>
              <a:t>Data: March Current Population Study</a:t>
            </a:r>
          </a:p>
          <a:p>
            <a:pPr lvl="1">
              <a:buFont typeface="Wingdings" panose="05000000000000000000" pitchFamily="2" charset="2"/>
              <a:buChar char="§"/>
            </a:pPr>
            <a:r>
              <a:rPr lang="en-US" dirty="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Sub-group segmentation by age and gender</a:t>
            </a:r>
          </a:p>
          <a:p>
            <a:pPr lvl="1">
              <a:buFont typeface="Wingdings" panose="05000000000000000000" pitchFamily="2" charset="2"/>
              <a:buChar char="§"/>
            </a:pPr>
            <a:r>
              <a:rPr lang="en-US" dirty="0" smtClean="0"/>
              <a:t>Aggregate level data</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of labor-force participation of young women by 1.5 percentage points</a:t>
            </a:r>
          </a:p>
          <a:p>
            <a:pPr lvl="1">
              <a:buFont typeface="Wingdings" panose="05000000000000000000" pitchFamily="2" charset="2"/>
              <a:buChar char="§"/>
            </a:pPr>
            <a:r>
              <a:rPr lang="en-US" dirty="0" smtClean="0"/>
              <a:t>Increase in unemployment of young women by between 0.3 and 1.5 percentage points</a:t>
            </a:r>
          </a:p>
          <a:p>
            <a:pPr lvl="1">
              <a:buFont typeface="Wingdings" panose="05000000000000000000" pitchFamily="2" charset="2"/>
              <a:buChar char="§"/>
            </a:pPr>
            <a:r>
              <a:rPr lang="en-US" dirty="0" smtClean="0"/>
              <a:t>Increase in duration of unemployment of young women by between 4 to 9 percent</a:t>
            </a:r>
            <a:endParaRPr lang="en-US" dirty="0"/>
          </a:p>
        </p:txBody>
      </p:sp>
    </p:spTree>
    <p:extLst>
      <p:ext uri="{BB962C8B-B14F-4D97-AF65-F5344CB8AC3E}">
        <p14:creationId xmlns:p14="http://schemas.microsoft.com/office/powerpoint/2010/main" val="235727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Curtis, Hirsch, and Schroeder</a:t>
            </a:r>
            <a:endParaRPr lang="en-US" dirty="0"/>
          </a:p>
        </p:txBody>
      </p:sp>
      <p:sp>
        <p:nvSpPr>
          <p:cNvPr id="3" name="Content Placeholder 2"/>
          <p:cNvSpPr>
            <a:spLocks noGrp="1"/>
          </p:cNvSpPr>
          <p:nvPr>
            <p:ph idx="1"/>
          </p:nvPr>
        </p:nvSpPr>
        <p:spPr/>
        <p:txBody>
          <a:bodyPr/>
          <a:lstStyle/>
          <a:p>
            <a:r>
              <a:rPr lang="en-US" dirty="0"/>
              <a:t>Evaluating Workplace Mandates with Flows Versus Stocks: An Application to California Paid Family </a:t>
            </a:r>
            <a:r>
              <a:rPr lang="en-US" dirty="0" smtClean="0"/>
              <a:t>Leave (2016)</a:t>
            </a:r>
          </a:p>
          <a:p>
            <a:pPr>
              <a:buFont typeface="Wingdings" panose="05000000000000000000" pitchFamily="2" charset="2"/>
              <a:buChar char="§"/>
            </a:pPr>
            <a:r>
              <a:rPr lang="en-US" dirty="0" smtClean="0"/>
              <a:t>Data: Quarterly Workforce Indicators</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Triple difference: Analysis of effect on new hires of young women relative to other demographic groups, relative to differences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in new hires, separations, and recalls of young women</a:t>
            </a:r>
          </a:p>
          <a:p>
            <a:pPr lvl="1">
              <a:buFont typeface="Wingdings" panose="05000000000000000000" pitchFamily="2" charset="2"/>
              <a:buChar char="§"/>
            </a:pPr>
            <a:r>
              <a:rPr lang="en-US" dirty="0" smtClean="0"/>
              <a:t>No significant change in wages of young women</a:t>
            </a:r>
            <a:endParaRPr lang="en-US" dirty="0"/>
          </a:p>
        </p:txBody>
      </p:sp>
    </p:spTree>
    <p:extLst>
      <p:ext uri="{BB962C8B-B14F-4D97-AF65-F5344CB8AC3E}">
        <p14:creationId xmlns:p14="http://schemas.microsoft.com/office/powerpoint/2010/main" val="31446918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312</TotalTime>
  <Words>1734</Words>
  <Application>Microsoft Office PowerPoint</Application>
  <PresentationFormat>Widescreen</PresentationFormat>
  <Paragraphs>148</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Calibri Light</vt:lpstr>
      <vt:lpstr>Wingdings</vt:lpstr>
      <vt:lpstr>Retrospect</vt:lpstr>
      <vt:lpstr>EFFECT OF PAID FAMILY LEAVE POLICY ON LABOR MARKET OUTCOMES OF MOTHERS</vt:lpstr>
      <vt:lpstr>Presentation Outline</vt:lpstr>
      <vt:lpstr>Research Question</vt:lpstr>
      <vt:lpstr>Literature Review</vt:lpstr>
      <vt:lpstr>Tanya Byker</vt:lpstr>
      <vt:lpstr>Rossin-Slater, Ruhm, and Waldfogel</vt:lpstr>
      <vt:lpstr>Charles Baum and Christopher Ruhm</vt:lpstr>
      <vt:lpstr>Tirthatanmoy Das and Solomon Polachek</vt:lpstr>
      <vt:lpstr>Curtis, Hirsch, and Schroeder</vt:lpstr>
      <vt:lpstr>Bartel, Rossin-Slater, Ruhm, Stearns, Waldfogel </vt:lpstr>
      <vt:lpstr>California Paid Family Leave Policy</vt:lpstr>
      <vt:lpstr>New Jersey Paid Family Leave Policy</vt:lpstr>
      <vt:lpstr>Theory of Mandated Benefits</vt:lpstr>
      <vt:lpstr>Theory of Mandated Benefits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PAID FAMILY LEAVE POLICY ON LABOR MARKET OUTCOMES OF MOTHERS</dc:title>
  <dc:creator>Windows User</dc:creator>
  <cp:lastModifiedBy>Windows User</cp:lastModifiedBy>
  <cp:revision>42</cp:revision>
  <dcterms:created xsi:type="dcterms:W3CDTF">2019-07-17T22:37:35Z</dcterms:created>
  <dcterms:modified xsi:type="dcterms:W3CDTF">2019-07-18T18:39:38Z</dcterms:modified>
</cp:coreProperties>
</file>