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48" d="100"/>
          <a:sy n="48" d="100"/>
        </p:scale>
        <p:origin x="198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dollars a week, the New Jersey version grants two thirds of weekly up to a cap of 643 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Respondents are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I also include results from regressions run on three specific occupational groups: management occupations, office and administrative support occupations, and education, training, and library occupations.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each regression, I present plots of point estimates as well as probability values from joint tests of significance for 15 distinct windows. I also report sums of coefficients to represent the estimated effect for each window. Tables reporting the probability values for the tests of sums of coefficients are not presented here but are reported in my Thesis.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a:t>
            </a:r>
            <a:r>
              <a:rPr lang="en-US" baseline="0" smtClean="0"/>
              <a:t>months before </a:t>
            </a:r>
            <a:r>
              <a:rPr lang="en-US" baseline="0" dirty="0" smtClean="0"/>
              <a:t>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t>
            </a:r>
            <a:r>
              <a:rPr lang="en-US" baseline="0" dirty="0" smtClean="0"/>
              <a:t>joint tests of coefficients did not yield significance </a:t>
            </a:r>
            <a:r>
              <a:rPr lang="en-US" baseline="0" dirty="0" smtClean="0"/>
              <a:t>for the effect of paid family leave policy on any labor-market outcomes for </a:t>
            </a:r>
            <a:r>
              <a:rPr lang="en-US" baseline="0" dirty="0" smtClean="0"/>
              <a:t>the either the college educated group or blue-collar </a:t>
            </a:r>
            <a:r>
              <a:rPr lang="en-US" baseline="0" dirty="0" smtClean="0"/>
              <a:t>worker </a:t>
            </a:r>
            <a:r>
              <a:rPr lang="en-US" baseline="0" dirty="0" smtClean="0"/>
              <a:t>group for any windows.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a:t>
            </a:r>
            <a:r>
              <a:rPr lang="en-US" baseline="0" dirty="0" smtClean="0"/>
              <a:t>leave policy </a:t>
            </a:r>
            <a:r>
              <a:rPr lang="en-US" baseline="0" dirty="0" smtClean="0"/>
              <a:t>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a:t>
            </a:r>
            <a:r>
              <a:rPr lang="en-US" sz="1200" kern="1200" baseline="0" dirty="0" smtClean="0">
                <a:solidFill>
                  <a:schemeClr val="tx1"/>
                </a:solidFill>
                <a:effectLst/>
                <a:latin typeface="+mn-lt"/>
                <a:ea typeface="+mn-ea"/>
                <a:cs typeface="+mn-cs"/>
              </a:rPr>
              <a:t>coefficients. </a:t>
            </a:r>
            <a:r>
              <a:rPr lang="en-US" sz="1200" kern="1200" baseline="0" dirty="0" smtClean="0">
                <a:solidFill>
                  <a:schemeClr val="tx1"/>
                </a:solidFill>
                <a:effectLst/>
                <a:latin typeface="+mn-lt"/>
                <a:ea typeface="+mn-ea"/>
                <a:cs typeface="+mn-cs"/>
              </a:rPr>
              <a:t>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a:t>
            </a:r>
            <a:r>
              <a:rPr lang="en-US" sz="1200" kern="1200" baseline="0" dirty="0" smtClean="0">
                <a:solidFill>
                  <a:schemeClr val="tx1"/>
                </a:solidFill>
                <a:effectLst/>
                <a:latin typeface="+mn-lt"/>
                <a:ea typeface="+mn-ea"/>
                <a:cs typeface="+mn-cs"/>
              </a:rPr>
              <a:t>for </a:t>
            </a:r>
            <a:r>
              <a:rPr lang="en-US" sz="1200" kern="1200" baseline="0" dirty="0" smtClean="0">
                <a:solidFill>
                  <a:schemeClr val="tx1"/>
                </a:solidFill>
                <a:effectLst/>
                <a:latin typeface="+mn-lt"/>
                <a:ea typeface="+mn-ea"/>
                <a:cs typeface="+mn-cs"/>
              </a:rPr>
              <a:t>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a:t>
            </a:r>
            <a:r>
              <a:rPr lang="en-US" sz="1200" kern="1200" baseline="0" dirty="0" smtClean="0">
                <a:solidFill>
                  <a:schemeClr val="tx1"/>
                </a:solidFill>
                <a:effectLst/>
                <a:latin typeface="+mn-lt"/>
                <a:ea typeface="+mn-ea"/>
                <a:cs typeface="+mn-cs"/>
              </a:rPr>
              <a:t>joint tests yield significance at the 10% level. </a:t>
            </a:r>
            <a:endParaRPr lang="en-US" sz="1200" kern="1200" baseline="0" dirty="0" smtClean="0">
              <a:solidFill>
                <a:schemeClr val="tx1"/>
              </a:solidFill>
              <a:effectLst/>
              <a:latin typeface="+mn-lt"/>
              <a:ea typeface="+mn-ea"/>
              <a:cs typeface="+mn-cs"/>
            </a:endParaRP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a:t>
            </a:r>
            <a:r>
              <a:rPr lang="en-US" baseline="0" dirty="0" smtClean="0"/>
              <a:t>stand </a:t>
            </a:r>
            <a:r>
              <a:rPr lang="en-US" baseline="0" dirty="0" smtClean="0"/>
              <a:t>out from the rest as the direction of the estimates are </a:t>
            </a:r>
            <a:r>
              <a:rPr lang="en-US" baseline="0" dirty="0" smtClean="0"/>
              <a:t>opposite of that of the full sample. </a:t>
            </a:r>
            <a:r>
              <a:rPr lang="en-US" baseline="0" dirty="0" smtClean="0"/>
              <a:t>The estimated effect on labor-force participation and employment is negative across </a:t>
            </a:r>
            <a:r>
              <a:rPr lang="en-US" baseline="0" dirty="0" smtClean="0"/>
              <a:t>all </a:t>
            </a:r>
            <a:r>
              <a:rPr lang="en-US" baseline="0" dirty="0" smtClean="0"/>
              <a:t>windows, while the estimated effect on unemployment is positive. Joint tests reveal significance in a number of windows for labor-force participation and employment, however </a:t>
            </a:r>
            <a:r>
              <a:rPr lang="en-US" baseline="0" dirty="0" smtClean="0"/>
              <a:t>none </a:t>
            </a:r>
            <a:r>
              <a:rPr lang="en-US" baseline="0" dirty="0" smtClean="0"/>
              <a:t>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my thesis I work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t>
            </a:r>
            <a:r>
              <a:rPr lang="en-US" sz="1200" kern="1200" baseline="0" dirty="0" smtClean="0">
                <a:solidFill>
                  <a:schemeClr val="tx1"/>
                </a:solidFill>
                <a:effectLst/>
                <a:latin typeface="+mn-lt"/>
                <a:ea typeface="+mn-ea"/>
                <a:cs typeface="+mn-cs"/>
              </a:rPr>
              <a:t>precise </a:t>
            </a:r>
            <a:r>
              <a:rPr lang="en-US" sz="1200" kern="1200" baseline="0" dirty="0" smtClean="0">
                <a:solidFill>
                  <a:schemeClr val="tx1"/>
                </a:solidFill>
                <a:effectLst/>
                <a:latin typeface="+mn-lt"/>
                <a:ea typeface="+mn-ea"/>
                <a:cs typeface="+mn-cs"/>
              </a:rPr>
              <a:t>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a:t>
            </a:r>
            <a:r>
              <a:rPr lang="en-US" dirty="0" smtClean="0"/>
              <a:t>i</a:t>
            </a:r>
            <a:r>
              <a:rPr lang="en-US" baseline="0" dirty="0" smtClean="0"/>
              <a:t>t </a:t>
            </a:r>
            <a:r>
              <a:rPr lang="en-US" baseline="0" dirty="0" smtClean="0"/>
              <a:t>truly is appreciated. </a:t>
            </a:r>
            <a:r>
              <a:rPr lang="en-US" baseline="0" dirty="0" smtClean="0"/>
              <a:t>I would like to take this time to answer any questions </a:t>
            </a:r>
            <a:r>
              <a:rPr lang="en-US" baseline="0" smtClean="0"/>
              <a:t>the committee may have.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258113202"/>
              </p:ext>
            </p:extLst>
          </p:nvPr>
        </p:nvGraphicFramePr>
        <p:xfrm>
          <a:off x="6254750" y="3349362"/>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358618">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79309">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79309">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0.90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79309">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79309">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79309">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79309">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79309">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79309">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79309">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79309">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79309">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79309">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79309">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179309">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79309">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0.63</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16086635"/>
              </p:ext>
            </p:extLst>
          </p:nvPr>
        </p:nvGraphicFramePr>
        <p:xfrm>
          <a:off x="6254750" y="3327018"/>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354196">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77098">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77098">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77098">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77098">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77098">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77098">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77098">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77098">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77098">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77098">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77098">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77098">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77098">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177098">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77098">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42864991"/>
              </p:ext>
            </p:extLst>
          </p:nvPr>
        </p:nvGraphicFramePr>
        <p:xfrm>
          <a:off x="6254750" y="3327019"/>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355989">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77995">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77995">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77995">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77995">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77995">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77995">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77995">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77995">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77995">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77995">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77995">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77995">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77995">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77995">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77995">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1113</TotalTime>
  <Words>7215</Words>
  <Application>Microsoft Office PowerPoint</Application>
  <PresentationFormat>Widescreen</PresentationFormat>
  <Paragraphs>1509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Alexander P Goldsmith</cp:lastModifiedBy>
  <cp:revision>125</cp:revision>
  <dcterms:created xsi:type="dcterms:W3CDTF">2019-07-17T22:37:35Z</dcterms:created>
  <dcterms:modified xsi:type="dcterms:W3CDTF">2019-07-21T18:58:13Z</dcterms:modified>
</cp:coreProperties>
</file>