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73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4948377"/>
            <a:ext cx="571500" cy="1440180"/>
          </a:xfrm>
          <a:custGeom>
            <a:avLst/>
            <a:gdLst/>
            <a:ahLst/>
            <a:cxnLst/>
            <a:rect l="l" t="t" r="r" b="b"/>
            <a:pathLst>
              <a:path w="571500" h="1440179">
                <a:moveTo>
                  <a:pt x="571474" y="0"/>
                </a:moveTo>
                <a:lnTo>
                  <a:pt x="0" y="0"/>
                </a:lnTo>
                <a:lnTo>
                  <a:pt x="0" y="1440053"/>
                </a:lnTo>
                <a:lnTo>
                  <a:pt x="571474" y="1440053"/>
                </a:lnTo>
                <a:lnTo>
                  <a:pt x="571474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" y="3477640"/>
            <a:ext cx="571500" cy="1440180"/>
          </a:xfrm>
          <a:custGeom>
            <a:avLst/>
            <a:gdLst/>
            <a:ahLst/>
            <a:cxnLst/>
            <a:rect l="l" t="t" r="r" b="b"/>
            <a:pathLst>
              <a:path w="571500" h="1440179">
                <a:moveTo>
                  <a:pt x="571474" y="0"/>
                </a:moveTo>
                <a:lnTo>
                  <a:pt x="0" y="0"/>
                </a:lnTo>
                <a:lnTo>
                  <a:pt x="0" y="1440053"/>
                </a:lnTo>
                <a:lnTo>
                  <a:pt x="571474" y="1440053"/>
                </a:lnTo>
                <a:lnTo>
                  <a:pt x="57147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" y="2007870"/>
            <a:ext cx="571500" cy="1440180"/>
          </a:xfrm>
          <a:custGeom>
            <a:avLst/>
            <a:gdLst/>
            <a:ahLst/>
            <a:cxnLst/>
            <a:rect l="l" t="t" r="r" b="b"/>
            <a:pathLst>
              <a:path w="571500" h="1440179">
                <a:moveTo>
                  <a:pt x="571474" y="0"/>
                </a:moveTo>
                <a:lnTo>
                  <a:pt x="0" y="0"/>
                </a:lnTo>
                <a:lnTo>
                  <a:pt x="0" y="1440052"/>
                </a:lnTo>
                <a:lnTo>
                  <a:pt x="571474" y="1440052"/>
                </a:lnTo>
                <a:lnTo>
                  <a:pt x="571474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731" y="4571612"/>
            <a:ext cx="147688" cy="228638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731" y="2285238"/>
            <a:ext cx="147688" cy="228638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8731" y="0"/>
            <a:ext cx="147688" cy="2286380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49503" y="-6"/>
            <a:ext cx="45720" cy="6858000"/>
          </a:xfrm>
          <a:custGeom>
            <a:avLst/>
            <a:gdLst/>
            <a:ahLst/>
            <a:cxnLst/>
            <a:rect l="l" t="t" r="r" b="b"/>
            <a:pathLst>
              <a:path w="45720" h="6858000">
                <a:moveTo>
                  <a:pt x="45717" y="0"/>
                </a:moveTo>
                <a:lnTo>
                  <a:pt x="0" y="0"/>
                </a:lnTo>
                <a:lnTo>
                  <a:pt x="0" y="6858000"/>
                </a:lnTo>
                <a:lnTo>
                  <a:pt x="45717" y="6858000"/>
                </a:lnTo>
                <a:lnTo>
                  <a:pt x="457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41527"/>
            <a:ext cx="563245" cy="1440180"/>
          </a:xfrm>
          <a:custGeom>
            <a:avLst/>
            <a:gdLst/>
            <a:ahLst/>
            <a:cxnLst/>
            <a:rect l="l" t="t" r="r" b="b"/>
            <a:pathLst>
              <a:path w="563245" h="1440180">
                <a:moveTo>
                  <a:pt x="563234" y="0"/>
                </a:moveTo>
                <a:lnTo>
                  <a:pt x="0" y="0"/>
                </a:lnTo>
                <a:lnTo>
                  <a:pt x="0" y="1440052"/>
                </a:lnTo>
                <a:lnTo>
                  <a:pt x="563234" y="1440052"/>
                </a:lnTo>
                <a:lnTo>
                  <a:pt x="56323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3165" y="234772"/>
            <a:ext cx="36830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7354" y="2079376"/>
            <a:ext cx="5565775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S UI Gothic"/>
                <a:cs typeface="MS UI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5168" y="6585518"/>
            <a:ext cx="286384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6F2F9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mailto:agllima@ufba.b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6867" y="3782555"/>
            <a:ext cx="2160269" cy="62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897884" y="3537203"/>
            <a:ext cx="2160270" cy="196850"/>
          </a:xfrm>
          <a:custGeom>
            <a:avLst/>
            <a:gdLst/>
            <a:ahLst/>
            <a:cxnLst/>
            <a:rect l="l" t="t" r="r" b="b"/>
            <a:pathLst>
              <a:path w="2160270" h="196850">
                <a:moveTo>
                  <a:pt x="2160016" y="0"/>
                </a:moveTo>
                <a:lnTo>
                  <a:pt x="0" y="0"/>
                </a:lnTo>
                <a:lnTo>
                  <a:pt x="0" y="196723"/>
                </a:lnTo>
                <a:lnTo>
                  <a:pt x="2160016" y="196723"/>
                </a:lnTo>
                <a:lnTo>
                  <a:pt x="216001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9235" y="3782555"/>
            <a:ext cx="2161793" cy="6279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081395" y="3537203"/>
            <a:ext cx="2160270" cy="196850"/>
          </a:xfrm>
          <a:custGeom>
            <a:avLst/>
            <a:gdLst/>
            <a:ahLst/>
            <a:cxnLst/>
            <a:rect l="l" t="t" r="r" b="b"/>
            <a:pathLst>
              <a:path w="2160270" h="196850">
                <a:moveTo>
                  <a:pt x="2160016" y="0"/>
                </a:moveTo>
                <a:lnTo>
                  <a:pt x="0" y="0"/>
                </a:lnTo>
                <a:lnTo>
                  <a:pt x="0" y="196723"/>
                </a:lnTo>
                <a:lnTo>
                  <a:pt x="2160016" y="196723"/>
                </a:lnTo>
                <a:lnTo>
                  <a:pt x="216001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1604" y="3782555"/>
            <a:ext cx="2161794" cy="6279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263508" y="3537203"/>
            <a:ext cx="2160270" cy="196850"/>
          </a:xfrm>
          <a:custGeom>
            <a:avLst/>
            <a:gdLst/>
            <a:ahLst/>
            <a:cxnLst/>
            <a:rect l="l" t="t" r="r" b="b"/>
            <a:pathLst>
              <a:path w="2160270" h="196850">
                <a:moveTo>
                  <a:pt x="2160016" y="0"/>
                </a:moveTo>
                <a:lnTo>
                  <a:pt x="0" y="0"/>
                </a:lnTo>
                <a:lnTo>
                  <a:pt x="0" y="196723"/>
                </a:lnTo>
                <a:lnTo>
                  <a:pt x="2160016" y="196723"/>
                </a:lnTo>
                <a:lnTo>
                  <a:pt x="2160016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9927" y="3782555"/>
            <a:ext cx="2160270" cy="627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10689" y="3537203"/>
            <a:ext cx="2160270" cy="196850"/>
          </a:xfrm>
          <a:custGeom>
            <a:avLst/>
            <a:gdLst/>
            <a:ahLst/>
            <a:cxnLst/>
            <a:rect l="l" t="t" r="r" b="b"/>
            <a:pathLst>
              <a:path w="2160270" h="196850">
                <a:moveTo>
                  <a:pt x="2160016" y="0"/>
                </a:moveTo>
                <a:lnTo>
                  <a:pt x="0" y="0"/>
                </a:lnTo>
                <a:lnTo>
                  <a:pt x="0" y="196723"/>
                </a:lnTo>
                <a:lnTo>
                  <a:pt x="2160016" y="196723"/>
                </a:lnTo>
                <a:lnTo>
                  <a:pt x="2160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50334" y="4711649"/>
            <a:ext cx="86169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latin typeface="MS UI Gothic"/>
                <a:cs typeface="MS UI Gothic"/>
              </a:rPr>
              <a:t>Prof.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3303" y="4711649"/>
            <a:ext cx="318833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MS UI Gothic"/>
                <a:cs typeface="MS UI Gothic"/>
              </a:rPr>
              <a:t>Alex</a:t>
            </a:r>
            <a:r>
              <a:rPr sz="3300" b="1" spc="5" dirty="0">
                <a:latin typeface="MS UI Gothic"/>
                <a:cs typeface="MS UI Gothic"/>
              </a:rPr>
              <a:t> </a:t>
            </a:r>
            <a:r>
              <a:rPr sz="3300" b="1" dirty="0">
                <a:latin typeface="MS UI Gothic"/>
                <a:cs typeface="MS UI Gothic"/>
              </a:rPr>
              <a:t>Gondim</a:t>
            </a:r>
            <a:r>
              <a:rPr sz="3300" b="1" spc="10" dirty="0">
                <a:latin typeface="MS UI Gothic"/>
                <a:cs typeface="MS UI Gothic"/>
              </a:rPr>
              <a:t> </a:t>
            </a:r>
            <a:r>
              <a:rPr sz="3300" b="1" spc="-20" dirty="0">
                <a:latin typeface="MS UI Gothic"/>
                <a:cs typeface="MS UI Gothic"/>
              </a:rPr>
              <a:t>Lima</a:t>
            </a:r>
            <a:endParaRPr sz="3300">
              <a:latin typeface="MS UI Gothic"/>
              <a:cs typeface="MS UI Gothic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8078" y="1023958"/>
            <a:ext cx="3812540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b="1" i="1" spc="-50" dirty="0">
                <a:solidFill>
                  <a:srgbClr val="252525"/>
                </a:solidFill>
                <a:latin typeface="MS UI Gothic"/>
                <a:cs typeface="MS UI Gothic"/>
              </a:rPr>
              <a:t>POO</a:t>
            </a:r>
            <a:r>
              <a:rPr sz="4500" b="1" i="1" spc="-215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4500" b="1" i="1" dirty="0">
                <a:solidFill>
                  <a:srgbClr val="252525"/>
                </a:solidFill>
                <a:latin typeface="MS UI Gothic"/>
                <a:cs typeface="MS UI Gothic"/>
              </a:rPr>
              <a:t>–</a:t>
            </a:r>
            <a:r>
              <a:rPr sz="4500" b="1" i="1" spc="-260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4500" b="1" i="1" spc="-65" dirty="0">
                <a:solidFill>
                  <a:srgbClr val="252525"/>
                </a:solidFill>
                <a:latin typeface="MS UI Gothic"/>
                <a:cs typeface="MS UI Gothic"/>
              </a:rPr>
              <a:t>JAVA</a:t>
            </a:r>
            <a:r>
              <a:rPr sz="4500" b="1" i="1" spc="-250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4500" b="1" i="1" spc="-120" dirty="0">
                <a:solidFill>
                  <a:srgbClr val="252525"/>
                </a:solidFill>
                <a:latin typeface="MS UI Gothic"/>
                <a:cs typeface="MS UI Gothic"/>
              </a:rPr>
              <a:t>21</a:t>
            </a:r>
            <a:endParaRPr sz="4500">
              <a:latin typeface="MS UI Gothic"/>
              <a:cs typeface="MS UI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10585" y="2251024"/>
            <a:ext cx="637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252525"/>
                </a:solidFill>
                <a:latin typeface="MS UI Gothic"/>
                <a:cs typeface="MS UI Gothic"/>
              </a:rPr>
              <a:t>PROGRAMAÇÃO</a:t>
            </a:r>
            <a:r>
              <a:rPr sz="2800" spc="-90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2800" dirty="0">
                <a:solidFill>
                  <a:srgbClr val="252525"/>
                </a:solidFill>
                <a:latin typeface="MS UI Gothic"/>
                <a:cs typeface="MS UI Gothic"/>
              </a:rPr>
              <a:t>ORIENTADA</a:t>
            </a:r>
            <a:r>
              <a:rPr sz="2800" spc="-80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2800" dirty="0">
                <a:solidFill>
                  <a:srgbClr val="252525"/>
                </a:solidFill>
                <a:latin typeface="MS UI Gothic"/>
                <a:cs typeface="MS UI Gothic"/>
              </a:rPr>
              <a:t>A</a:t>
            </a:r>
            <a:r>
              <a:rPr sz="2800" spc="-100" dirty="0">
                <a:solidFill>
                  <a:srgbClr val="252525"/>
                </a:solidFill>
                <a:latin typeface="MS UI Gothic"/>
                <a:cs typeface="MS UI Gothic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MS UI Gothic"/>
                <a:cs typeface="MS UI Gothic"/>
              </a:rPr>
              <a:t>OBJETO</a:t>
            </a:r>
            <a:endParaRPr sz="2800">
              <a:latin typeface="MS UI Gothic"/>
              <a:cs typeface="MS UI Gothic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044" y="4492752"/>
            <a:ext cx="1143000" cy="190500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500" y="4492752"/>
            <a:ext cx="1143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87A0A0-2BC6-CF5F-D192-520AF333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012954"/>
            <a:ext cx="9829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Diamond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&lt;&gt;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Desde o Java 7, não precisamos repetir o tipo nos construtores de coleções.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 vez de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lista = 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&gt;();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podemos usar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lista = 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&lt;&gt;();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compilador infere o tipo automaticamente.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D6C242-0DD1-AECC-74BF-B5A3FDEC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877670"/>
            <a:ext cx="955101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Wildcards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(Curingas)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“desconhecido”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Usado quando não sabemos o tipo exato.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extends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qualquer classe que herde de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 para ler dados de uma estrutura.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 super 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qualquer superclasse de 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Principalmente para escrever dados em uma estrutura.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E69A8B-EF32-6FD2-EE74-102997207791}"/>
              </a:ext>
            </a:extLst>
          </p:cNvPr>
          <p:cNvSpPr txBox="1"/>
          <p:nvPr/>
        </p:nvSpPr>
        <p:spPr>
          <a:xfrm>
            <a:off x="2514600" y="914400"/>
            <a:ext cx="6121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Exemplo de </a:t>
            </a:r>
            <a:r>
              <a:rPr lang="pt-BR" sz="2800" b="1" dirty="0" err="1"/>
              <a:t>Wildcard</a:t>
            </a:r>
            <a:r>
              <a:rPr lang="pt-BR" sz="2800" b="1" dirty="0"/>
              <a:t> Simples</a:t>
            </a: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68D13FD-E295-3454-807D-D39E0E691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79294"/>
            <a:ext cx="8163341" cy="3964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9612C8-2139-0FDA-2A79-D9E8FDCC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3457"/>
            <a:ext cx="11046968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Boas Práticas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Sempre usar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 coleções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Evita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casts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erros de tipo.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Preferir Interfaces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Declare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lista = new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ArrayList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&lt;&gt;();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 vez de usar a classe concreta no tipo.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 o operador diamante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Simplifica a declaração.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Não ignorar </a:t>
            </a:r>
            <a:r>
              <a:rPr kumimoji="0" lang="pt-BR" altLang="pt-B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Warnings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Unchecked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warnings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podem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indicar problemas sérios de tipo.</a:t>
            </a: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Projetar classes e métodos genéricos</a:t>
            </a: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frequentemente criamos código duplicado para diferentes tipos, considere torná-lo genérico.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36E82E-C863-EF03-13B0-2957FFD4FADF}"/>
              </a:ext>
            </a:extLst>
          </p:cNvPr>
          <p:cNvSpPr txBox="1"/>
          <p:nvPr/>
        </p:nvSpPr>
        <p:spPr>
          <a:xfrm>
            <a:off x="967168" y="609600"/>
            <a:ext cx="11049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Conclusão</a:t>
            </a:r>
          </a:p>
          <a:p>
            <a:endParaRPr lang="pt-BR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 err="1"/>
              <a:t>Generics</a:t>
            </a:r>
            <a:r>
              <a:rPr lang="pt-BR" sz="2800" dirty="0"/>
              <a:t> são uma </a:t>
            </a:r>
            <a:r>
              <a:rPr lang="pt-BR" sz="2800" b="1" dirty="0"/>
              <a:t>ferramenta essencial</a:t>
            </a:r>
            <a:r>
              <a:rPr lang="pt-BR" sz="2800" dirty="0"/>
              <a:t> no desenvolvimento moderno em Java, garantindo segurança de tipo e reduzindo erros de casting.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Facilitam a </a:t>
            </a:r>
            <a:r>
              <a:rPr lang="pt-BR" sz="2800" b="1" dirty="0"/>
              <a:t>manutenção</a:t>
            </a:r>
            <a:r>
              <a:rPr lang="pt-BR" sz="2800" dirty="0"/>
              <a:t> e </a:t>
            </a:r>
            <a:r>
              <a:rPr lang="pt-BR" sz="2800" b="1" dirty="0"/>
              <a:t>evolução</a:t>
            </a:r>
            <a:r>
              <a:rPr lang="pt-BR" sz="2800" dirty="0"/>
              <a:t> do código, além de melhorarem a legibilidade.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Aprofundar-se em </a:t>
            </a:r>
            <a:r>
              <a:rPr lang="pt-BR" sz="2800" b="1" dirty="0" err="1"/>
              <a:t>wildcards</a:t>
            </a:r>
            <a:r>
              <a:rPr lang="pt-BR" sz="2800" dirty="0"/>
              <a:t> e </a:t>
            </a:r>
            <a:r>
              <a:rPr lang="pt-BR" sz="2800" b="1" dirty="0" err="1"/>
              <a:t>bounded</a:t>
            </a:r>
            <a:r>
              <a:rPr lang="pt-BR" sz="2800" b="1" dirty="0"/>
              <a:t> </a:t>
            </a:r>
            <a:r>
              <a:rPr lang="pt-BR" sz="2800" b="1" dirty="0" err="1"/>
              <a:t>types</a:t>
            </a:r>
            <a:r>
              <a:rPr lang="pt-BR" sz="2800" dirty="0"/>
              <a:t> (</a:t>
            </a:r>
            <a:r>
              <a:rPr lang="pt-BR" sz="2800" dirty="0" err="1"/>
              <a:t>extends</a:t>
            </a:r>
            <a:r>
              <a:rPr lang="pt-BR" sz="2800" dirty="0"/>
              <a:t>/super) é fundamental para aproveitar todo o potencial de </a:t>
            </a:r>
            <a:r>
              <a:rPr lang="pt-BR" sz="2800" dirty="0" err="1"/>
              <a:t>Generics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98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40530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6"/>
            <a:ext cx="716915" cy="6858000"/>
            <a:chOff x="0" y="-6"/>
            <a:chExt cx="716915" cy="6858000"/>
          </a:xfrm>
        </p:grpSpPr>
        <p:sp>
          <p:nvSpPr>
            <p:cNvPr id="3" name="object 3"/>
            <p:cNvSpPr/>
            <p:nvPr/>
          </p:nvSpPr>
          <p:spPr>
            <a:xfrm>
              <a:off x="1" y="4948377"/>
              <a:ext cx="571500" cy="1440180"/>
            </a:xfrm>
            <a:custGeom>
              <a:avLst/>
              <a:gdLst/>
              <a:ahLst/>
              <a:cxnLst/>
              <a:rect l="l" t="t" r="r" b="b"/>
              <a:pathLst>
                <a:path w="571500" h="1440179">
                  <a:moveTo>
                    <a:pt x="571474" y="0"/>
                  </a:moveTo>
                  <a:lnTo>
                    <a:pt x="0" y="0"/>
                  </a:lnTo>
                  <a:lnTo>
                    <a:pt x="0" y="1440053"/>
                  </a:lnTo>
                  <a:lnTo>
                    <a:pt x="571474" y="1440053"/>
                  </a:lnTo>
                  <a:lnTo>
                    <a:pt x="571474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3477640"/>
              <a:ext cx="571500" cy="1440180"/>
            </a:xfrm>
            <a:custGeom>
              <a:avLst/>
              <a:gdLst/>
              <a:ahLst/>
              <a:cxnLst/>
              <a:rect l="l" t="t" r="r" b="b"/>
              <a:pathLst>
                <a:path w="571500" h="1440179">
                  <a:moveTo>
                    <a:pt x="571474" y="0"/>
                  </a:moveTo>
                  <a:lnTo>
                    <a:pt x="0" y="0"/>
                  </a:lnTo>
                  <a:lnTo>
                    <a:pt x="0" y="1440053"/>
                  </a:lnTo>
                  <a:lnTo>
                    <a:pt x="571474" y="1440053"/>
                  </a:lnTo>
                  <a:lnTo>
                    <a:pt x="57147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" y="2007870"/>
              <a:ext cx="571500" cy="1440180"/>
            </a:xfrm>
            <a:custGeom>
              <a:avLst/>
              <a:gdLst/>
              <a:ahLst/>
              <a:cxnLst/>
              <a:rect l="l" t="t" r="r" b="b"/>
              <a:pathLst>
                <a:path w="571500" h="1440179">
                  <a:moveTo>
                    <a:pt x="571474" y="0"/>
                  </a:moveTo>
                  <a:lnTo>
                    <a:pt x="0" y="0"/>
                  </a:lnTo>
                  <a:lnTo>
                    <a:pt x="0" y="1440052"/>
                  </a:lnTo>
                  <a:lnTo>
                    <a:pt x="571474" y="1440052"/>
                  </a:lnTo>
                  <a:lnTo>
                    <a:pt x="5714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731" y="4571612"/>
              <a:ext cx="147688" cy="22863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731" y="2285238"/>
              <a:ext cx="147688" cy="228638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731" y="0"/>
              <a:ext cx="147688" cy="22863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9503" y="-6"/>
              <a:ext cx="45720" cy="6858000"/>
            </a:xfrm>
            <a:custGeom>
              <a:avLst/>
              <a:gdLst/>
              <a:ahLst/>
              <a:cxnLst/>
              <a:rect l="l" t="t" r="r" b="b"/>
              <a:pathLst>
                <a:path w="45720" h="6858000">
                  <a:moveTo>
                    <a:pt x="45717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17" y="6858000"/>
                  </a:lnTo>
                  <a:lnTo>
                    <a:pt x="45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41527"/>
              <a:ext cx="563245" cy="1440180"/>
            </a:xfrm>
            <a:custGeom>
              <a:avLst/>
              <a:gdLst/>
              <a:ahLst/>
              <a:cxnLst/>
              <a:rect l="l" t="t" r="r" b="b"/>
              <a:pathLst>
                <a:path w="563245" h="1440180">
                  <a:moveTo>
                    <a:pt x="563234" y="0"/>
                  </a:moveTo>
                  <a:lnTo>
                    <a:pt x="0" y="0"/>
                  </a:lnTo>
                  <a:lnTo>
                    <a:pt x="0" y="1440052"/>
                  </a:lnTo>
                  <a:lnTo>
                    <a:pt x="563234" y="1440052"/>
                  </a:lnTo>
                  <a:lnTo>
                    <a:pt x="5632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2495"/>
              </a:spcBef>
              <a:buClr>
                <a:srgbClr val="1F2023"/>
              </a:buClr>
              <a:buSzPct val="67500"/>
              <a:buFont typeface="Wingdings"/>
              <a:buChar char=""/>
              <a:tabLst>
                <a:tab pos="469265" algn="l"/>
              </a:tabLst>
            </a:pPr>
            <a:r>
              <a:rPr dirty="0"/>
              <a:t>Contato</a:t>
            </a:r>
            <a:r>
              <a:rPr spc="-10" dirty="0"/>
              <a:t> 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75</a:t>
            </a:r>
            <a:r>
              <a:rPr spc="-65" dirty="0"/>
              <a:t> </a:t>
            </a:r>
            <a:r>
              <a:rPr spc="-10" dirty="0"/>
              <a:t>999331334</a:t>
            </a: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Clr>
                <a:srgbClr val="1F2023"/>
              </a:buClr>
              <a:buSzPct val="67500"/>
              <a:buFont typeface="Wingdings"/>
              <a:buChar char=""/>
              <a:tabLst>
                <a:tab pos="469265" algn="l"/>
              </a:tabLst>
            </a:pPr>
            <a:r>
              <a:rPr dirty="0"/>
              <a:t>Alex</a:t>
            </a:r>
            <a:r>
              <a:rPr spc="-85" dirty="0"/>
              <a:t> </a:t>
            </a:r>
            <a:r>
              <a:rPr dirty="0"/>
              <a:t>Gondim</a:t>
            </a:r>
            <a:r>
              <a:rPr spc="-60" dirty="0"/>
              <a:t> </a:t>
            </a:r>
            <a:r>
              <a:rPr spc="-20" dirty="0"/>
              <a:t>Lima</a:t>
            </a: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Clr>
                <a:srgbClr val="1F2023"/>
              </a:buClr>
              <a:buSzPct val="67500"/>
              <a:buFont typeface="Wingdings"/>
              <a:buChar char=""/>
              <a:tabLst>
                <a:tab pos="469265" algn="l"/>
              </a:tabLst>
            </a:pPr>
            <a:r>
              <a:rPr u="sng" spc="-10" dirty="0">
                <a:uFill>
                  <a:solidFill>
                    <a:srgbClr val="000000"/>
                  </a:solidFill>
                </a:uFill>
                <a:hlinkClick r:id="rId5"/>
              </a:rPr>
              <a:t>agllima@ufba.br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Apresentação</a:t>
            </a: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84461" y="783313"/>
            <a:ext cx="5100120" cy="528908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341E0E-1B6D-A6F7-D0F6-1AAFABB77FE8}"/>
              </a:ext>
            </a:extLst>
          </p:cNvPr>
          <p:cNvSpPr txBox="1"/>
          <p:nvPr/>
        </p:nvSpPr>
        <p:spPr>
          <a:xfrm>
            <a:off x="1128776" y="609600"/>
            <a:ext cx="107442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800" b="1" dirty="0"/>
              <a:t>O que são </a:t>
            </a:r>
            <a:r>
              <a:rPr lang="pt-BR" sz="3800" b="1" dirty="0" err="1"/>
              <a:t>Generics</a:t>
            </a:r>
            <a:r>
              <a:rPr lang="pt-BR" sz="3800" b="1" dirty="0"/>
              <a:t>?</a:t>
            </a:r>
          </a:p>
          <a:p>
            <a:endParaRPr lang="pt-BR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800" dirty="0" err="1"/>
              <a:t>Generics</a:t>
            </a:r>
            <a:r>
              <a:rPr lang="pt-BR" sz="3800" dirty="0"/>
              <a:t> (ou “tipos genéricos”) foram introduzidos no Java 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800" dirty="0"/>
              <a:t>Permitem criar classes, interfaces e métodos que podem receber tipos como parâmetro.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800" dirty="0"/>
              <a:t>Tornam o código mais seguro (</a:t>
            </a:r>
            <a:r>
              <a:rPr lang="pt-BR" sz="3800" dirty="0" err="1"/>
              <a:t>type-safety</a:t>
            </a:r>
            <a:r>
              <a:rPr lang="pt-BR" sz="3800" dirty="0"/>
              <a:t>) e reduzem a necessidade de </a:t>
            </a:r>
            <a:r>
              <a:rPr lang="pt-BR" sz="3800" dirty="0" err="1"/>
              <a:t>casts</a:t>
            </a:r>
            <a:r>
              <a:rPr lang="pt-BR" sz="3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C30245-A001-B8F6-FA58-C222F6E62CD8}"/>
              </a:ext>
            </a:extLst>
          </p:cNvPr>
          <p:cNvSpPr txBox="1"/>
          <p:nvPr/>
        </p:nvSpPr>
        <p:spPr>
          <a:xfrm>
            <a:off x="1066800" y="382012"/>
            <a:ext cx="103632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800" b="1" dirty="0"/>
              <a:t>Vantagens dos </a:t>
            </a:r>
            <a:r>
              <a:rPr lang="pt-BR" sz="3800" b="1" dirty="0" err="1"/>
              <a:t>Generics</a:t>
            </a:r>
            <a:endParaRPr lang="pt-BR" sz="3800" b="1" dirty="0"/>
          </a:p>
          <a:p>
            <a:endParaRPr lang="pt-BR" sz="1000" b="1" dirty="0"/>
          </a:p>
          <a:p>
            <a:pPr>
              <a:buFont typeface="+mj-lt"/>
              <a:buAutoNum type="arabicPeriod"/>
            </a:pPr>
            <a:r>
              <a:rPr lang="pt-BR" sz="3800" b="1" dirty="0" err="1"/>
              <a:t>Type-safety</a:t>
            </a:r>
            <a:r>
              <a:rPr lang="pt-BR" sz="3800" dirty="0"/>
              <a:t>: Evita erros de tipo em tempo de execução.</a:t>
            </a:r>
          </a:p>
          <a:p>
            <a:pPr>
              <a:buFont typeface="+mj-lt"/>
              <a:buAutoNum type="arabicPeriod"/>
            </a:pPr>
            <a:r>
              <a:rPr lang="pt-BR" sz="3800" b="1" dirty="0"/>
              <a:t>Reutilização de Código</a:t>
            </a:r>
            <a:r>
              <a:rPr lang="pt-BR" sz="3800" dirty="0"/>
              <a:t>: Uma mesma classe/método pode trabalhar com diferentes tipos.</a:t>
            </a:r>
          </a:p>
          <a:p>
            <a:pPr>
              <a:buFont typeface="+mj-lt"/>
              <a:buAutoNum type="arabicPeriod"/>
            </a:pPr>
            <a:r>
              <a:rPr lang="pt-BR" sz="3800" b="1" dirty="0"/>
              <a:t>Redução de </a:t>
            </a:r>
            <a:r>
              <a:rPr lang="pt-BR" sz="3800" b="1" dirty="0" err="1"/>
              <a:t>Casts</a:t>
            </a:r>
            <a:r>
              <a:rPr lang="pt-BR" sz="3800" dirty="0"/>
              <a:t>: Não precisamos mais converter tipos ao obter objetos da coleção.</a:t>
            </a:r>
          </a:p>
          <a:p>
            <a:pPr>
              <a:buFont typeface="+mj-lt"/>
              <a:buAutoNum type="arabicPeriod"/>
            </a:pPr>
            <a:r>
              <a:rPr lang="pt-BR" sz="3800" b="1" dirty="0"/>
              <a:t>Legibilidade</a:t>
            </a:r>
            <a:r>
              <a:rPr lang="pt-BR" sz="3800" dirty="0"/>
              <a:t>: O código fica mais claro sobre qual tipo está sendo usado.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D22499-81A3-DABC-5ACF-9DE789F1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97188"/>
            <a:ext cx="879118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simples de Classe Genérica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" name="Imagem 7" descr="Texto, Carta&#10;&#10;Descrição gerada automaticamente">
            <a:extLst>
              <a:ext uri="{FF2B5EF4-FFF2-40B4-BE49-F238E27FC236}">
                <a16:creationId xmlns:a16="http://schemas.microsoft.com/office/drawing/2014/main" id="{AC010E6C-FBC1-C543-10FB-996969FDE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9" y="1828800"/>
            <a:ext cx="8714989" cy="3974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D22499-81A3-DABC-5ACF-9DE789F1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4800"/>
            <a:ext cx="979306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de Classe Genérica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 </a:t>
            </a: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Caixa</a:t>
            </a: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usada com diferentes tipos: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406D96D7-BEF5-C100-17B8-BCFF8F18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32" y="2667000"/>
            <a:ext cx="7696200" cy="3517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17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F7F29-ACDE-0294-26AA-1F1AE475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838200"/>
            <a:ext cx="71628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 Coleções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 com </a:t>
            </a:r>
            <a:r>
              <a:rPr kumimoji="0" lang="pt-BR" altLang="pt-BR" sz="3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</a:t>
            </a: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&lt;T&gt;</a:t>
            </a: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pt-BR" altLang="pt-BR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6A9ABEF-F585-9456-46F9-714D20100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6" y="2590800"/>
            <a:ext cx="8348267" cy="25196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22A86F-7418-3D9F-BA57-671BAF75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1000"/>
            <a:ext cx="77724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Métodos Genéricos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Definição de método genérico: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3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DCADFBFE-13AA-6FD8-C1B7-9AAD60104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2200"/>
            <a:ext cx="9623580" cy="2431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F41909-F7BA-77D7-E582-3BE0ABAEB4A8}"/>
              </a:ext>
            </a:extLst>
          </p:cNvPr>
          <p:cNvSpPr txBox="1"/>
          <p:nvPr/>
        </p:nvSpPr>
        <p:spPr>
          <a:xfrm>
            <a:off x="1066800" y="76200"/>
            <a:ext cx="60944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800" dirty="0"/>
              <a:t>Exemplo de Método Genérico</a:t>
            </a:r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54C9F67-84B0-8868-62E0-5AF83082F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24000"/>
            <a:ext cx="6248400" cy="455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426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MS UI Gothic</vt:lpstr>
      <vt:lpstr>Arial</vt:lpstr>
      <vt:lpstr>Arial Unicode MS</vt:lpstr>
      <vt:lpstr>Wingdings</vt:lpstr>
      <vt:lpstr>Office Theme</vt:lpstr>
      <vt:lpstr>POO – JAVA 21</vt:lpstr>
      <vt:lpstr>Apresentação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Raphael</dc:creator>
  <cp:lastModifiedBy>ALEX GONDIM</cp:lastModifiedBy>
  <cp:revision>2</cp:revision>
  <dcterms:created xsi:type="dcterms:W3CDTF">2025-01-16T20:52:18Z</dcterms:created>
  <dcterms:modified xsi:type="dcterms:W3CDTF">2025-01-20T21:36:09Z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2025-01-16T00:00:00Z</vt:filetime>
  </property>
  <property fmtid="{D5CDD505-2E9C-101B-9397-08002B2CF9AE}" pid="5" name="Producer">
    <vt:lpwstr>Microsoft® PowerPoint® LTSC</vt:lpwstr>
  </property>
</Properties>
</file>