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1" r:id="rId4"/>
    <p:sldId id="264" r:id="rId5"/>
    <p:sldId id="271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C9B555-72D0-4767-B994-E3A4A8B0431F}">
          <p14:sldIdLst>
            <p14:sldId id="256"/>
            <p14:sldId id="269"/>
            <p14:sldId id="261"/>
            <p14:sldId id="264"/>
            <p14:sldId id="271"/>
            <p14:sldId id="265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8549-EC30-3B29-7FCA-93EF51A7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B82ED-F570-20F3-8A3A-8F5EA319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7EC5-497D-47D2-F608-B4C80C0C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E54C-DE58-60DC-669E-8FF80B3F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A5A9-9089-0348-025A-1DEF2D68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EB65-71F0-9CE0-ED21-7EBF6E73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8AB5E-C988-C4DD-3C5C-484ABE421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528CB-3430-2C40-0711-751D3612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D08D-2E92-E183-705A-3225C1ED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2091-0694-D72F-487A-283B7ADB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C8168-4965-B698-C62F-8A82BB5E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B3A62-D6C7-704A-D5E7-9E546153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2E3C-C963-AF51-BA83-3B6B1FBE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90136-834F-FE67-194C-1A94BC08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FEDD4-4D5D-DF47-3E28-6AB0782B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9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3616-341A-C10F-4F76-7B5E8E20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2A3E-5DE4-0E5C-00C4-038E9E1E8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F7CB-6973-A421-9140-E90C64BB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AD67-6EDF-FAC5-57C0-9B3AB1C4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057A-BD95-4234-F94F-A96B36DA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4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8BC8-5D2D-8BE9-EA0E-0AEE2754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69677-3A5B-3E3B-967E-2631EE23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29AD-484E-DB3A-B2EE-226A78D4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9B9E-83F3-99D3-EE83-07500CE5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97A5-5B3D-D453-3F1C-3F37F31D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CAD4-8C20-0010-3F62-A084E91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F908-7526-E232-BA53-5E115F736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07EA8-154D-D486-0B0A-3E27ED651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4AF01-65D5-EA59-401F-6CFE1A3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8F63C-CE35-A60C-B33E-DA0FCFBA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04F9-34C7-DE4E-303F-B89AB278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0427-4D95-383E-0CA6-E071856F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FA26-C347-53C6-0313-85566EB3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545EE-8330-1984-3EF9-045A00501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78744-DA74-A04B-D0FB-4185D8EA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8AB11-37C4-C8D1-04B3-19316BB39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EEA70-650D-ADCB-868A-952F87AC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DE897-6C67-91D1-90FD-2EC72297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D8A26-419C-FD92-3EF0-3C8DD7DB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4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4148-1FA2-4D8B-C551-3B2D1F0B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466E2-EBBC-8752-6F71-3E058390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FD06-E98D-6C49-F99F-E4364BD5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17F46-DD20-7873-5FC1-41482AE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7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FA330-6353-517C-8541-F4B3BCB2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5ACCE-D341-6FC8-FFDD-85ADA3BB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38264-6ED7-31D3-62DF-54742AC2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57CB-AFD2-5A62-9A5F-5C26A052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D7C2C-7120-1A10-D93A-BB45ACD3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E0E96-A842-B411-7EB4-E71CD38E2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4FF15-854F-EE98-9249-2692CEC2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BA85B-379A-F21B-263F-6AD0E9ED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826FA-39A3-54FF-9560-349A529F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EC3F-EAB2-0EA7-4983-A6D1E084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0A607-B6AB-E121-37C3-6864D86B1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B21BA-B29C-71CE-9A9A-69836FC3A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F464-598E-3EA9-9E87-9D20482C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E6509-3961-86E3-3AFA-BDC82501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AF6B-9B83-DD54-5447-A4BB4175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7EBF9-C0BB-3B6C-603E-83C6E9A4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5E442-7A08-AE4B-15E6-ACF71DAF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A8192-2F9C-2FE8-244E-34222A48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4082C-A9BA-4320-A3CD-B7D11338DBA7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1CB4-2BFE-4687-1253-CD41289F8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1F42-07DD-B893-C364-E75EAB5F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DF029-1D33-4A31-9081-3A76CAC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FF23-242C-5138-E3B0-51823B58D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717"/>
            <a:ext cx="9144000" cy="1039483"/>
          </a:xfrm>
        </p:spPr>
        <p:txBody>
          <a:bodyPr>
            <a:normAutofit/>
          </a:bodyPr>
          <a:lstStyle/>
          <a:p>
            <a:r>
              <a:rPr lang="el-GR" dirty="0"/>
              <a:t>Διπλωματική Εργασία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C4DAD-CF04-2DCB-48F6-0CAF000C5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6332"/>
            <a:ext cx="9144000" cy="3157268"/>
          </a:xfrm>
        </p:spPr>
        <p:txBody>
          <a:bodyPr>
            <a:normAutofit/>
          </a:bodyPr>
          <a:lstStyle/>
          <a:p>
            <a:br>
              <a:rPr lang="el-GR" sz="2600" dirty="0"/>
            </a:br>
            <a:r>
              <a:rPr lang="el-GR" sz="2600" dirty="0"/>
              <a:t>Τίτλος: </a:t>
            </a:r>
            <a:r>
              <a:rPr lang="el-GR" sz="2600" dirty="0">
                <a:effectLst/>
              </a:rPr>
              <a:t>Βελτιστοποίηση της ενεργειακής απόδοσης των δικτύων επικοινωνίας με συσκευές μηδενικής-ενέργειας</a:t>
            </a:r>
          </a:p>
          <a:p>
            <a:r>
              <a:rPr lang="el-GR" dirty="0"/>
              <a:t>Όνομα: Γούλιαρος Αντωνιάδης Αλέξανδρος</a:t>
            </a:r>
          </a:p>
          <a:p>
            <a:r>
              <a:rPr lang="el-GR" dirty="0"/>
              <a:t>ΑΕΜ:7869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731B-E742-C1AF-B230-8054E252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BA5F6-4C4D-E5C5-D692-CD66BB7A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63774" y="2277373"/>
            <a:ext cx="3838754" cy="389958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l-GR" dirty="0"/>
              <a:t>Αύξηση κυκλωματικής ισχύς</a:t>
            </a:r>
          </a:p>
          <a:p>
            <a:pPr algn="ctr"/>
            <a:endParaRPr lang="el-GR" dirty="0"/>
          </a:p>
          <a:p>
            <a:pPr marL="0" indent="0" algn="ctr">
              <a:buNone/>
            </a:pPr>
            <a:r>
              <a:rPr lang="el-GR" dirty="0"/>
              <a:t>    Αύξηση της ισχύς μεταφοράς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Οσο πέφτει η ποιότητα επικοινωνίας τοσο αυξάνεται η ισχύς μεταφοράς</a:t>
            </a:r>
            <a:endParaRPr lang="en-US" dirty="0"/>
          </a:p>
        </p:txBody>
      </p:sp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909AE495-BBB3-BFCD-BA97-00862BA13E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90229"/>
            <a:ext cx="6822058" cy="5036449"/>
          </a:xfr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DC95D1C-641E-7925-0103-E769F646A198}"/>
              </a:ext>
            </a:extLst>
          </p:cNvPr>
          <p:cNvSpPr/>
          <p:nvPr/>
        </p:nvSpPr>
        <p:spPr>
          <a:xfrm>
            <a:off x="9570029" y="3155622"/>
            <a:ext cx="226243" cy="273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2BC2-3CA9-24DA-DA82-BB00ECE1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427160-4D5A-E00A-5325-0777EDDF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33" y="1631187"/>
            <a:ext cx="6469810" cy="4852357"/>
          </a:xfrm>
        </p:spPr>
      </p:pic>
    </p:spTree>
    <p:extLst>
      <p:ext uri="{BB962C8B-B14F-4D97-AF65-F5344CB8AC3E}">
        <p14:creationId xmlns:p14="http://schemas.microsoft.com/office/powerpoint/2010/main" val="133733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9097-3B35-B69C-053B-23D064D4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8DE3F7-DFF8-8337-5A59-87A1AD2A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89" y="1535219"/>
            <a:ext cx="6288655" cy="4716491"/>
          </a:xfrm>
        </p:spPr>
      </p:pic>
    </p:spTree>
    <p:extLst>
      <p:ext uri="{BB962C8B-B14F-4D97-AF65-F5344CB8AC3E}">
        <p14:creationId xmlns:p14="http://schemas.microsoft.com/office/powerpoint/2010/main" val="3656151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EEDC-826E-17EF-C10B-51B6CDED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3961"/>
            <a:ext cx="10515600" cy="3959526"/>
          </a:xfrm>
        </p:spPr>
        <p:txBody>
          <a:bodyPr>
            <a:noAutofit/>
          </a:bodyPr>
          <a:lstStyle/>
          <a:p>
            <a:pPr algn="ctr"/>
            <a:r>
              <a:rPr lang="el-GR" sz="5000" dirty="0"/>
              <a:t>Τέλος Παρουσίασης</a:t>
            </a:r>
            <a:br>
              <a:rPr lang="el-GR" sz="5000" dirty="0"/>
            </a:br>
            <a:br>
              <a:rPr lang="el-GR" sz="5000" dirty="0"/>
            </a:br>
            <a:r>
              <a:rPr lang="el-GR" sz="5000" dirty="0"/>
              <a:t>Ευχαριστώ πολύ για τον χρόνο σας</a:t>
            </a:r>
            <a:br>
              <a:rPr lang="en-US" sz="5000" dirty="0"/>
            </a:b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739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2734-1801-56B5-DA7F-464EE88F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Ασύρματη Μεταφορά Ισχύος </a:t>
            </a:r>
            <a:r>
              <a:rPr lang="en-US" dirty="0"/>
              <a:t>(WPT)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F29E-B9A1-A84F-37B2-52FABFF3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Ανακαλήφθηκε από τον Νίκολα Τέσλα, 1890</a:t>
            </a:r>
          </a:p>
          <a:p>
            <a:r>
              <a:rPr lang="el-GR" dirty="0"/>
              <a:t>Πρώιμες προσπάθειες μελέτης</a:t>
            </a:r>
          </a:p>
          <a:p>
            <a:pPr lvl="1"/>
            <a:r>
              <a:rPr lang="el-GR" dirty="0"/>
              <a:t>μεγάλη απόσταση μετάδοσης, υψηλή ισχύς</a:t>
            </a:r>
          </a:p>
          <a:p>
            <a:pPr lvl="1"/>
            <a:r>
              <a:rPr lang="el-GR" dirty="0"/>
              <a:t>χαμηλή απόδοση, ανησυχία για την υγεία</a:t>
            </a:r>
          </a:p>
          <a:p>
            <a:r>
              <a:rPr lang="el-GR" dirty="0"/>
              <a:t>Δύο διακριτές περιοχές:</a:t>
            </a:r>
          </a:p>
          <a:p>
            <a:pPr lvl="1"/>
            <a:r>
              <a:rPr lang="el-GR" dirty="0"/>
              <a:t>Κοντινό Πεδίο</a:t>
            </a:r>
          </a:p>
          <a:p>
            <a:pPr lvl="1"/>
            <a:r>
              <a:rPr lang="el-GR" dirty="0"/>
              <a:t>Μακρινό Πεδίο</a:t>
            </a:r>
          </a:p>
          <a:p>
            <a:r>
              <a:rPr lang="el-GR" dirty="0"/>
              <a:t>Μετάδοση ηλεκτρικής ενέργειας μέσω Η/Μ πεδίων</a:t>
            </a:r>
          </a:p>
          <a:p>
            <a:r>
              <a:rPr lang="el-GR" dirty="0"/>
              <a:t>Χρήσιμη τεχνολογία Συλλογής Ενέργειας (</a:t>
            </a:r>
            <a:r>
              <a:rPr lang="en-US" dirty="0"/>
              <a:t>EH</a:t>
            </a:r>
            <a:r>
              <a:rPr lang="el-GR" dirty="0"/>
              <a:t>)</a:t>
            </a:r>
          </a:p>
          <a:p>
            <a:pPr lvl="1"/>
            <a:r>
              <a:rPr lang="el-GR" dirty="0"/>
              <a:t>Περιορισμοί φυσικών πηγών λόγω της ακανόνιστης φύσης τους</a:t>
            </a:r>
          </a:p>
          <a:p>
            <a:r>
              <a:rPr lang="el-GR" dirty="0"/>
              <a:t>2 τρόποι συλλογής της πρασινης ενέργειας</a:t>
            </a:r>
          </a:p>
          <a:p>
            <a:pPr lvl="1"/>
            <a:r>
              <a:rPr lang="el-GR" dirty="0"/>
              <a:t>σήματα περιβάλλοντος</a:t>
            </a:r>
          </a:p>
          <a:p>
            <a:pPr lvl="1"/>
            <a:r>
              <a:rPr lang="el-GR" dirty="0"/>
              <a:t>ελεγχόμενη πηγή ενέργειας</a:t>
            </a:r>
          </a:p>
          <a:p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5748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E90A-7DFC-8F5C-73F7-34B0FDE9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Ταυτόχρονη μεταφορά ισχύς και πληροφορίας (</a:t>
            </a:r>
            <a:r>
              <a:rPr lang="en-US" dirty="0"/>
              <a:t>SWIPT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D39A4-732E-3867-DFA0-F8ECFC4B8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925"/>
            <a:ext cx="10515600" cy="3589038"/>
          </a:xfrm>
        </p:spPr>
        <p:txBody>
          <a:bodyPr>
            <a:normAutofit fontScale="92500" lnSpcReduction="20000"/>
          </a:bodyPr>
          <a:lstStyle/>
          <a:p>
            <a:r>
              <a:rPr lang="el-GR" dirty="0"/>
              <a:t>Ειδική Τεχνολογία </a:t>
            </a:r>
            <a:r>
              <a:rPr lang="en-US" dirty="0"/>
              <a:t>WPT</a:t>
            </a:r>
            <a:r>
              <a:rPr lang="el-GR" dirty="0"/>
              <a:t> που αναπτύχθηκε πρόσφατα</a:t>
            </a:r>
          </a:p>
          <a:p>
            <a:r>
              <a:rPr lang="el-GR" dirty="0"/>
              <a:t>Δεν είναι δυνατη η </a:t>
            </a:r>
            <a:r>
              <a:rPr lang="en-US" dirty="0"/>
              <a:t>EH </a:t>
            </a:r>
            <a:r>
              <a:rPr lang="el-GR" dirty="0"/>
              <a:t>και </a:t>
            </a:r>
            <a:r>
              <a:rPr lang="en-US" dirty="0"/>
              <a:t>ID </a:t>
            </a:r>
            <a:r>
              <a:rPr lang="el-GR" dirty="0"/>
              <a:t>στο ίδιο λαμβανόμενο σήμα</a:t>
            </a:r>
          </a:p>
          <a:p>
            <a:r>
              <a:rPr lang="el-GR" dirty="0"/>
              <a:t>Μέθοδοι διαίρεσης της συλλογής ενέργειας, μετάδοσης δεδομένων</a:t>
            </a:r>
          </a:p>
          <a:p>
            <a:pPr lvl="1"/>
            <a:r>
              <a:rPr lang="el-GR" dirty="0"/>
              <a:t>Χωρισμός στα δύο</a:t>
            </a:r>
          </a:p>
          <a:p>
            <a:pPr lvl="1"/>
            <a:r>
              <a:rPr lang="el-GR" dirty="0"/>
              <a:t>Διαφορετικές κεραίες </a:t>
            </a:r>
            <a:r>
              <a:rPr lang="en-US" dirty="0"/>
              <a:t>EH</a:t>
            </a:r>
            <a:r>
              <a:rPr lang="el-GR" dirty="0"/>
              <a:t> και</a:t>
            </a:r>
            <a:r>
              <a:rPr lang="en-US" dirty="0"/>
              <a:t> ID</a:t>
            </a:r>
            <a:r>
              <a:rPr lang="el-GR" dirty="0"/>
              <a:t> στον δέκτη</a:t>
            </a:r>
          </a:p>
          <a:p>
            <a:r>
              <a:rPr lang="el-GR" dirty="0"/>
              <a:t>Αρχιτεκτονικές </a:t>
            </a:r>
            <a:r>
              <a:rPr lang="en-US" dirty="0"/>
              <a:t>SWIPT</a:t>
            </a:r>
          </a:p>
          <a:p>
            <a:pPr lvl="1"/>
            <a:r>
              <a:rPr lang="el-GR" dirty="0"/>
              <a:t>Ξεχωριστός Δέκτης (</a:t>
            </a:r>
            <a:r>
              <a:rPr lang="en-US" dirty="0"/>
              <a:t>SR)</a:t>
            </a:r>
          </a:p>
          <a:p>
            <a:pPr lvl="1"/>
            <a:r>
              <a:rPr lang="el-GR" dirty="0"/>
              <a:t>Εναλλαγής Χρόνου</a:t>
            </a:r>
            <a:r>
              <a:rPr lang="en-US" dirty="0"/>
              <a:t> (TS)</a:t>
            </a:r>
            <a:endParaRPr lang="el-GR" dirty="0"/>
          </a:p>
          <a:p>
            <a:pPr lvl="1"/>
            <a:r>
              <a:rPr lang="el-GR" dirty="0"/>
              <a:t>Δέκτης Διαχωρισμού Ισχύος</a:t>
            </a:r>
            <a:r>
              <a:rPr lang="en-US" dirty="0"/>
              <a:t> (PS)</a:t>
            </a:r>
            <a:endParaRPr lang="el-GR" dirty="0"/>
          </a:p>
          <a:p>
            <a:pPr lvl="1"/>
            <a:r>
              <a:rPr lang="el-GR" dirty="0"/>
              <a:t>Κεραία Εναλλαγής Δέκτη</a:t>
            </a:r>
          </a:p>
        </p:txBody>
      </p:sp>
    </p:spTree>
    <p:extLst>
      <p:ext uri="{BB962C8B-B14F-4D97-AF65-F5344CB8AC3E}">
        <p14:creationId xmlns:p14="http://schemas.microsoft.com/office/powerpoint/2010/main" val="275051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011B-38AF-7192-E3E8-14B4A75D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Μοντέλο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641E-E970-9FAA-5EDA-357EC3A47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Στόχος διπλωματικής</a:t>
            </a:r>
          </a:p>
          <a:p>
            <a:pPr marL="457200" lvl="1" indent="0">
              <a:buNone/>
            </a:pPr>
            <a:r>
              <a:rPr lang="el-GR" dirty="0"/>
              <a:t>   Περιορισμένη ενέργεια στα </a:t>
            </a:r>
            <a:r>
              <a:rPr lang="en-US" dirty="0"/>
              <a:t>WPCN</a:t>
            </a:r>
            <a:br>
              <a:rPr lang="el-GR" dirty="0"/>
            </a:br>
            <a:r>
              <a:rPr lang="el-GR" dirty="0"/>
              <a:t>    αποδοτικά συστήματα ενέργειας</a:t>
            </a:r>
          </a:p>
          <a:p>
            <a:pPr marL="457200" lvl="1" indent="0">
              <a:buNone/>
            </a:pPr>
            <a:r>
              <a:rPr lang="el-GR" dirty="0"/>
              <a:t>    ελαχιστοποίηση της ενέργειας του κάθε χρήστη</a:t>
            </a:r>
          </a:p>
          <a:p>
            <a:r>
              <a:rPr lang="el-GR" dirty="0"/>
              <a:t>Δομή δικτύου επικοινωνίας</a:t>
            </a:r>
          </a:p>
          <a:p>
            <a:r>
              <a:rPr lang="el-GR" dirty="0"/>
              <a:t>Συνολικός χρόνος: χωρίζεται σε </a:t>
            </a:r>
            <a:r>
              <a:rPr lang="en-US" dirty="0"/>
              <a:t>k </a:t>
            </a:r>
            <a:r>
              <a:rPr lang="el-GR" dirty="0"/>
              <a:t>θέσεις χρόνου για τον κάθε χρήστη</a:t>
            </a:r>
          </a:p>
          <a:p>
            <a:r>
              <a:rPr lang="el-GR" dirty="0"/>
              <a:t>Χωρίζουμε την περίοδο σε δύο φάσεις</a:t>
            </a:r>
          </a:p>
          <a:p>
            <a:pPr lvl="1"/>
            <a:r>
              <a:rPr lang="el-GR" dirty="0"/>
              <a:t>Κανάλι άνω ζεύξης για την μετάδοση πληροφορίας:</a:t>
            </a:r>
            <a:br>
              <a:rPr lang="el-GR" dirty="0"/>
            </a:br>
            <a:r>
              <a:rPr lang="el-GR" dirty="0"/>
              <a:t>(1-τ0)Τ</a:t>
            </a:r>
            <a:endParaRPr lang="en-US" dirty="0"/>
          </a:p>
          <a:p>
            <a:pPr lvl="1"/>
            <a:r>
              <a:rPr lang="el-GR" dirty="0"/>
              <a:t>Κανάλι κάτω ζεύξης για την μετάδοση της ισχύς:</a:t>
            </a:r>
            <a:br>
              <a:rPr lang="el-GR" dirty="0"/>
            </a:br>
            <a:r>
              <a:rPr lang="el-GR" dirty="0"/>
              <a:t>τ0Τ</a:t>
            </a:r>
            <a:endParaRPr lang="en-US" dirty="0"/>
          </a:p>
          <a:p>
            <a:endParaRPr lang="el-G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6E8B80-A95F-9B38-713D-BD0B536AD1B7}"/>
              </a:ext>
            </a:extLst>
          </p:cNvPr>
          <p:cNvSpPr/>
          <p:nvPr/>
        </p:nvSpPr>
        <p:spPr>
          <a:xfrm>
            <a:off x="1276709" y="2631056"/>
            <a:ext cx="250167" cy="146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A9253A3-9AFA-9255-AF4A-E6BFA6D85120}"/>
              </a:ext>
            </a:extLst>
          </p:cNvPr>
          <p:cNvSpPr/>
          <p:nvPr/>
        </p:nvSpPr>
        <p:spPr>
          <a:xfrm flipV="1">
            <a:off x="1276709" y="2993363"/>
            <a:ext cx="250167" cy="146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DE6-E2CF-70F3-CE4E-B3B85B5F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Μοντέλο Συστήματος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C645-B00D-9EF5-D4A0-E36A1930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Μέση λαμβανόμενη Ενέργεια</a:t>
            </a:r>
            <a:br>
              <a:rPr lang="el-GR" dirty="0"/>
            </a:br>
            <a:endParaRPr lang="el-GR" dirty="0"/>
          </a:p>
          <a:p>
            <a:endParaRPr lang="el-GR" dirty="0"/>
          </a:p>
          <a:p>
            <a:r>
              <a:rPr lang="el-GR" dirty="0"/>
              <a:t>Μέση ενέργεια ποσοστού αναχώρησης</a:t>
            </a:r>
          </a:p>
          <a:p>
            <a:endParaRPr lang="el-GR" dirty="0"/>
          </a:p>
          <a:p>
            <a:r>
              <a:rPr lang="el-GR" dirty="0"/>
              <a:t>Μέση απόδοση της επικοινωνίας</a:t>
            </a:r>
          </a:p>
          <a:p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5D828-14E8-24E0-C5CD-A6CCDFF20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5" y="2357043"/>
            <a:ext cx="3958559" cy="791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EB588-C9D0-C69E-E245-526D8D9C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30" y="3798065"/>
            <a:ext cx="2994108" cy="315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A61F80-48F0-67F4-EE8B-727CA32D6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738" y="4843287"/>
            <a:ext cx="3385600" cy="92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9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DC93-43EC-0980-F6B6-AE6D8EE5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Διαμόρφωση προβλήματος Ελαχιστοποιήσης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D1E8-471E-F042-FFA2-100FC7E9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Ελαχιστοποιηση ενέργειας ενώ ικανοποιούνται οι </a:t>
            </a:r>
            <a:r>
              <a:rPr lang="en-US" dirty="0"/>
              <a:t>QoS </a:t>
            </a:r>
            <a:r>
              <a:rPr lang="el-GR" dirty="0"/>
              <a:t>των </a:t>
            </a:r>
            <a:r>
              <a:rPr lang="en-US" dirty="0"/>
              <a:t>ZED</a:t>
            </a:r>
            <a:endParaRPr lang="el-GR" dirty="0"/>
          </a:p>
          <a:p>
            <a:r>
              <a:rPr lang="el-GR" dirty="0"/>
              <a:t>Εξέταση ως προς μία χρονοθυρίδα</a:t>
            </a:r>
          </a:p>
          <a:p>
            <a:r>
              <a:rPr lang="el-GR" dirty="0"/>
              <a:t>Ενέργεια </a:t>
            </a:r>
            <a:r>
              <a:rPr lang="en-US" dirty="0"/>
              <a:t>ZED</a:t>
            </a:r>
            <a:r>
              <a:rPr lang="el-GR" dirty="0"/>
              <a:t> μόνο</a:t>
            </a:r>
            <a:r>
              <a:rPr lang="en-US" dirty="0"/>
              <a:t> </a:t>
            </a:r>
            <a:r>
              <a:rPr lang="el-GR" dirty="0"/>
              <a:t>άπο </a:t>
            </a:r>
            <a:r>
              <a:rPr lang="en-US" dirty="0"/>
              <a:t>WPT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l-GR" dirty="0"/>
              <a:t>ελαχιστοποίηση μέση ενέργειας συλλογής</a:t>
            </a:r>
          </a:p>
          <a:p>
            <a:r>
              <a:rPr lang="el-GR" dirty="0"/>
              <a:t>Παράμετρος χρονομερισμού η μεταβλητή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63B75A-E2BD-DB96-0CFD-01DC6A3A3A11}"/>
              </a:ext>
            </a:extLst>
          </p:cNvPr>
          <p:cNvSpPr/>
          <p:nvPr/>
        </p:nvSpPr>
        <p:spPr>
          <a:xfrm>
            <a:off x="2915728" y="3429000"/>
            <a:ext cx="163902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5A26-644F-B361-E475-1646B144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Διαμόρφωση Περιορισμών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BBA0-8028-1A78-B66B-7494BC42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C1: </a:t>
            </a:r>
            <a:r>
              <a:rPr lang="el-GR" dirty="0"/>
              <a:t>Ικανοποίηση της ποιότητας λειτουργίας των </a:t>
            </a:r>
            <a:r>
              <a:rPr lang="en-US" dirty="0"/>
              <a:t>ZED</a:t>
            </a:r>
          </a:p>
          <a:p>
            <a:r>
              <a:rPr lang="en-US" dirty="0"/>
              <a:t>C2: </a:t>
            </a:r>
            <a:r>
              <a:rPr lang="el-GR" dirty="0"/>
              <a:t>Ουρά ενέργειας σταθερή</a:t>
            </a:r>
          </a:p>
          <a:p>
            <a:r>
              <a:rPr lang="en-US" dirty="0"/>
              <a:t>C3: </a:t>
            </a:r>
            <a:r>
              <a:rPr lang="el-GR" dirty="0"/>
              <a:t>Τιμές παράμετρος χρονομερισμού και χρόνου μετάδοσης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28EF2-B32B-30AC-398D-598088908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9" y="3429000"/>
            <a:ext cx="558602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921C-284F-14BA-FDCF-9FB4FBD4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</p:spPr>
        <p:txBody>
          <a:bodyPr/>
          <a:lstStyle/>
          <a:p>
            <a:r>
              <a:rPr lang="el-GR" dirty="0"/>
              <a:t>Μετατροπή από </a:t>
            </a:r>
            <a:r>
              <a:rPr lang="en-US" dirty="0"/>
              <a:t>non-convex </a:t>
            </a:r>
            <a:r>
              <a:rPr lang="el-GR" dirty="0"/>
              <a:t>σε </a:t>
            </a:r>
            <a:r>
              <a:rPr lang="en-US" dirty="0"/>
              <a:t>convex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138F3B-B586-4EA8-F1F3-EF300403C5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12" y="4511615"/>
            <a:ext cx="5043213" cy="191570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5682-9D15-0673-86BD-7FCE1A211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1214" y="1482568"/>
            <a:ext cx="5391511" cy="302904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Λογαριθμίζουμε</a:t>
            </a:r>
          </a:p>
          <a:p>
            <a:r>
              <a:rPr lang="el-GR" dirty="0"/>
              <a:t>Έλεγχος κυρτότητας</a:t>
            </a:r>
          </a:p>
          <a:p>
            <a:pPr lvl="1"/>
            <a:r>
              <a:rPr lang="el-GR" dirty="0"/>
              <a:t>Εσσιανός πινακας</a:t>
            </a:r>
          </a:p>
          <a:p>
            <a:pPr lvl="1"/>
            <a:r>
              <a:rPr lang="el-GR" dirty="0"/>
              <a:t>Δεύτερη παράγωγος</a:t>
            </a:r>
          </a:p>
          <a:p>
            <a:r>
              <a:rPr lang="el-GR" dirty="0"/>
              <a:t>Ορισμός εκθετικών μεταβλητών:</a:t>
            </a:r>
          </a:p>
          <a:p>
            <a:endParaRPr lang="el-GR" dirty="0"/>
          </a:p>
          <a:p>
            <a:r>
              <a:rPr lang="en-US" dirty="0"/>
              <a:t>Convex </a:t>
            </a:r>
            <a:r>
              <a:rPr lang="el-GR" dirty="0"/>
              <a:t>Προβλημα</a:t>
            </a:r>
          </a:p>
          <a:p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37061-24A0-3918-1B2E-6B4B1AEE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49" y="2595908"/>
            <a:ext cx="2604548" cy="12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2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1990-AE54-6D1C-D410-77728B42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5" name="Content Placeholder 4" descr="Chart">
            <a:extLst>
              <a:ext uri="{FF2B5EF4-FFF2-40B4-BE49-F238E27FC236}">
                <a16:creationId xmlns:a16="http://schemas.microsoft.com/office/drawing/2014/main" id="{6125BE8D-9CFD-8D84-7956-9EFA8041D5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5" y="1451480"/>
            <a:ext cx="7709660" cy="526983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69FBF-985F-A31A-9EA2-40DF8426B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20553" y="1923069"/>
            <a:ext cx="4364610" cy="4215182"/>
          </a:xfrm>
        </p:spPr>
        <p:txBody>
          <a:bodyPr/>
          <a:lstStyle/>
          <a:p>
            <a:r>
              <a:rPr lang="el-GR" dirty="0"/>
              <a:t>Βελτίωση καναλιού επικοινωνίας</a:t>
            </a:r>
          </a:p>
          <a:p>
            <a:endParaRPr lang="el-GR" dirty="0"/>
          </a:p>
          <a:p>
            <a:pPr marL="0" indent="0">
              <a:buNone/>
            </a:pPr>
            <a:r>
              <a:rPr lang="el-GR" dirty="0"/>
              <a:t>   Μείωση ισχύς μεταφοράς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26C6421-5531-DF75-AEB3-44CEC0DCEBD5}"/>
              </a:ext>
            </a:extLst>
          </p:cNvPr>
          <p:cNvSpPr/>
          <p:nvPr/>
        </p:nvSpPr>
        <p:spPr>
          <a:xfrm>
            <a:off x="8795208" y="2803650"/>
            <a:ext cx="226244" cy="229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1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350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Διπλωματική Εργασία</vt:lpstr>
      <vt:lpstr>Ασύρματη Μεταφορά Ισχύος (WPT)</vt:lpstr>
      <vt:lpstr>Ταυτόχρονη μεταφορά ισχύς και πληροφορίας (SWIPT)</vt:lpstr>
      <vt:lpstr>Μοντέλο Συστήματος</vt:lpstr>
      <vt:lpstr>Μοντέλο Συστήματος</vt:lpstr>
      <vt:lpstr>Διαμόρφωση προβλήματος Ελαχιστοποιήσης</vt:lpstr>
      <vt:lpstr>Διαμόρφωση Περιορισμών </vt:lpstr>
      <vt:lpstr>Μετατροπή από non-convex σε convex</vt:lpstr>
      <vt:lpstr>Αποτελέσματα</vt:lpstr>
      <vt:lpstr>Αποτελέσματα</vt:lpstr>
      <vt:lpstr>Αποτελέσματα</vt:lpstr>
      <vt:lpstr>Αποτελέσματα</vt:lpstr>
      <vt:lpstr>Τέλος Παρουσίασης  Ευχαριστώ πολύ για τον χρόνο σας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 Συλλογή Ενέργειας</dc:title>
  <dc:creator>alex goul</dc:creator>
  <cp:lastModifiedBy>alex goul</cp:lastModifiedBy>
  <cp:revision>9</cp:revision>
  <dcterms:created xsi:type="dcterms:W3CDTF">2022-10-09T17:55:13Z</dcterms:created>
  <dcterms:modified xsi:type="dcterms:W3CDTF">2022-11-22T10:05:53Z</dcterms:modified>
</cp:coreProperties>
</file>