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58" r:id="rId4"/>
    <p:sldId id="292" r:id="rId5"/>
    <p:sldId id="290" r:id="rId6"/>
    <p:sldId id="293" r:id="rId7"/>
    <p:sldId id="270" r:id="rId8"/>
    <p:sldId id="299" r:id="rId9"/>
    <p:sldId id="294" r:id="rId10"/>
    <p:sldId id="298" r:id="rId11"/>
    <p:sldId id="295" r:id="rId12"/>
    <p:sldId id="263" r:id="rId13"/>
    <p:sldId id="264" r:id="rId14"/>
    <p:sldId id="276" r:id="rId15"/>
    <p:sldId id="308" r:id="rId16"/>
    <p:sldId id="277" r:id="rId17"/>
    <p:sldId id="279" r:id="rId18"/>
    <p:sldId id="297" r:id="rId19"/>
    <p:sldId id="278" r:id="rId20"/>
    <p:sldId id="280" r:id="rId21"/>
    <p:sldId id="265" r:id="rId22"/>
    <p:sldId id="281" r:id="rId23"/>
    <p:sldId id="267" r:id="rId24"/>
    <p:sldId id="266" r:id="rId25"/>
    <p:sldId id="282" r:id="rId26"/>
    <p:sldId id="268" r:id="rId27"/>
    <p:sldId id="307" r:id="rId28"/>
    <p:sldId id="269" r:id="rId29"/>
    <p:sldId id="305" r:id="rId30"/>
    <p:sldId id="306" r:id="rId31"/>
    <p:sldId id="300" r:id="rId32"/>
    <p:sldId id="301" r:id="rId33"/>
    <p:sldId id="302" r:id="rId34"/>
    <p:sldId id="303" r:id="rId35"/>
    <p:sldId id="304" r:id="rId36"/>
    <p:sldId id="310" r:id="rId37"/>
    <p:sldId id="311" r:id="rId38"/>
    <p:sldId id="312" r:id="rId39"/>
    <p:sldId id="315" r:id="rId40"/>
    <p:sldId id="314" r:id="rId41"/>
    <p:sldId id="313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83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69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59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9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 smtClean="0">
                <a:solidFill>
                  <a:srgbClr val="666666"/>
                </a:solidFill>
                <a:latin typeface="Arial" charset="0"/>
                <a:ea typeface="Microsoft YaHei" charset="-122"/>
              </a:rPr>
              <a:t>PRÉSENTATION CS GROUP</a:t>
            </a:r>
            <a:endParaRPr lang="fr-FR" sz="800" dirty="0">
              <a:solidFill>
                <a:srgbClr val="666666"/>
              </a:solidFill>
              <a:latin typeface="Arial" charset="0"/>
              <a:ea typeface="Microsoft YaHei" charset="-122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 smtClean="0">
                <a:solidFill>
                  <a:srgbClr val="076889"/>
                </a:solidFill>
                <a:latin typeface="Arial" charset="0"/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latin typeface="Arial" charset="0"/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latin typeface="Arial" charset="0"/>
              <a:ea typeface="Microsoft YaHei" charset="-122"/>
            </a:endParaRP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56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9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13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2" y="2191061"/>
            <a:ext cx="9143999" cy="466693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6" name="Connecteur droit 25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-1588" y="6246599"/>
            <a:ext cx="9144000" cy="24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7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3918360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38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7108" y="4449831"/>
            <a:ext cx="6079108" cy="497847"/>
          </a:xfrm>
        </p:spPr>
        <p:txBody>
          <a:bodyPr anchor="b">
            <a:no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 TEXTE : SOUS TITRE, INTERVENANT, DATE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2180335" y="6214469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076889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pic>
        <p:nvPicPr>
          <p:cNvPr id="11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 userDrawn="1"/>
        </p:nvGrpSpPr>
        <p:grpSpPr>
          <a:xfrm>
            <a:off x="0" y="2218445"/>
            <a:ext cx="9144000" cy="4666939"/>
            <a:chOff x="628742" y="1442761"/>
            <a:chExt cx="9144000" cy="3500204"/>
          </a:xfrm>
        </p:grpSpPr>
        <p:pic>
          <p:nvPicPr>
            <p:cNvPr id="3" name="Imag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42" y="1443311"/>
              <a:ext cx="9144000" cy="349910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628743" y="1442761"/>
              <a:ext cx="9143999" cy="350020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3525011"/>
            <a:ext cx="9144000" cy="1824204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501341"/>
            <a:ext cx="9144000" cy="384043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3918360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1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7108" y="4449831"/>
            <a:ext cx="6079108" cy="497847"/>
          </a:xfrm>
        </p:spPr>
        <p:txBody>
          <a:bodyPr anchor="b">
            <a:no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 TEXTE : SOUS TITRE, INTERVENANT, DATE</a:t>
            </a: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2174796" y="6536527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pic>
        <p:nvPicPr>
          <p:cNvPr id="19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2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2" y="2191061"/>
            <a:ext cx="9143999" cy="466693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6" name="Connecteur droit 25"/>
          <p:cNvCxnSpPr/>
          <p:nvPr userDrawn="1"/>
        </p:nvCxnSpPr>
        <p:spPr>
          <a:xfrm>
            <a:off x="406987" y="3166649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3149581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8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7108" y="3813043"/>
            <a:ext cx="6079108" cy="1317695"/>
          </a:xfrm>
        </p:spPr>
        <p:txBody>
          <a:bodyPr anchor="b">
            <a:noAutofit/>
          </a:bodyPr>
          <a:lstStyle>
            <a:lvl1pPr marL="2857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 TEXTE</a:t>
            </a:r>
          </a:p>
          <a:p>
            <a:pPr lvl="0"/>
            <a:r>
              <a:rPr lang="fr-FR" dirty="0" smtClean="0"/>
              <a:t>MODIFIEZ LE TEXTE</a:t>
            </a:r>
          </a:p>
          <a:p>
            <a:pPr lvl="0"/>
            <a:r>
              <a:rPr lang="fr-FR" dirty="0" smtClean="0"/>
              <a:t>MODIFIEZ LE TEXTE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588" y="6246599"/>
            <a:ext cx="9144000" cy="24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2180335" y="6214469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076889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pic>
        <p:nvPicPr>
          <p:cNvPr id="14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81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2852936"/>
            <a:ext cx="9143999" cy="3168352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4067267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693107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7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2852936"/>
            <a:ext cx="9144000" cy="3169920"/>
            <a:chOff x="0" y="2181882"/>
            <a:chExt cx="9144000" cy="2377440"/>
          </a:xfrm>
        </p:grpSpPr>
        <p:pic>
          <p:nvPicPr>
            <p:cNvPr id="2" name="Image 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81882"/>
              <a:ext cx="9144000" cy="237744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1" y="2182470"/>
              <a:ext cx="9143999" cy="237626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525011"/>
            <a:ext cx="9144000" cy="1824204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4067267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693107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1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7200" y="1111283"/>
            <a:ext cx="8229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4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0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990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0"/>
          </p:nvPr>
        </p:nvSpPr>
        <p:spPr>
          <a:xfrm>
            <a:off x="4746500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7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1"/>
          </p:nvPr>
        </p:nvSpPr>
        <p:spPr>
          <a:xfrm>
            <a:off x="718961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2"/>
          </p:nvPr>
        </p:nvSpPr>
        <p:spPr>
          <a:xfrm>
            <a:off x="4716016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3"/>
          </p:nvPr>
        </p:nvSpPr>
        <p:spPr>
          <a:xfrm>
            <a:off x="4720925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23" name="Connecteur droit 22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5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1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9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111283"/>
            <a:ext cx="8229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6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0"/>
          </p:nvPr>
        </p:nvSpPr>
        <p:spPr>
          <a:xfrm>
            <a:off x="4746500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1"/>
          </p:nvPr>
        </p:nvSpPr>
        <p:spPr>
          <a:xfrm>
            <a:off x="718961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2"/>
          </p:nvPr>
        </p:nvSpPr>
        <p:spPr>
          <a:xfrm>
            <a:off x="4716016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3"/>
          </p:nvPr>
        </p:nvSpPr>
        <p:spPr>
          <a:xfrm>
            <a:off x="4720925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20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</a:p>
        </p:txBody>
      </p:sp>
      <p:sp>
        <p:nvSpPr>
          <p:cNvPr id="22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4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2" y="2191061"/>
            <a:ext cx="9143998" cy="466693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 userDrawn="1"/>
        </p:nvSpPr>
        <p:spPr>
          <a:xfrm>
            <a:off x="-1588" y="6246599"/>
            <a:ext cx="9144000" cy="24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4" name="ZoneTexte 33"/>
          <p:cNvSpPr txBox="1"/>
          <p:nvPr userDrawn="1"/>
        </p:nvSpPr>
        <p:spPr>
          <a:xfrm>
            <a:off x="2180335" y="6214469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076889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cxnSp>
        <p:nvCxnSpPr>
          <p:cNvPr id="38" name="Connecteur droit 37"/>
          <p:cNvCxnSpPr/>
          <p:nvPr userDrawn="1"/>
        </p:nvCxnSpPr>
        <p:spPr>
          <a:xfrm>
            <a:off x="532627" y="3584626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 userDrawn="1"/>
        </p:nvSpPr>
        <p:spPr>
          <a:xfrm>
            <a:off x="594948" y="3374218"/>
            <a:ext cx="48245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prstClr val="white"/>
                </a:solidFill>
                <a:cs typeface="Arial" panose="020B0604020202020204" pitchFamily="34" charset="0"/>
              </a:rPr>
              <a:t>CS GROUP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22, AVENUE GALILÉE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92350 – LE PLESSIS-ROBINSON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TÉL : 01.41.28.40.00</a:t>
            </a:r>
          </a:p>
          <a:p>
            <a:endParaRPr lang="fr-FR" sz="9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100" b="1" dirty="0">
                <a:solidFill>
                  <a:prstClr val="white"/>
                </a:solidFill>
                <a:cs typeface="Arial" panose="020B0604020202020204" pitchFamily="34" charset="0"/>
              </a:rPr>
              <a:t>www.csgroup.eu</a:t>
            </a:r>
          </a:p>
        </p:txBody>
      </p:sp>
      <p:grpSp>
        <p:nvGrpSpPr>
          <p:cNvPr id="41" name="Groupe 40"/>
          <p:cNvGrpSpPr/>
          <p:nvPr userDrawn="1"/>
        </p:nvGrpSpPr>
        <p:grpSpPr>
          <a:xfrm>
            <a:off x="6919254" y="3672524"/>
            <a:ext cx="1687782" cy="672000"/>
            <a:chOff x="6919254" y="2524922"/>
            <a:chExt cx="1687782" cy="504000"/>
          </a:xfrm>
        </p:grpSpPr>
        <p:grpSp>
          <p:nvGrpSpPr>
            <p:cNvPr id="42" name="Groupe 41"/>
            <p:cNvGrpSpPr>
              <a:grpSpLocks noChangeAspect="1"/>
            </p:cNvGrpSpPr>
            <p:nvPr/>
          </p:nvGrpSpPr>
          <p:grpSpPr>
            <a:xfrm>
              <a:off x="7511326" y="2524922"/>
              <a:ext cx="478440" cy="478440"/>
              <a:chOff x="4787786" y="2787774"/>
              <a:chExt cx="771550" cy="771550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4787786" y="2787774"/>
                <a:ext cx="771550" cy="771550"/>
              </a:xfrm>
              <a:prstGeom prst="ellipse">
                <a:avLst/>
              </a:prstGeom>
              <a:solidFill>
                <a:srgbClr val="3B599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5069854" y="2951252"/>
                <a:ext cx="207414" cy="444594"/>
              </a:xfrm>
              <a:custGeom>
                <a:avLst/>
                <a:gdLst>
                  <a:gd name="T0" fmla="*/ 1174 w 2058"/>
                  <a:gd name="T1" fmla="*/ 4410 h 4410"/>
                  <a:gd name="T2" fmla="*/ 1174 w 2058"/>
                  <a:gd name="T3" fmla="*/ 2202 h 4410"/>
                  <a:gd name="T4" fmla="*/ 1902 w 2058"/>
                  <a:gd name="T5" fmla="*/ 2202 h 4410"/>
                  <a:gd name="T6" fmla="*/ 2017 w 2058"/>
                  <a:gd name="T7" fmla="*/ 1470 h 4410"/>
                  <a:gd name="T8" fmla="*/ 1174 w 2058"/>
                  <a:gd name="T9" fmla="*/ 1470 h 4410"/>
                  <a:gd name="T10" fmla="*/ 1174 w 2058"/>
                  <a:gd name="T11" fmla="*/ 1104 h 4410"/>
                  <a:gd name="T12" fmla="*/ 1510 w 2058"/>
                  <a:gd name="T13" fmla="*/ 730 h 4410"/>
                  <a:gd name="T14" fmla="*/ 2058 w 2058"/>
                  <a:gd name="T15" fmla="*/ 730 h 4410"/>
                  <a:gd name="T16" fmla="*/ 2058 w 2058"/>
                  <a:gd name="T17" fmla="*/ 0 h 4410"/>
                  <a:gd name="T18" fmla="*/ 1280 w 2058"/>
                  <a:gd name="T19" fmla="*/ 0 h 4410"/>
                  <a:gd name="T20" fmla="*/ 448 w 2058"/>
                  <a:gd name="T21" fmla="*/ 1027 h 4410"/>
                  <a:gd name="T22" fmla="*/ 448 w 2058"/>
                  <a:gd name="T23" fmla="*/ 1470 h 4410"/>
                  <a:gd name="T24" fmla="*/ 0 w 2058"/>
                  <a:gd name="T25" fmla="*/ 1470 h 4410"/>
                  <a:gd name="T26" fmla="*/ 0 w 2058"/>
                  <a:gd name="T27" fmla="*/ 2202 h 4410"/>
                  <a:gd name="T28" fmla="*/ 448 w 2058"/>
                  <a:gd name="T29" fmla="*/ 2202 h 4410"/>
                  <a:gd name="T30" fmla="*/ 448 w 2058"/>
                  <a:gd name="T31" fmla="*/ 4410 h 4410"/>
                  <a:gd name="T32" fmla="*/ 1174 w 2058"/>
                  <a:gd name="T33" fmla="*/ 4410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58" h="4410">
                    <a:moveTo>
                      <a:pt x="1174" y="4410"/>
                    </a:moveTo>
                    <a:lnTo>
                      <a:pt x="1174" y="2202"/>
                    </a:lnTo>
                    <a:lnTo>
                      <a:pt x="1902" y="2202"/>
                    </a:lnTo>
                    <a:lnTo>
                      <a:pt x="2017" y="1470"/>
                    </a:lnTo>
                    <a:lnTo>
                      <a:pt x="1174" y="1470"/>
                    </a:lnTo>
                    <a:lnTo>
                      <a:pt x="1174" y="1104"/>
                    </a:lnTo>
                    <a:cubicBezTo>
                      <a:pt x="1174" y="913"/>
                      <a:pt x="1236" y="730"/>
                      <a:pt x="1510" y="730"/>
                    </a:cubicBezTo>
                    <a:lnTo>
                      <a:pt x="2058" y="730"/>
                    </a:lnTo>
                    <a:lnTo>
                      <a:pt x="2058" y="0"/>
                    </a:lnTo>
                    <a:lnTo>
                      <a:pt x="1280" y="0"/>
                    </a:lnTo>
                    <a:cubicBezTo>
                      <a:pt x="627" y="0"/>
                      <a:pt x="448" y="431"/>
                      <a:pt x="448" y="1027"/>
                    </a:cubicBezTo>
                    <a:lnTo>
                      <a:pt x="448" y="1470"/>
                    </a:lnTo>
                    <a:lnTo>
                      <a:pt x="0" y="1470"/>
                    </a:lnTo>
                    <a:lnTo>
                      <a:pt x="0" y="2202"/>
                    </a:lnTo>
                    <a:lnTo>
                      <a:pt x="448" y="2202"/>
                    </a:lnTo>
                    <a:lnTo>
                      <a:pt x="448" y="4410"/>
                    </a:lnTo>
                    <a:lnTo>
                      <a:pt x="1174" y="441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3" name="Groupe 42"/>
            <p:cNvGrpSpPr>
              <a:grpSpLocks noChangeAspect="1"/>
            </p:cNvGrpSpPr>
            <p:nvPr/>
          </p:nvGrpSpPr>
          <p:grpSpPr>
            <a:xfrm>
              <a:off x="8103038" y="2524922"/>
              <a:ext cx="503998" cy="504000"/>
              <a:chOff x="4273667" y="3255876"/>
              <a:chExt cx="775366" cy="775368"/>
            </a:xfrm>
          </p:grpSpPr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7737" y="3259932"/>
                <a:ext cx="771284" cy="771312"/>
              </a:xfrm>
              <a:prstGeom prst="rect">
                <a:avLst/>
              </a:prstGeom>
            </p:spPr>
          </p:pic>
          <p:sp>
            <p:nvSpPr>
              <p:cNvPr id="52" name="Freeform 5"/>
              <p:cNvSpPr>
                <a:spLocks noChangeAspect="1" noEditPoints="1"/>
              </p:cNvSpPr>
              <p:nvPr/>
            </p:nvSpPr>
            <p:spPr bwMode="auto">
              <a:xfrm>
                <a:off x="4273667" y="3255876"/>
                <a:ext cx="775366" cy="775366"/>
              </a:xfrm>
              <a:custGeom>
                <a:avLst/>
                <a:gdLst>
                  <a:gd name="T0" fmla="*/ 7650 w 7650"/>
                  <a:gd name="T1" fmla="*/ 3825 h 7650"/>
                  <a:gd name="T2" fmla="*/ 3825 w 7650"/>
                  <a:gd name="T3" fmla="*/ 0 h 7650"/>
                  <a:gd name="T4" fmla="*/ 0 w 7650"/>
                  <a:gd name="T5" fmla="*/ 3825 h 7650"/>
                  <a:gd name="T6" fmla="*/ 3825 w 7650"/>
                  <a:gd name="T7" fmla="*/ 7650 h 7650"/>
                  <a:gd name="T8" fmla="*/ 7650 w 7650"/>
                  <a:gd name="T9" fmla="*/ 3825 h 7650"/>
                  <a:gd name="T10" fmla="*/ 348 w 7650"/>
                  <a:gd name="T11" fmla="*/ 3825 h 7650"/>
                  <a:gd name="T12" fmla="*/ 3825 w 7650"/>
                  <a:gd name="T13" fmla="*/ 348 h 7650"/>
                  <a:gd name="T14" fmla="*/ 7302 w 7650"/>
                  <a:gd name="T15" fmla="*/ 3825 h 7650"/>
                  <a:gd name="T16" fmla="*/ 3825 w 7650"/>
                  <a:gd name="T17" fmla="*/ 7302 h 7650"/>
                  <a:gd name="T18" fmla="*/ 348 w 7650"/>
                  <a:gd name="T19" fmla="*/ 3825 h 7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50" h="7650">
                    <a:moveTo>
                      <a:pt x="7650" y="3825"/>
                    </a:moveTo>
                    <a:cubicBezTo>
                      <a:pt x="7650" y="1713"/>
                      <a:pt x="5937" y="0"/>
                      <a:pt x="3825" y="0"/>
                    </a:cubicBezTo>
                    <a:cubicBezTo>
                      <a:pt x="1713" y="0"/>
                      <a:pt x="0" y="1713"/>
                      <a:pt x="0" y="3825"/>
                    </a:cubicBezTo>
                    <a:cubicBezTo>
                      <a:pt x="0" y="5937"/>
                      <a:pt x="1713" y="7650"/>
                      <a:pt x="3825" y="7650"/>
                    </a:cubicBezTo>
                    <a:cubicBezTo>
                      <a:pt x="5937" y="7650"/>
                      <a:pt x="7650" y="5937"/>
                      <a:pt x="7650" y="3825"/>
                    </a:cubicBezTo>
                    <a:close/>
                    <a:moveTo>
                      <a:pt x="348" y="3825"/>
                    </a:moveTo>
                    <a:cubicBezTo>
                      <a:pt x="348" y="1905"/>
                      <a:pt x="1905" y="348"/>
                      <a:pt x="3825" y="348"/>
                    </a:cubicBezTo>
                    <a:cubicBezTo>
                      <a:pt x="5746" y="348"/>
                      <a:pt x="7302" y="1905"/>
                      <a:pt x="7302" y="3825"/>
                    </a:cubicBezTo>
                    <a:cubicBezTo>
                      <a:pt x="7302" y="5746"/>
                      <a:pt x="5746" y="7302"/>
                      <a:pt x="3825" y="7302"/>
                    </a:cubicBezTo>
                    <a:cubicBezTo>
                      <a:pt x="1905" y="7302"/>
                      <a:pt x="348" y="5746"/>
                      <a:pt x="348" y="38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>
              <a:off x="6919254" y="2524922"/>
              <a:ext cx="478800" cy="478800"/>
              <a:chOff x="6919254" y="2537702"/>
              <a:chExt cx="478800" cy="478800"/>
            </a:xfrm>
          </p:grpSpPr>
          <p:sp>
            <p:nvSpPr>
              <p:cNvPr id="45" name="Ellipse 44"/>
              <p:cNvSpPr/>
              <p:nvPr/>
            </p:nvSpPr>
            <p:spPr>
              <a:xfrm>
                <a:off x="6919254" y="2537702"/>
                <a:ext cx="478800" cy="478800"/>
              </a:xfrm>
              <a:prstGeom prst="ellipse">
                <a:avLst/>
              </a:prstGeom>
              <a:solidFill>
                <a:srgbClr val="007AB9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6" name="Group 21"/>
              <p:cNvGrpSpPr>
                <a:grpSpLocks noChangeAspect="1"/>
              </p:cNvGrpSpPr>
              <p:nvPr/>
            </p:nvGrpSpPr>
            <p:grpSpPr bwMode="auto">
              <a:xfrm>
                <a:off x="7032654" y="2651102"/>
                <a:ext cx="252000" cy="252000"/>
                <a:chOff x="1553" y="293"/>
                <a:chExt cx="2654" cy="2654"/>
              </a:xfrm>
            </p:grpSpPr>
            <p:sp>
              <p:nvSpPr>
                <p:cNvPr id="47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553" y="293"/>
                  <a:ext cx="2654" cy="2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Rectangle 22"/>
                <p:cNvSpPr>
                  <a:spLocks noChangeArrowheads="1"/>
                </p:cNvSpPr>
                <p:nvPr/>
              </p:nvSpPr>
              <p:spPr bwMode="auto">
                <a:xfrm>
                  <a:off x="1586" y="1169"/>
                  <a:ext cx="565" cy="1698"/>
                </a:xfrm>
                <a:prstGeom prst="rect">
                  <a:avLst/>
                </a:prstGeom>
                <a:solidFill>
                  <a:schemeClr val="bg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23"/>
                <p:cNvSpPr>
                  <a:spLocks/>
                </p:cNvSpPr>
                <p:nvPr/>
              </p:nvSpPr>
              <p:spPr bwMode="auto">
                <a:xfrm>
                  <a:off x="2463" y="1129"/>
                  <a:ext cx="1722" cy="1738"/>
                </a:xfrm>
                <a:custGeom>
                  <a:avLst/>
                  <a:gdLst>
                    <a:gd name="T0" fmla="*/ 3216 w 3587"/>
                    <a:gd name="T1" fmla="*/ 405 h 3618"/>
                    <a:gd name="T2" fmla="*/ 2234 w 3587"/>
                    <a:gd name="T3" fmla="*/ 0 h 3618"/>
                    <a:gd name="T4" fmla="*/ 1825 w 3587"/>
                    <a:gd name="T5" fmla="*/ 55 h 3618"/>
                    <a:gd name="T6" fmla="*/ 1515 w 3587"/>
                    <a:gd name="T7" fmla="*/ 210 h 3618"/>
                    <a:gd name="T8" fmla="*/ 1313 w 3587"/>
                    <a:gd name="T9" fmla="*/ 396 h 3618"/>
                    <a:gd name="T10" fmla="*/ 1174 w 3587"/>
                    <a:gd name="T11" fmla="*/ 585 h 3618"/>
                    <a:gd name="T12" fmla="*/ 1174 w 3587"/>
                    <a:gd name="T13" fmla="*/ 82 h 3618"/>
                    <a:gd name="T14" fmla="*/ 0 w 3587"/>
                    <a:gd name="T15" fmla="*/ 82 h 3618"/>
                    <a:gd name="T16" fmla="*/ 4 w 3587"/>
                    <a:gd name="T17" fmla="*/ 253 h 3618"/>
                    <a:gd name="T18" fmla="*/ 7 w 3587"/>
                    <a:gd name="T19" fmla="*/ 1309 h 3618"/>
                    <a:gd name="T20" fmla="*/ 0 w 3587"/>
                    <a:gd name="T21" fmla="*/ 3618 h 3618"/>
                    <a:gd name="T22" fmla="*/ 1174 w 3587"/>
                    <a:gd name="T23" fmla="*/ 3618 h 3618"/>
                    <a:gd name="T24" fmla="*/ 1174 w 3587"/>
                    <a:gd name="T25" fmla="*/ 1645 h 3618"/>
                    <a:gd name="T26" fmla="*/ 1213 w 3587"/>
                    <a:gd name="T27" fmla="*/ 1356 h 3618"/>
                    <a:gd name="T28" fmla="*/ 1440 w 3587"/>
                    <a:gd name="T29" fmla="*/ 1051 h 3618"/>
                    <a:gd name="T30" fmla="*/ 1817 w 3587"/>
                    <a:gd name="T31" fmla="*/ 927 h 3618"/>
                    <a:gd name="T32" fmla="*/ 2268 w 3587"/>
                    <a:gd name="T33" fmla="*/ 1140 h 3618"/>
                    <a:gd name="T34" fmla="*/ 2413 w 3587"/>
                    <a:gd name="T35" fmla="*/ 1727 h 3618"/>
                    <a:gd name="T36" fmla="*/ 2413 w 3587"/>
                    <a:gd name="T37" fmla="*/ 3618 h 3618"/>
                    <a:gd name="T38" fmla="*/ 3587 w 3587"/>
                    <a:gd name="T39" fmla="*/ 3618 h 3618"/>
                    <a:gd name="T40" fmla="*/ 3587 w 3587"/>
                    <a:gd name="T41" fmla="*/ 1591 h 3618"/>
                    <a:gd name="T42" fmla="*/ 3216 w 3587"/>
                    <a:gd name="T43" fmla="*/ 405 h 3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87" h="3618">
                      <a:moveTo>
                        <a:pt x="3216" y="405"/>
                      </a:moveTo>
                      <a:cubicBezTo>
                        <a:pt x="2968" y="135"/>
                        <a:pt x="2641" y="0"/>
                        <a:pt x="2234" y="0"/>
                      </a:cubicBezTo>
                      <a:cubicBezTo>
                        <a:pt x="2084" y="0"/>
                        <a:pt x="1948" y="18"/>
                        <a:pt x="1825" y="55"/>
                      </a:cubicBezTo>
                      <a:cubicBezTo>
                        <a:pt x="1703" y="92"/>
                        <a:pt x="1599" y="144"/>
                        <a:pt x="1515" y="210"/>
                      </a:cubicBezTo>
                      <a:cubicBezTo>
                        <a:pt x="1431" y="277"/>
                        <a:pt x="1363" y="339"/>
                        <a:pt x="1313" y="396"/>
                      </a:cubicBezTo>
                      <a:cubicBezTo>
                        <a:pt x="1266" y="450"/>
                        <a:pt x="1219" y="513"/>
                        <a:pt x="1174" y="585"/>
                      </a:cubicBezTo>
                      <a:lnTo>
                        <a:pt x="1174" y="82"/>
                      </a:lnTo>
                      <a:lnTo>
                        <a:pt x="0" y="82"/>
                      </a:lnTo>
                      <a:lnTo>
                        <a:pt x="4" y="253"/>
                      </a:lnTo>
                      <a:cubicBezTo>
                        <a:pt x="6" y="367"/>
                        <a:pt x="7" y="719"/>
                        <a:pt x="7" y="1309"/>
                      </a:cubicBezTo>
                      <a:cubicBezTo>
                        <a:pt x="7" y="1899"/>
                        <a:pt x="5" y="2669"/>
                        <a:pt x="0" y="3618"/>
                      </a:cubicBezTo>
                      <a:lnTo>
                        <a:pt x="1174" y="3618"/>
                      </a:lnTo>
                      <a:lnTo>
                        <a:pt x="1174" y="1645"/>
                      </a:lnTo>
                      <a:cubicBezTo>
                        <a:pt x="1174" y="1523"/>
                        <a:pt x="1187" y="1427"/>
                        <a:pt x="1213" y="1356"/>
                      </a:cubicBezTo>
                      <a:cubicBezTo>
                        <a:pt x="1263" y="1234"/>
                        <a:pt x="1339" y="1133"/>
                        <a:pt x="1440" y="1051"/>
                      </a:cubicBezTo>
                      <a:cubicBezTo>
                        <a:pt x="1541" y="968"/>
                        <a:pt x="1667" y="927"/>
                        <a:pt x="1817" y="927"/>
                      </a:cubicBezTo>
                      <a:cubicBezTo>
                        <a:pt x="2021" y="927"/>
                        <a:pt x="2172" y="998"/>
                        <a:pt x="2268" y="1140"/>
                      </a:cubicBezTo>
                      <a:cubicBezTo>
                        <a:pt x="2364" y="1281"/>
                        <a:pt x="2413" y="1477"/>
                        <a:pt x="2413" y="1727"/>
                      </a:cubicBezTo>
                      <a:lnTo>
                        <a:pt x="2413" y="3618"/>
                      </a:lnTo>
                      <a:lnTo>
                        <a:pt x="3587" y="3618"/>
                      </a:lnTo>
                      <a:lnTo>
                        <a:pt x="3587" y="1591"/>
                      </a:lnTo>
                      <a:cubicBezTo>
                        <a:pt x="3587" y="1070"/>
                        <a:pt x="3463" y="675"/>
                        <a:pt x="3216" y="40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24"/>
                <p:cNvSpPr>
                  <a:spLocks/>
                </p:cNvSpPr>
                <p:nvPr/>
              </p:nvSpPr>
              <p:spPr bwMode="auto">
                <a:xfrm>
                  <a:off x="1553" y="351"/>
                  <a:ext cx="635" cy="586"/>
                </a:xfrm>
                <a:custGeom>
                  <a:avLst/>
                  <a:gdLst>
                    <a:gd name="T0" fmla="*/ 664 w 1323"/>
                    <a:gd name="T1" fmla="*/ 0 h 1221"/>
                    <a:gd name="T2" fmla="*/ 184 w 1323"/>
                    <a:gd name="T3" fmla="*/ 173 h 1221"/>
                    <a:gd name="T4" fmla="*/ 0 w 1323"/>
                    <a:gd name="T5" fmla="*/ 611 h 1221"/>
                    <a:gd name="T6" fmla="*/ 178 w 1323"/>
                    <a:gd name="T7" fmla="*/ 1046 h 1221"/>
                    <a:gd name="T8" fmla="*/ 650 w 1323"/>
                    <a:gd name="T9" fmla="*/ 1221 h 1221"/>
                    <a:gd name="T10" fmla="*/ 657 w 1323"/>
                    <a:gd name="T11" fmla="*/ 1221 h 1221"/>
                    <a:gd name="T12" fmla="*/ 1140 w 1323"/>
                    <a:gd name="T13" fmla="*/ 1046 h 1221"/>
                    <a:gd name="T14" fmla="*/ 1320 w 1323"/>
                    <a:gd name="T15" fmla="*/ 611 h 1221"/>
                    <a:gd name="T16" fmla="*/ 1138 w 1323"/>
                    <a:gd name="T17" fmla="*/ 173 h 1221"/>
                    <a:gd name="T18" fmla="*/ 664 w 1323"/>
                    <a:gd name="T19" fmla="*/ 0 h 1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3" h="1221">
                      <a:moveTo>
                        <a:pt x="664" y="0"/>
                      </a:moveTo>
                      <a:cubicBezTo>
                        <a:pt x="466" y="0"/>
                        <a:pt x="306" y="58"/>
                        <a:pt x="184" y="173"/>
                      </a:cubicBezTo>
                      <a:cubicBezTo>
                        <a:pt x="61" y="289"/>
                        <a:pt x="0" y="435"/>
                        <a:pt x="0" y="611"/>
                      </a:cubicBezTo>
                      <a:cubicBezTo>
                        <a:pt x="0" y="784"/>
                        <a:pt x="59" y="929"/>
                        <a:pt x="178" y="1046"/>
                      </a:cubicBezTo>
                      <a:cubicBezTo>
                        <a:pt x="297" y="1163"/>
                        <a:pt x="454" y="1221"/>
                        <a:pt x="650" y="1221"/>
                      </a:cubicBezTo>
                      <a:lnTo>
                        <a:pt x="657" y="1221"/>
                      </a:lnTo>
                      <a:cubicBezTo>
                        <a:pt x="857" y="1221"/>
                        <a:pt x="1018" y="1163"/>
                        <a:pt x="1140" y="1046"/>
                      </a:cubicBezTo>
                      <a:cubicBezTo>
                        <a:pt x="1263" y="929"/>
                        <a:pt x="1323" y="784"/>
                        <a:pt x="1320" y="611"/>
                      </a:cubicBezTo>
                      <a:cubicBezTo>
                        <a:pt x="1318" y="435"/>
                        <a:pt x="1257" y="289"/>
                        <a:pt x="1138" y="173"/>
                      </a:cubicBezTo>
                      <a:cubicBezTo>
                        <a:pt x="1020" y="58"/>
                        <a:pt x="861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55" name="Rectangle 54"/>
          <p:cNvSpPr/>
          <p:nvPr userDrawn="1"/>
        </p:nvSpPr>
        <p:spPr>
          <a:xfrm>
            <a:off x="2285206" y="52532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900" i="1" dirty="0">
                <a:solidFill>
                  <a:prstClr val="white"/>
                </a:solidFill>
              </a:rPr>
              <a:t>Ce document est la propriété de CS GROUP et est confidentiel.</a:t>
            </a:r>
          </a:p>
          <a:p>
            <a:pPr algn="ctr"/>
            <a:r>
              <a:rPr lang="fr-FR" sz="900" i="1" dirty="0">
                <a:solidFill>
                  <a:prstClr val="white"/>
                </a:solidFill>
              </a:rPr>
              <a:t>Il ne peut être ni reproduit, ni communiqué à un tiers sans autorisation écrite. </a:t>
            </a:r>
          </a:p>
        </p:txBody>
      </p:sp>
    </p:spTree>
    <p:extLst>
      <p:ext uri="{BB962C8B-B14F-4D97-AF65-F5344CB8AC3E}">
        <p14:creationId xmlns:p14="http://schemas.microsoft.com/office/powerpoint/2010/main" val="358022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 userDrawn="1"/>
        </p:nvGrpSpPr>
        <p:grpSpPr>
          <a:xfrm>
            <a:off x="0" y="2122435"/>
            <a:ext cx="9144000" cy="4666939"/>
            <a:chOff x="628742" y="1442761"/>
            <a:chExt cx="9144000" cy="3500204"/>
          </a:xfrm>
        </p:grpSpPr>
        <p:pic>
          <p:nvPicPr>
            <p:cNvPr id="28" name="Image 2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42" y="1443311"/>
              <a:ext cx="9144000" cy="3499104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 userDrawn="1"/>
          </p:nvSpPr>
          <p:spPr>
            <a:xfrm>
              <a:off x="628743" y="1442761"/>
              <a:ext cx="9143999" cy="350020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3044957"/>
            <a:ext cx="9144000" cy="1949015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30" name="Connecteur droit 29"/>
          <p:cNvCxnSpPr/>
          <p:nvPr userDrawn="1"/>
        </p:nvCxnSpPr>
        <p:spPr>
          <a:xfrm>
            <a:off x="532627" y="3584626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 userDrawn="1"/>
        </p:nvSpPr>
        <p:spPr>
          <a:xfrm>
            <a:off x="594948" y="3374218"/>
            <a:ext cx="48245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prstClr val="white"/>
                </a:solidFill>
                <a:cs typeface="Arial" panose="020B0604020202020204" pitchFamily="34" charset="0"/>
              </a:rPr>
              <a:t>CS GROUP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22, AVENUE GALILÉE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92350 – LE PLESSIS-ROBINSON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TÉL : 01.41.28.40.00</a:t>
            </a:r>
          </a:p>
          <a:p>
            <a:endParaRPr lang="fr-FR" sz="9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100" b="1" dirty="0">
                <a:solidFill>
                  <a:prstClr val="white"/>
                </a:solidFill>
                <a:cs typeface="Arial" panose="020B0604020202020204" pitchFamily="34" charset="0"/>
              </a:rPr>
              <a:t>www.csgroup.eu</a:t>
            </a:r>
          </a:p>
        </p:txBody>
      </p:sp>
      <p:pic>
        <p:nvPicPr>
          <p:cNvPr id="2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 userDrawn="1"/>
        </p:nvSpPr>
        <p:spPr>
          <a:xfrm>
            <a:off x="0" y="6501341"/>
            <a:ext cx="9144000" cy="384043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2174796" y="6536527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grpSp>
        <p:nvGrpSpPr>
          <p:cNvPr id="16" name="Groupe 15"/>
          <p:cNvGrpSpPr/>
          <p:nvPr userDrawn="1"/>
        </p:nvGrpSpPr>
        <p:grpSpPr>
          <a:xfrm>
            <a:off x="6919254" y="3672524"/>
            <a:ext cx="1687782" cy="672000"/>
            <a:chOff x="6919254" y="2524922"/>
            <a:chExt cx="1687782" cy="504000"/>
          </a:xfrm>
        </p:grpSpPr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7511326" y="2524922"/>
              <a:ext cx="478440" cy="478440"/>
              <a:chOff x="4787786" y="2787774"/>
              <a:chExt cx="771550" cy="771550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787786" y="2787774"/>
                <a:ext cx="771550" cy="771550"/>
              </a:xfrm>
              <a:prstGeom prst="ellipse">
                <a:avLst/>
              </a:prstGeom>
              <a:solidFill>
                <a:srgbClr val="3B599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5069854" y="2951252"/>
                <a:ext cx="207414" cy="444594"/>
              </a:xfrm>
              <a:custGeom>
                <a:avLst/>
                <a:gdLst>
                  <a:gd name="T0" fmla="*/ 1174 w 2058"/>
                  <a:gd name="T1" fmla="*/ 4410 h 4410"/>
                  <a:gd name="T2" fmla="*/ 1174 w 2058"/>
                  <a:gd name="T3" fmla="*/ 2202 h 4410"/>
                  <a:gd name="T4" fmla="*/ 1902 w 2058"/>
                  <a:gd name="T5" fmla="*/ 2202 h 4410"/>
                  <a:gd name="T6" fmla="*/ 2017 w 2058"/>
                  <a:gd name="T7" fmla="*/ 1470 h 4410"/>
                  <a:gd name="T8" fmla="*/ 1174 w 2058"/>
                  <a:gd name="T9" fmla="*/ 1470 h 4410"/>
                  <a:gd name="T10" fmla="*/ 1174 w 2058"/>
                  <a:gd name="T11" fmla="*/ 1104 h 4410"/>
                  <a:gd name="T12" fmla="*/ 1510 w 2058"/>
                  <a:gd name="T13" fmla="*/ 730 h 4410"/>
                  <a:gd name="T14" fmla="*/ 2058 w 2058"/>
                  <a:gd name="T15" fmla="*/ 730 h 4410"/>
                  <a:gd name="T16" fmla="*/ 2058 w 2058"/>
                  <a:gd name="T17" fmla="*/ 0 h 4410"/>
                  <a:gd name="T18" fmla="*/ 1280 w 2058"/>
                  <a:gd name="T19" fmla="*/ 0 h 4410"/>
                  <a:gd name="T20" fmla="*/ 448 w 2058"/>
                  <a:gd name="T21" fmla="*/ 1027 h 4410"/>
                  <a:gd name="T22" fmla="*/ 448 w 2058"/>
                  <a:gd name="T23" fmla="*/ 1470 h 4410"/>
                  <a:gd name="T24" fmla="*/ 0 w 2058"/>
                  <a:gd name="T25" fmla="*/ 1470 h 4410"/>
                  <a:gd name="T26" fmla="*/ 0 w 2058"/>
                  <a:gd name="T27" fmla="*/ 2202 h 4410"/>
                  <a:gd name="T28" fmla="*/ 448 w 2058"/>
                  <a:gd name="T29" fmla="*/ 2202 h 4410"/>
                  <a:gd name="T30" fmla="*/ 448 w 2058"/>
                  <a:gd name="T31" fmla="*/ 4410 h 4410"/>
                  <a:gd name="T32" fmla="*/ 1174 w 2058"/>
                  <a:gd name="T33" fmla="*/ 4410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58" h="4410">
                    <a:moveTo>
                      <a:pt x="1174" y="4410"/>
                    </a:moveTo>
                    <a:lnTo>
                      <a:pt x="1174" y="2202"/>
                    </a:lnTo>
                    <a:lnTo>
                      <a:pt x="1902" y="2202"/>
                    </a:lnTo>
                    <a:lnTo>
                      <a:pt x="2017" y="1470"/>
                    </a:lnTo>
                    <a:lnTo>
                      <a:pt x="1174" y="1470"/>
                    </a:lnTo>
                    <a:lnTo>
                      <a:pt x="1174" y="1104"/>
                    </a:lnTo>
                    <a:cubicBezTo>
                      <a:pt x="1174" y="913"/>
                      <a:pt x="1236" y="730"/>
                      <a:pt x="1510" y="730"/>
                    </a:cubicBezTo>
                    <a:lnTo>
                      <a:pt x="2058" y="730"/>
                    </a:lnTo>
                    <a:lnTo>
                      <a:pt x="2058" y="0"/>
                    </a:lnTo>
                    <a:lnTo>
                      <a:pt x="1280" y="0"/>
                    </a:lnTo>
                    <a:cubicBezTo>
                      <a:pt x="627" y="0"/>
                      <a:pt x="448" y="431"/>
                      <a:pt x="448" y="1027"/>
                    </a:cubicBezTo>
                    <a:lnTo>
                      <a:pt x="448" y="1470"/>
                    </a:lnTo>
                    <a:lnTo>
                      <a:pt x="0" y="1470"/>
                    </a:lnTo>
                    <a:lnTo>
                      <a:pt x="0" y="2202"/>
                    </a:lnTo>
                    <a:lnTo>
                      <a:pt x="448" y="2202"/>
                    </a:lnTo>
                    <a:lnTo>
                      <a:pt x="448" y="4410"/>
                    </a:lnTo>
                    <a:lnTo>
                      <a:pt x="1174" y="441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Groupe 17"/>
            <p:cNvGrpSpPr>
              <a:grpSpLocks noChangeAspect="1"/>
            </p:cNvGrpSpPr>
            <p:nvPr/>
          </p:nvGrpSpPr>
          <p:grpSpPr>
            <a:xfrm>
              <a:off x="8103038" y="2524922"/>
              <a:ext cx="503998" cy="504000"/>
              <a:chOff x="4273667" y="3255876"/>
              <a:chExt cx="775366" cy="775368"/>
            </a:xfrm>
          </p:grpSpPr>
          <p:pic>
            <p:nvPicPr>
              <p:cNvPr id="40" name="Image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7737" y="3259932"/>
                <a:ext cx="771284" cy="771312"/>
              </a:xfrm>
              <a:prstGeom prst="rect">
                <a:avLst/>
              </a:prstGeom>
            </p:spPr>
          </p:pic>
          <p:sp>
            <p:nvSpPr>
              <p:cNvPr id="41" name="Freeform 5"/>
              <p:cNvSpPr>
                <a:spLocks noChangeAspect="1" noEditPoints="1"/>
              </p:cNvSpPr>
              <p:nvPr/>
            </p:nvSpPr>
            <p:spPr bwMode="auto">
              <a:xfrm>
                <a:off x="4273667" y="3255876"/>
                <a:ext cx="775366" cy="775366"/>
              </a:xfrm>
              <a:custGeom>
                <a:avLst/>
                <a:gdLst>
                  <a:gd name="T0" fmla="*/ 7650 w 7650"/>
                  <a:gd name="T1" fmla="*/ 3825 h 7650"/>
                  <a:gd name="T2" fmla="*/ 3825 w 7650"/>
                  <a:gd name="T3" fmla="*/ 0 h 7650"/>
                  <a:gd name="T4" fmla="*/ 0 w 7650"/>
                  <a:gd name="T5" fmla="*/ 3825 h 7650"/>
                  <a:gd name="T6" fmla="*/ 3825 w 7650"/>
                  <a:gd name="T7" fmla="*/ 7650 h 7650"/>
                  <a:gd name="T8" fmla="*/ 7650 w 7650"/>
                  <a:gd name="T9" fmla="*/ 3825 h 7650"/>
                  <a:gd name="T10" fmla="*/ 348 w 7650"/>
                  <a:gd name="T11" fmla="*/ 3825 h 7650"/>
                  <a:gd name="T12" fmla="*/ 3825 w 7650"/>
                  <a:gd name="T13" fmla="*/ 348 h 7650"/>
                  <a:gd name="T14" fmla="*/ 7302 w 7650"/>
                  <a:gd name="T15" fmla="*/ 3825 h 7650"/>
                  <a:gd name="T16" fmla="*/ 3825 w 7650"/>
                  <a:gd name="T17" fmla="*/ 7302 h 7650"/>
                  <a:gd name="T18" fmla="*/ 348 w 7650"/>
                  <a:gd name="T19" fmla="*/ 3825 h 7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50" h="7650">
                    <a:moveTo>
                      <a:pt x="7650" y="3825"/>
                    </a:moveTo>
                    <a:cubicBezTo>
                      <a:pt x="7650" y="1713"/>
                      <a:pt x="5937" y="0"/>
                      <a:pt x="3825" y="0"/>
                    </a:cubicBezTo>
                    <a:cubicBezTo>
                      <a:pt x="1713" y="0"/>
                      <a:pt x="0" y="1713"/>
                      <a:pt x="0" y="3825"/>
                    </a:cubicBezTo>
                    <a:cubicBezTo>
                      <a:pt x="0" y="5937"/>
                      <a:pt x="1713" y="7650"/>
                      <a:pt x="3825" y="7650"/>
                    </a:cubicBezTo>
                    <a:cubicBezTo>
                      <a:pt x="5937" y="7650"/>
                      <a:pt x="7650" y="5937"/>
                      <a:pt x="7650" y="3825"/>
                    </a:cubicBezTo>
                    <a:close/>
                    <a:moveTo>
                      <a:pt x="348" y="3825"/>
                    </a:moveTo>
                    <a:cubicBezTo>
                      <a:pt x="348" y="1905"/>
                      <a:pt x="1905" y="348"/>
                      <a:pt x="3825" y="348"/>
                    </a:cubicBezTo>
                    <a:cubicBezTo>
                      <a:pt x="5746" y="348"/>
                      <a:pt x="7302" y="1905"/>
                      <a:pt x="7302" y="3825"/>
                    </a:cubicBezTo>
                    <a:cubicBezTo>
                      <a:pt x="7302" y="5746"/>
                      <a:pt x="5746" y="7302"/>
                      <a:pt x="3825" y="7302"/>
                    </a:cubicBezTo>
                    <a:cubicBezTo>
                      <a:pt x="1905" y="7302"/>
                      <a:pt x="348" y="5746"/>
                      <a:pt x="348" y="38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6919254" y="2524922"/>
              <a:ext cx="478800" cy="478800"/>
              <a:chOff x="6919254" y="2537702"/>
              <a:chExt cx="478800" cy="478800"/>
            </a:xfrm>
          </p:grpSpPr>
          <p:sp>
            <p:nvSpPr>
              <p:cNvPr id="34" name="Ellipse 33"/>
              <p:cNvSpPr/>
              <p:nvPr/>
            </p:nvSpPr>
            <p:spPr>
              <a:xfrm>
                <a:off x="6919254" y="2537702"/>
                <a:ext cx="478800" cy="478800"/>
              </a:xfrm>
              <a:prstGeom prst="ellipse">
                <a:avLst/>
              </a:prstGeom>
              <a:solidFill>
                <a:srgbClr val="007AB9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Group 21"/>
              <p:cNvGrpSpPr>
                <a:grpSpLocks noChangeAspect="1"/>
              </p:cNvGrpSpPr>
              <p:nvPr/>
            </p:nvGrpSpPr>
            <p:grpSpPr bwMode="auto">
              <a:xfrm>
                <a:off x="7032654" y="2651102"/>
                <a:ext cx="252000" cy="252000"/>
                <a:chOff x="1553" y="293"/>
                <a:chExt cx="2654" cy="2654"/>
              </a:xfrm>
            </p:grpSpPr>
            <p:sp>
              <p:nvSpPr>
                <p:cNvPr id="36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553" y="293"/>
                  <a:ext cx="2654" cy="2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2"/>
                <p:cNvSpPr>
                  <a:spLocks noChangeArrowheads="1"/>
                </p:cNvSpPr>
                <p:nvPr/>
              </p:nvSpPr>
              <p:spPr bwMode="auto">
                <a:xfrm>
                  <a:off x="1586" y="1169"/>
                  <a:ext cx="565" cy="1698"/>
                </a:xfrm>
                <a:prstGeom prst="rect">
                  <a:avLst/>
                </a:prstGeom>
                <a:solidFill>
                  <a:schemeClr val="bg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23"/>
                <p:cNvSpPr>
                  <a:spLocks/>
                </p:cNvSpPr>
                <p:nvPr/>
              </p:nvSpPr>
              <p:spPr bwMode="auto">
                <a:xfrm>
                  <a:off x="2463" y="1129"/>
                  <a:ext cx="1722" cy="1738"/>
                </a:xfrm>
                <a:custGeom>
                  <a:avLst/>
                  <a:gdLst>
                    <a:gd name="T0" fmla="*/ 3216 w 3587"/>
                    <a:gd name="T1" fmla="*/ 405 h 3618"/>
                    <a:gd name="T2" fmla="*/ 2234 w 3587"/>
                    <a:gd name="T3" fmla="*/ 0 h 3618"/>
                    <a:gd name="T4" fmla="*/ 1825 w 3587"/>
                    <a:gd name="T5" fmla="*/ 55 h 3618"/>
                    <a:gd name="T6" fmla="*/ 1515 w 3587"/>
                    <a:gd name="T7" fmla="*/ 210 h 3618"/>
                    <a:gd name="T8" fmla="*/ 1313 w 3587"/>
                    <a:gd name="T9" fmla="*/ 396 h 3618"/>
                    <a:gd name="T10" fmla="*/ 1174 w 3587"/>
                    <a:gd name="T11" fmla="*/ 585 h 3618"/>
                    <a:gd name="T12" fmla="*/ 1174 w 3587"/>
                    <a:gd name="T13" fmla="*/ 82 h 3618"/>
                    <a:gd name="T14" fmla="*/ 0 w 3587"/>
                    <a:gd name="T15" fmla="*/ 82 h 3618"/>
                    <a:gd name="T16" fmla="*/ 4 w 3587"/>
                    <a:gd name="T17" fmla="*/ 253 h 3618"/>
                    <a:gd name="T18" fmla="*/ 7 w 3587"/>
                    <a:gd name="T19" fmla="*/ 1309 h 3618"/>
                    <a:gd name="T20" fmla="*/ 0 w 3587"/>
                    <a:gd name="T21" fmla="*/ 3618 h 3618"/>
                    <a:gd name="T22" fmla="*/ 1174 w 3587"/>
                    <a:gd name="T23" fmla="*/ 3618 h 3618"/>
                    <a:gd name="T24" fmla="*/ 1174 w 3587"/>
                    <a:gd name="T25" fmla="*/ 1645 h 3618"/>
                    <a:gd name="T26" fmla="*/ 1213 w 3587"/>
                    <a:gd name="T27" fmla="*/ 1356 h 3618"/>
                    <a:gd name="T28" fmla="*/ 1440 w 3587"/>
                    <a:gd name="T29" fmla="*/ 1051 h 3618"/>
                    <a:gd name="T30" fmla="*/ 1817 w 3587"/>
                    <a:gd name="T31" fmla="*/ 927 h 3618"/>
                    <a:gd name="T32" fmla="*/ 2268 w 3587"/>
                    <a:gd name="T33" fmla="*/ 1140 h 3618"/>
                    <a:gd name="T34" fmla="*/ 2413 w 3587"/>
                    <a:gd name="T35" fmla="*/ 1727 h 3618"/>
                    <a:gd name="T36" fmla="*/ 2413 w 3587"/>
                    <a:gd name="T37" fmla="*/ 3618 h 3618"/>
                    <a:gd name="T38" fmla="*/ 3587 w 3587"/>
                    <a:gd name="T39" fmla="*/ 3618 h 3618"/>
                    <a:gd name="T40" fmla="*/ 3587 w 3587"/>
                    <a:gd name="T41" fmla="*/ 1591 h 3618"/>
                    <a:gd name="T42" fmla="*/ 3216 w 3587"/>
                    <a:gd name="T43" fmla="*/ 405 h 3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87" h="3618">
                      <a:moveTo>
                        <a:pt x="3216" y="405"/>
                      </a:moveTo>
                      <a:cubicBezTo>
                        <a:pt x="2968" y="135"/>
                        <a:pt x="2641" y="0"/>
                        <a:pt x="2234" y="0"/>
                      </a:cubicBezTo>
                      <a:cubicBezTo>
                        <a:pt x="2084" y="0"/>
                        <a:pt x="1948" y="18"/>
                        <a:pt x="1825" y="55"/>
                      </a:cubicBezTo>
                      <a:cubicBezTo>
                        <a:pt x="1703" y="92"/>
                        <a:pt x="1599" y="144"/>
                        <a:pt x="1515" y="210"/>
                      </a:cubicBezTo>
                      <a:cubicBezTo>
                        <a:pt x="1431" y="277"/>
                        <a:pt x="1363" y="339"/>
                        <a:pt x="1313" y="396"/>
                      </a:cubicBezTo>
                      <a:cubicBezTo>
                        <a:pt x="1266" y="450"/>
                        <a:pt x="1219" y="513"/>
                        <a:pt x="1174" y="585"/>
                      </a:cubicBezTo>
                      <a:lnTo>
                        <a:pt x="1174" y="82"/>
                      </a:lnTo>
                      <a:lnTo>
                        <a:pt x="0" y="82"/>
                      </a:lnTo>
                      <a:lnTo>
                        <a:pt x="4" y="253"/>
                      </a:lnTo>
                      <a:cubicBezTo>
                        <a:pt x="6" y="367"/>
                        <a:pt x="7" y="719"/>
                        <a:pt x="7" y="1309"/>
                      </a:cubicBezTo>
                      <a:cubicBezTo>
                        <a:pt x="7" y="1899"/>
                        <a:pt x="5" y="2669"/>
                        <a:pt x="0" y="3618"/>
                      </a:cubicBezTo>
                      <a:lnTo>
                        <a:pt x="1174" y="3618"/>
                      </a:lnTo>
                      <a:lnTo>
                        <a:pt x="1174" y="1645"/>
                      </a:lnTo>
                      <a:cubicBezTo>
                        <a:pt x="1174" y="1523"/>
                        <a:pt x="1187" y="1427"/>
                        <a:pt x="1213" y="1356"/>
                      </a:cubicBezTo>
                      <a:cubicBezTo>
                        <a:pt x="1263" y="1234"/>
                        <a:pt x="1339" y="1133"/>
                        <a:pt x="1440" y="1051"/>
                      </a:cubicBezTo>
                      <a:cubicBezTo>
                        <a:pt x="1541" y="968"/>
                        <a:pt x="1667" y="927"/>
                        <a:pt x="1817" y="927"/>
                      </a:cubicBezTo>
                      <a:cubicBezTo>
                        <a:pt x="2021" y="927"/>
                        <a:pt x="2172" y="998"/>
                        <a:pt x="2268" y="1140"/>
                      </a:cubicBezTo>
                      <a:cubicBezTo>
                        <a:pt x="2364" y="1281"/>
                        <a:pt x="2413" y="1477"/>
                        <a:pt x="2413" y="1727"/>
                      </a:cubicBezTo>
                      <a:lnTo>
                        <a:pt x="2413" y="3618"/>
                      </a:lnTo>
                      <a:lnTo>
                        <a:pt x="3587" y="3618"/>
                      </a:lnTo>
                      <a:lnTo>
                        <a:pt x="3587" y="1591"/>
                      </a:lnTo>
                      <a:cubicBezTo>
                        <a:pt x="3587" y="1070"/>
                        <a:pt x="3463" y="675"/>
                        <a:pt x="3216" y="40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24"/>
                <p:cNvSpPr>
                  <a:spLocks/>
                </p:cNvSpPr>
                <p:nvPr/>
              </p:nvSpPr>
              <p:spPr bwMode="auto">
                <a:xfrm>
                  <a:off x="1553" y="351"/>
                  <a:ext cx="635" cy="586"/>
                </a:xfrm>
                <a:custGeom>
                  <a:avLst/>
                  <a:gdLst>
                    <a:gd name="T0" fmla="*/ 664 w 1323"/>
                    <a:gd name="T1" fmla="*/ 0 h 1221"/>
                    <a:gd name="T2" fmla="*/ 184 w 1323"/>
                    <a:gd name="T3" fmla="*/ 173 h 1221"/>
                    <a:gd name="T4" fmla="*/ 0 w 1323"/>
                    <a:gd name="T5" fmla="*/ 611 h 1221"/>
                    <a:gd name="T6" fmla="*/ 178 w 1323"/>
                    <a:gd name="T7" fmla="*/ 1046 h 1221"/>
                    <a:gd name="T8" fmla="*/ 650 w 1323"/>
                    <a:gd name="T9" fmla="*/ 1221 h 1221"/>
                    <a:gd name="T10" fmla="*/ 657 w 1323"/>
                    <a:gd name="T11" fmla="*/ 1221 h 1221"/>
                    <a:gd name="T12" fmla="*/ 1140 w 1323"/>
                    <a:gd name="T13" fmla="*/ 1046 h 1221"/>
                    <a:gd name="T14" fmla="*/ 1320 w 1323"/>
                    <a:gd name="T15" fmla="*/ 611 h 1221"/>
                    <a:gd name="T16" fmla="*/ 1138 w 1323"/>
                    <a:gd name="T17" fmla="*/ 173 h 1221"/>
                    <a:gd name="T18" fmla="*/ 664 w 1323"/>
                    <a:gd name="T19" fmla="*/ 0 h 1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3" h="1221">
                      <a:moveTo>
                        <a:pt x="664" y="0"/>
                      </a:moveTo>
                      <a:cubicBezTo>
                        <a:pt x="466" y="0"/>
                        <a:pt x="306" y="58"/>
                        <a:pt x="184" y="173"/>
                      </a:cubicBezTo>
                      <a:cubicBezTo>
                        <a:pt x="61" y="289"/>
                        <a:pt x="0" y="435"/>
                        <a:pt x="0" y="611"/>
                      </a:cubicBezTo>
                      <a:cubicBezTo>
                        <a:pt x="0" y="784"/>
                        <a:pt x="59" y="929"/>
                        <a:pt x="178" y="1046"/>
                      </a:cubicBezTo>
                      <a:cubicBezTo>
                        <a:pt x="297" y="1163"/>
                        <a:pt x="454" y="1221"/>
                        <a:pt x="650" y="1221"/>
                      </a:cubicBezTo>
                      <a:lnTo>
                        <a:pt x="657" y="1221"/>
                      </a:lnTo>
                      <a:cubicBezTo>
                        <a:pt x="857" y="1221"/>
                        <a:pt x="1018" y="1163"/>
                        <a:pt x="1140" y="1046"/>
                      </a:cubicBezTo>
                      <a:cubicBezTo>
                        <a:pt x="1263" y="929"/>
                        <a:pt x="1323" y="784"/>
                        <a:pt x="1320" y="611"/>
                      </a:cubicBezTo>
                      <a:cubicBezTo>
                        <a:pt x="1318" y="435"/>
                        <a:pt x="1257" y="289"/>
                        <a:pt x="1138" y="173"/>
                      </a:cubicBezTo>
                      <a:cubicBezTo>
                        <a:pt x="1020" y="58"/>
                        <a:pt x="861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32" name="Rectangle 31"/>
          <p:cNvSpPr/>
          <p:nvPr userDrawn="1"/>
        </p:nvSpPr>
        <p:spPr>
          <a:xfrm>
            <a:off x="2285206" y="52532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900" i="1" dirty="0">
                <a:solidFill>
                  <a:prstClr val="white"/>
                </a:solidFill>
              </a:rPr>
              <a:t>Ce document est la propriété de CS GROUP et est confidentiel.</a:t>
            </a:r>
          </a:p>
          <a:p>
            <a:pPr algn="ctr"/>
            <a:r>
              <a:rPr lang="fr-FR" sz="900" i="1" dirty="0">
                <a:solidFill>
                  <a:prstClr val="white"/>
                </a:solidFill>
              </a:rPr>
              <a:t>Il ne peut être ni reproduit, ni communiqué à un tiers sans autorisation écrite. </a:t>
            </a:r>
          </a:p>
        </p:txBody>
      </p:sp>
    </p:spTree>
    <p:extLst>
      <p:ext uri="{BB962C8B-B14F-4D97-AF65-F5344CB8AC3E}">
        <p14:creationId xmlns:p14="http://schemas.microsoft.com/office/powerpoint/2010/main" val="186959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01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04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9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59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04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94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8473-CF1F-4331-AB48-DE9C05AE5F1E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6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github.com/CNES/MAJA" TargetMode="External"/><Relationship Id="rId4" Type="http://schemas.openxmlformats.org/officeDocument/2006/relationships/hyperlink" Target="https://gitlab.orfeo-toolbox.org/maja/maj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1" y="2188466"/>
            <a:ext cx="9144000" cy="4696919"/>
            <a:chOff x="-1" y="1641349"/>
            <a:chExt cx="9144000" cy="3522689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641349"/>
              <a:ext cx="9144000" cy="3522689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" y="1641349"/>
              <a:ext cx="9143998" cy="350020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512" y="3525011"/>
            <a:ext cx="9144000" cy="1824204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/>
          <p:cNvSpPr txBox="1">
            <a:spLocks/>
          </p:cNvSpPr>
          <p:nvPr/>
        </p:nvSpPr>
        <p:spPr>
          <a:xfrm>
            <a:off x="423148" y="3918360"/>
            <a:ext cx="7772400" cy="7502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i="0" kern="1200" cap="all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2000" dirty="0" smtClean="0"/>
              <a:t>MAJA</a:t>
            </a:r>
            <a:endParaRPr lang="fr-FR" sz="1000" dirty="0" smtClean="0"/>
          </a:p>
          <a:p>
            <a:pPr lvl="1"/>
            <a:r>
              <a:rPr lang="fr-FR" sz="1000" dirty="0" smtClean="0"/>
              <a:t>29 0ctobre 2020</a:t>
            </a:r>
            <a:endParaRPr lang="fr-FR" sz="1000" dirty="0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 OTB/MAJA</a:t>
            </a:r>
            <a:endParaRPr lang="fr-FR" dirty="0">
              <a:solidFill>
                <a:srgbClr val="07688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01341"/>
            <a:ext cx="9144000" cy="384043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174796" y="6536527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SYSTÈMES CRITIQUES INTELLIGENTS CYBERPROTÉGÉS</a:t>
            </a:r>
          </a:p>
        </p:txBody>
      </p:sp>
    </p:spTree>
    <p:extLst>
      <p:ext uri="{BB962C8B-B14F-4D97-AF65-F5344CB8AC3E}">
        <p14:creationId xmlns:p14="http://schemas.microsoft.com/office/powerpoint/2010/main" val="264391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 </a:t>
            </a:r>
            <a:r>
              <a:rPr lang="fr-FR" dirty="0" err="1" smtClean="0"/>
              <a:t>Algo</a:t>
            </a:r>
            <a:endParaRPr lang="fr-FR" dirty="0"/>
          </a:p>
        </p:txBody>
      </p:sp>
      <p:pic>
        <p:nvPicPr>
          <p:cNvPr id="1026" name="Picture 2" descr="d:\Users\besquis\Desktop\maja\Documentation\Conception\Art\imag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19"/>
            <a:ext cx="8073446" cy="519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64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0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CI : Scripts pour l’intégration continue </a:t>
            </a:r>
            <a:r>
              <a:rPr lang="fr-FR" dirty="0" err="1" smtClean="0"/>
              <a:t>gitlab</a:t>
            </a:r>
            <a:endParaRPr lang="fr-FR" dirty="0" smtClean="0"/>
          </a:p>
          <a:p>
            <a:r>
              <a:rPr lang="fr-FR" dirty="0" smtClean="0"/>
              <a:t>Code: Code des applications C++</a:t>
            </a:r>
          </a:p>
          <a:p>
            <a:r>
              <a:rPr lang="fr-FR" dirty="0" smtClean="0"/>
              <a:t>Documentation: Code RST pour la génération de la documentation</a:t>
            </a:r>
          </a:p>
          <a:p>
            <a:r>
              <a:rPr lang="fr-FR" dirty="0" smtClean="0"/>
              <a:t>Plugins: Données de configuration des plugins capteur</a:t>
            </a:r>
          </a:p>
          <a:p>
            <a:pPr lvl="1"/>
            <a:r>
              <a:rPr lang="fr-FR" dirty="0" err="1" smtClean="0"/>
              <a:t>UserAdminConfig</a:t>
            </a:r>
            <a:r>
              <a:rPr lang="fr-FR" dirty="0" smtClean="0"/>
              <a:t> …</a:t>
            </a:r>
          </a:p>
          <a:p>
            <a:r>
              <a:rPr lang="fr-FR" dirty="0" err="1" smtClean="0"/>
              <a:t>Start_Maja</a:t>
            </a:r>
            <a:r>
              <a:rPr lang="fr-FR" dirty="0" smtClean="0"/>
              <a:t> : lanceur </a:t>
            </a:r>
            <a:r>
              <a:rPr lang="fr-FR" dirty="0" err="1" smtClean="0"/>
              <a:t>StartMaja</a:t>
            </a:r>
            <a:r>
              <a:rPr lang="fr-FR" dirty="0" smtClean="0"/>
              <a:t> ainsi que les outils nécessaires</a:t>
            </a:r>
          </a:p>
          <a:p>
            <a:r>
              <a:rPr lang="fr-FR" dirty="0" err="1" smtClean="0"/>
              <a:t>SuperBuild</a:t>
            </a:r>
            <a:r>
              <a:rPr lang="fr-FR" dirty="0" smtClean="0"/>
              <a:t> : Outils pour la compilation</a:t>
            </a:r>
          </a:p>
          <a:p>
            <a:r>
              <a:rPr lang="fr-FR" dirty="0" err="1" smtClean="0"/>
              <a:t>orchestrator</a:t>
            </a:r>
            <a:r>
              <a:rPr lang="fr-FR" dirty="0" smtClean="0"/>
              <a:t> : Ensemble du Code python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dépôt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87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Code/</a:t>
            </a:r>
            <a:r>
              <a:rPr lang="fr-FR" dirty="0" err="1" smtClean="0"/>
              <a:t>Algorithms</a:t>
            </a:r>
            <a:r>
              <a:rPr lang="fr-FR" dirty="0" smtClean="0"/>
              <a:t>: Filtres métiers</a:t>
            </a:r>
          </a:p>
          <a:p>
            <a:pPr lvl="1"/>
            <a:r>
              <a:rPr lang="en-US" dirty="0"/>
              <a:t>/ </a:t>
            </a:r>
            <a:r>
              <a:rPr lang="fr-FR" dirty="0" smtClean="0"/>
              <a:t>Common : Filtres communs génériques</a:t>
            </a:r>
          </a:p>
          <a:p>
            <a:pPr lvl="1"/>
            <a:r>
              <a:rPr lang="en-US" dirty="0"/>
              <a:t>/ </a:t>
            </a:r>
            <a:r>
              <a:rPr lang="fr-FR" dirty="0" smtClean="0"/>
              <a:t>L2 : Filtres métiers spécifique</a:t>
            </a:r>
          </a:p>
          <a:p>
            <a:r>
              <a:rPr lang="fr-FR" dirty="0" smtClean="0"/>
              <a:t>Code/</a:t>
            </a:r>
            <a:r>
              <a:rPr lang="fr-FR" dirty="0" err="1" smtClean="0"/>
              <a:t>Core</a:t>
            </a:r>
            <a:r>
              <a:rPr lang="fr-FR" dirty="0" smtClean="0"/>
              <a:t>: </a:t>
            </a:r>
          </a:p>
          <a:p>
            <a:pPr lvl="1"/>
            <a:r>
              <a:rPr lang="en-US" dirty="0"/>
              <a:t>/ </a:t>
            </a:r>
            <a:r>
              <a:rPr lang="fr-FR" dirty="0" smtClean="0"/>
              <a:t>Data : couche d’</a:t>
            </a:r>
            <a:r>
              <a:rPr lang="fr-FR" dirty="0" err="1" smtClean="0"/>
              <a:t>accés</a:t>
            </a:r>
            <a:r>
              <a:rPr lang="fr-FR" dirty="0" smtClean="0"/>
              <a:t> données</a:t>
            </a:r>
          </a:p>
          <a:p>
            <a:pPr lvl="1"/>
            <a:r>
              <a:rPr lang="en-US" dirty="0"/>
              <a:t>/ </a:t>
            </a:r>
            <a:r>
              <a:rPr lang="fr-FR" dirty="0" smtClean="0"/>
              <a:t>Applications : Application OTB basée sur les filtres métiers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Stucture</a:t>
            </a:r>
            <a:r>
              <a:rPr lang="fr-FR" dirty="0" smtClean="0"/>
              <a:t> Code Applications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43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Orchestrator/algorithms : algorithms python/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Pure C++, </a:t>
            </a:r>
            <a:r>
              <a:rPr lang="en-US" dirty="0" err="1" smtClean="0"/>
              <a:t>n’appellent</a:t>
            </a:r>
            <a:r>
              <a:rPr lang="en-US" dirty="0" smtClean="0"/>
              <a:t> pas de code OTB </a:t>
            </a:r>
            <a:r>
              <a:rPr lang="en-US" dirty="0" err="1" smtClean="0"/>
              <a:t>ou</a:t>
            </a:r>
            <a:r>
              <a:rPr lang="en-US" dirty="0" smtClean="0"/>
              <a:t> GDAL</a:t>
            </a:r>
          </a:p>
          <a:p>
            <a:r>
              <a:rPr lang="en-US" dirty="0"/>
              <a:t>Orchestrator/common </a:t>
            </a:r>
            <a:r>
              <a:rPr lang="en-US" dirty="0" smtClean="0"/>
              <a:t>: Ensemble des </a:t>
            </a:r>
            <a:r>
              <a:rPr lang="en-US" dirty="0" err="1" smtClean="0"/>
              <a:t>outils</a:t>
            </a:r>
            <a:r>
              <a:rPr lang="en-US" dirty="0" smtClean="0"/>
              <a:t> </a:t>
            </a:r>
            <a:r>
              <a:rPr lang="en-US" dirty="0" err="1" smtClean="0"/>
              <a:t>communs</a:t>
            </a:r>
            <a:r>
              <a:rPr lang="en-US" dirty="0" smtClean="0"/>
              <a:t> aux </a:t>
            </a:r>
            <a:r>
              <a:rPr lang="en-US" dirty="0" err="1" smtClean="0"/>
              <a:t>programmes</a:t>
            </a:r>
            <a:r>
              <a:rPr lang="en-US" dirty="0" smtClean="0"/>
              <a:t> python</a:t>
            </a:r>
          </a:p>
          <a:p>
            <a:pPr lvl="1"/>
            <a:r>
              <a:rPr lang="en-US" dirty="0" err="1" smtClean="0"/>
              <a:t>conf</a:t>
            </a:r>
            <a:r>
              <a:rPr lang="en-US" dirty="0" smtClean="0"/>
              <a:t> : </a:t>
            </a:r>
            <a:r>
              <a:rPr lang="en-US" dirty="0" err="1" smtClean="0"/>
              <a:t>gestion</a:t>
            </a:r>
            <a:r>
              <a:rPr lang="en-US" dirty="0" smtClean="0"/>
              <a:t> des xml de configuration</a:t>
            </a:r>
          </a:p>
          <a:p>
            <a:pPr lvl="1"/>
            <a:r>
              <a:rPr lang="en-US" dirty="0" err="1" smtClean="0"/>
              <a:t>dem</a:t>
            </a:r>
            <a:r>
              <a:rPr lang="en-US" dirty="0" smtClean="0"/>
              <a:t> : </a:t>
            </a:r>
            <a:r>
              <a:rPr lang="en-US" dirty="0" err="1" smtClean="0"/>
              <a:t>gestion</a:t>
            </a:r>
            <a:r>
              <a:rPr lang="en-US" dirty="0" smtClean="0"/>
              <a:t> de la lecture des </a:t>
            </a:r>
            <a:r>
              <a:rPr lang="en-US" dirty="0" err="1" smtClean="0"/>
              <a:t>informations</a:t>
            </a:r>
            <a:r>
              <a:rPr lang="en-US" dirty="0" smtClean="0"/>
              <a:t> du DEM</a:t>
            </a:r>
          </a:p>
          <a:p>
            <a:pPr lvl="1"/>
            <a:r>
              <a:rPr lang="en-US" dirty="0" err="1" smtClean="0"/>
              <a:t>earth_explorer</a:t>
            </a:r>
            <a:r>
              <a:rPr lang="en-US" dirty="0" smtClean="0"/>
              <a:t>: </a:t>
            </a:r>
            <a:r>
              <a:rPr lang="en-US" dirty="0" err="1" smtClean="0"/>
              <a:t>implémentation</a:t>
            </a:r>
            <a:r>
              <a:rPr lang="en-US" dirty="0" smtClean="0"/>
              <a:t> du format </a:t>
            </a:r>
            <a:r>
              <a:rPr lang="en-US" dirty="0" err="1" smtClean="0"/>
              <a:t>générique</a:t>
            </a:r>
            <a:r>
              <a:rPr lang="en-US" dirty="0" smtClean="0"/>
              <a:t> </a:t>
            </a:r>
            <a:r>
              <a:rPr lang="en-US" dirty="0" err="1" smtClean="0"/>
              <a:t>earth_explorer</a:t>
            </a:r>
            <a:endParaRPr lang="en-US" dirty="0" smtClean="0"/>
          </a:p>
          <a:p>
            <a:pPr lvl="1"/>
            <a:r>
              <a:rPr lang="en-US" dirty="0" smtClean="0"/>
              <a:t>interfaces : </a:t>
            </a:r>
            <a:r>
              <a:rPr lang="en-US" dirty="0" err="1" smtClean="0"/>
              <a:t>générateurs</a:t>
            </a:r>
            <a:r>
              <a:rPr lang="en-US" dirty="0" smtClean="0"/>
              <a:t> </a:t>
            </a:r>
            <a:r>
              <a:rPr lang="en-US" dirty="0" err="1" smtClean="0"/>
              <a:t>d’interfaces</a:t>
            </a:r>
            <a:r>
              <a:rPr lang="en-US" dirty="0" smtClean="0"/>
              <a:t> xml des applications</a:t>
            </a:r>
          </a:p>
          <a:p>
            <a:pPr lvl="1"/>
            <a:r>
              <a:rPr lang="en-US" dirty="0" smtClean="0"/>
              <a:t>logger : logger </a:t>
            </a:r>
            <a:r>
              <a:rPr lang="en-US" dirty="0" err="1" smtClean="0"/>
              <a:t>commun</a:t>
            </a:r>
            <a:endParaRPr lang="en-US" dirty="0" smtClean="0"/>
          </a:p>
          <a:p>
            <a:pPr lvl="1"/>
            <a:r>
              <a:rPr lang="en-US" dirty="0" err="1" smtClean="0"/>
              <a:t>muscate</a:t>
            </a:r>
            <a:r>
              <a:rPr lang="en-US" dirty="0" smtClean="0"/>
              <a:t> :  </a:t>
            </a:r>
            <a:r>
              <a:rPr lang="en-US" dirty="0" err="1" smtClean="0"/>
              <a:t>implémentation</a:t>
            </a:r>
            <a:r>
              <a:rPr lang="en-US" dirty="0" smtClean="0"/>
              <a:t> du format </a:t>
            </a:r>
            <a:r>
              <a:rPr lang="en-US" dirty="0" err="1" smtClean="0"/>
              <a:t>générique</a:t>
            </a:r>
            <a:r>
              <a:rPr lang="en-US" dirty="0" smtClean="0"/>
              <a:t> </a:t>
            </a:r>
            <a:r>
              <a:rPr lang="en-US" dirty="0" err="1" smtClean="0"/>
              <a:t>muscate</a:t>
            </a:r>
            <a:endParaRPr lang="en-US" dirty="0" smtClean="0"/>
          </a:p>
          <a:p>
            <a:pPr lvl="1"/>
            <a:r>
              <a:rPr lang="en-US" dirty="0" err="1" smtClean="0"/>
              <a:t>Constantes</a:t>
            </a:r>
            <a:r>
              <a:rPr lang="en-US" dirty="0" smtClean="0"/>
              <a:t>, exceptions, </a:t>
            </a:r>
            <a:r>
              <a:rPr lang="en-US" dirty="0" err="1" smtClean="0"/>
              <a:t>file_utils</a:t>
            </a:r>
            <a:r>
              <a:rPr lang="en-US" smtClean="0"/>
              <a:t> …</a:t>
            </a:r>
            <a:endParaRPr lang="en-US" dirty="0" smtClean="0"/>
          </a:p>
          <a:p>
            <a:r>
              <a:rPr lang="en-US" dirty="0" smtClean="0"/>
              <a:t>Orchestrator/Launcher : </a:t>
            </a:r>
          </a:p>
          <a:p>
            <a:pPr lvl="1"/>
            <a:r>
              <a:rPr lang="en-US" dirty="0" err="1" smtClean="0"/>
              <a:t>maja</a:t>
            </a:r>
            <a:r>
              <a:rPr lang="en-US" dirty="0" smtClean="0"/>
              <a:t> : </a:t>
            </a:r>
            <a:r>
              <a:rPr lang="en-US" dirty="0" err="1" smtClean="0"/>
              <a:t>Lanceur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> MAJA</a:t>
            </a:r>
          </a:p>
          <a:p>
            <a:pPr lvl="1"/>
            <a:r>
              <a:rPr lang="en-US" dirty="0" err="1" smtClean="0"/>
              <a:t>App_handler</a:t>
            </a:r>
            <a:r>
              <a:rPr lang="en-US" dirty="0" smtClean="0"/>
              <a:t> : </a:t>
            </a:r>
            <a:r>
              <a:rPr lang="en-US" dirty="0" err="1" smtClean="0"/>
              <a:t>gestionnaire</a:t>
            </a:r>
            <a:r>
              <a:rPr lang="en-US" dirty="0" smtClean="0"/>
              <a:t> de la configuration de </a:t>
            </a:r>
            <a:r>
              <a:rPr lang="en-US" dirty="0" err="1" smtClean="0"/>
              <a:t>lancement</a:t>
            </a:r>
            <a:endParaRPr lang="en-US" dirty="0" smtClean="0"/>
          </a:p>
          <a:p>
            <a:r>
              <a:rPr lang="en-US" dirty="0"/>
              <a:t>Orchestrator/modules 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module factory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Orchestrator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69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692696"/>
            <a:ext cx="8496944" cy="56886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Orchestrator/cots : interface avec les </a:t>
            </a:r>
            <a:r>
              <a:rPr lang="en-US" dirty="0" err="1"/>
              <a:t>librairies</a:t>
            </a:r>
            <a:r>
              <a:rPr lang="en-US" dirty="0"/>
              <a:t> tierce (</a:t>
            </a:r>
            <a:r>
              <a:rPr lang="en-US" dirty="0" err="1"/>
              <a:t>otb</a:t>
            </a:r>
            <a:r>
              <a:rPr lang="en-US" dirty="0"/>
              <a:t>/</a:t>
            </a:r>
            <a:r>
              <a:rPr lang="en-US" dirty="0" err="1"/>
              <a:t>gdal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Otb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Algorithms :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d’encapsulation</a:t>
            </a:r>
            <a:r>
              <a:rPr lang="en-US" dirty="0"/>
              <a:t> </a:t>
            </a:r>
            <a:r>
              <a:rPr lang="en-US" dirty="0" err="1"/>
              <a:t>d’appels</a:t>
            </a:r>
            <a:r>
              <a:rPr lang="en-US" dirty="0"/>
              <a:t> à des application </a:t>
            </a:r>
            <a:r>
              <a:rPr lang="en-US" dirty="0" smtClean="0"/>
              <a:t>OTB ( </a:t>
            </a:r>
            <a:r>
              <a:rPr lang="en-US" dirty="0" err="1" smtClean="0"/>
              <a:t>appels</a:t>
            </a:r>
            <a:r>
              <a:rPr lang="en-US" dirty="0" smtClean="0"/>
              <a:t> </a:t>
            </a:r>
            <a:r>
              <a:rPr lang="en-US" dirty="0" err="1" smtClean="0"/>
              <a:t>simplifiés</a:t>
            </a:r>
            <a:r>
              <a:rPr lang="en-US" dirty="0" smtClean="0"/>
              <a:t> )</a:t>
            </a:r>
            <a:endParaRPr lang="en-US" dirty="0"/>
          </a:p>
          <a:p>
            <a:pPr lvl="3"/>
            <a:r>
              <a:rPr lang="en-US" dirty="0" err="1"/>
              <a:t>otb_angle_list_to_image</a:t>
            </a:r>
            <a:endParaRPr lang="en-US" dirty="0"/>
          </a:p>
          <a:p>
            <a:pPr lvl="3"/>
            <a:r>
              <a:rPr lang="en-US" dirty="0" err="1"/>
              <a:t>otb_apply_mask</a:t>
            </a:r>
            <a:endParaRPr lang="en-US" dirty="0"/>
          </a:p>
          <a:p>
            <a:pPr lvl="3"/>
            <a:r>
              <a:rPr lang="en-US" dirty="0" err="1"/>
              <a:t>otb_band_math</a:t>
            </a:r>
            <a:endParaRPr lang="en-US" dirty="0"/>
          </a:p>
          <a:p>
            <a:pPr lvl="3"/>
            <a:r>
              <a:rPr lang="en-US" dirty="0" err="1"/>
              <a:t>otb_binary_threshold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</a:t>
            </a:r>
            <a:r>
              <a:rPr lang="en-US" dirty="0" err="1"/>
              <a:t>otb_clean_pipe</a:t>
            </a:r>
            <a:endParaRPr lang="en-US" dirty="0"/>
          </a:p>
          <a:p>
            <a:pPr lvl="3"/>
            <a:r>
              <a:rPr lang="en-US" dirty="0" err="1"/>
              <a:t>otb_constant_image</a:t>
            </a:r>
            <a:endParaRPr lang="en-US" dirty="0"/>
          </a:p>
          <a:p>
            <a:pPr lvl="3"/>
            <a:r>
              <a:rPr lang="en-US" dirty="0" err="1"/>
              <a:t>otb_extract_roi</a:t>
            </a:r>
            <a:endParaRPr lang="en-US" dirty="0"/>
          </a:p>
          <a:p>
            <a:pPr lvl="3"/>
            <a:r>
              <a:rPr lang="en-US" dirty="0" err="1"/>
              <a:t>otb_multiply_by_scalar</a:t>
            </a:r>
            <a:endParaRPr lang="en-US" dirty="0"/>
          </a:p>
          <a:p>
            <a:pPr lvl="3"/>
            <a:r>
              <a:rPr lang="en-US" dirty="0" err="1"/>
              <a:t>otb_one_band_equal_threshold</a:t>
            </a:r>
            <a:endParaRPr lang="en-US" dirty="0"/>
          </a:p>
          <a:p>
            <a:pPr lvl="3"/>
            <a:r>
              <a:rPr lang="en-US" dirty="0" err="1"/>
              <a:t>otb_resample</a:t>
            </a:r>
            <a:endParaRPr lang="en-US" dirty="0"/>
          </a:p>
          <a:p>
            <a:pPr lvl="3"/>
            <a:r>
              <a:rPr lang="en-US" dirty="0" err="1"/>
              <a:t>otb_rescale</a:t>
            </a:r>
            <a:endParaRPr lang="en-US" dirty="0"/>
          </a:p>
          <a:p>
            <a:pPr lvl="3"/>
            <a:r>
              <a:rPr lang="en-US" dirty="0" err="1"/>
              <a:t>otb_solar_angles</a:t>
            </a:r>
            <a:endParaRPr lang="en-US" dirty="0"/>
          </a:p>
          <a:p>
            <a:pPr lvl="3"/>
            <a:r>
              <a:rPr lang="en-US" dirty="0" err="1"/>
              <a:t>otb_stats</a:t>
            </a:r>
            <a:endParaRPr lang="en-US" dirty="0"/>
          </a:p>
          <a:p>
            <a:pPr lvl="3"/>
            <a:r>
              <a:rPr lang="en-US" dirty="0" err="1"/>
              <a:t>otb_write_images</a:t>
            </a:r>
            <a:endParaRPr lang="en-US" dirty="0"/>
          </a:p>
          <a:p>
            <a:pPr lvl="3"/>
            <a:r>
              <a:rPr lang="en-US" dirty="0" err="1"/>
              <a:t>zenith_and_azimuth_angles_to_grid</a:t>
            </a:r>
            <a:endParaRPr lang="en-US" dirty="0"/>
          </a:p>
          <a:p>
            <a:pPr lvl="2"/>
            <a:r>
              <a:rPr lang="en-US" dirty="0" err="1"/>
              <a:t>otb_app_handler</a:t>
            </a:r>
            <a:r>
              <a:rPr lang="en-US" dirty="0"/>
              <a:t> : </a:t>
            </a:r>
            <a:r>
              <a:rPr lang="en-US" dirty="0" err="1"/>
              <a:t>surcouche</a:t>
            </a:r>
            <a:r>
              <a:rPr lang="en-US" dirty="0"/>
              <a:t> aux applications OTB</a:t>
            </a:r>
          </a:p>
          <a:p>
            <a:pPr lvl="2"/>
            <a:r>
              <a:rPr lang="en-US" dirty="0" err="1"/>
              <a:t>otb_cots</a:t>
            </a:r>
            <a:r>
              <a:rPr lang="en-US" dirty="0"/>
              <a:t> : interface </a:t>
            </a:r>
            <a:r>
              <a:rPr lang="en-US" dirty="0" err="1"/>
              <a:t>principale</a:t>
            </a:r>
            <a:r>
              <a:rPr lang="en-US" dirty="0"/>
              <a:t> avec les applications OTB</a:t>
            </a:r>
          </a:p>
          <a:p>
            <a:pPr lvl="2"/>
            <a:r>
              <a:rPr lang="en-US" dirty="0" err="1"/>
              <a:t>otb_file_utils</a:t>
            </a:r>
            <a:r>
              <a:rPr lang="en-US" dirty="0"/>
              <a:t>: </a:t>
            </a:r>
            <a:r>
              <a:rPr lang="en-US" dirty="0" err="1"/>
              <a:t>outils</a:t>
            </a:r>
            <a:r>
              <a:rPr lang="en-US" dirty="0"/>
              <a:t> pour la </a:t>
            </a:r>
            <a:r>
              <a:rPr lang="en-US" dirty="0" err="1"/>
              <a:t>gestion</a:t>
            </a:r>
            <a:r>
              <a:rPr lang="en-US" dirty="0"/>
              <a:t> des sorties des application OTB (</a:t>
            </a:r>
            <a:r>
              <a:rPr lang="en-US" dirty="0" err="1"/>
              <a:t>notamment</a:t>
            </a:r>
            <a:r>
              <a:rPr lang="en-US" dirty="0"/>
              <a:t> les </a:t>
            </a:r>
            <a:r>
              <a:rPr lang="en-US" dirty="0" err="1"/>
              <a:t>SWIGPointer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otb_pipeline_manager</a:t>
            </a:r>
            <a:r>
              <a:rPr lang="en-US" dirty="0"/>
              <a:t> : </a:t>
            </a:r>
            <a:r>
              <a:rPr lang="en-US" dirty="0" err="1"/>
              <a:t>permet</a:t>
            </a:r>
            <a:r>
              <a:rPr lang="en-US" dirty="0"/>
              <a:t> de conserver les instances des applications et de les </a:t>
            </a:r>
            <a:r>
              <a:rPr lang="en-US" dirty="0" err="1"/>
              <a:t>détruires</a:t>
            </a:r>
            <a:endParaRPr lang="en-US" dirty="0"/>
          </a:p>
          <a:p>
            <a:pPr lvl="1"/>
            <a:r>
              <a:rPr lang="en-US" dirty="0" err="1"/>
              <a:t>Gdal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Utilitaires</a:t>
            </a:r>
            <a:r>
              <a:rPr lang="en-US" dirty="0"/>
              <a:t> </a:t>
            </a:r>
            <a:r>
              <a:rPr lang="en-US" dirty="0" err="1"/>
              <a:t>gdal</a:t>
            </a:r>
            <a:r>
              <a:rPr lang="en-US" dirty="0"/>
              <a:t> pour </a:t>
            </a:r>
            <a:r>
              <a:rPr lang="en-US" dirty="0" err="1"/>
              <a:t>récuperer</a:t>
            </a:r>
            <a:r>
              <a:rPr lang="en-US" dirty="0"/>
              <a:t> </a:t>
            </a:r>
            <a:r>
              <a:rPr lang="en-US" dirty="0" err="1"/>
              <a:t>facilement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 sur </a:t>
            </a:r>
            <a:r>
              <a:rPr lang="en-US" dirty="0" err="1"/>
              <a:t>une</a:t>
            </a:r>
            <a:r>
              <a:rPr lang="en-US" dirty="0"/>
              <a:t> images (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gdalinfo</a:t>
            </a:r>
            <a:r>
              <a:rPr lang="en-US" dirty="0"/>
              <a:t>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ORCHESTRATOR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32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Orchestrator/plugins : ensemble des plugins </a:t>
            </a:r>
            <a:r>
              <a:rPr lang="en-US" dirty="0" err="1" smtClean="0"/>
              <a:t>capteurs</a:t>
            </a:r>
            <a:endParaRPr lang="en-US" dirty="0" smtClean="0"/>
          </a:p>
          <a:p>
            <a:pPr lvl="1"/>
            <a:r>
              <a:rPr lang="en-US" dirty="0" smtClean="0"/>
              <a:t>/common : couches </a:t>
            </a:r>
            <a:r>
              <a:rPr lang="en-US" dirty="0" err="1" smtClean="0"/>
              <a:t>d’accés</a:t>
            </a:r>
            <a:r>
              <a:rPr lang="en-US" dirty="0" smtClean="0"/>
              <a:t> commune </a:t>
            </a:r>
          </a:p>
          <a:p>
            <a:pPr lvl="2"/>
            <a:r>
              <a:rPr lang="en-US" dirty="0" smtClean="0"/>
              <a:t>Base : </a:t>
            </a:r>
            <a:r>
              <a:rPr lang="en-US" dirty="0" err="1" smtClean="0"/>
              <a:t>définition</a:t>
            </a:r>
            <a:r>
              <a:rPr lang="en-US" dirty="0" smtClean="0"/>
              <a:t> des interfaces de base necessaires à un plugin</a:t>
            </a:r>
          </a:p>
          <a:p>
            <a:pPr lvl="2"/>
            <a:r>
              <a:rPr lang="en-US" dirty="0" err="1" smtClean="0"/>
              <a:t>Earth_explorer</a:t>
            </a:r>
            <a:r>
              <a:rPr lang="en-US" dirty="0" smtClean="0"/>
              <a:t> : </a:t>
            </a:r>
            <a:r>
              <a:rPr lang="en-US" dirty="0" err="1" smtClean="0"/>
              <a:t>couche</a:t>
            </a:r>
            <a:r>
              <a:rPr lang="en-US" dirty="0" smtClean="0"/>
              <a:t> de base </a:t>
            </a:r>
            <a:r>
              <a:rPr lang="en-US" dirty="0" err="1" smtClean="0"/>
              <a:t>earth_explorer</a:t>
            </a:r>
            <a:endParaRPr lang="en-US" dirty="0" smtClean="0"/>
          </a:p>
          <a:p>
            <a:pPr lvl="2"/>
            <a:r>
              <a:rPr lang="en-US" dirty="0" smtClean="0"/>
              <a:t>Factory : </a:t>
            </a:r>
            <a:r>
              <a:rPr lang="en-US" dirty="0" err="1" smtClean="0"/>
              <a:t>définition</a:t>
            </a:r>
            <a:r>
              <a:rPr lang="en-US" dirty="0" smtClean="0"/>
              <a:t> de la factory des plugins, </a:t>
            </a:r>
            <a:r>
              <a:rPr lang="en-US" dirty="0" err="1" smtClean="0"/>
              <a:t>utilitaires</a:t>
            </a:r>
            <a:r>
              <a:rPr lang="en-US" dirty="0" smtClean="0"/>
              <a:t> de </a:t>
            </a:r>
            <a:r>
              <a:rPr lang="en-US" dirty="0" err="1" smtClean="0"/>
              <a:t>recherche</a:t>
            </a:r>
            <a:r>
              <a:rPr lang="en-US" dirty="0" smtClean="0"/>
              <a:t> de </a:t>
            </a:r>
            <a:r>
              <a:rPr lang="en-US" dirty="0" err="1" smtClean="0"/>
              <a:t>produits</a:t>
            </a:r>
            <a:endParaRPr lang="en-US" dirty="0" smtClean="0"/>
          </a:p>
          <a:p>
            <a:pPr lvl="2"/>
            <a:r>
              <a:rPr lang="en-US" dirty="0" err="1" smtClean="0"/>
              <a:t>Muscate</a:t>
            </a:r>
            <a:r>
              <a:rPr lang="en-US" dirty="0" smtClean="0"/>
              <a:t>: </a:t>
            </a:r>
            <a:r>
              <a:rPr lang="en-US" dirty="0" err="1" smtClean="0"/>
              <a:t>couche</a:t>
            </a:r>
            <a:r>
              <a:rPr lang="en-US" dirty="0" smtClean="0"/>
              <a:t> </a:t>
            </a:r>
            <a:r>
              <a:rPr lang="en-US" dirty="0" err="1" smtClean="0"/>
              <a:t>d’accés</a:t>
            </a:r>
            <a:r>
              <a:rPr lang="en-US" dirty="0" smtClean="0"/>
              <a:t> </a:t>
            </a:r>
            <a:r>
              <a:rPr lang="en-US" dirty="0" err="1" smtClean="0"/>
              <a:t>muscate</a:t>
            </a:r>
            <a:endParaRPr lang="en-US" dirty="0" smtClean="0"/>
          </a:p>
          <a:p>
            <a:pPr lvl="1"/>
            <a:r>
              <a:rPr lang="en-US" dirty="0"/>
              <a:t>/ Landsat</a:t>
            </a:r>
            <a:endParaRPr lang="en-US" dirty="0" smtClean="0"/>
          </a:p>
          <a:p>
            <a:pPr lvl="1"/>
            <a:r>
              <a:rPr lang="en-US" dirty="0"/>
              <a:t>/ Landsat8_muscate</a:t>
            </a:r>
            <a:endParaRPr lang="en-US" dirty="0" smtClean="0"/>
          </a:p>
          <a:p>
            <a:pPr lvl="1"/>
            <a:r>
              <a:rPr lang="en-US" dirty="0"/>
              <a:t>/ Sentinel2</a:t>
            </a:r>
            <a:endParaRPr lang="en-US" dirty="0" smtClean="0"/>
          </a:p>
          <a:p>
            <a:pPr lvl="1"/>
            <a:r>
              <a:rPr lang="en-US" dirty="0"/>
              <a:t>/ Sentinel2_muscate</a:t>
            </a:r>
            <a:endParaRPr lang="en-US" dirty="0" smtClean="0"/>
          </a:p>
          <a:p>
            <a:pPr lvl="1"/>
            <a:r>
              <a:rPr lang="en-US" dirty="0"/>
              <a:t>/ Venus</a:t>
            </a:r>
            <a:endParaRPr lang="en-US" dirty="0" smtClean="0"/>
          </a:p>
          <a:p>
            <a:pPr lvl="1"/>
            <a:r>
              <a:rPr lang="en-US" dirty="0"/>
              <a:t>/ </a:t>
            </a:r>
            <a:r>
              <a:rPr lang="en-US" dirty="0" err="1"/>
              <a:t>Venus_Muscate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Orchestrator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0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Mécaniques de bases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77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Plugins capteurs:</a:t>
            </a:r>
          </a:p>
          <a:p>
            <a:pPr lvl="1"/>
            <a:r>
              <a:rPr lang="fr-FR" dirty="0" err="1" smtClean="0"/>
              <a:t>Factory</a:t>
            </a:r>
            <a:r>
              <a:rPr lang="fr-FR" dirty="0" smtClean="0"/>
              <a:t> pour les lecteurs/générateurs de chaque niveau</a:t>
            </a:r>
          </a:p>
          <a:p>
            <a:pPr lvl="1"/>
            <a:r>
              <a:rPr lang="fr-FR" dirty="0" smtClean="0"/>
              <a:t>Sélection de celui qui est capable de gérer le format par détection de propriétés du produit (nomenclature, </a:t>
            </a:r>
            <a:r>
              <a:rPr lang="fr-FR" dirty="0" err="1" smtClean="0"/>
              <a:t>xml</a:t>
            </a:r>
            <a:r>
              <a:rPr lang="fr-FR" dirty="0" smtClean="0"/>
              <a:t> …)</a:t>
            </a:r>
          </a:p>
          <a:p>
            <a:pPr lvl="2"/>
            <a:r>
              <a:rPr lang="fr-FR" dirty="0" smtClean="0"/>
              <a:t>L2ReaderProvider.Create(«  ./S2A_OPER_....»)</a:t>
            </a:r>
          </a:p>
          <a:p>
            <a:pPr lvl="1"/>
            <a:r>
              <a:rPr lang="fr-FR" dirty="0" smtClean="0"/>
              <a:t>Possible de forcer un générateur de sortie, mais celui-ci doit être capable de traiter le produit (option –p de </a:t>
            </a:r>
            <a:r>
              <a:rPr lang="fr-FR" dirty="0" err="1" smtClean="0"/>
              <a:t>maja</a:t>
            </a:r>
            <a:r>
              <a:rPr lang="fr-FR" dirty="0" smtClean="0"/>
              <a:t>)</a:t>
            </a:r>
          </a:p>
          <a:p>
            <a:r>
              <a:rPr lang="fr-FR" dirty="0" smtClean="0"/>
              <a:t>Modules :</a:t>
            </a:r>
          </a:p>
          <a:p>
            <a:pPr lvl="1"/>
            <a:r>
              <a:rPr lang="fr-FR" dirty="0" smtClean="0"/>
              <a:t>Encapsulation d’algorithmes complexes dans une interfaces générique de lancement</a:t>
            </a:r>
          </a:p>
          <a:p>
            <a:pPr lvl="1"/>
            <a:r>
              <a:rPr lang="fr-FR" dirty="0" smtClean="0"/>
              <a:t>Simplifier le plus possible la mise en place de chaines</a:t>
            </a:r>
          </a:p>
          <a:p>
            <a:pPr lvl="1"/>
            <a:r>
              <a:rPr lang="fr-FR" dirty="0" smtClean="0"/>
              <a:t>Recherche du module capable de fournir un service donné :</a:t>
            </a:r>
          </a:p>
          <a:p>
            <a:pPr lvl="2"/>
            <a:r>
              <a:rPr lang="fr-FR" dirty="0" err="1" smtClean="0"/>
              <a:t>ModuleFactory.Create</a:t>
            </a:r>
            <a:r>
              <a:rPr lang="fr-FR" dirty="0" smtClean="0"/>
              <a:t>(«  </a:t>
            </a:r>
            <a:r>
              <a:rPr lang="fr-FR" dirty="0" err="1" smtClean="0"/>
              <a:t>CloudComputation</a:t>
            </a:r>
            <a:r>
              <a:rPr lang="fr-FR" dirty="0" smtClean="0"/>
              <a:t>»)</a:t>
            </a:r>
          </a:p>
          <a:p>
            <a:r>
              <a:rPr lang="fr-FR" dirty="0" err="1" smtClean="0"/>
              <a:t>ApplicationHandler</a:t>
            </a:r>
            <a:r>
              <a:rPr lang="fr-FR" dirty="0" smtClean="0"/>
              <a:t>/ </a:t>
            </a:r>
            <a:r>
              <a:rPr lang="fr-FR" dirty="0" err="1" smtClean="0"/>
              <a:t>ApplicationPipeline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Encapsulation des </a:t>
            </a:r>
            <a:r>
              <a:rPr lang="fr-FR" dirty="0" err="1" smtClean="0"/>
              <a:t>otbApplication</a:t>
            </a:r>
            <a:endParaRPr lang="fr-FR" dirty="0"/>
          </a:p>
          <a:p>
            <a:pPr lvl="1"/>
            <a:r>
              <a:rPr lang="fr-FR" dirty="0" smtClean="0"/>
              <a:t>Gestion de la libération des ressources</a:t>
            </a:r>
          </a:p>
          <a:p>
            <a:pPr lvl="1"/>
            <a:r>
              <a:rPr lang="fr-FR" dirty="0" smtClean="0"/>
              <a:t>Gestion des type de pixels en python : out = « tmp.tif:uint8 »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mécaniques de bases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03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 de base :</a:t>
            </a:r>
          </a:p>
          <a:p>
            <a:pPr lvl="1"/>
            <a:r>
              <a:rPr lang="en-US" dirty="0" smtClean="0"/>
              <a:t>maja_l1_image_info_base : </a:t>
            </a:r>
            <a:r>
              <a:rPr lang="en-US" dirty="0" err="1" smtClean="0"/>
              <a:t>fournit</a:t>
            </a:r>
            <a:r>
              <a:rPr lang="en-US" dirty="0" smtClean="0"/>
              <a:t> des </a:t>
            </a:r>
            <a:r>
              <a:rPr lang="en-US" dirty="0" err="1" smtClean="0"/>
              <a:t>informations</a:t>
            </a:r>
            <a:r>
              <a:rPr lang="en-US" dirty="0" smtClean="0"/>
              <a:t> sur le </a:t>
            </a:r>
            <a:r>
              <a:rPr lang="en-US" dirty="0" err="1" smtClean="0"/>
              <a:t>produit</a:t>
            </a:r>
            <a:r>
              <a:rPr lang="en-US" dirty="0" smtClean="0"/>
              <a:t> ( sans lire </a:t>
            </a:r>
            <a:r>
              <a:rPr lang="en-US" dirty="0" err="1" smtClean="0"/>
              <a:t>l’image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maja_l1_image_reader_base : lit les images L1 et les </a:t>
            </a:r>
            <a:r>
              <a:rPr lang="en-US" dirty="0" err="1" smtClean="0"/>
              <a:t>réechantillonne</a:t>
            </a:r>
            <a:r>
              <a:rPr lang="en-US" dirty="0" smtClean="0"/>
              <a:t> sur le DEM </a:t>
            </a:r>
            <a:r>
              <a:rPr lang="en-US" dirty="0" err="1" smtClean="0"/>
              <a:t>souhait</a:t>
            </a:r>
            <a:r>
              <a:rPr lang="en-US" dirty="0" err="1"/>
              <a:t>é</a:t>
            </a:r>
            <a:endParaRPr lang="en-US" dirty="0" smtClean="0"/>
          </a:p>
          <a:p>
            <a:pPr lvl="1"/>
            <a:r>
              <a:rPr lang="en-US" dirty="0" smtClean="0"/>
              <a:t>maja_l2_header_writer_base : </a:t>
            </a:r>
            <a:r>
              <a:rPr lang="en-US" dirty="0" err="1" smtClean="0"/>
              <a:t>Ecrit</a:t>
            </a:r>
            <a:r>
              <a:rPr lang="en-US" dirty="0" smtClean="0"/>
              <a:t> les </a:t>
            </a:r>
            <a:r>
              <a:rPr lang="en-US" dirty="0" err="1" smtClean="0"/>
              <a:t>métadonnées</a:t>
            </a:r>
            <a:r>
              <a:rPr lang="en-US" dirty="0" smtClean="0"/>
              <a:t> du </a:t>
            </a:r>
            <a:r>
              <a:rPr lang="en-US" dirty="0" err="1" smtClean="0"/>
              <a:t>produit</a:t>
            </a:r>
            <a:r>
              <a:rPr lang="en-US" dirty="0" smtClean="0"/>
              <a:t> L2</a:t>
            </a:r>
          </a:p>
          <a:p>
            <a:pPr lvl="1"/>
            <a:r>
              <a:rPr lang="en-US" dirty="0" smtClean="0"/>
              <a:t>maja_l2_image_reader_base : Lit les images du </a:t>
            </a:r>
            <a:r>
              <a:rPr lang="en-US" dirty="0" err="1" smtClean="0"/>
              <a:t>produit</a:t>
            </a:r>
            <a:r>
              <a:rPr lang="en-US" dirty="0" smtClean="0"/>
              <a:t> L2</a:t>
            </a:r>
          </a:p>
          <a:p>
            <a:pPr lvl="1"/>
            <a:r>
              <a:rPr lang="en-US" dirty="0" smtClean="0"/>
              <a:t>maja_l2_image_writer_base : </a:t>
            </a:r>
            <a:r>
              <a:rPr lang="en-US" dirty="0" err="1" smtClean="0"/>
              <a:t>Ecrit</a:t>
            </a:r>
            <a:r>
              <a:rPr lang="en-US" dirty="0" smtClean="0"/>
              <a:t> les images du </a:t>
            </a:r>
            <a:r>
              <a:rPr lang="en-US" dirty="0" err="1" smtClean="0"/>
              <a:t>produit</a:t>
            </a:r>
            <a:r>
              <a:rPr lang="en-US" dirty="0" smtClean="0"/>
              <a:t> L2</a:t>
            </a:r>
          </a:p>
          <a:p>
            <a:r>
              <a:rPr lang="en-US" dirty="0" smtClean="0"/>
              <a:t>Factory de detection de </a:t>
            </a:r>
            <a:r>
              <a:rPr lang="en-US" dirty="0" err="1" smtClean="0"/>
              <a:t>candidats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provider.create</a:t>
            </a:r>
            <a:r>
              <a:rPr lang="en-US" dirty="0" smtClean="0"/>
              <a:t>(</a:t>
            </a:r>
            <a:r>
              <a:rPr lang="en-US" dirty="0" err="1" smtClean="0"/>
              <a:t>produit</a:t>
            </a:r>
            <a:r>
              <a:rPr lang="en-US" dirty="0" smtClean="0"/>
              <a:t>, &lt;</a:t>
            </a:r>
            <a:r>
              <a:rPr lang="en-US" dirty="0" err="1" smtClean="0"/>
              <a:t>parametres</a:t>
            </a:r>
            <a:r>
              <a:rPr lang="en-US" dirty="0" smtClean="0"/>
              <a:t>&gt;)</a:t>
            </a:r>
          </a:p>
          <a:p>
            <a:pPr lvl="1"/>
            <a:r>
              <a:rPr lang="fr-FR" dirty="0" smtClean="0"/>
              <a:t>L1ImageInformationsProvider</a:t>
            </a:r>
            <a:r>
              <a:rPr lang="fr-FR" dirty="0"/>
              <a:t>, L2ImageReaderProvider, </a:t>
            </a:r>
            <a:r>
              <a:rPr lang="fr-FR" dirty="0" smtClean="0"/>
              <a:t>L1ImageReaderProvider …</a:t>
            </a:r>
          </a:p>
          <a:p>
            <a:pPr lvl="1"/>
            <a:r>
              <a:rPr lang="fr-FR" dirty="0" smtClean="0"/>
              <a:t>Exception si aucune classe ne peux gérer le produit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 d’un lecteur/</a:t>
            </a:r>
            <a:r>
              <a:rPr lang="fr-FR" dirty="0" err="1" smtClean="0"/>
              <a:t>generateur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0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16082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941557"/>
            <a:ext cx="7056784" cy="5367763"/>
          </a:xfrm>
          <a:prstGeom prst="rect">
            <a:avLst/>
          </a:prstGeom>
          <a:solidFill>
            <a:schemeClr val="bg1"/>
          </a:solidFill>
          <a:ln w="12700">
            <a:solidFill>
              <a:srgbClr val="076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Chaine de traitement de niveau L2A multi capteurs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Enchainement et lecture des produits en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Algorithmes métiers en </a:t>
            </a:r>
            <a:r>
              <a:rPr lang="fr-FR" sz="2400" dirty="0" err="1" smtClean="0">
                <a:solidFill>
                  <a:schemeClr val="tx1"/>
                </a:solidFill>
              </a:rPr>
              <a:t>OTBApplications</a:t>
            </a:r>
            <a:r>
              <a:rPr lang="fr-FR" sz="2400" dirty="0" smtClean="0">
                <a:solidFill>
                  <a:schemeClr val="tx1"/>
                </a:solidFill>
              </a:rPr>
              <a:t> (C++)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Main </a:t>
            </a:r>
            <a:r>
              <a:rPr lang="fr-FR" sz="2400" dirty="0" err="1" smtClean="0">
                <a:solidFill>
                  <a:schemeClr val="tx1"/>
                </a:solidFill>
              </a:rPr>
              <a:t>repository</a:t>
            </a:r>
            <a:r>
              <a:rPr lang="fr-FR" sz="2400" dirty="0" smtClean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fr-FR" sz="2400" dirty="0" smtClean="0">
                <a:solidFill>
                  <a:schemeClr val="tx1"/>
                </a:solidFill>
                <a:hlinkClick r:id="rId4"/>
              </a:rPr>
              <a:t>gitlab.orfeo-toolbox.org/maja/maja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Mirror: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fr-FR" sz="2400" dirty="0" smtClean="0">
                <a:solidFill>
                  <a:schemeClr val="tx1"/>
                </a:solidFill>
                <a:hlinkClick r:id="rId5"/>
              </a:rPr>
              <a:t>github.com/CNES/MAJA</a:t>
            </a:r>
            <a:endParaRPr lang="fr-F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85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Encapsulation d’un traitement complexe</a:t>
            </a:r>
          </a:p>
          <a:p>
            <a:r>
              <a:rPr lang="fr-FR" dirty="0" smtClean="0"/>
              <a:t>Implémente l’interface </a:t>
            </a:r>
            <a:r>
              <a:rPr lang="fr-FR" dirty="0" err="1" smtClean="0"/>
              <a:t>MajaModule</a:t>
            </a:r>
            <a:endParaRPr lang="fr-FR" dirty="0" smtClean="0"/>
          </a:p>
          <a:p>
            <a:pPr lvl="1"/>
            <a:r>
              <a:rPr lang="fr-FR" dirty="0" err="1" smtClean="0"/>
              <a:t>run</a:t>
            </a:r>
            <a:r>
              <a:rPr lang="fr-FR" dirty="0" smtClean="0"/>
              <a:t>( </a:t>
            </a:r>
            <a:r>
              <a:rPr lang="fr-FR" dirty="0" err="1"/>
              <a:t>dict_of_input</a:t>
            </a:r>
            <a:r>
              <a:rPr lang="fr-FR" dirty="0"/>
              <a:t>, </a:t>
            </a:r>
            <a:r>
              <a:rPr lang="fr-FR" dirty="0" err="1"/>
              <a:t>dict_of_output</a:t>
            </a:r>
            <a:r>
              <a:rPr lang="fr-FR" dirty="0" smtClean="0"/>
              <a:t>) : traitement effectif</a:t>
            </a:r>
          </a:p>
          <a:p>
            <a:pPr lvl="1"/>
            <a:r>
              <a:rPr lang="fr-FR" dirty="0" err="1" smtClean="0"/>
              <a:t>Cleanup</a:t>
            </a:r>
            <a:r>
              <a:rPr lang="fr-FR" dirty="0" smtClean="0"/>
              <a:t>() : nettoyage de données temporaire</a:t>
            </a:r>
          </a:p>
          <a:p>
            <a:pPr lvl="1"/>
            <a:r>
              <a:rPr lang="fr-FR" dirty="0" err="1"/>
              <a:t>self.in_keys_to_check</a:t>
            </a:r>
            <a:r>
              <a:rPr lang="fr-FR" dirty="0"/>
              <a:t> </a:t>
            </a:r>
            <a:r>
              <a:rPr lang="fr-FR" dirty="0" smtClean="0"/>
              <a:t> : clés nécessaires dans le dictionnaire d’entrée</a:t>
            </a:r>
          </a:p>
          <a:p>
            <a:pPr lvl="1"/>
            <a:r>
              <a:rPr lang="fr-FR" dirty="0" err="1" smtClean="0"/>
              <a:t>self.out_keys_to_check</a:t>
            </a:r>
            <a:r>
              <a:rPr lang="fr-FR" dirty="0" smtClean="0"/>
              <a:t>  : clés nécessaires dans le dictionnaire de sortie</a:t>
            </a:r>
          </a:p>
          <a:p>
            <a:pPr lvl="1"/>
            <a:r>
              <a:rPr lang="fr-FR" dirty="0" err="1" smtClean="0"/>
              <a:t>self.out_keys_provided</a:t>
            </a:r>
            <a:r>
              <a:rPr lang="fr-FR" dirty="0" smtClean="0"/>
              <a:t>  : clés fournies par le module dans le dictionnaire de sortie</a:t>
            </a:r>
          </a:p>
          <a:p>
            <a:pPr lvl="1"/>
            <a:r>
              <a:rPr lang="fr-FR" dirty="0" smtClean="0"/>
              <a:t>Nom : NAME </a:t>
            </a:r>
            <a:r>
              <a:rPr lang="fr-FR" dirty="0"/>
              <a:t>= "</a:t>
            </a:r>
            <a:r>
              <a:rPr lang="fr-FR" dirty="0" err="1" smtClean="0"/>
              <a:t>AOTEstimation</a:t>
            </a:r>
            <a:r>
              <a:rPr lang="fr-FR" dirty="0" smtClean="0"/>
              <a:t>" </a:t>
            </a:r>
          </a:p>
          <a:p>
            <a:r>
              <a:rPr lang="fr-FR" dirty="0" smtClean="0"/>
              <a:t>L’ensemble des algorithmes de Maja sont des modules.</a:t>
            </a:r>
          </a:p>
          <a:p>
            <a:r>
              <a:rPr lang="fr-FR" dirty="0" smtClean="0"/>
              <a:t>Recherche de module : </a:t>
            </a:r>
          </a:p>
          <a:p>
            <a:pPr lvl="1"/>
            <a:r>
              <a:rPr lang="fr-FR" dirty="0"/>
              <a:t>validity_l2_nominal = </a:t>
            </a:r>
            <a:r>
              <a:rPr lang="fr-FR" dirty="0" err="1"/>
              <a:t>MajaModule.create</a:t>
            </a:r>
            <a:r>
              <a:rPr lang="fr-FR" dirty="0"/>
              <a:t>("ValidityL2Nominal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Exception si aucun module ne fournis </a:t>
            </a:r>
            <a:r>
              <a:rPr lang="fr-FR" dirty="0"/>
              <a:t>"ValidityL2Nominal"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 d’un module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41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Modules ou autres instancient des </a:t>
            </a:r>
            <a:r>
              <a:rPr lang="fr-FR" dirty="0" err="1" smtClean="0"/>
              <a:t>OTBApplication</a:t>
            </a:r>
            <a:r>
              <a:rPr lang="fr-FR" dirty="0" smtClean="0"/>
              <a:t> à travers l’interface </a:t>
            </a:r>
            <a:r>
              <a:rPr lang="fr-FR" dirty="0" err="1" smtClean="0"/>
              <a:t>otbAppHandler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7772400" cy="513861"/>
          </a:xfrm>
        </p:spPr>
        <p:txBody>
          <a:bodyPr/>
          <a:lstStyle/>
          <a:p>
            <a:r>
              <a:rPr lang="fr-FR" dirty="0" smtClean="0"/>
              <a:t>Instanciation d’applications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11560" y="1916832"/>
            <a:ext cx="7776864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1200" dirty="0" err="1"/>
              <a:t>from</a:t>
            </a:r>
            <a:r>
              <a:rPr lang="fr-FR" sz="1200" dirty="0"/>
              <a:t> </a:t>
            </a:r>
            <a:r>
              <a:rPr lang="fr-FR" sz="1200" dirty="0" err="1"/>
              <a:t>orchestrator.cots.otb.otb_app_handler</a:t>
            </a:r>
            <a:r>
              <a:rPr lang="fr-FR" sz="1200" dirty="0"/>
              <a:t> import </a:t>
            </a:r>
            <a:r>
              <a:rPr lang="fr-FR" sz="1200" dirty="0" err="1"/>
              <a:t>OtbAppHandler</a:t>
            </a:r>
            <a:r>
              <a:rPr lang="fr-FR" sz="1200" dirty="0"/>
              <a:t> </a:t>
            </a:r>
          </a:p>
          <a:p>
            <a:pPr lvl="1"/>
            <a:endParaRPr lang="fr-FR" sz="1200" dirty="0" smtClean="0"/>
          </a:p>
          <a:p>
            <a:pPr lvl="1"/>
            <a:r>
              <a:rPr lang="fr-FR" sz="1200" dirty="0" smtClean="0"/>
              <a:t># </a:t>
            </a:r>
            <a:r>
              <a:rPr lang="fr-FR" sz="1200" dirty="0" err="1"/>
              <a:t>Launch</a:t>
            </a:r>
            <a:r>
              <a:rPr lang="fr-FR" sz="1200" dirty="0"/>
              <a:t> the </a:t>
            </a:r>
            <a:r>
              <a:rPr lang="fr-FR" sz="1200" dirty="0" err="1" smtClean="0"/>
              <a:t>app</a:t>
            </a:r>
            <a:endParaRPr lang="fr-FR" sz="1200" dirty="0" smtClean="0"/>
          </a:p>
          <a:p>
            <a:pPr lvl="1"/>
            <a:r>
              <a:rPr lang="fr-FR" sz="1200" dirty="0" err="1"/>
              <a:t>param_reflectance</a:t>
            </a:r>
            <a:r>
              <a:rPr lang="fr-FR" sz="1200" dirty="0"/>
              <a:t> = {"</a:t>
            </a:r>
            <a:r>
              <a:rPr lang="fr-FR" sz="1200" dirty="0" err="1"/>
              <a:t>tocr</a:t>
            </a:r>
            <a:r>
              <a:rPr lang="fr-FR" sz="1200" dirty="0"/>
              <a:t>": </a:t>
            </a:r>
            <a:r>
              <a:rPr lang="fr-FR" sz="1200" dirty="0" err="1"/>
              <a:t>dict_of_output.get</a:t>
            </a:r>
            <a:r>
              <a:rPr lang="fr-FR" sz="1200" dirty="0"/>
              <a:t>("</a:t>
            </a:r>
            <a:r>
              <a:rPr lang="fr-FR" sz="1200" dirty="0" err="1"/>
              <a:t>RayleighIPTOCR</a:t>
            </a:r>
            <a:r>
              <a:rPr lang="fr-FR" sz="1200" dirty="0"/>
              <a:t>"), </a:t>
            </a:r>
            <a:endParaRPr lang="fr-FR" sz="1200" dirty="0" smtClean="0"/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	  "</a:t>
            </a:r>
            <a:r>
              <a:rPr lang="fr-FR" sz="1200" dirty="0" err="1"/>
              <a:t>edg</a:t>
            </a:r>
            <a:r>
              <a:rPr lang="fr-FR" sz="1200" dirty="0"/>
              <a:t>":  </a:t>
            </a:r>
            <a:r>
              <a:rPr lang="fr-FR" sz="1200" dirty="0" err="1" smtClean="0"/>
              <a:t>dict_of_input.get</a:t>
            </a:r>
            <a:r>
              <a:rPr lang="fr-FR" sz="1200" dirty="0"/>
              <a:t>("L1Reader").</a:t>
            </a:r>
            <a:r>
              <a:rPr lang="fr-FR" sz="1200" dirty="0" err="1"/>
              <a:t>get_value</a:t>
            </a:r>
            <a:r>
              <a:rPr lang="fr-FR" sz="1200" dirty="0"/>
              <a:t>("</a:t>
            </a:r>
            <a:r>
              <a:rPr lang="fr-FR" sz="1200" dirty="0" err="1"/>
              <a:t>IPEDGSubOutput</a:t>
            </a:r>
            <a:r>
              <a:rPr lang="fr-FR" sz="1200" dirty="0"/>
              <a:t>"), </a:t>
            </a:r>
            <a:endParaRPr lang="fr-FR" sz="1200" dirty="0" smtClean="0"/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	  "</a:t>
            </a:r>
            <a:r>
              <a:rPr lang="fr-FR" sz="1200" dirty="0" err="1"/>
              <a:t>sat</a:t>
            </a:r>
            <a:r>
              <a:rPr lang="fr-FR" sz="1200" dirty="0"/>
              <a:t>": </a:t>
            </a:r>
            <a:r>
              <a:rPr lang="fr-FR" sz="1200" dirty="0" err="1"/>
              <a:t>dict_of_input.get</a:t>
            </a:r>
            <a:r>
              <a:rPr lang="fr-FR" sz="1200" dirty="0"/>
              <a:t>("L1Reader").</a:t>
            </a:r>
            <a:r>
              <a:rPr lang="fr-FR" sz="1200" dirty="0" err="1"/>
              <a:t>get_value</a:t>
            </a:r>
            <a:r>
              <a:rPr lang="fr-FR" sz="1200" dirty="0"/>
              <a:t>("</a:t>
            </a:r>
            <a:r>
              <a:rPr lang="fr-FR" sz="1200" dirty="0" err="1"/>
              <a:t>IPSATSubOutput</a:t>
            </a:r>
            <a:r>
              <a:rPr lang="fr-FR" sz="1200" dirty="0"/>
              <a:t>"), </a:t>
            </a:r>
            <a:r>
              <a:rPr lang="fr-FR" sz="1200" dirty="0" smtClean="0"/>
              <a:t>		                              		  "</a:t>
            </a:r>
            <a:r>
              <a:rPr lang="fr-FR" sz="1200" dirty="0" err="1"/>
              <a:t>waterthreshold</a:t>
            </a:r>
            <a:r>
              <a:rPr lang="fr-FR" sz="1200" dirty="0"/>
              <a:t>": </a:t>
            </a:r>
            <a:r>
              <a:rPr lang="fr-FR" sz="1200" dirty="0" err="1"/>
              <a:t>water_treshold</a:t>
            </a:r>
            <a:r>
              <a:rPr lang="fr-FR" sz="1200" dirty="0"/>
              <a:t>, </a:t>
            </a:r>
            <a:endParaRPr lang="fr-FR" sz="1200" dirty="0" smtClean="0"/>
          </a:p>
          <a:p>
            <a:pPr lvl="1"/>
            <a:r>
              <a:rPr lang="fr-FR" sz="1200" dirty="0" smtClean="0"/>
              <a:t>		   "</a:t>
            </a:r>
            <a:r>
              <a:rPr lang="fr-FR" sz="1200" dirty="0" err="1"/>
              <a:t>bluebandtocr</a:t>
            </a:r>
            <a:r>
              <a:rPr lang="fr-FR" sz="1200" dirty="0"/>
              <a:t>": </a:t>
            </a:r>
            <a:r>
              <a:rPr lang="fr-FR" sz="1200" dirty="0" err="1"/>
              <a:t>bluebandtocr_idx</a:t>
            </a:r>
            <a:r>
              <a:rPr lang="fr-FR" sz="1200" dirty="0"/>
              <a:t>, </a:t>
            </a:r>
            <a:endParaRPr lang="fr-FR" sz="1200" dirty="0" smtClean="0"/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	   "</a:t>
            </a:r>
            <a:r>
              <a:rPr lang="fr-FR" sz="1200" dirty="0" err="1"/>
              <a:t>redbandtocr</a:t>
            </a:r>
            <a:r>
              <a:rPr lang="fr-FR" sz="1200" dirty="0"/>
              <a:t>": </a:t>
            </a:r>
            <a:r>
              <a:rPr lang="fr-FR" sz="1200" dirty="0" err="1"/>
              <a:t>redbandtocr_idx</a:t>
            </a:r>
            <a:r>
              <a:rPr lang="fr-FR" sz="1200" dirty="0"/>
              <a:t>, </a:t>
            </a:r>
            <a:endParaRPr lang="fr-FR" sz="1200" dirty="0" smtClean="0"/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	   "</a:t>
            </a:r>
            <a:r>
              <a:rPr lang="fr-FR" sz="1200" dirty="0" err="1"/>
              <a:t>nirbandtocr</a:t>
            </a:r>
            <a:r>
              <a:rPr lang="fr-FR" sz="1200" dirty="0"/>
              <a:t>": </a:t>
            </a:r>
            <a:r>
              <a:rPr lang="fr-FR" sz="1200" dirty="0" err="1"/>
              <a:t>nirbandtocr_idx</a:t>
            </a:r>
            <a:r>
              <a:rPr lang="fr-FR" sz="1200" dirty="0" smtClean="0"/>
              <a:t>,</a:t>
            </a:r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	   </a:t>
            </a:r>
            <a:r>
              <a:rPr lang="fr-FR" sz="1200" dirty="0"/>
              <a:t>"</a:t>
            </a:r>
            <a:r>
              <a:rPr lang="fr-FR" sz="1200" dirty="0" err="1"/>
              <a:t>correlbandtocr</a:t>
            </a:r>
            <a:r>
              <a:rPr lang="fr-FR" sz="1200" dirty="0"/>
              <a:t>": </a:t>
            </a:r>
            <a:r>
              <a:rPr lang="fr-FR" sz="1200" dirty="0" err="1"/>
              <a:t>correlbandtocr_idx</a:t>
            </a:r>
            <a:r>
              <a:rPr lang="fr-FR" sz="1200" dirty="0"/>
              <a:t>, </a:t>
            </a:r>
            <a:endParaRPr lang="fr-FR" sz="1200" dirty="0" smtClean="0"/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	  "</a:t>
            </a:r>
            <a:r>
              <a:rPr lang="fr-FR" sz="1200" dirty="0" err="1"/>
              <a:t>bluereflectancethresholdvalue</a:t>
            </a:r>
            <a:r>
              <a:rPr lang="fr-FR" sz="1200" dirty="0"/>
              <a:t>": </a:t>
            </a:r>
            <a:r>
              <a:rPr lang="fr-FR" sz="1200" dirty="0" err="1" smtClean="0"/>
              <a:t>dict_of_input.get</a:t>
            </a:r>
            <a:r>
              <a:rPr lang="fr-FR" sz="1200" dirty="0"/>
              <a:t>("L2COMM").</a:t>
            </a:r>
            <a:r>
              <a:rPr lang="fr-FR" sz="1200" dirty="0" err="1"/>
              <a:t>get_value_f</a:t>
            </a:r>
            <a:r>
              <a:rPr lang="fr-FR" sz="1200" dirty="0"/>
              <a:t>( "</a:t>
            </a:r>
            <a:r>
              <a:rPr lang="fr-FR" sz="1200" dirty="0" err="1"/>
              <a:t>CloudBlueReflectanceThreshold</a:t>
            </a:r>
            <a:r>
              <a:rPr lang="fr-FR" sz="1200" dirty="0" smtClean="0"/>
              <a:t>"),</a:t>
            </a:r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	  </a:t>
            </a:r>
            <a:r>
              <a:rPr lang="fr-FR" sz="1200" dirty="0"/>
              <a:t>"</a:t>
            </a:r>
            <a:r>
              <a:rPr lang="fr-FR" sz="1200" dirty="0" err="1"/>
              <a:t>redreflectancethresholdvalue</a:t>
            </a:r>
            <a:r>
              <a:rPr lang="fr-FR" sz="1200" dirty="0"/>
              <a:t>": </a:t>
            </a:r>
            <a:r>
              <a:rPr lang="fr-FR" sz="1200" dirty="0" err="1"/>
              <a:t>dict_of_input.get</a:t>
            </a:r>
            <a:r>
              <a:rPr lang="fr-FR" sz="1200" dirty="0"/>
              <a:t>("L2COMM").</a:t>
            </a:r>
            <a:r>
              <a:rPr lang="fr-FR" sz="1200" dirty="0" err="1"/>
              <a:t>get_value_f</a:t>
            </a:r>
            <a:r>
              <a:rPr lang="fr-FR" sz="1200" dirty="0"/>
              <a:t>( "</a:t>
            </a:r>
            <a:r>
              <a:rPr lang="fr-FR" sz="1200" dirty="0" err="1"/>
              <a:t>CloudRedReflectanceThreshold</a:t>
            </a:r>
            <a:r>
              <a:rPr lang="fr-FR" sz="1200" dirty="0" smtClean="0"/>
              <a:t>"),</a:t>
            </a:r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	}</a:t>
            </a:r>
            <a:endParaRPr lang="fr-FR" sz="1200" dirty="0"/>
          </a:p>
          <a:p>
            <a:pPr lvl="1"/>
            <a:endParaRPr lang="fr-FR" sz="1200" dirty="0" smtClean="0"/>
          </a:p>
          <a:p>
            <a:pPr lvl="1"/>
            <a:r>
              <a:rPr lang="fr-FR" sz="1200" dirty="0" err="1" smtClean="0"/>
              <a:t>reflectance_app</a:t>
            </a:r>
            <a:r>
              <a:rPr lang="fr-FR" sz="1200" dirty="0" smtClean="0"/>
              <a:t> </a:t>
            </a:r>
            <a:r>
              <a:rPr lang="fr-FR" sz="1200" dirty="0"/>
              <a:t>= </a:t>
            </a:r>
            <a:r>
              <a:rPr lang="fr-FR" sz="1200" dirty="0" err="1"/>
              <a:t>OtbAppHandler</a:t>
            </a:r>
            <a:r>
              <a:rPr lang="fr-FR" sz="1200" dirty="0"/>
              <a:t>("</a:t>
            </a:r>
            <a:r>
              <a:rPr lang="fr-FR" sz="1200" dirty="0" err="1"/>
              <a:t>CloudReflectance</a:t>
            </a:r>
            <a:r>
              <a:rPr lang="fr-FR" sz="1200" dirty="0"/>
              <a:t>", </a:t>
            </a:r>
            <a:r>
              <a:rPr lang="fr-FR" sz="1200" dirty="0" err="1"/>
              <a:t>param_reflectance</a:t>
            </a:r>
            <a:r>
              <a:rPr lang="fr-FR" sz="1200" dirty="0"/>
              <a:t>, </a:t>
            </a:r>
            <a:r>
              <a:rPr lang="fr-FR" sz="1200" dirty="0" err="1" smtClean="0"/>
              <a:t>write_output</a:t>
            </a:r>
            <a:r>
              <a:rPr lang="fr-FR" sz="1200" dirty="0" smtClean="0"/>
              <a:t>=</a:t>
            </a:r>
            <a:r>
              <a:rPr lang="fr-FR" sz="1200" dirty="0" err="1" smtClean="0"/>
              <a:t>true</a:t>
            </a:r>
            <a:r>
              <a:rPr lang="fr-FR" sz="1200" dirty="0" smtClean="0"/>
              <a:t>)</a:t>
            </a:r>
            <a:r>
              <a:rPr lang="fr-FR" sz="1400" dirty="0" smtClean="0"/>
              <a:t>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7812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982013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otbAppHandler.set_ram_to_use</a:t>
            </a:r>
            <a:r>
              <a:rPr lang="fr-FR" dirty="0" smtClean="0"/>
              <a:t> : définition de la RAM</a:t>
            </a:r>
          </a:p>
          <a:p>
            <a:r>
              <a:rPr lang="fr-FR" dirty="0" err="1" smtClean="0"/>
              <a:t>getoutput</a:t>
            </a:r>
            <a:r>
              <a:rPr lang="fr-FR" dirty="0" smtClean="0"/>
              <a:t>() :</a:t>
            </a:r>
          </a:p>
          <a:p>
            <a:pPr lvl="1"/>
            <a:r>
              <a:rPr lang="fr-FR" dirty="0" smtClean="0"/>
              <a:t>dictionnaire des paramètres de sorties de l’application (ROLE=OUTPUT)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write_output</a:t>
            </a:r>
            <a:r>
              <a:rPr lang="fr-FR" dirty="0" smtClean="0"/>
              <a:t> = </a:t>
            </a:r>
            <a:r>
              <a:rPr lang="fr-FR" dirty="0" err="1" smtClean="0"/>
              <a:t>true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Ecriture des images de sorties sur disques</a:t>
            </a:r>
          </a:p>
          <a:p>
            <a:pPr lvl="2"/>
            <a:r>
              <a:rPr lang="fr-FR" dirty="0" smtClean="0"/>
              <a:t>Retourne une </a:t>
            </a:r>
            <a:r>
              <a:rPr lang="fr-FR" dirty="0" err="1" smtClean="0"/>
              <a:t>deepcopy</a:t>
            </a:r>
            <a:r>
              <a:rPr lang="fr-FR" dirty="0" smtClean="0"/>
              <a:t> du dictionnaire</a:t>
            </a:r>
          </a:p>
          <a:p>
            <a:pPr lvl="2"/>
            <a:r>
              <a:rPr lang="fr-FR" dirty="0" smtClean="0"/>
              <a:t>Pas besoin de conserver l’instance de </a:t>
            </a:r>
            <a:r>
              <a:rPr lang="fr-FR" dirty="0" err="1" smtClean="0"/>
              <a:t>otbAppHandler</a:t>
            </a:r>
            <a:r>
              <a:rPr lang="fr-FR" dirty="0" smtClean="0"/>
              <a:t> à la fin du scope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write_output</a:t>
            </a:r>
            <a:r>
              <a:rPr lang="fr-FR" dirty="0" smtClean="0"/>
              <a:t> = false:</a:t>
            </a:r>
          </a:p>
          <a:p>
            <a:pPr lvl="2"/>
            <a:r>
              <a:rPr lang="fr-FR" dirty="0" smtClean="0"/>
              <a:t>Images non écrites</a:t>
            </a:r>
          </a:p>
          <a:p>
            <a:pPr lvl="2"/>
            <a:r>
              <a:rPr lang="fr-FR" dirty="0" smtClean="0"/>
              <a:t>Pipeline juste mis en place, non exécuté</a:t>
            </a:r>
          </a:p>
          <a:p>
            <a:pPr lvl="2"/>
            <a:r>
              <a:rPr lang="fr-FR" dirty="0" smtClean="0"/>
              <a:t>RAM pour tous le pipeline</a:t>
            </a:r>
          </a:p>
          <a:p>
            <a:pPr lvl="2"/>
            <a:r>
              <a:rPr lang="fr-FR" dirty="0" smtClean="0"/>
              <a:t>Besoin de conserver l’instance jusqu’à l’écriture de l’image finale ( peut être dans un autre module )</a:t>
            </a:r>
          </a:p>
          <a:p>
            <a:pPr lvl="2"/>
            <a:r>
              <a:rPr lang="fr-FR" dirty="0" smtClean="0"/>
              <a:t>Retourne des copies pour les paramètres simple mais des </a:t>
            </a:r>
            <a:r>
              <a:rPr lang="fr-FR" dirty="0" err="1" smtClean="0"/>
              <a:t>SWIGPointer</a:t>
            </a:r>
            <a:r>
              <a:rPr lang="fr-FR" dirty="0" smtClean="0"/>
              <a:t> pour les images </a:t>
            </a:r>
          </a:p>
          <a:p>
            <a:pPr lvl="2"/>
            <a:r>
              <a:rPr lang="fr-FR" dirty="0" smtClean="0"/>
              <a:t>Permet donc de connecter en mémoire les applications :</a:t>
            </a:r>
          </a:p>
          <a:p>
            <a:pPr lvl="3"/>
            <a:r>
              <a:rPr lang="fr-FR" dirty="0" err="1" smtClean="0"/>
              <a:t>Param</a:t>
            </a:r>
            <a:r>
              <a:rPr lang="fr-FR" dirty="0" smtClean="0"/>
              <a:t>[« in »] = </a:t>
            </a:r>
            <a:r>
              <a:rPr lang="fr-FR" dirty="0" err="1" smtClean="0"/>
              <a:t>app.getoutput</a:t>
            </a:r>
            <a:r>
              <a:rPr lang="fr-FR" dirty="0" smtClean="0"/>
              <a:t>()[« out »]</a:t>
            </a:r>
          </a:p>
          <a:p>
            <a:pPr lvl="2"/>
            <a:endParaRPr lang="fr-FR" dirty="0" smtClean="0"/>
          </a:p>
          <a:p>
            <a:pPr lvl="3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 D’APPLICATION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23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sous forme de pipeline:</a:t>
            </a:r>
          </a:p>
          <a:p>
            <a:pPr lvl="1"/>
            <a:r>
              <a:rPr lang="fr-FR" dirty="0" smtClean="0"/>
              <a:t>Un pipeline est une branche d’Applications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Le module qui crée le pipeline est responsable de sa durée de vie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durée de vie des applications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283968" y="227687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131840" y="3573016"/>
            <a:ext cx="108012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427984" y="3573016"/>
            <a:ext cx="1152128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220072" y="373635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Pipeline 3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35796" y="358246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Pipeline 2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140224" y="24620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Pipeline 1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18897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OtbPipelineManager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Add_otb_app</a:t>
            </a:r>
            <a:r>
              <a:rPr lang="fr-FR" dirty="0" smtClean="0"/>
              <a:t>(</a:t>
            </a:r>
            <a:r>
              <a:rPr lang="fr-FR" dirty="0" err="1" smtClean="0"/>
              <a:t>app</a:t>
            </a:r>
            <a:r>
              <a:rPr lang="fr-FR" dirty="0" smtClean="0"/>
              <a:t>) : ajoute une instance au pipeline</a:t>
            </a:r>
          </a:p>
          <a:p>
            <a:pPr lvl="1"/>
            <a:r>
              <a:rPr lang="fr-FR" dirty="0" err="1" smtClean="0"/>
              <a:t>Free_otb_app</a:t>
            </a:r>
            <a:r>
              <a:rPr lang="fr-FR" dirty="0" smtClean="0"/>
              <a:t> : libère le pipeline</a:t>
            </a:r>
          </a:p>
          <a:p>
            <a:pPr lvl="1"/>
            <a:r>
              <a:rPr lang="fr-FR" dirty="0" err="1" smtClean="0"/>
              <a:t>Get_last_app</a:t>
            </a:r>
            <a:r>
              <a:rPr lang="fr-FR" dirty="0" smtClean="0"/>
              <a:t> : récupère la dernière application du pipeline</a:t>
            </a:r>
          </a:p>
          <a:p>
            <a:pPr lvl="1"/>
            <a:r>
              <a:rPr lang="fr-FR" dirty="0" smtClean="0"/>
              <a:t>Libère automatiquement le pipeline à sa destruction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OTB Pipeline Manager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2924944"/>
            <a:ext cx="6840760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orchestrator.cots.otb.otb_app_handler</a:t>
            </a:r>
            <a:r>
              <a:rPr lang="fr-FR" sz="1400" dirty="0"/>
              <a:t> import </a:t>
            </a:r>
            <a:r>
              <a:rPr lang="fr-FR" sz="1400" dirty="0" err="1"/>
              <a:t>OtbAppHandler</a:t>
            </a:r>
            <a:r>
              <a:rPr lang="fr-FR" sz="1400" dirty="0"/>
              <a:t> </a:t>
            </a:r>
            <a:endParaRPr lang="fr-FR" sz="1400" dirty="0" smtClean="0"/>
          </a:p>
          <a:p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/>
              <a:t>orchestrator.cots.otb.otb_pipeline_manager</a:t>
            </a:r>
            <a:r>
              <a:rPr lang="fr-FR" sz="1400" dirty="0"/>
              <a:t> import </a:t>
            </a:r>
            <a:r>
              <a:rPr lang="fr-FR" sz="1400" dirty="0" err="1"/>
              <a:t>OtbPipelineManager</a:t>
            </a:r>
            <a:r>
              <a:rPr lang="fr-FR" sz="1400" dirty="0"/>
              <a:t> 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 err="1" smtClean="0"/>
              <a:t>a_pipeline</a:t>
            </a:r>
            <a:r>
              <a:rPr lang="fr-FR" sz="1400" dirty="0" smtClean="0"/>
              <a:t> </a:t>
            </a:r>
            <a:r>
              <a:rPr lang="fr-FR" sz="1400" dirty="0"/>
              <a:t>= </a:t>
            </a:r>
            <a:r>
              <a:rPr lang="fr-FR" sz="1400" dirty="0" err="1"/>
              <a:t>OtbPipelineManager</a:t>
            </a:r>
            <a:r>
              <a:rPr lang="fr-FR" sz="1400" dirty="0" smtClean="0"/>
              <a:t>()</a:t>
            </a:r>
          </a:p>
          <a:p>
            <a:endParaRPr lang="fr-FR" sz="1400" dirty="0"/>
          </a:p>
          <a:p>
            <a:r>
              <a:rPr lang="fr-FR" sz="1400" dirty="0" smtClean="0"/>
              <a:t>app1 = </a:t>
            </a:r>
            <a:r>
              <a:rPr lang="fr-FR" sz="1400" dirty="0" err="1" smtClean="0"/>
              <a:t>OtbAppHandler</a:t>
            </a:r>
            <a:r>
              <a:rPr lang="fr-FR" sz="1400" dirty="0" smtClean="0"/>
              <a:t>(« </a:t>
            </a:r>
            <a:r>
              <a:rPr lang="fr-FR" sz="1400" dirty="0" err="1" smtClean="0"/>
              <a:t>BandMath</a:t>
            </a:r>
            <a:r>
              <a:rPr lang="fr-FR" sz="1400" dirty="0" smtClean="0"/>
              <a:t> », {« in » : </a:t>
            </a:r>
            <a:r>
              <a:rPr lang="fr-FR" sz="1400" dirty="0" err="1" smtClean="0"/>
              <a:t>tmp.tif</a:t>
            </a:r>
            <a:r>
              <a:rPr lang="fr-FR" sz="1400" dirty="0" smtClean="0"/>
              <a:t> , « out » : out1.tiff, « </a:t>
            </a:r>
            <a:r>
              <a:rPr lang="fr-FR" sz="1400" dirty="0" err="1" smtClean="0"/>
              <a:t>exp</a:t>
            </a:r>
            <a:r>
              <a:rPr lang="fr-FR" sz="1400" dirty="0" smtClean="0"/>
              <a:t> » : im1b1 },</a:t>
            </a:r>
          </a:p>
          <a:p>
            <a:r>
              <a:rPr lang="fr-FR" sz="1400" dirty="0" err="1" smtClean="0"/>
              <a:t>Write_output</a:t>
            </a:r>
            <a:r>
              <a:rPr lang="fr-FR" sz="1400" dirty="0" smtClean="0"/>
              <a:t> =false)</a:t>
            </a:r>
          </a:p>
          <a:p>
            <a:r>
              <a:rPr lang="fr-FR" sz="1400" dirty="0" err="1" smtClean="0"/>
              <a:t>a_pipeline.add_otb_app</a:t>
            </a:r>
            <a:r>
              <a:rPr lang="fr-FR" sz="1400" dirty="0" smtClean="0"/>
              <a:t>(app1)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b_pipeline</a:t>
            </a:r>
            <a:r>
              <a:rPr lang="fr-FR" sz="1400" dirty="0" smtClean="0"/>
              <a:t> </a:t>
            </a:r>
            <a:r>
              <a:rPr lang="fr-FR" sz="1400" dirty="0"/>
              <a:t>= </a:t>
            </a:r>
            <a:r>
              <a:rPr lang="fr-FR" sz="1400" dirty="0" err="1"/>
              <a:t>OtbPipelineManager</a:t>
            </a:r>
            <a:r>
              <a:rPr lang="fr-FR" sz="1400" dirty="0" smtClean="0"/>
              <a:t>()</a:t>
            </a:r>
          </a:p>
          <a:p>
            <a:r>
              <a:rPr lang="fr-FR" sz="1400" dirty="0" smtClean="0"/>
              <a:t>app2 </a:t>
            </a:r>
            <a:r>
              <a:rPr lang="fr-FR" sz="1400" dirty="0"/>
              <a:t>= </a:t>
            </a:r>
            <a:r>
              <a:rPr lang="fr-FR" sz="1400" dirty="0" err="1"/>
              <a:t>OtbAppHandler</a:t>
            </a:r>
            <a:r>
              <a:rPr lang="fr-FR" sz="1400" dirty="0"/>
              <a:t>(« </a:t>
            </a:r>
            <a:r>
              <a:rPr lang="fr-FR" sz="1400" dirty="0" err="1"/>
              <a:t>BandMath</a:t>
            </a:r>
            <a:r>
              <a:rPr lang="fr-FR" sz="1400" dirty="0"/>
              <a:t> », {« in » : </a:t>
            </a:r>
            <a:r>
              <a:rPr lang="fr-FR" sz="1400" dirty="0" smtClean="0"/>
              <a:t>app1.getOutput()[« ou »] </a:t>
            </a:r>
            <a:r>
              <a:rPr lang="fr-FR" sz="1400" dirty="0"/>
              <a:t>, « out » : </a:t>
            </a:r>
            <a:r>
              <a:rPr lang="fr-FR" sz="1400" dirty="0" smtClean="0"/>
              <a:t>out2.tiff</a:t>
            </a:r>
            <a:r>
              <a:rPr lang="fr-FR" sz="1400" dirty="0"/>
              <a:t>, « </a:t>
            </a:r>
            <a:r>
              <a:rPr lang="fr-FR" sz="1400" dirty="0" err="1"/>
              <a:t>exp</a:t>
            </a:r>
            <a:r>
              <a:rPr lang="fr-FR" sz="1400" dirty="0"/>
              <a:t> » : im1b1 },</a:t>
            </a:r>
          </a:p>
          <a:p>
            <a:r>
              <a:rPr lang="fr-FR" sz="1400" dirty="0" err="1"/>
              <a:t>Write_output</a:t>
            </a:r>
            <a:r>
              <a:rPr lang="fr-FR" sz="1400" dirty="0"/>
              <a:t> =false</a:t>
            </a:r>
            <a:r>
              <a:rPr lang="fr-FR" sz="1400" dirty="0" smtClean="0"/>
              <a:t>)</a:t>
            </a:r>
          </a:p>
          <a:p>
            <a:r>
              <a:rPr lang="fr-FR" sz="1400" dirty="0" err="1" smtClean="0"/>
              <a:t>b_pipeline.add_otb_app</a:t>
            </a:r>
            <a:r>
              <a:rPr lang="fr-FR" sz="1400" dirty="0" smtClean="0"/>
              <a:t>(app2) // Pipeline b </a:t>
            </a:r>
            <a:r>
              <a:rPr lang="fr-FR" sz="1400" dirty="0" err="1" smtClean="0"/>
              <a:t>depends</a:t>
            </a:r>
            <a:r>
              <a:rPr lang="fr-FR" sz="1400" dirty="0" smtClean="0"/>
              <a:t> on pipeline a </a:t>
            </a:r>
            <a:r>
              <a:rPr lang="fr-FR" sz="1400" dirty="0" err="1" smtClean="0"/>
              <a:t>cannot</a:t>
            </a:r>
            <a:r>
              <a:rPr lang="fr-FR" sz="1400" dirty="0" smtClean="0"/>
              <a:t> </a:t>
            </a:r>
            <a:r>
              <a:rPr lang="fr-FR" sz="1400" dirty="0" err="1" smtClean="0"/>
              <a:t>erase</a:t>
            </a:r>
            <a:r>
              <a:rPr lang="fr-FR" sz="1400" dirty="0" smtClean="0"/>
              <a:t> pipeline 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141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 et leurs applications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30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Autofit/>
          </a:bodyPr>
          <a:lstStyle/>
          <a:p>
            <a:pPr lvl="1"/>
            <a:r>
              <a:rPr lang="fr-FR" dirty="0" err="1" smtClean="0"/>
              <a:t>aot_estimation_computation</a:t>
            </a:r>
            <a:r>
              <a:rPr lang="fr-FR" dirty="0" smtClean="0"/>
              <a:t> : estimation de l’</a:t>
            </a:r>
            <a:r>
              <a:rPr lang="fr-FR" dirty="0" err="1" smtClean="0"/>
              <a:t>epaisseur</a:t>
            </a:r>
            <a:r>
              <a:rPr lang="fr-FR" dirty="0" smtClean="0"/>
              <a:t> optique par calcul</a:t>
            </a:r>
          </a:p>
          <a:p>
            <a:pPr lvl="1"/>
            <a:r>
              <a:rPr lang="fr-FR" dirty="0" err="1" smtClean="0"/>
              <a:t>aot_estimation_constant</a:t>
            </a:r>
            <a:r>
              <a:rPr lang="fr-FR" dirty="0" smtClean="0"/>
              <a:t> : Epaisseur optique constante</a:t>
            </a:r>
          </a:p>
          <a:p>
            <a:pPr lvl="1"/>
            <a:r>
              <a:rPr lang="fr-FR" dirty="0" err="1" smtClean="0"/>
              <a:t>atmospheric_absorption</a:t>
            </a:r>
            <a:r>
              <a:rPr lang="fr-FR" dirty="0" smtClean="0"/>
              <a:t> : Correction de l’absorption </a:t>
            </a:r>
            <a:r>
              <a:rPr lang="fr-FR" dirty="0" err="1" smtClean="0"/>
              <a:t>athmosphérique</a:t>
            </a:r>
            <a:endParaRPr lang="fr-FR" dirty="0" smtClean="0"/>
          </a:p>
          <a:p>
            <a:pPr lvl="1"/>
            <a:r>
              <a:rPr lang="fr-FR" dirty="0" err="1" smtClean="0"/>
              <a:t>cirrus_correction</a:t>
            </a:r>
            <a:r>
              <a:rPr lang="fr-FR" dirty="0" smtClean="0"/>
              <a:t> : Correction des nuages cirrus</a:t>
            </a:r>
          </a:p>
          <a:p>
            <a:pPr lvl="1"/>
            <a:r>
              <a:rPr lang="fr-FR" dirty="0" err="1" smtClean="0"/>
              <a:t>cirrus_flag_computation</a:t>
            </a:r>
            <a:r>
              <a:rPr lang="fr-FR" dirty="0" smtClean="0"/>
              <a:t> : Calcul de proportion de nuages cirrus</a:t>
            </a:r>
          </a:p>
          <a:p>
            <a:pPr lvl="1"/>
            <a:r>
              <a:rPr lang="fr-FR" dirty="0" err="1" smtClean="0"/>
              <a:t>cirrus_mask_computation</a:t>
            </a:r>
            <a:r>
              <a:rPr lang="fr-FR" dirty="0" smtClean="0"/>
              <a:t> : Calcul de masques cirrus</a:t>
            </a:r>
          </a:p>
          <a:p>
            <a:pPr lvl="1"/>
            <a:r>
              <a:rPr lang="fr-FR" dirty="0" err="1" smtClean="0"/>
              <a:t>cloud_mask_computation</a:t>
            </a:r>
            <a:r>
              <a:rPr lang="fr-FR" dirty="0" smtClean="0"/>
              <a:t> : Calcul des masques de nuages ( </a:t>
            </a:r>
            <a:r>
              <a:rPr lang="fr-FR" dirty="0" err="1" smtClean="0"/>
              <a:t>shadow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r>
              <a:rPr lang="fr-FR" dirty="0" smtClean="0"/>
              <a:t> …)</a:t>
            </a:r>
          </a:p>
          <a:p>
            <a:pPr lvl="1"/>
            <a:r>
              <a:rPr lang="fr-FR" dirty="0" err="1" smtClean="0"/>
              <a:t>cloud_mask_undersampling</a:t>
            </a:r>
            <a:r>
              <a:rPr lang="fr-FR" dirty="0" smtClean="0"/>
              <a:t> : </a:t>
            </a:r>
            <a:r>
              <a:rPr lang="fr-FR" dirty="0" err="1"/>
              <a:t>Réechantillonnage</a:t>
            </a:r>
            <a:r>
              <a:rPr lang="fr-FR" dirty="0"/>
              <a:t> particulier des images </a:t>
            </a:r>
            <a:r>
              <a:rPr lang="fr-FR" dirty="0" smtClean="0"/>
              <a:t>CLA</a:t>
            </a:r>
          </a:p>
          <a:p>
            <a:pPr lvl="1"/>
            <a:r>
              <a:rPr lang="fr-FR" dirty="0" err="1" smtClean="0"/>
              <a:t>composite_computation</a:t>
            </a:r>
            <a:r>
              <a:rPr lang="fr-FR" dirty="0" smtClean="0"/>
              <a:t> : Création des produits composites pour les </a:t>
            </a:r>
            <a:r>
              <a:rPr lang="fr-FR" dirty="0" err="1" smtClean="0"/>
              <a:t>series</a:t>
            </a:r>
            <a:r>
              <a:rPr lang="fr-FR" dirty="0" smtClean="0"/>
              <a:t> temporelle</a:t>
            </a:r>
          </a:p>
          <a:p>
            <a:pPr lvl="1"/>
            <a:r>
              <a:rPr lang="fr-FR" dirty="0" err="1" smtClean="0"/>
              <a:t>dtm_processing</a:t>
            </a:r>
            <a:r>
              <a:rPr lang="fr-FR" dirty="0" smtClean="0"/>
              <a:t> : Calcul de pente et de partie cachées sur le DTM</a:t>
            </a:r>
          </a:p>
          <a:p>
            <a:pPr lvl="1"/>
            <a:r>
              <a:rPr lang="fr-FR" dirty="0" err="1" smtClean="0"/>
              <a:t>environment_correction</a:t>
            </a:r>
            <a:r>
              <a:rPr lang="fr-FR" dirty="0" smtClean="0"/>
              <a:t> : Correction des effets environnementaux</a:t>
            </a:r>
          </a:p>
          <a:p>
            <a:pPr lvl="1"/>
            <a:r>
              <a:rPr lang="fr-FR" dirty="0" err="1" smtClean="0"/>
              <a:t>geometric_flag_computation</a:t>
            </a:r>
            <a:r>
              <a:rPr lang="fr-FR" dirty="0" smtClean="0"/>
              <a:t> : Calcul d’indicateur </a:t>
            </a:r>
            <a:r>
              <a:rPr lang="fr-FR" dirty="0" err="1" smtClean="0"/>
              <a:t>géométriues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690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/>
              <a:t>rain_detection_computation</a:t>
            </a:r>
            <a:r>
              <a:rPr lang="fr-FR" dirty="0"/>
              <a:t> : Masque de pluie</a:t>
            </a:r>
          </a:p>
          <a:p>
            <a:pPr lvl="1"/>
            <a:r>
              <a:rPr lang="fr-FR" dirty="0" err="1"/>
              <a:t>rayleigh_correction</a:t>
            </a:r>
            <a:r>
              <a:rPr lang="fr-FR" dirty="0"/>
              <a:t> : Passage en </a:t>
            </a:r>
            <a:r>
              <a:rPr lang="fr-FR" dirty="0" err="1"/>
              <a:t>relfectance</a:t>
            </a:r>
            <a:r>
              <a:rPr lang="fr-FR" dirty="0"/>
              <a:t> de surface</a:t>
            </a:r>
          </a:p>
          <a:p>
            <a:pPr lvl="1"/>
            <a:r>
              <a:rPr lang="fr-FR" dirty="0" err="1"/>
              <a:t>reduce_lut_computation</a:t>
            </a:r>
            <a:r>
              <a:rPr lang="fr-FR" dirty="0"/>
              <a:t> : Réduction des LUT 6D d’entrée vers des LUT 3D</a:t>
            </a:r>
          </a:p>
          <a:p>
            <a:pPr lvl="1"/>
            <a:r>
              <a:rPr lang="fr-FR" dirty="0" err="1"/>
              <a:t>scattering_correction</a:t>
            </a:r>
            <a:r>
              <a:rPr lang="fr-FR" dirty="0"/>
              <a:t> : Correction des effets de dispersion</a:t>
            </a:r>
          </a:p>
          <a:p>
            <a:pPr lvl="1"/>
            <a:r>
              <a:rPr lang="fr-FR" dirty="0" err="1"/>
              <a:t>slope_correction</a:t>
            </a:r>
            <a:r>
              <a:rPr lang="fr-FR" dirty="0"/>
              <a:t> : Correction des effets de pentes</a:t>
            </a:r>
          </a:p>
          <a:p>
            <a:pPr lvl="1"/>
            <a:r>
              <a:rPr lang="fr-FR" dirty="0" err="1"/>
              <a:t>snow_mask_computation</a:t>
            </a:r>
            <a:r>
              <a:rPr lang="fr-FR" dirty="0"/>
              <a:t> : Calcul du masque de neige</a:t>
            </a:r>
          </a:p>
          <a:p>
            <a:pPr lvl="1"/>
            <a:r>
              <a:rPr lang="fr-FR" dirty="0" err="1"/>
              <a:t>snow_percentage_computation</a:t>
            </a:r>
            <a:r>
              <a:rPr lang="fr-FR" dirty="0"/>
              <a:t> : Calcul du pourcentage de neige</a:t>
            </a:r>
          </a:p>
          <a:p>
            <a:pPr lvl="1"/>
            <a:r>
              <a:rPr lang="fr-FR" dirty="0"/>
              <a:t>validity_l2_cloud_percentage : Indicateur de validité nuages</a:t>
            </a:r>
          </a:p>
          <a:p>
            <a:pPr lvl="1"/>
            <a:r>
              <a:rPr lang="fr-FR" dirty="0"/>
              <a:t>validity_l2_nodata_percentage : Indicateur de validité </a:t>
            </a:r>
            <a:r>
              <a:rPr lang="fr-FR" dirty="0" err="1"/>
              <a:t>nodata</a:t>
            </a:r>
            <a:r>
              <a:rPr lang="fr-FR" dirty="0"/>
              <a:t> du produit L2</a:t>
            </a:r>
          </a:p>
          <a:p>
            <a:pPr lvl="1"/>
            <a:r>
              <a:rPr lang="fr-FR" dirty="0"/>
              <a:t>validity_l2_nominal : Indicateur de validité du produit en cours</a:t>
            </a:r>
          </a:p>
          <a:p>
            <a:pPr lvl="1"/>
            <a:r>
              <a:rPr lang="fr-FR" dirty="0" err="1"/>
              <a:t>water_masking_computation</a:t>
            </a:r>
            <a:r>
              <a:rPr lang="fr-FR" dirty="0"/>
              <a:t> : Calcul du masque d’eau</a:t>
            </a:r>
          </a:p>
          <a:p>
            <a:pPr lvl="1"/>
            <a:r>
              <a:rPr lang="fr-FR" dirty="0" err="1"/>
              <a:t>water_vapor_post_processing_correction</a:t>
            </a:r>
            <a:r>
              <a:rPr lang="fr-FR" dirty="0"/>
              <a:t> : Post </a:t>
            </a:r>
            <a:r>
              <a:rPr lang="fr-FR" dirty="0" err="1"/>
              <a:t>processing</a:t>
            </a:r>
            <a:r>
              <a:rPr lang="fr-FR" dirty="0"/>
              <a:t> de la vapeur d’eau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55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11283"/>
            <a:ext cx="8363272" cy="5126029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fr-FR" dirty="0" err="1" smtClean="0"/>
              <a:t>AOTEstimation</a:t>
            </a:r>
            <a:r>
              <a:rPr lang="fr-FR" dirty="0" smtClean="0"/>
              <a:t> : Calcul de l’</a:t>
            </a:r>
            <a:r>
              <a:rPr lang="fr-FR" dirty="0" err="1" smtClean="0"/>
              <a:t>epaisseur</a:t>
            </a:r>
            <a:r>
              <a:rPr lang="fr-FR" dirty="0" smtClean="0"/>
              <a:t> optique</a:t>
            </a:r>
            <a:endParaRPr lang="fr-FR" dirty="0"/>
          </a:p>
          <a:p>
            <a:pPr lvl="1"/>
            <a:r>
              <a:rPr lang="fr-FR" dirty="0" err="1" smtClean="0"/>
              <a:t>AngleListToImage</a:t>
            </a:r>
            <a:r>
              <a:rPr lang="fr-FR" dirty="0" smtClean="0"/>
              <a:t> : Convertis une liste d’angle en image ( spécial Sentinel2)</a:t>
            </a:r>
            <a:endParaRPr lang="fr-FR" dirty="0"/>
          </a:p>
          <a:p>
            <a:pPr lvl="1"/>
            <a:r>
              <a:rPr lang="fr-FR" dirty="0" err="1" smtClean="0"/>
              <a:t>BandMathDouble</a:t>
            </a:r>
            <a:r>
              <a:rPr lang="fr-FR" dirty="0" smtClean="0"/>
              <a:t> : Version Double du </a:t>
            </a:r>
            <a:r>
              <a:rPr lang="fr-FR" dirty="0" err="1" smtClean="0"/>
              <a:t>BandMath</a:t>
            </a:r>
            <a:r>
              <a:rPr lang="fr-FR" dirty="0" smtClean="0"/>
              <a:t> OTB</a:t>
            </a:r>
            <a:endParaRPr lang="fr-FR" dirty="0"/>
          </a:p>
          <a:p>
            <a:pPr lvl="1"/>
            <a:r>
              <a:rPr lang="fr-FR" dirty="0" err="1" smtClean="0"/>
              <a:t>BinaryConcatenate</a:t>
            </a:r>
            <a:r>
              <a:rPr lang="fr-FR" dirty="0" smtClean="0"/>
              <a:t> : Concaténation binaire de masques ( 1 masque = 1 bit de sortie)</a:t>
            </a:r>
            <a:endParaRPr lang="fr-FR" dirty="0"/>
          </a:p>
          <a:p>
            <a:pPr lvl="1"/>
            <a:r>
              <a:rPr lang="fr-FR" dirty="0" err="1" smtClean="0"/>
              <a:t>BinaryToVector</a:t>
            </a:r>
            <a:r>
              <a:rPr lang="fr-FR" dirty="0" smtClean="0"/>
              <a:t> : Dé concaténation binaire de masques ( 1bit d’entré = 1 bande de sortie )</a:t>
            </a:r>
            <a:endParaRPr lang="fr-FR" dirty="0"/>
          </a:p>
          <a:p>
            <a:pPr lvl="1"/>
            <a:r>
              <a:rPr lang="fr-FR" dirty="0" err="1" smtClean="0"/>
              <a:t>CAMSComputation</a:t>
            </a:r>
            <a:r>
              <a:rPr lang="fr-FR" dirty="0" smtClean="0"/>
              <a:t> : Calcul des coefficients de pondération des modèles CAMS</a:t>
            </a:r>
            <a:endParaRPr lang="fr-FR" dirty="0"/>
          </a:p>
          <a:p>
            <a:pPr lvl="1"/>
            <a:r>
              <a:rPr lang="fr-FR" dirty="0" err="1" smtClean="0"/>
              <a:t>ChangeValues</a:t>
            </a:r>
            <a:r>
              <a:rPr lang="fr-FR" dirty="0" smtClean="0"/>
              <a:t> : Remplacement de valeurs par d’autres valeurs</a:t>
            </a:r>
            <a:endParaRPr lang="fr-FR" dirty="0"/>
          </a:p>
          <a:p>
            <a:pPr lvl="1"/>
            <a:r>
              <a:rPr lang="fr-FR" dirty="0" err="1" smtClean="0"/>
              <a:t>CirrusCorrectionApply</a:t>
            </a:r>
            <a:r>
              <a:rPr lang="fr-FR" dirty="0" smtClean="0"/>
              <a:t> : Application de la correction Cirrus</a:t>
            </a:r>
            <a:endParaRPr lang="fr-FR" dirty="0"/>
          </a:p>
          <a:p>
            <a:pPr lvl="1"/>
            <a:r>
              <a:rPr lang="fr-FR" dirty="0" err="1" smtClean="0"/>
              <a:t>CirrusFlag</a:t>
            </a:r>
            <a:r>
              <a:rPr lang="fr-FR" dirty="0" smtClean="0"/>
              <a:t> : Calcul de flag de détermination d’une image trop nuageuse en cirrus</a:t>
            </a:r>
            <a:endParaRPr lang="fr-FR" dirty="0"/>
          </a:p>
          <a:p>
            <a:pPr lvl="1"/>
            <a:r>
              <a:rPr lang="fr-FR" dirty="0" err="1" smtClean="0"/>
              <a:t>CirrusMask</a:t>
            </a:r>
            <a:r>
              <a:rPr lang="fr-FR" dirty="0" smtClean="0"/>
              <a:t> : Calcul du masque cirrus</a:t>
            </a:r>
            <a:endParaRPr lang="fr-FR" dirty="0"/>
          </a:p>
          <a:p>
            <a:pPr lvl="1"/>
            <a:r>
              <a:rPr lang="fr-FR" dirty="0" err="1" smtClean="0"/>
              <a:t>CloudExtension</a:t>
            </a:r>
            <a:r>
              <a:rPr lang="fr-FR" dirty="0" smtClean="0"/>
              <a:t>: Calcul des extensions des nuages</a:t>
            </a:r>
            <a:endParaRPr lang="fr-FR" dirty="0"/>
          </a:p>
          <a:p>
            <a:pPr lvl="1"/>
            <a:r>
              <a:rPr lang="fr-FR" dirty="0" err="1" smtClean="0"/>
              <a:t>CloudMaskUndersampling</a:t>
            </a:r>
            <a:r>
              <a:rPr lang="fr-FR" dirty="0" smtClean="0"/>
              <a:t>: </a:t>
            </a:r>
            <a:r>
              <a:rPr lang="fr-FR" dirty="0" err="1" smtClean="0"/>
              <a:t>Réechantillonnage</a:t>
            </a:r>
            <a:r>
              <a:rPr lang="fr-FR" dirty="0" smtClean="0"/>
              <a:t> spécial pour les images CLA</a:t>
            </a:r>
            <a:endParaRPr lang="fr-FR" dirty="0"/>
          </a:p>
          <a:p>
            <a:pPr lvl="1"/>
            <a:r>
              <a:rPr lang="fr-FR" dirty="0" err="1" smtClean="0"/>
              <a:t>CloudReflectance</a:t>
            </a:r>
            <a:r>
              <a:rPr lang="fr-FR" dirty="0" smtClean="0"/>
              <a:t>: Calcul du masque de nuage en utilisant la réflectance</a:t>
            </a:r>
            <a:endParaRPr lang="fr-FR" dirty="0"/>
          </a:p>
          <a:p>
            <a:pPr lvl="1"/>
            <a:r>
              <a:rPr lang="fr-FR" dirty="0" err="1" smtClean="0"/>
              <a:t>CloudShadVar</a:t>
            </a:r>
            <a:r>
              <a:rPr lang="fr-FR" dirty="0" smtClean="0"/>
              <a:t>: Variation des ombres des nuages ( série temporelle)</a:t>
            </a:r>
            <a:endParaRPr lang="fr-FR" dirty="0"/>
          </a:p>
          <a:p>
            <a:pPr lvl="1"/>
            <a:r>
              <a:rPr lang="fr-FR" dirty="0" err="1" smtClean="0"/>
              <a:t>CloudShadow</a:t>
            </a:r>
            <a:r>
              <a:rPr lang="fr-FR" dirty="0" smtClean="0"/>
              <a:t>: Ombre des nuages</a:t>
            </a:r>
            <a:endParaRPr lang="fr-FR" dirty="0"/>
          </a:p>
          <a:p>
            <a:pPr lvl="1"/>
            <a:r>
              <a:rPr lang="fr-FR" dirty="0" err="1" smtClean="0"/>
              <a:t>CloudSnowCorrection</a:t>
            </a:r>
            <a:r>
              <a:rPr lang="fr-FR" dirty="0" smtClean="0"/>
              <a:t>: Correction des zones de neiges dans les nuages</a:t>
            </a:r>
            <a:endParaRPr lang="fr-FR" dirty="0"/>
          </a:p>
          <a:p>
            <a:pPr lvl="1"/>
            <a:r>
              <a:rPr lang="fr-FR" dirty="0" smtClean="0"/>
              <a:t>Composite: Calcul des images composite pour réutilisation en série temporelle</a:t>
            </a:r>
            <a:endParaRPr lang="fr-FR" dirty="0"/>
          </a:p>
          <a:p>
            <a:pPr lvl="1"/>
            <a:r>
              <a:rPr lang="fr-FR" dirty="0" err="1" smtClean="0"/>
              <a:t>ComputeRhoEnv</a:t>
            </a:r>
            <a:r>
              <a:rPr lang="fr-FR" dirty="0" smtClean="0"/>
              <a:t> : Calcul rho</a:t>
            </a:r>
            <a:endParaRPr lang="fr-FR" dirty="0"/>
          </a:p>
          <a:p>
            <a:pPr lvl="1"/>
            <a:r>
              <a:rPr lang="fr-FR" dirty="0" err="1" smtClean="0"/>
              <a:t>ComputeTransmission</a:t>
            </a:r>
            <a:r>
              <a:rPr lang="fr-FR" dirty="0" smtClean="0"/>
              <a:t> : Calcul des coefficients de transmission</a:t>
            </a:r>
            <a:endParaRPr lang="fr-FR" dirty="0"/>
          </a:p>
          <a:p>
            <a:pPr lvl="1"/>
            <a:r>
              <a:rPr lang="fr-FR" dirty="0" err="1" smtClean="0"/>
              <a:t>ConcatenateDoubleImages</a:t>
            </a:r>
            <a:r>
              <a:rPr lang="fr-FR" dirty="0" smtClean="0"/>
              <a:t> : Concatène des images double</a:t>
            </a:r>
            <a:endParaRPr lang="fr-FR" dirty="0"/>
          </a:p>
          <a:p>
            <a:pPr lvl="1"/>
            <a:r>
              <a:rPr lang="fr-FR" dirty="0" err="1" smtClean="0"/>
              <a:t>ConcatenateMaskImages</a:t>
            </a:r>
            <a:r>
              <a:rPr lang="fr-FR" dirty="0" smtClean="0"/>
              <a:t> : Concatène des images 8bit ou 16 bits</a:t>
            </a:r>
            <a:endParaRPr lang="fr-FR" dirty="0"/>
          </a:p>
          <a:p>
            <a:pPr lvl="1"/>
            <a:r>
              <a:rPr lang="fr-FR" dirty="0" err="1" smtClean="0"/>
              <a:t>ConcatenatePerZone</a:t>
            </a:r>
            <a:r>
              <a:rPr lang="fr-FR" dirty="0" smtClean="0"/>
              <a:t>: </a:t>
            </a:r>
            <a:r>
              <a:rPr lang="fr-FR" dirty="0" err="1" smtClean="0"/>
              <a:t>Concatenation</a:t>
            </a:r>
            <a:r>
              <a:rPr lang="fr-FR" dirty="0" smtClean="0"/>
              <a:t> spéciale prenant en compte des zone ( spéciale Sentinel2 / détecteurs)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applications MAJA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36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532859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fr-FR" dirty="0" err="1" smtClean="0"/>
              <a:t>ConstantImage</a:t>
            </a:r>
            <a:r>
              <a:rPr lang="fr-FR" dirty="0" smtClean="0"/>
              <a:t> : Génération d’une image constante</a:t>
            </a:r>
            <a:endParaRPr lang="fr-FR" dirty="0"/>
          </a:p>
          <a:p>
            <a:pPr lvl="1"/>
            <a:r>
              <a:rPr lang="fr-FR" dirty="0" err="1" smtClean="0"/>
              <a:t>DTMProcessing</a:t>
            </a:r>
            <a:r>
              <a:rPr lang="fr-FR" dirty="0" smtClean="0"/>
              <a:t> : Calcul de la pente et des zones masquées</a:t>
            </a:r>
            <a:endParaRPr lang="fr-FR" dirty="0"/>
          </a:p>
          <a:p>
            <a:pPr lvl="1"/>
            <a:r>
              <a:rPr lang="fr-FR" dirty="0" err="1" smtClean="0"/>
              <a:t>DarkestPixelAOT</a:t>
            </a:r>
            <a:r>
              <a:rPr lang="fr-FR" dirty="0" smtClean="0"/>
              <a:t> : Calcul du pixel le plus sombre pour le calcul de l’AOT</a:t>
            </a:r>
            <a:endParaRPr lang="fr-FR" dirty="0"/>
          </a:p>
          <a:p>
            <a:pPr lvl="1"/>
            <a:r>
              <a:rPr lang="fr-FR" dirty="0" err="1" smtClean="0"/>
              <a:t>DirectionnalCorrection</a:t>
            </a:r>
            <a:r>
              <a:rPr lang="fr-FR" dirty="0" smtClean="0"/>
              <a:t>: Calcul des coefficients de correction directionnelle</a:t>
            </a:r>
            <a:endParaRPr lang="fr-FR" dirty="0"/>
          </a:p>
          <a:p>
            <a:pPr lvl="1"/>
            <a:r>
              <a:rPr lang="fr-FR" dirty="0" err="1" smtClean="0"/>
              <a:t>DispatchZonesToVector</a:t>
            </a:r>
            <a:r>
              <a:rPr lang="fr-FR" dirty="0" smtClean="0"/>
              <a:t>: Répartition d’un masque de zone en plusieurs</a:t>
            </a:r>
            <a:endParaRPr lang="fr-FR" dirty="0"/>
          </a:p>
          <a:p>
            <a:pPr lvl="1"/>
            <a:r>
              <a:rPr lang="fr-FR" dirty="0" err="1" smtClean="0"/>
              <a:t>EnvCorrection</a:t>
            </a:r>
            <a:r>
              <a:rPr lang="fr-FR" dirty="0" smtClean="0"/>
              <a:t> : Correction environnementale</a:t>
            </a:r>
            <a:endParaRPr lang="fr-FR" dirty="0"/>
          </a:p>
          <a:p>
            <a:pPr lvl="1"/>
            <a:r>
              <a:rPr lang="fr-FR" dirty="0" err="1" smtClean="0"/>
              <a:t>ExtractChannels</a:t>
            </a:r>
            <a:r>
              <a:rPr lang="fr-FR" dirty="0" smtClean="0"/>
              <a:t>: Extraction de plusieurs bande</a:t>
            </a:r>
            <a:endParaRPr lang="fr-FR" dirty="0"/>
          </a:p>
          <a:p>
            <a:pPr lvl="1"/>
            <a:r>
              <a:rPr lang="fr-FR" dirty="0" err="1" smtClean="0"/>
              <a:t>ExtractOneChannel</a:t>
            </a:r>
            <a:r>
              <a:rPr lang="fr-FR" dirty="0" smtClean="0"/>
              <a:t>: Extraction d’une bande</a:t>
            </a:r>
            <a:endParaRPr lang="fr-FR" dirty="0"/>
          </a:p>
          <a:p>
            <a:pPr lvl="1"/>
            <a:r>
              <a:rPr lang="fr-FR" dirty="0" err="1" smtClean="0"/>
              <a:t>GammaCompute</a:t>
            </a:r>
            <a:r>
              <a:rPr lang="fr-FR" dirty="0" smtClean="0"/>
              <a:t>: Calcul du gamma pour la correction cirrus</a:t>
            </a:r>
            <a:endParaRPr lang="fr-FR" dirty="0"/>
          </a:p>
          <a:p>
            <a:pPr lvl="1"/>
            <a:r>
              <a:rPr lang="fr-FR" dirty="0" err="1" smtClean="0"/>
              <a:t>GapFilling</a:t>
            </a:r>
            <a:r>
              <a:rPr lang="fr-FR" dirty="0" smtClean="0"/>
              <a:t> : </a:t>
            </a:r>
            <a:r>
              <a:rPr lang="fr-FR" dirty="0" err="1" smtClean="0"/>
              <a:t>Comblage</a:t>
            </a:r>
            <a:r>
              <a:rPr lang="fr-FR" dirty="0" smtClean="0"/>
              <a:t> des trous en sortie de l’estimation AOT</a:t>
            </a:r>
            <a:endParaRPr lang="fr-FR" dirty="0"/>
          </a:p>
          <a:p>
            <a:pPr lvl="1"/>
            <a:r>
              <a:rPr lang="fr-FR" dirty="0" err="1" smtClean="0"/>
              <a:t>ImageListWriter</a:t>
            </a:r>
            <a:r>
              <a:rPr lang="fr-FR" dirty="0" smtClean="0"/>
              <a:t> : Filtre spécial permettant l’</a:t>
            </a:r>
            <a:r>
              <a:rPr lang="fr-FR" dirty="0" err="1" smtClean="0"/>
              <a:t>ecriture</a:t>
            </a:r>
            <a:r>
              <a:rPr lang="fr-FR" dirty="0" smtClean="0"/>
              <a:t> simultanée de plusieurs images partageant tout ou partie d’un pipeline. Permet d’optimiser grandement le temps de traitement.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IncidenceAngle</a:t>
            </a:r>
            <a:r>
              <a:rPr lang="fr-FR" dirty="0" smtClean="0"/>
              <a:t> : Calcul des angles d’incidences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InterpolateForEnvCorr</a:t>
            </a:r>
            <a:r>
              <a:rPr lang="fr-FR" dirty="0" smtClean="0"/>
              <a:t>: Interpolation des lut TDIF/TDIR/ALBD pour la correction </a:t>
            </a:r>
            <a:r>
              <a:rPr lang="fr-FR" dirty="0" err="1" smtClean="0"/>
              <a:t>environementale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LutExtractChannels</a:t>
            </a:r>
            <a:r>
              <a:rPr lang="fr-FR" dirty="0" smtClean="0"/>
              <a:t> : Extraction de bande d’une LUT </a:t>
            </a:r>
            <a:r>
              <a:rPr lang="fr-FR" dirty="0" err="1" smtClean="0"/>
              <a:t>mhd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MultiplyByScalar</a:t>
            </a:r>
            <a:r>
              <a:rPr lang="fr-FR" dirty="0" smtClean="0"/>
              <a:t>: Multiplication par un scalaire ( plus rapide qu’un </a:t>
            </a:r>
            <a:r>
              <a:rPr lang="fr-FR" dirty="0" err="1" smtClean="0"/>
              <a:t>bandMath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OneBandEqualThreshold</a:t>
            </a:r>
            <a:r>
              <a:rPr lang="fr-FR" dirty="0" smtClean="0"/>
              <a:t> : Génération d’un masque à 1 si le pixel vaut le paramètre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OzoneExtractor</a:t>
            </a:r>
            <a:r>
              <a:rPr lang="fr-FR" dirty="0" smtClean="0"/>
              <a:t> : Extraction de la valeur d’ozone à partir de données météo et de </a:t>
            </a:r>
            <a:r>
              <a:rPr lang="fr-FR" dirty="0" err="1" smtClean="0"/>
              <a:t>lat</a:t>
            </a:r>
            <a:r>
              <a:rPr lang="fr-FR" dirty="0" smtClean="0"/>
              <a:t>/</a:t>
            </a:r>
            <a:r>
              <a:rPr lang="fr-FR" dirty="0" err="1" smtClean="0"/>
              <a:t>lon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PressureFilter</a:t>
            </a:r>
            <a:r>
              <a:rPr lang="fr-FR" dirty="0" smtClean="0"/>
              <a:t>: Calcul de la pression </a:t>
            </a:r>
            <a:r>
              <a:rPr lang="fr-FR" dirty="0" err="1" smtClean="0"/>
              <a:t>athmospherique</a:t>
            </a:r>
            <a:r>
              <a:rPr lang="fr-FR" dirty="0" smtClean="0"/>
              <a:t> à partir du DTM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RayleighCorrection</a:t>
            </a:r>
            <a:r>
              <a:rPr lang="fr-FR" dirty="0" smtClean="0"/>
              <a:t>: Passage en </a:t>
            </a:r>
            <a:r>
              <a:rPr lang="fr-FR" dirty="0" err="1" smtClean="0"/>
              <a:t>reflectance</a:t>
            </a:r>
            <a:r>
              <a:rPr lang="fr-FR" dirty="0" smtClean="0"/>
              <a:t> de surface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ReduceLut</a:t>
            </a:r>
            <a:r>
              <a:rPr lang="fr-FR" dirty="0" smtClean="0"/>
              <a:t>: Conversion de LUT de 6 dimensions à 3 dimension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43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Prérequis:</a:t>
            </a:r>
          </a:p>
          <a:p>
            <a:pPr lvl="1"/>
            <a:r>
              <a:rPr lang="fr-FR" dirty="0" smtClean="0"/>
              <a:t>Compilateur compatible </a:t>
            </a:r>
            <a:r>
              <a:rPr lang="fr-FR" dirty="0" err="1" smtClean="0"/>
              <a:t>c++</a:t>
            </a:r>
            <a:r>
              <a:rPr lang="fr-FR" dirty="0" smtClean="0"/>
              <a:t>14</a:t>
            </a:r>
          </a:p>
          <a:p>
            <a:pPr lvl="1"/>
            <a:r>
              <a:rPr lang="fr-FR" dirty="0" err="1" smtClean="0"/>
              <a:t>Cmake</a:t>
            </a:r>
            <a:r>
              <a:rPr lang="fr-FR" dirty="0" smtClean="0"/>
              <a:t> &gt;= 3.10.2</a:t>
            </a:r>
          </a:p>
          <a:p>
            <a:pPr lvl="1"/>
            <a:r>
              <a:rPr lang="en-US" dirty="0" smtClean="0"/>
              <a:t>MAJA-SuperbuildArchive_V4.x.tar.gz </a:t>
            </a:r>
            <a:r>
              <a:rPr lang="en-US" dirty="0"/>
              <a:t>--&gt; </a:t>
            </a:r>
            <a:r>
              <a:rPr lang="en-US" dirty="0" err="1" smtClean="0"/>
              <a:t>Dépendances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téléchargées</a:t>
            </a:r>
            <a:r>
              <a:rPr lang="en-US" dirty="0" smtClean="0"/>
              <a:t> </a:t>
            </a:r>
            <a:r>
              <a:rPr lang="en-US" dirty="0" err="1" smtClean="0"/>
              <a:t>automatiquement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 la compilation</a:t>
            </a:r>
          </a:p>
          <a:p>
            <a:r>
              <a:rPr lang="en-US" dirty="0" smtClean="0"/>
              <a:t>Compilation mode </a:t>
            </a:r>
            <a:r>
              <a:rPr lang="en-US" dirty="0" err="1" smtClean="0"/>
              <a:t>Superbuild</a:t>
            </a:r>
            <a:r>
              <a:rPr lang="en-US" dirty="0" smtClean="0"/>
              <a:t>:</a:t>
            </a:r>
          </a:p>
          <a:p>
            <a:pPr lvl="1"/>
            <a:r>
              <a:rPr lang="fr-FR" dirty="0" err="1"/>
              <a:t>mkdir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mkdir</a:t>
            </a:r>
            <a:r>
              <a:rPr lang="fr-FR" dirty="0" smtClean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cd </a:t>
            </a:r>
            <a:r>
              <a:rPr lang="fr-FR" dirty="0" err="1"/>
              <a:t>build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cmake</a:t>
            </a:r>
            <a:r>
              <a:rPr lang="fr-FR" dirty="0" smtClean="0"/>
              <a:t> &lt;source&gt;/</a:t>
            </a:r>
            <a:r>
              <a:rPr lang="fr-FR" dirty="0" err="1" smtClean="0"/>
              <a:t>SuperBuild</a:t>
            </a:r>
            <a:r>
              <a:rPr lang="fr-FR" dirty="0" smtClean="0"/>
              <a:t> </a:t>
            </a:r>
            <a:r>
              <a:rPr lang="fr-FR" dirty="0"/>
              <a:t>\ -DDOWNLOAD_DIR=&lt;Path/to&gt;/</a:t>
            </a:r>
            <a:r>
              <a:rPr lang="fr-FR" dirty="0" err="1"/>
              <a:t>Superbuild</a:t>
            </a:r>
            <a:r>
              <a:rPr lang="fr-FR" dirty="0"/>
              <a:t>-archives \ -DENABLE_TU=OFF \ -DENABLE_TV=OFF \ -DENABLE_TVA=OFF \ -DCMAKE_INSTALL_PREFIX=`</a:t>
            </a:r>
            <a:r>
              <a:rPr lang="fr-FR" dirty="0" err="1"/>
              <a:t>pwd</a:t>
            </a:r>
            <a:r>
              <a:rPr lang="fr-FR" dirty="0"/>
              <a:t>`/../</a:t>
            </a:r>
            <a:r>
              <a:rPr lang="fr-FR" dirty="0" err="1"/>
              <a:t>install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make</a:t>
            </a:r>
            <a:endParaRPr lang="en-US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86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dirty="0" err="1" smtClean="0"/>
              <a:t>Resampling</a:t>
            </a:r>
            <a:r>
              <a:rPr lang="fr-FR" dirty="0" smtClean="0"/>
              <a:t> : Echantillonnage d’une image suivant un MNT</a:t>
            </a:r>
            <a:endParaRPr lang="fr-FR" dirty="0"/>
          </a:p>
          <a:p>
            <a:pPr lvl="1"/>
            <a:r>
              <a:rPr lang="fr-FR" dirty="0" err="1" smtClean="0"/>
              <a:t>RescaleIntensity</a:t>
            </a:r>
            <a:r>
              <a:rPr lang="fr-FR" dirty="0" smtClean="0"/>
              <a:t>: Modification de la dynamique, notamment conversion 8bits</a:t>
            </a:r>
            <a:endParaRPr lang="fr-FR" dirty="0"/>
          </a:p>
          <a:p>
            <a:pPr lvl="1"/>
            <a:r>
              <a:rPr lang="fr-FR" dirty="0" err="1" smtClean="0"/>
              <a:t>RoundImage</a:t>
            </a:r>
            <a:r>
              <a:rPr lang="fr-FR" dirty="0" smtClean="0"/>
              <a:t> : Arrondis d’un image au plus proche entier</a:t>
            </a:r>
            <a:endParaRPr lang="fr-FR" dirty="0"/>
          </a:p>
          <a:p>
            <a:pPr lvl="1"/>
            <a:r>
              <a:rPr lang="fr-FR" dirty="0" err="1" smtClean="0"/>
              <a:t>ScatteringCorrection</a:t>
            </a:r>
            <a:r>
              <a:rPr lang="fr-FR" dirty="0" smtClean="0"/>
              <a:t>: Correction de la dispersion</a:t>
            </a:r>
            <a:endParaRPr lang="fr-FR" dirty="0"/>
          </a:p>
          <a:p>
            <a:pPr lvl="1"/>
            <a:r>
              <a:rPr lang="fr-FR" dirty="0" err="1" smtClean="0"/>
              <a:t>SlopeCorrection</a:t>
            </a:r>
            <a:r>
              <a:rPr lang="fr-FR" dirty="0" smtClean="0"/>
              <a:t>: Correction des effets de pentes</a:t>
            </a:r>
            <a:endParaRPr lang="fr-FR" dirty="0"/>
          </a:p>
          <a:p>
            <a:pPr lvl="1"/>
            <a:r>
              <a:rPr lang="fr-FR" dirty="0" err="1" smtClean="0"/>
              <a:t>SmoothingBis</a:t>
            </a:r>
            <a:r>
              <a:rPr lang="fr-FR" dirty="0" smtClean="0"/>
              <a:t>: Application d’un gaussien</a:t>
            </a:r>
            <a:endParaRPr lang="fr-FR" dirty="0"/>
          </a:p>
          <a:p>
            <a:pPr lvl="1"/>
            <a:r>
              <a:rPr lang="fr-FR" dirty="0" err="1" smtClean="0"/>
              <a:t>SnowMask</a:t>
            </a:r>
            <a:r>
              <a:rPr lang="fr-FR" dirty="0" smtClean="0"/>
              <a:t>: Masque de neige</a:t>
            </a:r>
            <a:endParaRPr lang="fr-FR" dirty="0"/>
          </a:p>
          <a:p>
            <a:pPr lvl="1"/>
            <a:r>
              <a:rPr lang="fr-FR" dirty="0" err="1" smtClean="0"/>
              <a:t>SolarAngle</a:t>
            </a:r>
            <a:r>
              <a:rPr lang="fr-FR" dirty="0" smtClean="0"/>
              <a:t>: Calcul de l’image des angles solaires</a:t>
            </a:r>
            <a:endParaRPr lang="fr-FR" dirty="0"/>
          </a:p>
          <a:p>
            <a:pPr lvl="1"/>
            <a:r>
              <a:rPr lang="fr-FR" dirty="0" err="1" smtClean="0"/>
              <a:t>Stats</a:t>
            </a:r>
            <a:r>
              <a:rPr lang="fr-FR" dirty="0" smtClean="0"/>
              <a:t> : Calcul de statistiques ( moyenne, écart type…)</a:t>
            </a:r>
            <a:endParaRPr lang="fr-FR" dirty="0"/>
          </a:p>
          <a:p>
            <a:pPr lvl="1"/>
            <a:r>
              <a:rPr lang="fr-FR" dirty="0" err="1" smtClean="0"/>
              <a:t>TOACorrection</a:t>
            </a:r>
            <a:r>
              <a:rPr lang="fr-FR" dirty="0" smtClean="0"/>
              <a:t> : Application de la correction TOA</a:t>
            </a:r>
            <a:endParaRPr lang="fr-FR" dirty="0"/>
          </a:p>
          <a:p>
            <a:pPr lvl="1"/>
            <a:r>
              <a:rPr lang="fr-FR" dirty="0" err="1" smtClean="0"/>
              <a:t>ThresholdImage</a:t>
            </a:r>
            <a:r>
              <a:rPr lang="fr-FR" dirty="0" smtClean="0"/>
              <a:t>: Masque généré par seuillage</a:t>
            </a:r>
            <a:endParaRPr lang="fr-FR" dirty="0"/>
          </a:p>
          <a:p>
            <a:pPr lvl="1"/>
            <a:r>
              <a:rPr lang="fr-FR" dirty="0" err="1" smtClean="0"/>
              <a:t>WaterAmountGeneratorFilter</a:t>
            </a:r>
            <a:r>
              <a:rPr lang="fr-FR" dirty="0" smtClean="0"/>
              <a:t>: Calcul de la quantité de vapeur d’eau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WaterMask</a:t>
            </a:r>
            <a:r>
              <a:rPr lang="fr-FR" dirty="0" smtClean="0"/>
              <a:t> : Masque d’eau</a:t>
            </a:r>
            <a:endParaRPr lang="fr-FR" dirty="0"/>
          </a:p>
          <a:p>
            <a:pPr lvl="1"/>
            <a:r>
              <a:rPr lang="fr-FR" dirty="0" smtClean="0"/>
              <a:t>  </a:t>
            </a:r>
            <a:r>
              <a:rPr lang="fr-FR" dirty="0" err="1" smtClean="0"/>
              <a:t>WaterVaporPostPro</a:t>
            </a:r>
            <a:r>
              <a:rPr lang="fr-FR" dirty="0" smtClean="0"/>
              <a:t> : </a:t>
            </a:r>
            <a:r>
              <a:rPr lang="fr-FR" dirty="0" err="1" smtClean="0"/>
              <a:t>PostProcessing</a:t>
            </a:r>
            <a:r>
              <a:rPr lang="fr-FR" dirty="0" smtClean="0"/>
              <a:t> de l’image de vapeur d’eau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91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PRATIQUE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654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ajout d’une brique « </a:t>
            </a:r>
            <a:r>
              <a:rPr lang="fr-FR" dirty="0" err="1" smtClean="0"/>
              <a:t>RayleighPostProcessing</a:t>
            </a:r>
            <a:r>
              <a:rPr lang="fr-FR" dirty="0" smtClean="0"/>
              <a:t> » utilisant la sortie de « </a:t>
            </a:r>
            <a:r>
              <a:rPr lang="fr-FR" dirty="0" err="1" smtClean="0"/>
              <a:t>RayleightCorrection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Et fournissant : </a:t>
            </a:r>
            <a:r>
              <a:rPr lang="en-US" dirty="0" err="1" smtClean="0"/>
              <a:t>RayleighPPIPTOCR</a:t>
            </a:r>
            <a:endParaRPr lang="fr-FR" dirty="0" smtClean="0"/>
          </a:p>
          <a:p>
            <a:r>
              <a:rPr lang="fr-FR" dirty="0" smtClean="0"/>
              <a:t>Nouvelle </a:t>
            </a:r>
            <a:r>
              <a:rPr lang="fr-FR" dirty="0" err="1" smtClean="0"/>
              <a:t>otbApplication</a:t>
            </a:r>
            <a:r>
              <a:rPr lang="fr-FR" dirty="0" smtClean="0"/>
              <a:t> : </a:t>
            </a:r>
            <a:r>
              <a:rPr lang="en-US" dirty="0" err="1" smtClean="0"/>
              <a:t>RayleighPostProcessing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 algorithme dans MAJA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63420" y="1844824"/>
            <a:ext cx="6466688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 </a:t>
            </a:r>
            <a:r>
              <a:rPr lang="en-US" sz="1600" dirty="0" err="1" smtClean="0"/>
              <a:t>rayleigh</a:t>
            </a:r>
            <a:r>
              <a:rPr lang="en-US" sz="1600" dirty="0" smtClean="0"/>
              <a:t> provides this key for its output image</a:t>
            </a:r>
          </a:p>
          <a:p>
            <a:r>
              <a:rPr lang="en-US" sz="1600" dirty="0" err="1" smtClean="0"/>
              <a:t>dict_of_output</a:t>
            </a:r>
            <a:r>
              <a:rPr lang="en-US" sz="1600" dirty="0"/>
              <a:t>["</a:t>
            </a:r>
            <a:r>
              <a:rPr lang="en-US" sz="1600" dirty="0" err="1"/>
              <a:t>RayleighIPTOCR</a:t>
            </a:r>
            <a:r>
              <a:rPr lang="en-US" sz="1600" dirty="0"/>
              <a:t>"] = self._</a:t>
            </a:r>
            <a:r>
              <a:rPr lang="en-US" sz="1600" dirty="0" err="1"/>
              <a:t>rayleigh_app.getoutput</a:t>
            </a:r>
            <a:r>
              <a:rPr lang="en-US" sz="1600" dirty="0"/>
              <a:t>()["</a:t>
            </a:r>
            <a:r>
              <a:rPr lang="en-US" sz="1600" dirty="0" err="1"/>
              <a:t>tocr</a:t>
            </a:r>
            <a:r>
              <a:rPr lang="en-US" sz="1600" dirty="0"/>
              <a:t>"]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229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D’un algorithme dans MAJA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613973" cy="567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430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7876" y="4005064"/>
            <a:ext cx="8229600" cy="1896495"/>
          </a:xfrm>
        </p:spPr>
        <p:txBody>
          <a:bodyPr/>
          <a:lstStyle/>
          <a:p>
            <a:r>
              <a:rPr lang="fr-FR" dirty="0" smtClean="0"/>
              <a:t>Adapter ensuite les modules qui utiliseront cette nouvelle sortie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de la chaine L2PROCESSOR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69932" cy="247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635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otbAppHandler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4038" y="62814"/>
            <a:ext cx="8808441" cy="557874"/>
          </a:xfrm>
        </p:spPr>
        <p:txBody>
          <a:bodyPr/>
          <a:lstStyle/>
          <a:p>
            <a:r>
              <a:rPr lang="fr-FR" dirty="0" smtClean="0"/>
              <a:t>Appel à une APPLICATION MAJA </a:t>
            </a:r>
            <a:r>
              <a:rPr lang="fr-FR" dirty="0" err="1" smtClean="0"/>
              <a:t>dANS</a:t>
            </a:r>
            <a:r>
              <a:rPr lang="fr-FR" dirty="0" smtClean="0"/>
              <a:t> un AUTRE PROGRAMME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628800"/>
            <a:ext cx="74485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983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otbApplication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4038" y="62814"/>
            <a:ext cx="8808441" cy="557874"/>
          </a:xfrm>
        </p:spPr>
        <p:txBody>
          <a:bodyPr/>
          <a:lstStyle/>
          <a:p>
            <a:r>
              <a:rPr lang="fr-FR" dirty="0" smtClean="0"/>
              <a:t>Appel à une APPLICATION MAJA </a:t>
            </a:r>
            <a:r>
              <a:rPr lang="fr-FR" dirty="0" err="1" smtClean="0"/>
              <a:t>dANS</a:t>
            </a:r>
            <a:r>
              <a:rPr lang="fr-FR" dirty="0" smtClean="0"/>
              <a:t> un AUTRE PROGRAMME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000250"/>
            <a:ext cx="7424117" cy="272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529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Paramètres contenus dans un fichier </a:t>
            </a:r>
            <a:r>
              <a:rPr lang="fr-FR" dirty="0" err="1" smtClean="0"/>
              <a:t>xml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Lecteur/Générateurs dans </a:t>
            </a:r>
            <a:r>
              <a:rPr lang="fr-FR" dirty="0" err="1" smtClean="0"/>
              <a:t>orchestrator</a:t>
            </a:r>
            <a:r>
              <a:rPr lang="fr-FR" dirty="0" smtClean="0"/>
              <a:t>/</a:t>
            </a:r>
            <a:r>
              <a:rPr lang="fr-FR" dirty="0" err="1" smtClean="0"/>
              <a:t>common</a:t>
            </a:r>
            <a:r>
              <a:rPr lang="fr-FR" dirty="0" smtClean="0"/>
              <a:t>/interfaces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GENERATION DES INTERFACES APPLICATION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701755" cy="307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6" y="1988840"/>
            <a:ext cx="5772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305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GENERATION DES INTERFACES APPLICATION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124744"/>
            <a:ext cx="6624736" cy="153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198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282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Chaines MAJA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609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TVA :</a:t>
            </a:r>
          </a:p>
          <a:p>
            <a:pPr lvl="1"/>
            <a:r>
              <a:rPr lang="fr-FR" dirty="0" smtClean="0"/>
              <a:t>Tests spécifique algorithmes sur les applications </a:t>
            </a:r>
            <a:r>
              <a:rPr lang="fr-FR" dirty="0" err="1" smtClean="0"/>
              <a:t>metiers</a:t>
            </a:r>
            <a:endParaRPr lang="fr-FR" dirty="0" smtClean="0"/>
          </a:p>
          <a:p>
            <a:r>
              <a:rPr lang="fr-FR" dirty="0" smtClean="0"/>
              <a:t>TU:</a:t>
            </a:r>
          </a:p>
          <a:p>
            <a:pPr lvl="1"/>
            <a:r>
              <a:rPr lang="fr-FR" dirty="0" smtClean="0"/>
              <a:t>Tests unitaires C++/Python</a:t>
            </a:r>
          </a:p>
          <a:p>
            <a:r>
              <a:rPr lang="fr-FR" dirty="0" smtClean="0"/>
              <a:t>TV:</a:t>
            </a:r>
          </a:p>
          <a:p>
            <a:pPr lvl="1"/>
            <a:r>
              <a:rPr lang="fr-FR" dirty="0" smtClean="0"/>
              <a:t>Tests complet de chaines fonctionnelles</a:t>
            </a:r>
          </a:p>
          <a:p>
            <a:r>
              <a:rPr lang="fr-FR" dirty="0" smtClean="0"/>
              <a:t>Données de tests (~70 Gigas):</a:t>
            </a:r>
          </a:p>
          <a:p>
            <a:pPr lvl="1"/>
            <a:r>
              <a:rPr lang="fr-FR" dirty="0" smtClean="0"/>
              <a:t>Cluster CNES</a:t>
            </a:r>
          </a:p>
          <a:p>
            <a:pPr lvl="1"/>
            <a:r>
              <a:rPr lang="fr-FR" dirty="0" smtClean="0"/>
              <a:t>Stockage cloud S3</a:t>
            </a:r>
          </a:p>
          <a:p>
            <a:r>
              <a:rPr lang="fr-FR" dirty="0" smtClean="0"/>
              <a:t>Intégration continue:</a:t>
            </a:r>
          </a:p>
          <a:p>
            <a:pPr lvl="1"/>
            <a:r>
              <a:rPr lang="fr-FR" dirty="0" err="1" smtClean="0"/>
              <a:t>Gitlab</a:t>
            </a:r>
            <a:r>
              <a:rPr lang="fr-FR" dirty="0" smtClean="0"/>
              <a:t> CI</a:t>
            </a:r>
          </a:p>
          <a:p>
            <a:pPr lvl="1"/>
            <a:r>
              <a:rPr lang="fr-FR" dirty="0" err="1" smtClean="0"/>
              <a:t>Runner</a:t>
            </a:r>
            <a:r>
              <a:rPr lang="fr-FR" dirty="0" smtClean="0"/>
              <a:t> chez OVH dans le cloud</a:t>
            </a:r>
          </a:p>
          <a:p>
            <a:pPr lvl="1"/>
            <a:r>
              <a:rPr lang="fr-FR" dirty="0" smtClean="0"/>
              <a:t>Trigger automatique sur chaque commit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2264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Code libre sous apache V2</a:t>
            </a:r>
          </a:p>
          <a:p>
            <a:r>
              <a:rPr lang="fr-FR" dirty="0" smtClean="0"/>
              <a:t>Procédure de contribution ( </a:t>
            </a:r>
            <a:r>
              <a:rPr lang="fr-FR" dirty="0" err="1" smtClean="0"/>
              <a:t>cf</a:t>
            </a:r>
            <a:r>
              <a:rPr lang="fr-FR" dirty="0" smtClean="0"/>
              <a:t> contributing.md sur le dépôt):</a:t>
            </a:r>
          </a:p>
          <a:p>
            <a:pPr lvl="1"/>
            <a:r>
              <a:rPr lang="fr-FR" dirty="0" smtClean="0"/>
              <a:t>Ouverture d’une issue </a:t>
            </a:r>
            <a:r>
              <a:rPr lang="fr-FR" dirty="0" err="1" smtClean="0"/>
              <a:t>gitlab</a:t>
            </a:r>
            <a:endParaRPr lang="fr-FR" dirty="0" smtClean="0"/>
          </a:p>
          <a:p>
            <a:pPr lvl="1"/>
            <a:r>
              <a:rPr lang="fr-FR" dirty="0" smtClean="0"/>
              <a:t>Ouverture d’une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endParaRPr lang="fr-FR" dirty="0" smtClean="0"/>
          </a:p>
          <a:p>
            <a:pPr lvl="1"/>
            <a:r>
              <a:rPr lang="fr-FR" dirty="0" smtClean="0"/>
              <a:t>Pipeline CI OK, si besoin d’ajouter des données nous contacter (</a:t>
            </a:r>
            <a:r>
              <a:rPr lang="fr-FR" dirty="0" err="1" smtClean="0"/>
              <a:t>gitlab</a:t>
            </a:r>
            <a:r>
              <a:rPr lang="fr-FR" dirty="0" smtClean="0"/>
              <a:t>, mails)</a:t>
            </a:r>
          </a:p>
          <a:p>
            <a:pPr lvl="1"/>
            <a:r>
              <a:rPr lang="fr-FR" dirty="0" smtClean="0"/>
              <a:t>Approbation de la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par CS et un membre du CNES</a:t>
            </a:r>
          </a:p>
          <a:p>
            <a:pPr lvl="1"/>
            <a:r>
              <a:rPr lang="fr-FR" dirty="0" err="1" smtClean="0"/>
              <a:t>Merge</a:t>
            </a:r>
            <a:r>
              <a:rPr lang="fr-FR" dirty="0" smtClean="0"/>
              <a:t> dans </a:t>
            </a:r>
            <a:r>
              <a:rPr lang="fr-FR" dirty="0" err="1" smtClean="0"/>
              <a:t>develop</a:t>
            </a:r>
            <a:endParaRPr lang="fr-FR" dirty="0" smtClean="0"/>
          </a:p>
          <a:p>
            <a:r>
              <a:rPr lang="fr-FR" dirty="0" smtClean="0"/>
              <a:t>Demande de fonctionnalités:</a:t>
            </a:r>
          </a:p>
          <a:p>
            <a:pPr lvl="1"/>
            <a:r>
              <a:rPr lang="fr-FR" dirty="0" smtClean="0"/>
              <a:t>Ouverture d’une issue de type </a:t>
            </a:r>
            <a:r>
              <a:rPr lang="fr-FR" dirty="0" err="1" smtClean="0"/>
              <a:t>feature_request</a:t>
            </a:r>
            <a:endParaRPr lang="fr-FR" dirty="0" smtClean="0"/>
          </a:p>
          <a:p>
            <a:pPr lvl="1"/>
            <a:r>
              <a:rPr lang="fr-FR" dirty="0" err="1" smtClean="0"/>
              <a:t>Developpement</a:t>
            </a:r>
            <a:r>
              <a:rPr lang="fr-FR" dirty="0" smtClean="0"/>
              <a:t> par CS ou autres contributeurs</a:t>
            </a:r>
          </a:p>
          <a:p>
            <a:pPr lvl="1"/>
            <a:r>
              <a:rPr lang="fr-FR" dirty="0" smtClean="0"/>
              <a:t>Intégration</a:t>
            </a:r>
          </a:p>
          <a:p>
            <a:r>
              <a:rPr lang="fr-FR" dirty="0" smtClean="0"/>
              <a:t>Anomalies:</a:t>
            </a:r>
          </a:p>
          <a:p>
            <a:pPr lvl="1"/>
            <a:r>
              <a:rPr lang="fr-FR" dirty="0"/>
              <a:t>Ouverture d’une issue de </a:t>
            </a:r>
            <a:r>
              <a:rPr lang="fr-FR" dirty="0" smtClean="0"/>
              <a:t>type FA</a:t>
            </a:r>
            <a:endParaRPr lang="fr-FR" dirty="0"/>
          </a:p>
          <a:p>
            <a:pPr lvl="1"/>
            <a:r>
              <a:rPr lang="fr-FR" dirty="0" smtClean="0"/>
              <a:t>Correction par CS ou autre contributeur</a:t>
            </a:r>
          </a:p>
          <a:p>
            <a:pPr lvl="1"/>
            <a:r>
              <a:rPr lang="fr-FR" dirty="0" smtClean="0"/>
              <a:t>Intégration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0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Part d’un L1C uniquement</a:t>
            </a:r>
          </a:p>
          <a:p>
            <a:pPr lvl="1"/>
            <a:r>
              <a:rPr lang="fr-FR" dirty="0" smtClean="0"/>
              <a:t>Pas d’agglomération temporelle possible</a:t>
            </a:r>
          </a:p>
          <a:p>
            <a:pPr lvl="1"/>
            <a:r>
              <a:rPr lang="fr-FR" dirty="0" smtClean="0"/>
              <a:t>Beaucoup moins d’algorithmes possibles</a:t>
            </a:r>
          </a:p>
          <a:p>
            <a:pPr lvl="1"/>
            <a:r>
              <a:rPr lang="fr-FR" dirty="0" smtClean="0"/>
              <a:t>Rapide car travail à résolution </a:t>
            </a:r>
            <a:r>
              <a:rPr lang="fr-FR" dirty="0" err="1" smtClean="0"/>
              <a:t>coarse</a:t>
            </a:r>
            <a:r>
              <a:rPr lang="fr-FR" dirty="0" smtClean="0"/>
              <a:t> ( 120 mètres 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INIT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38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 smtClean="0"/>
          </a:p>
          <a:p>
            <a:pPr lvl="1"/>
            <a:r>
              <a:rPr lang="fr-FR" dirty="0" smtClean="0"/>
              <a:t>Détection et chargement des infos du L1C d’entrée</a:t>
            </a:r>
          </a:p>
          <a:p>
            <a:pPr lvl="1"/>
            <a:r>
              <a:rPr lang="fr-FR" dirty="0" smtClean="0"/>
              <a:t>Lecture du DEM</a:t>
            </a:r>
          </a:p>
          <a:p>
            <a:pPr lvl="1"/>
            <a:r>
              <a:rPr lang="fr-FR" dirty="0" smtClean="0"/>
              <a:t>Recherche des </a:t>
            </a:r>
            <a:r>
              <a:rPr lang="fr-FR" dirty="0" err="1" smtClean="0"/>
              <a:t>GIPPs</a:t>
            </a:r>
            <a:endParaRPr lang="fr-FR" dirty="0" smtClean="0"/>
          </a:p>
          <a:p>
            <a:pPr lvl="1"/>
            <a:r>
              <a:rPr lang="fr-FR" dirty="0" smtClean="0"/>
              <a:t>Lecture des images du L1C</a:t>
            </a:r>
          </a:p>
          <a:p>
            <a:pPr lvl="1"/>
            <a:r>
              <a:rPr lang="fr-FR" dirty="0" smtClean="0"/>
              <a:t>Recherche de CAMS/LUTS</a:t>
            </a:r>
          </a:p>
          <a:p>
            <a:r>
              <a:rPr lang="fr-FR" dirty="0" err="1" smtClean="0"/>
              <a:t>Processing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Enchainement des algorithmes possibles</a:t>
            </a:r>
          </a:p>
          <a:p>
            <a:pPr lvl="1"/>
            <a:r>
              <a:rPr lang="fr-FR" dirty="0" smtClean="0"/>
              <a:t>Ecriture du produit L2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INIT :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2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Pars d’un L1C et d’un L2A précèdent</a:t>
            </a:r>
          </a:p>
          <a:p>
            <a:r>
              <a:rPr lang="fr-FR" dirty="0" smtClean="0"/>
              <a:t>Agglomération des informations</a:t>
            </a:r>
          </a:p>
          <a:p>
            <a:r>
              <a:rPr lang="fr-FR" dirty="0" smtClean="0"/>
              <a:t>Plus d’algorithmes possibles que le mode INIT</a:t>
            </a:r>
          </a:p>
          <a:p>
            <a:r>
              <a:rPr lang="fr-FR" dirty="0" smtClean="0"/>
              <a:t>Architecture:</a:t>
            </a:r>
          </a:p>
          <a:p>
            <a:pPr lvl="1"/>
            <a:r>
              <a:rPr lang="fr-FR" dirty="0" err="1" smtClean="0"/>
              <a:t>Preprocessing</a:t>
            </a:r>
            <a:endParaRPr lang="fr-FR" dirty="0"/>
          </a:p>
          <a:p>
            <a:pPr lvl="2"/>
            <a:r>
              <a:rPr lang="fr-FR" dirty="0"/>
              <a:t>Détection et chargement des infos du L1C </a:t>
            </a:r>
            <a:r>
              <a:rPr lang="fr-FR" dirty="0" smtClean="0"/>
              <a:t>et L2A d’entrée</a:t>
            </a:r>
            <a:endParaRPr lang="fr-FR" dirty="0"/>
          </a:p>
          <a:p>
            <a:pPr lvl="2"/>
            <a:r>
              <a:rPr lang="fr-FR" dirty="0"/>
              <a:t>Lecture du </a:t>
            </a:r>
            <a:r>
              <a:rPr lang="fr-FR" dirty="0" smtClean="0"/>
              <a:t>DEM</a:t>
            </a:r>
          </a:p>
          <a:p>
            <a:pPr lvl="2"/>
            <a:r>
              <a:rPr lang="fr-FR" dirty="0" smtClean="0"/>
              <a:t>Recherche </a:t>
            </a:r>
            <a:r>
              <a:rPr lang="fr-FR" dirty="0"/>
              <a:t>des </a:t>
            </a:r>
            <a:r>
              <a:rPr lang="fr-FR" dirty="0" err="1" smtClean="0"/>
              <a:t>GIPPs</a:t>
            </a:r>
            <a:endParaRPr lang="fr-FR" dirty="0" smtClean="0"/>
          </a:p>
          <a:p>
            <a:pPr lvl="2"/>
            <a:r>
              <a:rPr lang="fr-FR" dirty="0"/>
              <a:t>Lecture des images </a:t>
            </a:r>
            <a:r>
              <a:rPr lang="fr-FR" dirty="0" smtClean="0"/>
              <a:t>L1C/L2A</a:t>
            </a:r>
            <a:endParaRPr lang="fr-FR" dirty="0"/>
          </a:p>
          <a:p>
            <a:pPr lvl="2"/>
            <a:r>
              <a:rPr lang="fr-FR" dirty="0"/>
              <a:t>Recherche de CAMS/LUTS</a:t>
            </a:r>
          </a:p>
          <a:p>
            <a:pPr lvl="1"/>
            <a:r>
              <a:rPr lang="fr-FR" dirty="0" err="1"/>
              <a:t>Processing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Enchainement des algorithmes </a:t>
            </a:r>
            <a:endParaRPr lang="fr-FR" dirty="0" smtClean="0"/>
          </a:p>
          <a:p>
            <a:pPr lvl="2"/>
            <a:r>
              <a:rPr lang="fr-FR" dirty="0" smtClean="0"/>
              <a:t>Ecriture </a:t>
            </a:r>
            <a:r>
              <a:rPr lang="fr-FR" dirty="0"/>
              <a:t>du produit L2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NOMINAL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92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INIT/NOMINAL</a:t>
            </a:r>
            <a:endParaRPr lang="fr-FR" dirty="0"/>
          </a:p>
        </p:txBody>
      </p:sp>
      <p:pic>
        <p:nvPicPr>
          <p:cNvPr id="3074" name="Picture 2" descr="d:\Users\besquis\Desktop\maja\Documentation\UserManual\Art\Init_Nominal_M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89460" cy="408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3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Part de plusieurs L1C</a:t>
            </a:r>
          </a:p>
          <a:p>
            <a:r>
              <a:rPr lang="fr-FR" dirty="0" smtClean="0"/>
              <a:t>Pars du L1C le plus récent en mode INIT pour ensuite enchainer les NOMINAL jusqu’au dernier produit</a:t>
            </a:r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BACKWARD</a:t>
            </a:r>
            <a:endParaRPr lang="fr-FR" dirty="0"/>
          </a:p>
        </p:txBody>
      </p:sp>
      <p:pic>
        <p:nvPicPr>
          <p:cNvPr id="2050" name="Picture 2" descr="d:\Users\besquis\Desktop\maja\Documentation\UserManual\Art\BackWardM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873752" cy="345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894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1985</Words>
  <Application>Microsoft Office PowerPoint</Application>
  <PresentationFormat>Affichage à l'écran (4:3)</PresentationFormat>
  <Paragraphs>386</Paragraphs>
  <Slides>41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Thème Office</vt:lpstr>
      <vt:lpstr>Formation OTB/MAJA</vt:lpstr>
      <vt:lpstr>Principe</vt:lpstr>
      <vt:lpstr>COMPILATION</vt:lpstr>
      <vt:lpstr>Chaines MAJA</vt:lpstr>
      <vt:lpstr>Mode INIT</vt:lpstr>
      <vt:lpstr>Mode INIT : architecture</vt:lpstr>
      <vt:lpstr>Mode NOMINAL</vt:lpstr>
      <vt:lpstr>INIT/NOMINAL</vt:lpstr>
      <vt:lpstr>Mode BACKWARD</vt:lpstr>
      <vt:lpstr>Pipeline Algo</vt:lpstr>
      <vt:lpstr>CONCEPTION</vt:lpstr>
      <vt:lpstr>Structure Du dépôt</vt:lpstr>
      <vt:lpstr>Stucture Code Applications</vt:lpstr>
      <vt:lpstr>Orchestrator</vt:lpstr>
      <vt:lpstr>ORCHESTRATOR</vt:lpstr>
      <vt:lpstr>Orchestrator</vt:lpstr>
      <vt:lpstr>Mécaniques de bases</vt:lpstr>
      <vt:lpstr>Les mécaniques de bases</vt:lpstr>
      <vt:lpstr>Instanciation d’un lecteur/generateur</vt:lpstr>
      <vt:lpstr>Instanciation d’un module</vt:lpstr>
      <vt:lpstr>Instanciation d’applications</vt:lpstr>
      <vt:lpstr>INSTANCIATION D’APPLICATION</vt:lpstr>
      <vt:lpstr>Gestion de la durée de vie des applications</vt:lpstr>
      <vt:lpstr>OTB Pipeline Manager</vt:lpstr>
      <vt:lpstr>Algorithmes et leurs applications</vt:lpstr>
      <vt:lpstr>Algorithmes</vt:lpstr>
      <vt:lpstr>ALGORITHMES</vt:lpstr>
      <vt:lpstr>Liste des applications MAJA</vt:lpstr>
      <vt:lpstr>Présentation PowerPoint</vt:lpstr>
      <vt:lpstr>Présentation PowerPoint</vt:lpstr>
      <vt:lpstr>CAS PRATIQUE</vt:lpstr>
      <vt:lpstr>Ajout D’un algorithme dans MAJA</vt:lpstr>
      <vt:lpstr>Ajout D’un algorithme dans MAJA</vt:lpstr>
      <vt:lpstr>Modification de la chaine L2PROCESSOR</vt:lpstr>
      <vt:lpstr>Appel à une APPLICATION MAJA dANS un AUTRE PROGRAMME</vt:lpstr>
      <vt:lpstr>Appel à une APPLICATION MAJA dANS un AUTRE PROGRAMME</vt:lpstr>
      <vt:lpstr>GENERATION DES INTERFACES APPLICATION</vt:lpstr>
      <vt:lpstr>GENERATION DES INTERFACES APPLICATION</vt:lpstr>
      <vt:lpstr>CONTRIBUTIONS</vt:lpstr>
      <vt:lpstr>VALIDATION</vt:lpstr>
      <vt:lpstr>CONTRIBUTION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OTB Application framework</dc:title>
  <dc:creator>ESQUIS Benjamin</dc:creator>
  <cp:lastModifiedBy>ESQUIS Benjamin</cp:lastModifiedBy>
  <cp:revision>83</cp:revision>
  <dcterms:created xsi:type="dcterms:W3CDTF">2020-10-29T06:46:09Z</dcterms:created>
  <dcterms:modified xsi:type="dcterms:W3CDTF">2020-10-30T07:09:46Z</dcterms:modified>
</cp:coreProperties>
</file>