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58" r:id="rId4"/>
    <p:sldId id="313" r:id="rId5"/>
    <p:sldId id="259" r:id="rId6"/>
    <p:sldId id="314" r:id="rId7"/>
    <p:sldId id="309" r:id="rId8"/>
    <p:sldId id="291" r:id="rId9"/>
    <p:sldId id="296" r:id="rId10"/>
    <p:sldId id="260" r:id="rId11"/>
    <p:sldId id="261" r:id="rId12"/>
    <p:sldId id="262" r:id="rId13"/>
    <p:sldId id="292" r:id="rId14"/>
    <p:sldId id="290" r:id="rId15"/>
    <p:sldId id="293" r:id="rId16"/>
    <p:sldId id="270" r:id="rId17"/>
    <p:sldId id="299" r:id="rId18"/>
    <p:sldId id="294" r:id="rId19"/>
    <p:sldId id="298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83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69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59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9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 smtClean="0">
                <a:solidFill>
                  <a:srgbClr val="666666"/>
                </a:solidFill>
                <a:latin typeface="Arial" charset="0"/>
                <a:ea typeface="Microsoft YaHei" charset="-122"/>
              </a:rPr>
              <a:t>PRÉSENTATION CS GROUP</a:t>
            </a:r>
            <a:endParaRPr lang="fr-FR" sz="800" dirty="0">
              <a:solidFill>
                <a:srgbClr val="666666"/>
              </a:solidFill>
              <a:latin typeface="Arial" charset="0"/>
              <a:ea typeface="Microsoft YaHei" charset="-122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 smtClean="0">
                <a:solidFill>
                  <a:srgbClr val="076889"/>
                </a:solidFill>
                <a:latin typeface="Arial" charset="0"/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latin typeface="Arial" charset="0"/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latin typeface="Arial" charset="0"/>
              <a:ea typeface="Microsoft YaHei" charset="-122"/>
            </a:endParaRP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56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9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13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2" y="2191061"/>
            <a:ext cx="9143999" cy="466693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6" name="Connecteur droit 25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-1588" y="6246599"/>
            <a:ext cx="9144000" cy="24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7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3918360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38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7108" y="4449831"/>
            <a:ext cx="6079108" cy="497847"/>
          </a:xfrm>
        </p:spPr>
        <p:txBody>
          <a:bodyPr anchor="b">
            <a:no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 TEXTE : SOUS TITRE, INTERVENANT, DATE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2180335" y="6214469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076889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pic>
        <p:nvPicPr>
          <p:cNvPr id="11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 userDrawn="1"/>
        </p:nvGrpSpPr>
        <p:grpSpPr>
          <a:xfrm>
            <a:off x="0" y="2218445"/>
            <a:ext cx="9144000" cy="4666939"/>
            <a:chOff x="628742" y="1442761"/>
            <a:chExt cx="9144000" cy="3500204"/>
          </a:xfrm>
        </p:grpSpPr>
        <p:pic>
          <p:nvPicPr>
            <p:cNvPr id="3" name="Imag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42" y="1443311"/>
              <a:ext cx="9144000" cy="349910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628743" y="1442761"/>
              <a:ext cx="9143999" cy="350020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3525011"/>
            <a:ext cx="9144000" cy="1824204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501341"/>
            <a:ext cx="9144000" cy="384043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3918360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1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7108" y="4449831"/>
            <a:ext cx="6079108" cy="497847"/>
          </a:xfrm>
        </p:spPr>
        <p:txBody>
          <a:bodyPr anchor="b">
            <a:no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 TEXTE : SOUS TITRE, INTERVENANT, DATE</a:t>
            </a: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2174796" y="6536527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pic>
        <p:nvPicPr>
          <p:cNvPr id="19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2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2" y="2191061"/>
            <a:ext cx="9143999" cy="466693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6" name="Connecteur droit 25"/>
          <p:cNvCxnSpPr/>
          <p:nvPr userDrawn="1"/>
        </p:nvCxnSpPr>
        <p:spPr>
          <a:xfrm>
            <a:off x="406987" y="3166649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3149581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8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7108" y="3813043"/>
            <a:ext cx="6079108" cy="1317695"/>
          </a:xfrm>
        </p:spPr>
        <p:txBody>
          <a:bodyPr anchor="b">
            <a:noAutofit/>
          </a:bodyPr>
          <a:lstStyle>
            <a:lvl1pPr marL="2857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 TEXTE</a:t>
            </a:r>
          </a:p>
          <a:p>
            <a:pPr lvl="0"/>
            <a:r>
              <a:rPr lang="fr-FR" dirty="0" smtClean="0"/>
              <a:t>MODIFIEZ LE TEXTE</a:t>
            </a:r>
          </a:p>
          <a:p>
            <a:pPr lvl="0"/>
            <a:r>
              <a:rPr lang="fr-FR" dirty="0" smtClean="0"/>
              <a:t>MODIFIEZ LE TEXTE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588" y="6246599"/>
            <a:ext cx="9144000" cy="24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2180335" y="6214469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076889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pic>
        <p:nvPicPr>
          <p:cNvPr id="14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81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2852936"/>
            <a:ext cx="9143999" cy="3168352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4067267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693107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7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2852936"/>
            <a:ext cx="9144000" cy="3169920"/>
            <a:chOff x="0" y="2181882"/>
            <a:chExt cx="9144000" cy="2377440"/>
          </a:xfrm>
        </p:grpSpPr>
        <p:pic>
          <p:nvPicPr>
            <p:cNvPr id="2" name="Image 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81882"/>
              <a:ext cx="9144000" cy="237744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1" y="2182470"/>
              <a:ext cx="9143999" cy="237626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525011"/>
            <a:ext cx="9144000" cy="1824204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4067267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693107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1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7200" y="1111283"/>
            <a:ext cx="8229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4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0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990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0"/>
          </p:nvPr>
        </p:nvSpPr>
        <p:spPr>
          <a:xfrm>
            <a:off x="4746500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7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1"/>
          </p:nvPr>
        </p:nvSpPr>
        <p:spPr>
          <a:xfrm>
            <a:off x="718961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2"/>
          </p:nvPr>
        </p:nvSpPr>
        <p:spPr>
          <a:xfrm>
            <a:off x="4716016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3"/>
          </p:nvPr>
        </p:nvSpPr>
        <p:spPr>
          <a:xfrm>
            <a:off x="4720925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23" name="Connecteur droit 22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5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1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9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111283"/>
            <a:ext cx="8229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6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0"/>
          </p:nvPr>
        </p:nvSpPr>
        <p:spPr>
          <a:xfrm>
            <a:off x="4746500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1"/>
          </p:nvPr>
        </p:nvSpPr>
        <p:spPr>
          <a:xfrm>
            <a:off x="718961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2"/>
          </p:nvPr>
        </p:nvSpPr>
        <p:spPr>
          <a:xfrm>
            <a:off x="4716016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3"/>
          </p:nvPr>
        </p:nvSpPr>
        <p:spPr>
          <a:xfrm>
            <a:off x="4720925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20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22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4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2" y="2191061"/>
            <a:ext cx="9143998" cy="466693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 userDrawn="1"/>
        </p:nvSpPr>
        <p:spPr>
          <a:xfrm>
            <a:off x="-1588" y="6246599"/>
            <a:ext cx="9144000" cy="24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4" name="ZoneTexte 33"/>
          <p:cNvSpPr txBox="1"/>
          <p:nvPr userDrawn="1"/>
        </p:nvSpPr>
        <p:spPr>
          <a:xfrm>
            <a:off x="2180335" y="6214469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076889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cxnSp>
        <p:nvCxnSpPr>
          <p:cNvPr id="38" name="Connecteur droit 37"/>
          <p:cNvCxnSpPr/>
          <p:nvPr userDrawn="1"/>
        </p:nvCxnSpPr>
        <p:spPr>
          <a:xfrm>
            <a:off x="532627" y="3584626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 userDrawn="1"/>
        </p:nvSpPr>
        <p:spPr>
          <a:xfrm>
            <a:off x="594948" y="3374218"/>
            <a:ext cx="48245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prstClr val="white"/>
                </a:solidFill>
                <a:cs typeface="Arial" panose="020B0604020202020204" pitchFamily="34" charset="0"/>
              </a:rPr>
              <a:t>CS GROUP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22, AVENUE GALILÉE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92350 – LE PLESSIS-ROBINSON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TÉL : 01.41.28.40.00</a:t>
            </a:r>
          </a:p>
          <a:p>
            <a:endParaRPr lang="fr-FR" sz="9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100" b="1" dirty="0">
                <a:solidFill>
                  <a:prstClr val="white"/>
                </a:solidFill>
                <a:cs typeface="Arial" panose="020B0604020202020204" pitchFamily="34" charset="0"/>
              </a:rPr>
              <a:t>www.csgroup.eu</a:t>
            </a:r>
          </a:p>
        </p:txBody>
      </p:sp>
      <p:grpSp>
        <p:nvGrpSpPr>
          <p:cNvPr id="41" name="Groupe 40"/>
          <p:cNvGrpSpPr/>
          <p:nvPr userDrawn="1"/>
        </p:nvGrpSpPr>
        <p:grpSpPr>
          <a:xfrm>
            <a:off x="6919254" y="3672524"/>
            <a:ext cx="1687782" cy="672000"/>
            <a:chOff x="6919254" y="2524922"/>
            <a:chExt cx="1687782" cy="504000"/>
          </a:xfrm>
        </p:grpSpPr>
        <p:grpSp>
          <p:nvGrpSpPr>
            <p:cNvPr id="42" name="Groupe 41"/>
            <p:cNvGrpSpPr>
              <a:grpSpLocks noChangeAspect="1"/>
            </p:cNvGrpSpPr>
            <p:nvPr/>
          </p:nvGrpSpPr>
          <p:grpSpPr>
            <a:xfrm>
              <a:off x="7511326" y="2524922"/>
              <a:ext cx="478440" cy="478440"/>
              <a:chOff x="4787786" y="2787774"/>
              <a:chExt cx="771550" cy="771550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4787786" y="2787774"/>
                <a:ext cx="771550" cy="771550"/>
              </a:xfrm>
              <a:prstGeom prst="ellipse">
                <a:avLst/>
              </a:prstGeom>
              <a:solidFill>
                <a:srgbClr val="3B599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5069854" y="2951252"/>
                <a:ext cx="207414" cy="444594"/>
              </a:xfrm>
              <a:custGeom>
                <a:avLst/>
                <a:gdLst>
                  <a:gd name="T0" fmla="*/ 1174 w 2058"/>
                  <a:gd name="T1" fmla="*/ 4410 h 4410"/>
                  <a:gd name="T2" fmla="*/ 1174 w 2058"/>
                  <a:gd name="T3" fmla="*/ 2202 h 4410"/>
                  <a:gd name="T4" fmla="*/ 1902 w 2058"/>
                  <a:gd name="T5" fmla="*/ 2202 h 4410"/>
                  <a:gd name="T6" fmla="*/ 2017 w 2058"/>
                  <a:gd name="T7" fmla="*/ 1470 h 4410"/>
                  <a:gd name="T8" fmla="*/ 1174 w 2058"/>
                  <a:gd name="T9" fmla="*/ 1470 h 4410"/>
                  <a:gd name="T10" fmla="*/ 1174 w 2058"/>
                  <a:gd name="T11" fmla="*/ 1104 h 4410"/>
                  <a:gd name="T12" fmla="*/ 1510 w 2058"/>
                  <a:gd name="T13" fmla="*/ 730 h 4410"/>
                  <a:gd name="T14" fmla="*/ 2058 w 2058"/>
                  <a:gd name="T15" fmla="*/ 730 h 4410"/>
                  <a:gd name="T16" fmla="*/ 2058 w 2058"/>
                  <a:gd name="T17" fmla="*/ 0 h 4410"/>
                  <a:gd name="T18" fmla="*/ 1280 w 2058"/>
                  <a:gd name="T19" fmla="*/ 0 h 4410"/>
                  <a:gd name="T20" fmla="*/ 448 w 2058"/>
                  <a:gd name="T21" fmla="*/ 1027 h 4410"/>
                  <a:gd name="T22" fmla="*/ 448 w 2058"/>
                  <a:gd name="T23" fmla="*/ 1470 h 4410"/>
                  <a:gd name="T24" fmla="*/ 0 w 2058"/>
                  <a:gd name="T25" fmla="*/ 1470 h 4410"/>
                  <a:gd name="T26" fmla="*/ 0 w 2058"/>
                  <a:gd name="T27" fmla="*/ 2202 h 4410"/>
                  <a:gd name="T28" fmla="*/ 448 w 2058"/>
                  <a:gd name="T29" fmla="*/ 2202 h 4410"/>
                  <a:gd name="T30" fmla="*/ 448 w 2058"/>
                  <a:gd name="T31" fmla="*/ 4410 h 4410"/>
                  <a:gd name="T32" fmla="*/ 1174 w 2058"/>
                  <a:gd name="T33" fmla="*/ 4410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58" h="4410">
                    <a:moveTo>
                      <a:pt x="1174" y="4410"/>
                    </a:moveTo>
                    <a:lnTo>
                      <a:pt x="1174" y="2202"/>
                    </a:lnTo>
                    <a:lnTo>
                      <a:pt x="1902" y="2202"/>
                    </a:lnTo>
                    <a:lnTo>
                      <a:pt x="2017" y="1470"/>
                    </a:lnTo>
                    <a:lnTo>
                      <a:pt x="1174" y="1470"/>
                    </a:lnTo>
                    <a:lnTo>
                      <a:pt x="1174" y="1104"/>
                    </a:lnTo>
                    <a:cubicBezTo>
                      <a:pt x="1174" y="913"/>
                      <a:pt x="1236" y="730"/>
                      <a:pt x="1510" y="730"/>
                    </a:cubicBezTo>
                    <a:lnTo>
                      <a:pt x="2058" y="730"/>
                    </a:lnTo>
                    <a:lnTo>
                      <a:pt x="2058" y="0"/>
                    </a:lnTo>
                    <a:lnTo>
                      <a:pt x="1280" y="0"/>
                    </a:lnTo>
                    <a:cubicBezTo>
                      <a:pt x="627" y="0"/>
                      <a:pt x="448" y="431"/>
                      <a:pt x="448" y="1027"/>
                    </a:cubicBezTo>
                    <a:lnTo>
                      <a:pt x="448" y="1470"/>
                    </a:lnTo>
                    <a:lnTo>
                      <a:pt x="0" y="1470"/>
                    </a:lnTo>
                    <a:lnTo>
                      <a:pt x="0" y="2202"/>
                    </a:lnTo>
                    <a:lnTo>
                      <a:pt x="448" y="2202"/>
                    </a:lnTo>
                    <a:lnTo>
                      <a:pt x="448" y="4410"/>
                    </a:lnTo>
                    <a:lnTo>
                      <a:pt x="1174" y="441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3" name="Groupe 42"/>
            <p:cNvGrpSpPr>
              <a:grpSpLocks noChangeAspect="1"/>
            </p:cNvGrpSpPr>
            <p:nvPr/>
          </p:nvGrpSpPr>
          <p:grpSpPr>
            <a:xfrm>
              <a:off x="8103038" y="2524922"/>
              <a:ext cx="503998" cy="504000"/>
              <a:chOff x="4273667" y="3255876"/>
              <a:chExt cx="775366" cy="775368"/>
            </a:xfrm>
          </p:grpSpPr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7737" y="3259932"/>
                <a:ext cx="771284" cy="771312"/>
              </a:xfrm>
              <a:prstGeom prst="rect">
                <a:avLst/>
              </a:prstGeom>
            </p:spPr>
          </p:pic>
          <p:sp>
            <p:nvSpPr>
              <p:cNvPr id="52" name="Freeform 5"/>
              <p:cNvSpPr>
                <a:spLocks noChangeAspect="1" noEditPoints="1"/>
              </p:cNvSpPr>
              <p:nvPr/>
            </p:nvSpPr>
            <p:spPr bwMode="auto">
              <a:xfrm>
                <a:off x="4273667" y="3255876"/>
                <a:ext cx="775366" cy="775366"/>
              </a:xfrm>
              <a:custGeom>
                <a:avLst/>
                <a:gdLst>
                  <a:gd name="T0" fmla="*/ 7650 w 7650"/>
                  <a:gd name="T1" fmla="*/ 3825 h 7650"/>
                  <a:gd name="T2" fmla="*/ 3825 w 7650"/>
                  <a:gd name="T3" fmla="*/ 0 h 7650"/>
                  <a:gd name="T4" fmla="*/ 0 w 7650"/>
                  <a:gd name="T5" fmla="*/ 3825 h 7650"/>
                  <a:gd name="T6" fmla="*/ 3825 w 7650"/>
                  <a:gd name="T7" fmla="*/ 7650 h 7650"/>
                  <a:gd name="T8" fmla="*/ 7650 w 7650"/>
                  <a:gd name="T9" fmla="*/ 3825 h 7650"/>
                  <a:gd name="T10" fmla="*/ 348 w 7650"/>
                  <a:gd name="T11" fmla="*/ 3825 h 7650"/>
                  <a:gd name="T12" fmla="*/ 3825 w 7650"/>
                  <a:gd name="T13" fmla="*/ 348 h 7650"/>
                  <a:gd name="T14" fmla="*/ 7302 w 7650"/>
                  <a:gd name="T15" fmla="*/ 3825 h 7650"/>
                  <a:gd name="T16" fmla="*/ 3825 w 7650"/>
                  <a:gd name="T17" fmla="*/ 7302 h 7650"/>
                  <a:gd name="T18" fmla="*/ 348 w 7650"/>
                  <a:gd name="T19" fmla="*/ 3825 h 7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50" h="7650">
                    <a:moveTo>
                      <a:pt x="7650" y="3825"/>
                    </a:moveTo>
                    <a:cubicBezTo>
                      <a:pt x="7650" y="1713"/>
                      <a:pt x="5937" y="0"/>
                      <a:pt x="3825" y="0"/>
                    </a:cubicBezTo>
                    <a:cubicBezTo>
                      <a:pt x="1713" y="0"/>
                      <a:pt x="0" y="1713"/>
                      <a:pt x="0" y="3825"/>
                    </a:cubicBezTo>
                    <a:cubicBezTo>
                      <a:pt x="0" y="5937"/>
                      <a:pt x="1713" y="7650"/>
                      <a:pt x="3825" y="7650"/>
                    </a:cubicBezTo>
                    <a:cubicBezTo>
                      <a:pt x="5937" y="7650"/>
                      <a:pt x="7650" y="5937"/>
                      <a:pt x="7650" y="3825"/>
                    </a:cubicBezTo>
                    <a:close/>
                    <a:moveTo>
                      <a:pt x="348" y="3825"/>
                    </a:moveTo>
                    <a:cubicBezTo>
                      <a:pt x="348" y="1905"/>
                      <a:pt x="1905" y="348"/>
                      <a:pt x="3825" y="348"/>
                    </a:cubicBezTo>
                    <a:cubicBezTo>
                      <a:pt x="5746" y="348"/>
                      <a:pt x="7302" y="1905"/>
                      <a:pt x="7302" y="3825"/>
                    </a:cubicBezTo>
                    <a:cubicBezTo>
                      <a:pt x="7302" y="5746"/>
                      <a:pt x="5746" y="7302"/>
                      <a:pt x="3825" y="7302"/>
                    </a:cubicBezTo>
                    <a:cubicBezTo>
                      <a:pt x="1905" y="7302"/>
                      <a:pt x="348" y="5746"/>
                      <a:pt x="348" y="38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>
              <a:off x="6919254" y="2524922"/>
              <a:ext cx="478800" cy="478800"/>
              <a:chOff x="6919254" y="2537702"/>
              <a:chExt cx="478800" cy="478800"/>
            </a:xfrm>
          </p:grpSpPr>
          <p:sp>
            <p:nvSpPr>
              <p:cNvPr id="45" name="Ellipse 44"/>
              <p:cNvSpPr/>
              <p:nvPr/>
            </p:nvSpPr>
            <p:spPr>
              <a:xfrm>
                <a:off x="6919254" y="2537702"/>
                <a:ext cx="478800" cy="478800"/>
              </a:xfrm>
              <a:prstGeom prst="ellipse">
                <a:avLst/>
              </a:prstGeom>
              <a:solidFill>
                <a:srgbClr val="007AB9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6" name="Group 21"/>
              <p:cNvGrpSpPr>
                <a:grpSpLocks noChangeAspect="1"/>
              </p:cNvGrpSpPr>
              <p:nvPr/>
            </p:nvGrpSpPr>
            <p:grpSpPr bwMode="auto">
              <a:xfrm>
                <a:off x="7032654" y="2651102"/>
                <a:ext cx="252000" cy="252000"/>
                <a:chOff x="1553" y="293"/>
                <a:chExt cx="2654" cy="2654"/>
              </a:xfrm>
            </p:grpSpPr>
            <p:sp>
              <p:nvSpPr>
                <p:cNvPr id="47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553" y="293"/>
                  <a:ext cx="2654" cy="2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Rectangle 22"/>
                <p:cNvSpPr>
                  <a:spLocks noChangeArrowheads="1"/>
                </p:cNvSpPr>
                <p:nvPr/>
              </p:nvSpPr>
              <p:spPr bwMode="auto">
                <a:xfrm>
                  <a:off x="1586" y="1169"/>
                  <a:ext cx="565" cy="1698"/>
                </a:xfrm>
                <a:prstGeom prst="rect">
                  <a:avLst/>
                </a:prstGeom>
                <a:solidFill>
                  <a:schemeClr val="bg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23"/>
                <p:cNvSpPr>
                  <a:spLocks/>
                </p:cNvSpPr>
                <p:nvPr/>
              </p:nvSpPr>
              <p:spPr bwMode="auto">
                <a:xfrm>
                  <a:off x="2463" y="1129"/>
                  <a:ext cx="1722" cy="1738"/>
                </a:xfrm>
                <a:custGeom>
                  <a:avLst/>
                  <a:gdLst>
                    <a:gd name="T0" fmla="*/ 3216 w 3587"/>
                    <a:gd name="T1" fmla="*/ 405 h 3618"/>
                    <a:gd name="T2" fmla="*/ 2234 w 3587"/>
                    <a:gd name="T3" fmla="*/ 0 h 3618"/>
                    <a:gd name="T4" fmla="*/ 1825 w 3587"/>
                    <a:gd name="T5" fmla="*/ 55 h 3618"/>
                    <a:gd name="T6" fmla="*/ 1515 w 3587"/>
                    <a:gd name="T7" fmla="*/ 210 h 3618"/>
                    <a:gd name="T8" fmla="*/ 1313 w 3587"/>
                    <a:gd name="T9" fmla="*/ 396 h 3618"/>
                    <a:gd name="T10" fmla="*/ 1174 w 3587"/>
                    <a:gd name="T11" fmla="*/ 585 h 3618"/>
                    <a:gd name="T12" fmla="*/ 1174 w 3587"/>
                    <a:gd name="T13" fmla="*/ 82 h 3618"/>
                    <a:gd name="T14" fmla="*/ 0 w 3587"/>
                    <a:gd name="T15" fmla="*/ 82 h 3618"/>
                    <a:gd name="T16" fmla="*/ 4 w 3587"/>
                    <a:gd name="T17" fmla="*/ 253 h 3618"/>
                    <a:gd name="T18" fmla="*/ 7 w 3587"/>
                    <a:gd name="T19" fmla="*/ 1309 h 3618"/>
                    <a:gd name="T20" fmla="*/ 0 w 3587"/>
                    <a:gd name="T21" fmla="*/ 3618 h 3618"/>
                    <a:gd name="T22" fmla="*/ 1174 w 3587"/>
                    <a:gd name="T23" fmla="*/ 3618 h 3618"/>
                    <a:gd name="T24" fmla="*/ 1174 w 3587"/>
                    <a:gd name="T25" fmla="*/ 1645 h 3618"/>
                    <a:gd name="T26" fmla="*/ 1213 w 3587"/>
                    <a:gd name="T27" fmla="*/ 1356 h 3618"/>
                    <a:gd name="T28" fmla="*/ 1440 w 3587"/>
                    <a:gd name="T29" fmla="*/ 1051 h 3618"/>
                    <a:gd name="T30" fmla="*/ 1817 w 3587"/>
                    <a:gd name="T31" fmla="*/ 927 h 3618"/>
                    <a:gd name="T32" fmla="*/ 2268 w 3587"/>
                    <a:gd name="T33" fmla="*/ 1140 h 3618"/>
                    <a:gd name="T34" fmla="*/ 2413 w 3587"/>
                    <a:gd name="T35" fmla="*/ 1727 h 3618"/>
                    <a:gd name="T36" fmla="*/ 2413 w 3587"/>
                    <a:gd name="T37" fmla="*/ 3618 h 3618"/>
                    <a:gd name="T38" fmla="*/ 3587 w 3587"/>
                    <a:gd name="T39" fmla="*/ 3618 h 3618"/>
                    <a:gd name="T40" fmla="*/ 3587 w 3587"/>
                    <a:gd name="T41" fmla="*/ 1591 h 3618"/>
                    <a:gd name="T42" fmla="*/ 3216 w 3587"/>
                    <a:gd name="T43" fmla="*/ 405 h 3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87" h="3618">
                      <a:moveTo>
                        <a:pt x="3216" y="405"/>
                      </a:moveTo>
                      <a:cubicBezTo>
                        <a:pt x="2968" y="135"/>
                        <a:pt x="2641" y="0"/>
                        <a:pt x="2234" y="0"/>
                      </a:cubicBezTo>
                      <a:cubicBezTo>
                        <a:pt x="2084" y="0"/>
                        <a:pt x="1948" y="18"/>
                        <a:pt x="1825" y="55"/>
                      </a:cubicBezTo>
                      <a:cubicBezTo>
                        <a:pt x="1703" y="92"/>
                        <a:pt x="1599" y="144"/>
                        <a:pt x="1515" y="210"/>
                      </a:cubicBezTo>
                      <a:cubicBezTo>
                        <a:pt x="1431" y="277"/>
                        <a:pt x="1363" y="339"/>
                        <a:pt x="1313" y="396"/>
                      </a:cubicBezTo>
                      <a:cubicBezTo>
                        <a:pt x="1266" y="450"/>
                        <a:pt x="1219" y="513"/>
                        <a:pt x="1174" y="585"/>
                      </a:cubicBezTo>
                      <a:lnTo>
                        <a:pt x="1174" y="82"/>
                      </a:lnTo>
                      <a:lnTo>
                        <a:pt x="0" y="82"/>
                      </a:lnTo>
                      <a:lnTo>
                        <a:pt x="4" y="253"/>
                      </a:lnTo>
                      <a:cubicBezTo>
                        <a:pt x="6" y="367"/>
                        <a:pt x="7" y="719"/>
                        <a:pt x="7" y="1309"/>
                      </a:cubicBezTo>
                      <a:cubicBezTo>
                        <a:pt x="7" y="1899"/>
                        <a:pt x="5" y="2669"/>
                        <a:pt x="0" y="3618"/>
                      </a:cubicBezTo>
                      <a:lnTo>
                        <a:pt x="1174" y="3618"/>
                      </a:lnTo>
                      <a:lnTo>
                        <a:pt x="1174" y="1645"/>
                      </a:lnTo>
                      <a:cubicBezTo>
                        <a:pt x="1174" y="1523"/>
                        <a:pt x="1187" y="1427"/>
                        <a:pt x="1213" y="1356"/>
                      </a:cubicBezTo>
                      <a:cubicBezTo>
                        <a:pt x="1263" y="1234"/>
                        <a:pt x="1339" y="1133"/>
                        <a:pt x="1440" y="1051"/>
                      </a:cubicBezTo>
                      <a:cubicBezTo>
                        <a:pt x="1541" y="968"/>
                        <a:pt x="1667" y="927"/>
                        <a:pt x="1817" y="927"/>
                      </a:cubicBezTo>
                      <a:cubicBezTo>
                        <a:pt x="2021" y="927"/>
                        <a:pt x="2172" y="998"/>
                        <a:pt x="2268" y="1140"/>
                      </a:cubicBezTo>
                      <a:cubicBezTo>
                        <a:pt x="2364" y="1281"/>
                        <a:pt x="2413" y="1477"/>
                        <a:pt x="2413" y="1727"/>
                      </a:cubicBezTo>
                      <a:lnTo>
                        <a:pt x="2413" y="3618"/>
                      </a:lnTo>
                      <a:lnTo>
                        <a:pt x="3587" y="3618"/>
                      </a:lnTo>
                      <a:lnTo>
                        <a:pt x="3587" y="1591"/>
                      </a:lnTo>
                      <a:cubicBezTo>
                        <a:pt x="3587" y="1070"/>
                        <a:pt x="3463" y="675"/>
                        <a:pt x="3216" y="40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24"/>
                <p:cNvSpPr>
                  <a:spLocks/>
                </p:cNvSpPr>
                <p:nvPr/>
              </p:nvSpPr>
              <p:spPr bwMode="auto">
                <a:xfrm>
                  <a:off x="1553" y="351"/>
                  <a:ext cx="635" cy="586"/>
                </a:xfrm>
                <a:custGeom>
                  <a:avLst/>
                  <a:gdLst>
                    <a:gd name="T0" fmla="*/ 664 w 1323"/>
                    <a:gd name="T1" fmla="*/ 0 h 1221"/>
                    <a:gd name="T2" fmla="*/ 184 w 1323"/>
                    <a:gd name="T3" fmla="*/ 173 h 1221"/>
                    <a:gd name="T4" fmla="*/ 0 w 1323"/>
                    <a:gd name="T5" fmla="*/ 611 h 1221"/>
                    <a:gd name="T6" fmla="*/ 178 w 1323"/>
                    <a:gd name="T7" fmla="*/ 1046 h 1221"/>
                    <a:gd name="T8" fmla="*/ 650 w 1323"/>
                    <a:gd name="T9" fmla="*/ 1221 h 1221"/>
                    <a:gd name="T10" fmla="*/ 657 w 1323"/>
                    <a:gd name="T11" fmla="*/ 1221 h 1221"/>
                    <a:gd name="T12" fmla="*/ 1140 w 1323"/>
                    <a:gd name="T13" fmla="*/ 1046 h 1221"/>
                    <a:gd name="T14" fmla="*/ 1320 w 1323"/>
                    <a:gd name="T15" fmla="*/ 611 h 1221"/>
                    <a:gd name="T16" fmla="*/ 1138 w 1323"/>
                    <a:gd name="T17" fmla="*/ 173 h 1221"/>
                    <a:gd name="T18" fmla="*/ 664 w 1323"/>
                    <a:gd name="T19" fmla="*/ 0 h 1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3" h="1221">
                      <a:moveTo>
                        <a:pt x="664" y="0"/>
                      </a:moveTo>
                      <a:cubicBezTo>
                        <a:pt x="466" y="0"/>
                        <a:pt x="306" y="58"/>
                        <a:pt x="184" y="173"/>
                      </a:cubicBezTo>
                      <a:cubicBezTo>
                        <a:pt x="61" y="289"/>
                        <a:pt x="0" y="435"/>
                        <a:pt x="0" y="611"/>
                      </a:cubicBezTo>
                      <a:cubicBezTo>
                        <a:pt x="0" y="784"/>
                        <a:pt x="59" y="929"/>
                        <a:pt x="178" y="1046"/>
                      </a:cubicBezTo>
                      <a:cubicBezTo>
                        <a:pt x="297" y="1163"/>
                        <a:pt x="454" y="1221"/>
                        <a:pt x="650" y="1221"/>
                      </a:cubicBezTo>
                      <a:lnTo>
                        <a:pt x="657" y="1221"/>
                      </a:lnTo>
                      <a:cubicBezTo>
                        <a:pt x="857" y="1221"/>
                        <a:pt x="1018" y="1163"/>
                        <a:pt x="1140" y="1046"/>
                      </a:cubicBezTo>
                      <a:cubicBezTo>
                        <a:pt x="1263" y="929"/>
                        <a:pt x="1323" y="784"/>
                        <a:pt x="1320" y="611"/>
                      </a:cubicBezTo>
                      <a:cubicBezTo>
                        <a:pt x="1318" y="435"/>
                        <a:pt x="1257" y="289"/>
                        <a:pt x="1138" y="173"/>
                      </a:cubicBezTo>
                      <a:cubicBezTo>
                        <a:pt x="1020" y="58"/>
                        <a:pt x="861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55" name="Rectangle 54"/>
          <p:cNvSpPr/>
          <p:nvPr userDrawn="1"/>
        </p:nvSpPr>
        <p:spPr>
          <a:xfrm>
            <a:off x="2285206" y="52532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900" i="1" dirty="0">
                <a:solidFill>
                  <a:prstClr val="white"/>
                </a:solidFill>
              </a:rPr>
              <a:t>Ce document est la propriété de CS GROUP et est confidentiel.</a:t>
            </a:r>
          </a:p>
          <a:p>
            <a:pPr algn="ctr"/>
            <a:r>
              <a:rPr lang="fr-FR" sz="900" i="1" dirty="0">
                <a:solidFill>
                  <a:prstClr val="white"/>
                </a:solidFill>
              </a:rPr>
              <a:t>Il ne peut être ni reproduit, ni communiqué à un tiers sans autorisation écrite. </a:t>
            </a:r>
          </a:p>
        </p:txBody>
      </p:sp>
    </p:spTree>
    <p:extLst>
      <p:ext uri="{BB962C8B-B14F-4D97-AF65-F5344CB8AC3E}">
        <p14:creationId xmlns:p14="http://schemas.microsoft.com/office/powerpoint/2010/main" val="358022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 userDrawn="1"/>
        </p:nvGrpSpPr>
        <p:grpSpPr>
          <a:xfrm>
            <a:off x="0" y="2122435"/>
            <a:ext cx="9144000" cy="4666939"/>
            <a:chOff x="628742" y="1442761"/>
            <a:chExt cx="9144000" cy="3500204"/>
          </a:xfrm>
        </p:grpSpPr>
        <p:pic>
          <p:nvPicPr>
            <p:cNvPr id="28" name="Image 2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42" y="1443311"/>
              <a:ext cx="9144000" cy="3499104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 userDrawn="1"/>
          </p:nvSpPr>
          <p:spPr>
            <a:xfrm>
              <a:off x="628743" y="1442761"/>
              <a:ext cx="9143999" cy="350020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3044957"/>
            <a:ext cx="9144000" cy="1949015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30" name="Connecteur droit 29"/>
          <p:cNvCxnSpPr/>
          <p:nvPr userDrawn="1"/>
        </p:nvCxnSpPr>
        <p:spPr>
          <a:xfrm>
            <a:off x="532627" y="3584626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 userDrawn="1"/>
        </p:nvSpPr>
        <p:spPr>
          <a:xfrm>
            <a:off x="594948" y="3374218"/>
            <a:ext cx="48245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prstClr val="white"/>
                </a:solidFill>
                <a:cs typeface="Arial" panose="020B0604020202020204" pitchFamily="34" charset="0"/>
              </a:rPr>
              <a:t>CS GROUP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22, AVENUE GALILÉE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92350 – LE PLESSIS-ROBINSON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TÉL : 01.41.28.40.00</a:t>
            </a:r>
          </a:p>
          <a:p>
            <a:endParaRPr lang="fr-FR" sz="9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100" b="1" dirty="0">
                <a:solidFill>
                  <a:prstClr val="white"/>
                </a:solidFill>
                <a:cs typeface="Arial" panose="020B0604020202020204" pitchFamily="34" charset="0"/>
              </a:rPr>
              <a:t>www.csgroup.eu</a:t>
            </a:r>
          </a:p>
        </p:txBody>
      </p:sp>
      <p:pic>
        <p:nvPicPr>
          <p:cNvPr id="2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 userDrawn="1"/>
        </p:nvSpPr>
        <p:spPr>
          <a:xfrm>
            <a:off x="0" y="6501341"/>
            <a:ext cx="9144000" cy="384043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2174796" y="6536527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grpSp>
        <p:nvGrpSpPr>
          <p:cNvPr id="16" name="Groupe 15"/>
          <p:cNvGrpSpPr/>
          <p:nvPr userDrawn="1"/>
        </p:nvGrpSpPr>
        <p:grpSpPr>
          <a:xfrm>
            <a:off x="6919254" y="3672524"/>
            <a:ext cx="1687782" cy="672000"/>
            <a:chOff x="6919254" y="2524922"/>
            <a:chExt cx="1687782" cy="504000"/>
          </a:xfrm>
        </p:grpSpPr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7511326" y="2524922"/>
              <a:ext cx="478440" cy="478440"/>
              <a:chOff x="4787786" y="2787774"/>
              <a:chExt cx="771550" cy="771550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787786" y="2787774"/>
                <a:ext cx="771550" cy="771550"/>
              </a:xfrm>
              <a:prstGeom prst="ellipse">
                <a:avLst/>
              </a:prstGeom>
              <a:solidFill>
                <a:srgbClr val="3B599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5069854" y="2951252"/>
                <a:ext cx="207414" cy="444594"/>
              </a:xfrm>
              <a:custGeom>
                <a:avLst/>
                <a:gdLst>
                  <a:gd name="T0" fmla="*/ 1174 w 2058"/>
                  <a:gd name="T1" fmla="*/ 4410 h 4410"/>
                  <a:gd name="T2" fmla="*/ 1174 w 2058"/>
                  <a:gd name="T3" fmla="*/ 2202 h 4410"/>
                  <a:gd name="T4" fmla="*/ 1902 w 2058"/>
                  <a:gd name="T5" fmla="*/ 2202 h 4410"/>
                  <a:gd name="T6" fmla="*/ 2017 w 2058"/>
                  <a:gd name="T7" fmla="*/ 1470 h 4410"/>
                  <a:gd name="T8" fmla="*/ 1174 w 2058"/>
                  <a:gd name="T9" fmla="*/ 1470 h 4410"/>
                  <a:gd name="T10" fmla="*/ 1174 w 2058"/>
                  <a:gd name="T11" fmla="*/ 1104 h 4410"/>
                  <a:gd name="T12" fmla="*/ 1510 w 2058"/>
                  <a:gd name="T13" fmla="*/ 730 h 4410"/>
                  <a:gd name="T14" fmla="*/ 2058 w 2058"/>
                  <a:gd name="T15" fmla="*/ 730 h 4410"/>
                  <a:gd name="T16" fmla="*/ 2058 w 2058"/>
                  <a:gd name="T17" fmla="*/ 0 h 4410"/>
                  <a:gd name="T18" fmla="*/ 1280 w 2058"/>
                  <a:gd name="T19" fmla="*/ 0 h 4410"/>
                  <a:gd name="T20" fmla="*/ 448 w 2058"/>
                  <a:gd name="T21" fmla="*/ 1027 h 4410"/>
                  <a:gd name="T22" fmla="*/ 448 w 2058"/>
                  <a:gd name="T23" fmla="*/ 1470 h 4410"/>
                  <a:gd name="T24" fmla="*/ 0 w 2058"/>
                  <a:gd name="T25" fmla="*/ 1470 h 4410"/>
                  <a:gd name="T26" fmla="*/ 0 w 2058"/>
                  <a:gd name="T27" fmla="*/ 2202 h 4410"/>
                  <a:gd name="T28" fmla="*/ 448 w 2058"/>
                  <a:gd name="T29" fmla="*/ 2202 h 4410"/>
                  <a:gd name="T30" fmla="*/ 448 w 2058"/>
                  <a:gd name="T31" fmla="*/ 4410 h 4410"/>
                  <a:gd name="T32" fmla="*/ 1174 w 2058"/>
                  <a:gd name="T33" fmla="*/ 4410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58" h="4410">
                    <a:moveTo>
                      <a:pt x="1174" y="4410"/>
                    </a:moveTo>
                    <a:lnTo>
                      <a:pt x="1174" y="2202"/>
                    </a:lnTo>
                    <a:lnTo>
                      <a:pt x="1902" y="2202"/>
                    </a:lnTo>
                    <a:lnTo>
                      <a:pt x="2017" y="1470"/>
                    </a:lnTo>
                    <a:lnTo>
                      <a:pt x="1174" y="1470"/>
                    </a:lnTo>
                    <a:lnTo>
                      <a:pt x="1174" y="1104"/>
                    </a:lnTo>
                    <a:cubicBezTo>
                      <a:pt x="1174" y="913"/>
                      <a:pt x="1236" y="730"/>
                      <a:pt x="1510" y="730"/>
                    </a:cubicBezTo>
                    <a:lnTo>
                      <a:pt x="2058" y="730"/>
                    </a:lnTo>
                    <a:lnTo>
                      <a:pt x="2058" y="0"/>
                    </a:lnTo>
                    <a:lnTo>
                      <a:pt x="1280" y="0"/>
                    </a:lnTo>
                    <a:cubicBezTo>
                      <a:pt x="627" y="0"/>
                      <a:pt x="448" y="431"/>
                      <a:pt x="448" y="1027"/>
                    </a:cubicBezTo>
                    <a:lnTo>
                      <a:pt x="448" y="1470"/>
                    </a:lnTo>
                    <a:lnTo>
                      <a:pt x="0" y="1470"/>
                    </a:lnTo>
                    <a:lnTo>
                      <a:pt x="0" y="2202"/>
                    </a:lnTo>
                    <a:lnTo>
                      <a:pt x="448" y="2202"/>
                    </a:lnTo>
                    <a:lnTo>
                      <a:pt x="448" y="4410"/>
                    </a:lnTo>
                    <a:lnTo>
                      <a:pt x="1174" y="441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Groupe 17"/>
            <p:cNvGrpSpPr>
              <a:grpSpLocks noChangeAspect="1"/>
            </p:cNvGrpSpPr>
            <p:nvPr/>
          </p:nvGrpSpPr>
          <p:grpSpPr>
            <a:xfrm>
              <a:off x="8103038" y="2524922"/>
              <a:ext cx="503998" cy="504000"/>
              <a:chOff x="4273667" y="3255876"/>
              <a:chExt cx="775366" cy="775368"/>
            </a:xfrm>
          </p:grpSpPr>
          <p:pic>
            <p:nvPicPr>
              <p:cNvPr id="40" name="Image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7737" y="3259932"/>
                <a:ext cx="771284" cy="771312"/>
              </a:xfrm>
              <a:prstGeom prst="rect">
                <a:avLst/>
              </a:prstGeom>
            </p:spPr>
          </p:pic>
          <p:sp>
            <p:nvSpPr>
              <p:cNvPr id="41" name="Freeform 5"/>
              <p:cNvSpPr>
                <a:spLocks noChangeAspect="1" noEditPoints="1"/>
              </p:cNvSpPr>
              <p:nvPr/>
            </p:nvSpPr>
            <p:spPr bwMode="auto">
              <a:xfrm>
                <a:off x="4273667" y="3255876"/>
                <a:ext cx="775366" cy="775366"/>
              </a:xfrm>
              <a:custGeom>
                <a:avLst/>
                <a:gdLst>
                  <a:gd name="T0" fmla="*/ 7650 w 7650"/>
                  <a:gd name="T1" fmla="*/ 3825 h 7650"/>
                  <a:gd name="T2" fmla="*/ 3825 w 7650"/>
                  <a:gd name="T3" fmla="*/ 0 h 7650"/>
                  <a:gd name="T4" fmla="*/ 0 w 7650"/>
                  <a:gd name="T5" fmla="*/ 3825 h 7650"/>
                  <a:gd name="T6" fmla="*/ 3825 w 7650"/>
                  <a:gd name="T7" fmla="*/ 7650 h 7650"/>
                  <a:gd name="T8" fmla="*/ 7650 w 7650"/>
                  <a:gd name="T9" fmla="*/ 3825 h 7650"/>
                  <a:gd name="T10" fmla="*/ 348 w 7650"/>
                  <a:gd name="T11" fmla="*/ 3825 h 7650"/>
                  <a:gd name="T12" fmla="*/ 3825 w 7650"/>
                  <a:gd name="T13" fmla="*/ 348 h 7650"/>
                  <a:gd name="T14" fmla="*/ 7302 w 7650"/>
                  <a:gd name="T15" fmla="*/ 3825 h 7650"/>
                  <a:gd name="T16" fmla="*/ 3825 w 7650"/>
                  <a:gd name="T17" fmla="*/ 7302 h 7650"/>
                  <a:gd name="T18" fmla="*/ 348 w 7650"/>
                  <a:gd name="T19" fmla="*/ 3825 h 7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50" h="7650">
                    <a:moveTo>
                      <a:pt x="7650" y="3825"/>
                    </a:moveTo>
                    <a:cubicBezTo>
                      <a:pt x="7650" y="1713"/>
                      <a:pt x="5937" y="0"/>
                      <a:pt x="3825" y="0"/>
                    </a:cubicBezTo>
                    <a:cubicBezTo>
                      <a:pt x="1713" y="0"/>
                      <a:pt x="0" y="1713"/>
                      <a:pt x="0" y="3825"/>
                    </a:cubicBezTo>
                    <a:cubicBezTo>
                      <a:pt x="0" y="5937"/>
                      <a:pt x="1713" y="7650"/>
                      <a:pt x="3825" y="7650"/>
                    </a:cubicBezTo>
                    <a:cubicBezTo>
                      <a:pt x="5937" y="7650"/>
                      <a:pt x="7650" y="5937"/>
                      <a:pt x="7650" y="3825"/>
                    </a:cubicBezTo>
                    <a:close/>
                    <a:moveTo>
                      <a:pt x="348" y="3825"/>
                    </a:moveTo>
                    <a:cubicBezTo>
                      <a:pt x="348" y="1905"/>
                      <a:pt x="1905" y="348"/>
                      <a:pt x="3825" y="348"/>
                    </a:cubicBezTo>
                    <a:cubicBezTo>
                      <a:pt x="5746" y="348"/>
                      <a:pt x="7302" y="1905"/>
                      <a:pt x="7302" y="3825"/>
                    </a:cubicBezTo>
                    <a:cubicBezTo>
                      <a:pt x="7302" y="5746"/>
                      <a:pt x="5746" y="7302"/>
                      <a:pt x="3825" y="7302"/>
                    </a:cubicBezTo>
                    <a:cubicBezTo>
                      <a:pt x="1905" y="7302"/>
                      <a:pt x="348" y="5746"/>
                      <a:pt x="348" y="38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6919254" y="2524922"/>
              <a:ext cx="478800" cy="478800"/>
              <a:chOff x="6919254" y="2537702"/>
              <a:chExt cx="478800" cy="478800"/>
            </a:xfrm>
          </p:grpSpPr>
          <p:sp>
            <p:nvSpPr>
              <p:cNvPr id="34" name="Ellipse 33"/>
              <p:cNvSpPr/>
              <p:nvPr/>
            </p:nvSpPr>
            <p:spPr>
              <a:xfrm>
                <a:off x="6919254" y="2537702"/>
                <a:ext cx="478800" cy="478800"/>
              </a:xfrm>
              <a:prstGeom prst="ellipse">
                <a:avLst/>
              </a:prstGeom>
              <a:solidFill>
                <a:srgbClr val="007AB9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Group 21"/>
              <p:cNvGrpSpPr>
                <a:grpSpLocks noChangeAspect="1"/>
              </p:cNvGrpSpPr>
              <p:nvPr/>
            </p:nvGrpSpPr>
            <p:grpSpPr bwMode="auto">
              <a:xfrm>
                <a:off x="7032654" y="2651102"/>
                <a:ext cx="252000" cy="252000"/>
                <a:chOff x="1553" y="293"/>
                <a:chExt cx="2654" cy="2654"/>
              </a:xfrm>
            </p:grpSpPr>
            <p:sp>
              <p:nvSpPr>
                <p:cNvPr id="36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553" y="293"/>
                  <a:ext cx="2654" cy="2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2"/>
                <p:cNvSpPr>
                  <a:spLocks noChangeArrowheads="1"/>
                </p:cNvSpPr>
                <p:nvPr/>
              </p:nvSpPr>
              <p:spPr bwMode="auto">
                <a:xfrm>
                  <a:off x="1586" y="1169"/>
                  <a:ext cx="565" cy="1698"/>
                </a:xfrm>
                <a:prstGeom prst="rect">
                  <a:avLst/>
                </a:prstGeom>
                <a:solidFill>
                  <a:schemeClr val="bg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23"/>
                <p:cNvSpPr>
                  <a:spLocks/>
                </p:cNvSpPr>
                <p:nvPr/>
              </p:nvSpPr>
              <p:spPr bwMode="auto">
                <a:xfrm>
                  <a:off x="2463" y="1129"/>
                  <a:ext cx="1722" cy="1738"/>
                </a:xfrm>
                <a:custGeom>
                  <a:avLst/>
                  <a:gdLst>
                    <a:gd name="T0" fmla="*/ 3216 w 3587"/>
                    <a:gd name="T1" fmla="*/ 405 h 3618"/>
                    <a:gd name="T2" fmla="*/ 2234 w 3587"/>
                    <a:gd name="T3" fmla="*/ 0 h 3618"/>
                    <a:gd name="T4" fmla="*/ 1825 w 3587"/>
                    <a:gd name="T5" fmla="*/ 55 h 3618"/>
                    <a:gd name="T6" fmla="*/ 1515 w 3587"/>
                    <a:gd name="T7" fmla="*/ 210 h 3618"/>
                    <a:gd name="T8" fmla="*/ 1313 w 3587"/>
                    <a:gd name="T9" fmla="*/ 396 h 3618"/>
                    <a:gd name="T10" fmla="*/ 1174 w 3587"/>
                    <a:gd name="T11" fmla="*/ 585 h 3618"/>
                    <a:gd name="T12" fmla="*/ 1174 w 3587"/>
                    <a:gd name="T13" fmla="*/ 82 h 3618"/>
                    <a:gd name="T14" fmla="*/ 0 w 3587"/>
                    <a:gd name="T15" fmla="*/ 82 h 3618"/>
                    <a:gd name="T16" fmla="*/ 4 w 3587"/>
                    <a:gd name="T17" fmla="*/ 253 h 3618"/>
                    <a:gd name="T18" fmla="*/ 7 w 3587"/>
                    <a:gd name="T19" fmla="*/ 1309 h 3618"/>
                    <a:gd name="T20" fmla="*/ 0 w 3587"/>
                    <a:gd name="T21" fmla="*/ 3618 h 3618"/>
                    <a:gd name="T22" fmla="*/ 1174 w 3587"/>
                    <a:gd name="T23" fmla="*/ 3618 h 3618"/>
                    <a:gd name="T24" fmla="*/ 1174 w 3587"/>
                    <a:gd name="T25" fmla="*/ 1645 h 3618"/>
                    <a:gd name="T26" fmla="*/ 1213 w 3587"/>
                    <a:gd name="T27" fmla="*/ 1356 h 3618"/>
                    <a:gd name="T28" fmla="*/ 1440 w 3587"/>
                    <a:gd name="T29" fmla="*/ 1051 h 3618"/>
                    <a:gd name="T30" fmla="*/ 1817 w 3587"/>
                    <a:gd name="T31" fmla="*/ 927 h 3618"/>
                    <a:gd name="T32" fmla="*/ 2268 w 3587"/>
                    <a:gd name="T33" fmla="*/ 1140 h 3618"/>
                    <a:gd name="T34" fmla="*/ 2413 w 3587"/>
                    <a:gd name="T35" fmla="*/ 1727 h 3618"/>
                    <a:gd name="T36" fmla="*/ 2413 w 3587"/>
                    <a:gd name="T37" fmla="*/ 3618 h 3618"/>
                    <a:gd name="T38" fmla="*/ 3587 w 3587"/>
                    <a:gd name="T39" fmla="*/ 3618 h 3618"/>
                    <a:gd name="T40" fmla="*/ 3587 w 3587"/>
                    <a:gd name="T41" fmla="*/ 1591 h 3618"/>
                    <a:gd name="T42" fmla="*/ 3216 w 3587"/>
                    <a:gd name="T43" fmla="*/ 405 h 3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87" h="3618">
                      <a:moveTo>
                        <a:pt x="3216" y="405"/>
                      </a:moveTo>
                      <a:cubicBezTo>
                        <a:pt x="2968" y="135"/>
                        <a:pt x="2641" y="0"/>
                        <a:pt x="2234" y="0"/>
                      </a:cubicBezTo>
                      <a:cubicBezTo>
                        <a:pt x="2084" y="0"/>
                        <a:pt x="1948" y="18"/>
                        <a:pt x="1825" y="55"/>
                      </a:cubicBezTo>
                      <a:cubicBezTo>
                        <a:pt x="1703" y="92"/>
                        <a:pt x="1599" y="144"/>
                        <a:pt x="1515" y="210"/>
                      </a:cubicBezTo>
                      <a:cubicBezTo>
                        <a:pt x="1431" y="277"/>
                        <a:pt x="1363" y="339"/>
                        <a:pt x="1313" y="396"/>
                      </a:cubicBezTo>
                      <a:cubicBezTo>
                        <a:pt x="1266" y="450"/>
                        <a:pt x="1219" y="513"/>
                        <a:pt x="1174" y="585"/>
                      </a:cubicBezTo>
                      <a:lnTo>
                        <a:pt x="1174" y="82"/>
                      </a:lnTo>
                      <a:lnTo>
                        <a:pt x="0" y="82"/>
                      </a:lnTo>
                      <a:lnTo>
                        <a:pt x="4" y="253"/>
                      </a:lnTo>
                      <a:cubicBezTo>
                        <a:pt x="6" y="367"/>
                        <a:pt x="7" y="719"/>
                        <a:pt x="7" y="1309"/>
                      </a:cubicBezTo>
                      <a:cubicBezTo>
                        <a:pt x="7" y="1899"/>
                        <a:pt x="5" y="2669"/>
                        <a:pt x="0" y="3618"/>
                      </a:cubicBezTo>
                      <a:lnTo>
                        <a:pt x="1174" y="3618"/>
                      </a:lnTo>
                      <a:lnTo>
                        <a:pt x="1174" y="1645"/>
                      </a:lnTo>
                      <a:cubicBezTo>
                        <a:pt x="1174" y="1523"/>
                        <a:pt x="1187" y="1427"/>
                        <a:pt x="1213" y="1356"/>
                      </a:cubicBezTo>
                      <a:cubicBezTo>
                        <a:pt x="1263" y="1234"/>
                        <a:pt x="1339" y="1133"/>
                        <a:pt x="1440" y="1051"/>
                      </a:cubicBezTo>
                      <a:cubicBezTo>
                        <a:pt x="1541" y="968"/>
                        <a:pt x="1667" y="927"/>
                        <a:pt x="1817" y="927"/>
                      </a:cubicBezTo>
                      <a:cubicBezTo>
                        <a:pt x="2021" y="927"/>
                        <a:pt x="2172" y="998"/>
                        <a:pt x="2268" y="1140"/>
                      </a:cubicBezTo>
                      <a:cubicBezTo>
                        <a:pt x="2364" y="1281"/>
                        <a:pt x="2413" y="1477"/>
                        <a:pt x="2413" y="1727"/>
                      </a:cubicBezTo>
                      <a:lnTo>
                        <a:pt x="2413" y="3618"/>
                      </a:lnTo>
                      <a:lnTo>
                        <a:pt x="3587" y="3618"/>
                      </a:lnTo>
                      <a:lnTo>
                        <a:pt x="3587" y="1591"/>
                      </a:lnTo>
                      <a:cubicBezTo>
                        <a:pt x="3587" y="1070"/>
                        <a:pt x="3463" y="675"/>
                        <a:pt x="3216" y="40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24"/>
                <p:cNvSpPr>
                  <a:spLocks/>
                </p:cNvSpPr>
                <p:nvPr/>
              </p:nvSpPr>
              <p:spPr bwMode="auto">
                <a:xfrm>
                  <a:off x="1553" y="351"/>
                  <a:ext cx="635" cy="586"/>
                </a:xfrm>
                <a:custGeom>
                  <a:avLst/>
                  <a:gdLst>
                    <a:gd name="T0" fmla="*/ 664 w 1323"/>
                    <a:gd name="T1" fmla="*/ 0 h 1221"/>
                    <a:gd name="T2" fmla="*/ 184 w 1323"/>
                    <a:gd name="T3" fmla="*/ 173 h 1221"/>
                    <a:gd name="T4" fmla="*/ 0 w 1323"/>
                    <a:gd name="T5" fmla="*/ 611 h 1221"/>
                    <a:gd name="T6" fmla="*/ 178 w 1323"/>
                    <a:gd name="T7" fmla="*/ 1046 h 1221"/>
                    <a:gd name="T8" fmla="*/ 650 w 1323"/>
                    <a:gd name="T9" fmla="*/ 1221 h 1221"/>
                    <a:gd name="T10" fmla="*/ 657 w 1323"/>
                    <a:gd name="T11" fmla="*/ 1221 h 1221"/>
                    <a:gd name="T12" fmla="*/ 1140 w 1323"/>
                    <a:gd name="T13" fmla="*/ 1046 h 1221"/>
                    <a:gd name="T14" fmla="*/ 1320 w 1323"/>
                    <a:gd name="T15" fmla="*/ 611 h 1221"/>
                    <a:gd name="T16" fmla="*/ 1138 w 1323"/>
                    <a:gd name="T17" fmla="*/ 173 h 1221"/>
                    <a:gd name="T18" fmla="*/ 664 w 1323"/>
                    <a:gd name="T19" fmla="*/ 0 h 1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3" h="1221">
                      <a:moveTo>
                        <a:pt x="664" y="0"/>
                      </a:moveTo>
                      <a:cubicBezTo>
                        <a:pt x="466" y="0"/>
                        <a:pt x="306" y="58"/>
                        <a:pt x="184" y="173"/>
                      </a:cubicBezTo>
                      <a:cubicBezTo>
                        <a:pt x="61" y="289"/>
                        <a:pt x="0" y="435"/>
                        <a:pt x="0" y="611"/>
                      </a:cubicBezTo>
                      <a:cubicBezTo>
                        <a:pt x="0" y="784"/>
                        <a:pt x="59" y="929"/>
                        <a:pt x="178" y="1046"/>
                      </a:cubicBezTo>
                      <a:cubicBezTo>
                        <a:pt x="297" y="1163"/>
                        <a:pt x="454" y="1221"/>
                        <a:pt x="650" y="1221"/>
                      </a:cubicBezTo>
                      <a:lnTo>
                        <a:pt x="657" y="1221"/>
                      </a:lnTo>
                      <a:cubicBezTo>
                        <a:pt x="857" y="1221"/>
                        <a:pt x="1018" y="1163"/>
                        <a:pt x="1140" y="1046"/>
                      </a:cubicBezTo>
                      <a:cubicBezTo>
                        <a:pt x="1263" y="929"/>
                        <a:pt x="1323" y="784"/>
                        <a:pt x="1320" y="611"/>
                      </a:cubicBezTo>
                      <a:cubicBezTo>
                        <a:pt x="1318" y="435"/>
                        <a:pt x="1257" y="289"/>
                        <a:pt x="1138" y="173"/>
                      </a:cubicBezTo>
                      <a:cubicBezTo>
                        <a:pt x="1020" y="58"/>
                        <a:pt x="861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32" name="Rectangle 31"/>
          <p:cNvSpPr/>
          <p:nvPr userDrawn="1"/>
        </p:nvSpPr>
        <p:spPr>
          <a:xfrm>
            <a:off x="2285206" y="52532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900" i="1" dirty="0">
                <a:solidFill>
                  <a:prstClr val="white"/>
                </a:solidFill>
              </a:rPr>
              <a:t>Ce document est la propriété de CS GROUP et est confidentiel.</a:t>
            </a:r>
          </a:p>
          <a:p>
            <a:pPr algn="ctr"/>
            <a:r>
              <a:rPr lang="fr-FR" sz="900" i="1" dirty="0">
                <a:solidFill>
                  <a:prstClr val="white"/>
                </a:solidFill>
              </a:rPr>
              <a:t>Il ne peut être ni reproduit, ni communiqué à un tiers sans autorisation écrite. </a:t>
            </a:r>
          </a:p>
        </p:txBody>
      </p:sp>
    </p:spTree>
    <p:extLst>
      <p:ext uri="{BB962C8B-B14F-4D97-AF65-F5344CB8AC3E}">
        <p14:creationId xmlns:p14="http://schemas.microsoft.com/office/powerpoint/2010/main" val="186959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01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04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9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59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04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94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6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sr-cesbio.ups-tlse.fr/gitlab_cesbio/kettigp/maja-gipp" TargetMode="Externa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6.xml"/><Relationship Id="rId5" Type="http://schemas.openxmlformats.org/officeDocument/2006/relationships/hyperlink" Target="https://gitlab.orfeo-toolbox.org/maja/maja/-/tree/develop/StartMaja/cams_download" TargetMode="External"/><Relationship Id="rId4" Type="http://schemas.openxmlformats.org/officeDocument/2006/relationships/hyperlink" Target="https://gitlab.orfeo-toolbox.org/maja/maja/-/tree/develop/StartMaja/prepare_mn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github.com/CNES/MAJA" TargetMode="External"/><Relationship Id="rId4" Type="http://schemas.openxmlformats.org/officeDocument/2006/relationships/hyperlink" Target="https://gitlab.orfeo-toolbox.org/maja/maj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1" y="2188466"/>
            <a:ext cx="9144000" cy="4696919"/>
            <a:chOff x="-1" y="1641349"/>
            <a:chExt cx="9144000" cy="3522689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641349"/>
              <a:ext cx="9144000" cy="3522689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" y="1641349"/>
              <a:ext cx="9143998" cy="350020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512" y="3525011"/>
            <a:ext cx="9144000" cy="1824204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/>
          <p:cNvSpPr txBox="1">
            <a:spLocks/>
          </p:cNvSpPr>
          <p:nvPr/>
        </p:nvSpPr>
        <p:spPr>
          <a:xfrm>
            <a:off x="423148" y="3918360"/>
            <a:ext cx="7772400" cy="7502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i="0" kern="1200" cap="all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2000" dirty="0" smtClean="0"/>
              <a:t>MAJA : utilisation</a:t>
            </a:r>
            <a:endParaRPr lang="fr-FR" sz="1000" dirty="0" smtClean="0"/>
          </a:p>
          <a:p>
            <a:pPr lvl="1"/>
            <a:r>
              <a:rPr lang="fr-FR" sz="1000" dirty="0" smtClean="0"/>
              <a:t>29 0ctobre 2020</a:t>
            </a:r>
            <a:endParaRPr lang="fr-FR" sz="1000" dirty="0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 OTB/MAJA</a:t>
            </a:r>
            <a:endParaRPr lang="fr-FR" dirty="0">
              <a:solidFill>
                <a:srgbClr val="07688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01341"/>
            <a:ext cx="9144000" cy="384043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174796" y="6536527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SYSTÈMES CRITIQUES INTELLIGENTS CYBERPROTÉGÉS</a:t>
            </a:r>
          </a:p>
        </p:txBody>
      </p:sp>
    </p:spTree>
    <p:extLst>
      <p:ext uri="{BB962C8B-B14F-4D97-AF65-F5344CB8AC3E}">
        <p14:creationId xmlns:p14="http://schemas.microsoft.com/office/powerpoint/2010/main" val="264391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Intégré dans le dépôt de Maja</a:t>
            </a:r>
          </a:p>
          <a:p>
            <a:r>
              <a:rPr lang="fr-FR" dirty="0" smtClean="0"/>
              <a:t>Lanceur pour MAJA</a:t>
            </a:r>
          </a:p>
          <a:p>
            <a:r>
              <a:rPr lang="fr-FR" dirty="0" smtClean="0"/>
              <a:t>Télécharge les données de configuration (GIPP) et crée des contextes de lancement pour MAJA, notamment pour faire des séries temporelles</a:t>
            </a:r>
          </a:p>
          <a:p>
            <a:r>
              <a:rPr lang="fr-FR" dirty="0" smtClean="0"/>
              <a:t>Nécessite un fichier folder.txt :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START_MAJA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87624" y="3284984"/>
            <a:ext cx="72008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[</a:t>
            </a:r>
            <a:r>
              <a:rPr lang="fr-FR" sz="1400" dirty="0" err="1"/>
              <a:t>Maja_Inputs</a:t>
            </a:r>
            <a:r>
              <a:rPr lang="fr-FR" sz="1400" dirty="0" smtClean="0"/>
              <a:t>]</a:t>
            </a:r>
          </a:p>
          <a:p>
            <a:r>
              <a:rPr lang="fr-FR" sz="1400" dirty="0" err="1" smtClean="0"/>
              <a:t>repWork</a:t>
            </a:r>
            <a:r>
              <a:rPr lang="fr-FR" sz="1400" dirty="0"/>
              <a:t>=./</a:t>
            </a:r>
            <a:r>
              <a:rPr lang="fr-FR" sz="1400" dirty="0" err="1" smtClean="0"/>
              <a:t>work</a:t>
            </a:r>
            <a:endParaRPr lang="fr-FR" sz="1400" dirty="0" smtClean="0"/>
          </a:p>
          <a:p>
            <a:r>
              <a:rPr lang="fr-FR" sz="1400" dirty="0" err="1" smtClean="0"/>
              <a:t>repGipp</a:t>
            </a:r>
            <a:r>
              <a:rPr lang="fr-FR" sz="1400" dirty="0"/>
              <a:t>=./</a:t>
            </a:r>
            <a:r>
              <a:rPr lang="fr-FR" sz="1400" dirty="0" err="1" smtClean="0"/>
              <a:t>gipp</a:t>
            </a:r>
            <a:r>
              <a:rPr lang="fr-FR" sz="1400" dirty="0" smtClean="0"/>
              <a:t> </a:t>
            </a:r>
          </a:p>
          <a:p>
            <a:r>
              <a:rPr lang="fr-FR" sz="1400" dirty="0" err="1" smtClean="0"/>
              <a:t>repMNT</a:t>
            </a:r>
            <a:r>
              <a:rPr lang="fr-FR" sz="1400" dirty="0"/>
              <a:t>=./</a:t>
            </a:r>
            <a:r>
              <a:rPr lang="fr-FR" sz="1400" dirty="0" err="1" smtClean="0"/>
              <a:t>dtm</a:t>
            </a:r>
            <a:endParaRPr lang="fr-FR" sz="1400" dirty="0" smtClean="0"/>
          </a:p>
          <a:p>
            <a:r>
              <a:rPr lang="fr-FR" sz="1400" dirty="0" smtClean="0"/>
              <a:t>repL1  </a:t>
            </a:r>
            <a:r>
              <a:rPr lang="fr-FR" sz="1400" dirty="0"/>
              <a:t>=/</a:t>
            </a:r>
            <a:r>
              <a:rPr lang="fr-FR" sz="1400" dirty="0" err="1" smtClean="0"/>
              <a:t>path</a:t>
            </a:r>
            <a:r>
              <a:rPr lang="fr-FR" sz="1400" dirty="0" smtClean="0"/>
              <a:t>/to/L1C</a:t>
            </a:r>
          </a:p>
          <a:p>
            <a:r>
              <a:rPr lang="fr-FR" sz="1400" dirty="0" smtClean="0"/>
              <a:t>repL2  = /</a:t>
            </a:r>
            <a:r>
              <a:rPr lang="fr-FR" sz="1400" dirty="0" err="1"/>
              <a:t>path</a:t>
            </a:r>
            <a:r>
              <a:rPr lang="fr-FR" sz="1400" dirty="0"/>
              <a:t>/to/L2AexeMaja=/</a:t>
            </a:r>
            <a:r>
              <a:rPr lang="fr-FR" sz="1400" dirty="0" err="1"/>
              <a:t>path</a:t>
            </a:r>
            <a:r>
              <a:rPr lang="fr-FR" sz="1400" dirty="0"/>
              <a:t>/to/bin/</a:t>
            </a:r>
            <a:r>
              <a:rPr lang="fr-FR" sz="1400" dirty="0" err="1"/>
              <a:t>majarepCAMS</a:t>
            </a:r>
            <a:r>
              <a:rPr lang="fr-FR" sz="1400" dirty="0"/>
              <a:t>=/</a:t>
            </a:r>
            <a:r>
              <a:rPr lang="fr-FR" sz="1400" dirty="0" err="1"/>
              <a:t>path</a:t>
            </a:r>
            <a:r>
              <a:rPr lang="fr-FR" sz="1400" dirty="0"/>
              <a:t>/to/CAMS[</a:t>
            </a:r>
            <a:r>
              <a:rPr lang="fr-FR" sz="1400" dirty="0" err="1"/>
              <a:t>DTM_Creation</a:t>
            </a:r>
            <a:r>
              <a:rPr lang="fr-FR" sz="1400" dirty="0" smtClean="0"/>
              <a:t>]</a:t>
            </a:r>
          </a:p>
          <a:p>
            <a:r>
              <a:rPr lang="fr-FR" sz="1400" dirty="0" err="1" smtClean="0"/>
              <a:t>repRAW</a:t>
            </a:r>
            <a:r>
              <a:rPr lang="fr-FR" sz="1400" dirty="0"/>
              <a:t>=./</a:t>
            </a:r>
            <a:r>
              <a:rPr lang="fr-FR" sz="1400" dirty="0" err="1" smtClean="0"/>
              <a:t>dtm</a:t>
            </a:r>
            <a:r>
              <a:rPr lang="fr-FR" sz="1400" dirty="0" smtClean="0"/>
              <a:t>/</a:t>
            </a:r>
            <a:r>
              <a:rPr lang="fr-FR" sz="1400" dirty="0" err="1" smtClean="0"/>
              <a:t>raw</a:t>
            </a:r>
            <a:endParaRPr lang="fr-FR" sz="1400" dirty="0" smtClean="0"/>
          </a:p>
          <a:p>
            <a:r>
              <a:rPr lang="fr-FR" sz="1400" dirty="0" err="1" smtClean="0"/>
              <a:t>repGSW</a:t>
            </a:r>
            <a:r>
              <a:rPr lang="fr-FR" sz="1400" dirty="0"/>
              <a:t>=./</a:t>
            </a:r>
            <a:r>
              <a:rPr lang="fr-FR" sz="1400" dirty="0" err="1"/>
              <a:t>dtm</a:t>
            </a:r>
            <a:r>
              <a:rPr lang="fr-FR" sz="1400" dirty="0"/>
              <a:t>/</a:t>
            </a:r>
            <a:r>
              <a:rPr lang="fr-FR" sz="1400" dirty="0" err="1"/>
              <a:t>gsw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663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repGipp</a:t>
            </a:r>
            <a:r>
              <a:rPr lang="fr-FR" dirty="0" smtClean="0"/>
              <a:t> : téléchargement automatique par </a:t>
            </a:r>
            <a:r>
              <a:rPr lang="fr-FR" dirty="0" err="1" smtClean="0"/>
              <a:t>start_maja</a:t>
            </a:r>
            <a:r>
              <a:rPr lang="fr-FR" dirty="0" smtClean="0"/>
              <a:t> depuis le </a:t>
            </a:r>
            <a:r>
              <a:rPr lang="fr-FR" dirty="0"/>
              <a:t>dépôt officiel des GIPP : </a:t>
            </a: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osr-cesbio.ups-tlse.fr/gitlab_cesbio/kettigp/maja-gipp</a:t>
            </a:r>
            <a:endParaRPr lang="fr-FR" dirty="0" smtClean="0"/>
          </a:p>
          <a:p>
            <a:r>
              <a:rPr lang="fr-FR" dirty="0" err="1" smtClean="0"/>
              <a:t>repMNT</a:t>
            </a:r>
            <a:r>
              <a:rPr lang="fr-FR" dirty="0" smtClean="0"/>
              <a:t> : création grâce à l’outil </a:t>
            </a:r>
            <a:r>
              <a:rPr lang="fr-FR" dirty="0" err="1" smtClean="0"/>
              <a:t>prepare_mnt</a:t>
            </a:r>
            <a:r>
              <a:rPr lang="fr-FR" dirty="0" smtClean="0"/>
              <a:t> inclus dans le dépôt MAJA :</a:t>
            </a:r>
          </a:p>
          <a:p>
            <a:pPr lvl="1"/>
            <a:r>
              <a:rPr lang="fr-FR" dirty="0">
                <a:hlinkClick r:id="rId4"/>
              </a:rPr>
              <a:t>https://gitlab.orfeo-toolbox.org/maja/maja/-/</a:t>
            </a:r>
            <a:r>
              <a:rPr lang="fr-FR" dirty="0" smtClean="0">
                <a:hlinkClick r:id="rId4"/>
              </a:rPr>
              <a:t>tree/develop/StartMaja/prepare_mnt</a:t>
            </a:r>
            <a:endParaRPr lang="fr-FR" dirty="0" smtClean="0"/>
          </a:p>
          <a:p>
            <a:r>
              <a:rPr lang="fr-FR" dirty="0" err="1" smtClean="0"/>
              <a:t>repCAMS</a:t>
            </a:r>
            <a:r>
              <a:rPr lang="fr-FR" dirty="0" smtClean="0"/>
              <a:t>: données CAMS (</a:t>
            </a:r>
            <a:r>
              <a:rPr lang="fr-FR" i="1" dirty="0" err="1"/>
              <a:t>Copernicus</a:t>
            </a:r>
            <a:r>
              <a:rPr lang="fr-FR" dirty="0"/>
              <a:t> </a:t>
            </a:r>
            <a:r>
              <a:rPr lang="fr-FR" dirty="0" err="1"/>
              <a:t>Atmosphere</a:t>
            </a:r>
            <a:r>
              <a:rPr lang="fr-FR" dirty="0"/>
              <a:t> Monitoring </a:t>
            </a:r>
            <a:r>
              <a:rPr lang="fr-FR" dirty="0" smtClean="0"/>
              <a:t>Service):</a:t>
            </a:r>
          </a:p>
          <a:p>
            <a:pPr lvl="1"/>
            <a:r>
              <a:rPr lang="fr-FR" dirty="0" smtClean="0"/>
              <a:t>Téléchargées grâce à l’outil </a:t>
            </a:r>
            <a:r>
              <a:rPr lang="fr-FR" dirty="0" err="1" smtClean="0"/>
              <a:t>cams_download</a:t>
            </a:r>
            <a:r>
              <a:rPr lang="fr-FR" dirty="0" smtClean="0"/>
              <a:t>:</a:t>
            </a:r>
          </a:p>
          <a:p>
            <a:pPr lvl="2"/>
            <a:r>
              <a:rPr lang="fr-FR" dirty="0">
                <a:hlinkClick r:id="rId5"/>
              </a:rPr>
              <a:t>https://gitlab.orfeo-toolbox.org/maja/maja/-/</a:t>
            </a:r>
            <a:r>
              <a:rPr lang="fr-FR" dirty="0" smtClean="0">
                <a:hlinkClick r:id="rId5"/>
              </a:rPr>
              <a:t>tree/develop/StartMaja/cams_download</a:t>
            </a:r>
            <a:endParaRPr lang="fr-FR" dirty="0" smtClean="0"/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START_MAJA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178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Lancement:</a:t>
            </a:r>
          </a:p>
          <a:p>
            <a:pPr lvl="1"/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START_MAJA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556792"/>
            <a:ext cx="849694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Usage : &lt;</a:t>
            </a:r>
            <a:r>
              <a:rPr lang="fr-FR" sz="1200" dirty="0" err="1"/>
              <a:t>path</a:t>
            </a:r>
            <a:r>
              <a:rPr lang="fr-FR" sz="1200" dirty="0"/>
              <a:t>/to/</a:t>
            </a:r>
            <a:r>
              <a:rPr lang="fr-FR" sz="1200" dirty="0" err="1"/>
              <a:t>maja-install</a:t>
            </a:r>
            <a:r>
              <a:rPr lang="fr-FR" sz="1200" dirty="0"/>
              <a:t>&gt;/</a:t>
            </a:r>
            <a:r>
              <a:rPr lang="fr-FR" sz="1200" dirty="0" err="1"/>
              <a:t>maja</a:t>
            </a:r>
            <a:r>
              <a:rPr lang="fr-FR" sz="1200" dirty="0"/>
              <a:t>/4.x/bin/</a:t>
            </a:r>
            <a:r>
              <a:rPr lang="fr-FR" sz="1200" dirty="0" err="1"/>
              <a:t>startmaja</a:t>
            </a:r>
            <a:r>
              <a:rPr lang="fr-FR" sz="1200" dirty="0"/>
              <a:t> -f &lt;</a:t>
            </a:r>
            <a:r>
              <a:rPr lang="fr-FR" sz="1200" dirty="0" err="1"/>
              <a:t>folder_file</a:t>
            </a:r>
            <a:r>
              <a:rPr lang="fr-FR" sz="1200" dirty="0"/>
              <a:t>&gt; -t &lt;</a:t>
            </a:r>
            <a:r>
              <a:rPr lang="fr-FR" sz="1200" dirty="0" err="1"/>
              <a:t>tile</a:t>
            </a:r>
            <a:r>
              <a:rPr lang="fr-FR" sz="1200" dirty="0"/>
              <a:t> </a:t>
            </a:r>
            <a:r>
              <a:rPr lang="fr-FR" sz="1200" dirty="0" err="1"/>
              <a:t>name</a:t>
            </a:r>
            <a:r>
              <a:rPr lang="fr-FR" sz="1200" dirty="0"/>
              <a:t>&gt; -s &lt;Site Name&gt; -d &lt;</a:t>
            </a:r>
            <a:r>
              <a:rPr lang="fr-FR" sz="1200" dirty="0" err="1"/>
              <a:t>start</a:t>
            </a:r>
            <a:r>
              <a:rPr lang="fr-FR" sz="1200" dirty="0"/>
              <a:t> date</a:t>
            </a:r>
            <a:r>
              <a:rPr lang="fr-FR" sz="1200" dirty="0" smtClean="0"/>
              <a:t>&gt;</a:t>
            </a:r>
          </a:p>
          <a:p>
            <a:r>
              <a:rPr lang="fr-FR" sz="1200" dirty="0" err="1" smtClean="0"/>
              <a:t>Example</a:t>
            </a:r>
            <a:r>
              <a:rPr lang="fr-FR" sz="1200" dirty="0" smtClean="0"/>
              <a:t> </a:t>
            </a:r>
            <a:r>
              <a:rPr lang="fr-FR" sz="1200" dirty="0"/>
              <a:t>: &lt;</a:t>
            </a:r>
            <a:r>
              <a:rPr lang="fr-FR" sz="1200" dirty="0" err="1"/>
              <a:t>path</a:t>
            </a:r>
            <a:r>
              <a:rPr lang="fr-FR" sz="1200" dirty="0"/>
              <a:t>/to/</a:t>
            </a:r>
            <a:r>
              <a:rPr lang="fr-FR" sz="1200" dirty="0" err="1"/>
              <a:t>maja-install</a:t>
            </a:r>
            <a:r>
              <a:rPr lang="fr-FR" sz="1200" dirty="0"/>
              <a:t>&gt;/</a:t>
            </a:r>
            <a:r>
              <a:rPr lang="fr-FR" sz="1200" dirty="0" err="1"/>
              <a:t>maja</a:t>
            </a:r>
            <a:r>
              <a:rPr lang="fr-FR" sz="1200" dirty="0"/>
              <a:t>/4.x/bin/</a:t>
            </a:r>
            <a:r>
              <a:rPr lang="fr-FR" sz="1200" dirty="0" err="1"/>
              <a:t>startmaja</a:t>
            </a:r>
            <a:r>
              <a:rPr lang="fr-FR" sz="1200" dirty="0"/>
              <a:t> -f folders.txt -t 31TFJ -s Avignon -d 20170101 -e 20180101</a:t>
            </a:r>
          </a:p>
        </p:txBody>
      </p:sp>
    </p:spTree>
    <p:extLst>
      <p:ext uri="{BB962C8B-B14F-4D97-AF65-F5344CB8AC3E}">
        <p14:creationId xmlns:p14="http://schemas.microsoft.com/office/powerpoint/2010/main" val="3045850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Chaines MAJA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60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Part d’un L1C uniquement</a:t>
            </a:r>
          </a:p>
          <a:p>
            <a:pPr lvl="1"/>
            <a:r>
              <a:rPr lang="fr-FR" dirty="0" smtClean="0"/>
              <a:t>Pas d’agglomération temporelle possible</a:t>
            </a:r>
          </a:p>
          <a:p>
            <a:pPr lvl="1"/>
            <a:r>
              <a:rPr lang="fr-FR" dirty="0" smtClean="0"/>
              <a:t>Beaucoup moins d’algorithmes possibles</a:t>
            </a:r>
          </a:p>
          <a:p>
            <a:pPr lvl="1"/>
            <a:r>
              <a:rPr lang="fr-FR" dirty="0" smtClean="0"/>
              <a:t>Rapide car travail à résolution </a:t>
            </a:r>
            <a:r>
              <a:rPr lang="fr-FR" dirty="0" err="1" smtClean="0"/>
              <a:t>coarse</a:t>
            </a:r>
            <a:r>
              <a:rPr lang="fr-FR" dirty="0" smtClean="0"/>
              <a:t> ( 120 mètres 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INIT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38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 smtClean="0"/>
          </a:p>
          <a:p>
            <a:pPr lvl="1"/>
            <a:r>
              <a:rPr lang="fr-FR" dirty="0" smtClean="0"/>
              <a:t>Détection et chargement des infos du L1C d’entrée</a:t>
            </a:r>
          </a:p>
          <a:p>
            <a:pPr lvl="1"/>
            <a:r>
              <a:rPr lang="fr-FR" dirty="0" smtClean="0"/>
              <a:t>Lecture du DEM</a:t>
            </a:r>
          </a:p>
          <a:p>
            <a:pPr lvl="1"/>
            <a:r>
              <a:rPr lang="fr-FR" dirty="0" smtClean="0"/>
              <a:t>Recherche des </a:t>
            </a:r>
            <a:r>
              <a:rPr lang="fr-FR" dirty="0" err="1" smtClean="0"/>
              <a:t>GIPPs</a:t>
            </a:r>
            <a:endParaRPr lang="fr-FR" dirty="0" smtClean="0"/>
          </a:p>
          <a:p>
            <a:pPr lvl="1"/>
            <a:r>
              <a:rPr lang="fr-FR" dirty="0" smtClean="0"/>
              <a:t>Lecture des images du L1C</a:t>
            </a:r>
          </a:p>
          <a:p>
            <a:pPr lvl="1"/>
            <a:r>
              <a:rPr lang="fr-FR" dirty="0" smtClean="0"/>
              <a:t>Recherche de CAMS/LUTS</a:t>
            </a:r>
          </a:p>
          <a:p>
            <a:r>
              <a:rPr lang="fr-FR" dirty="0" err="1" smtClean="0"/>
              <a:t>Processing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Enchainement des algorithmes possibles</a:t>
            </a:r>
          </a:p>
          <a:p>
            <a:pPr lvl="1"/>
            <a:r>
              <a:rPr lang="fr-FR" dirty="0" smtClean="0"/>
              <a:t>Ecriture du produit L2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INIT :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2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Pars d’un L1C et d’un L2A précèdent</a:t>
            </a:r>
          </a:p>
          <a:p>
            <a:r>
              <a:rPr lang="fr-FR" dirty="0" smtClean="0"/>
              <a:t>Agglomération des informations</a:t>
            </a:r>
          </a:p>
          <a:p>
            <a:r>
              <a:rPr lang="fr-FR" dirty="0" smtClean="0"/>
              <a:t>Plus d’algorithmes possibles que le mode INIT</a:t>
            </a:r>
          </a:p>
          <a:p>
            <a:r>
              <a:rPr lang="fr-FR" dirty="0" smtClean="0"/>
              <a:t>Architecture:</a:t>
            </a:r>
          </a:p>
          <a:p>
            <a:pPr lvl="1"/>
            <a:r>
              <a:rPr lang="fr-FR" dirty="0" err="1" smtClean="0"/>
              <a:t>Preprocessing</a:t>
            </a:r>
            <a:endParaRPr lang="fr-FR" dirty="0"/>
          </a:p>
          <a:p>
            <a:pPr lvl="2"/>
            <a:r>
              <a:rPr lang="fr-FR" dirty="0"/>
              <a:t>Détection et chargement des infos du L1C </a:t>
            </a:r>
            <a:r>
              <a:rPr lang="fr-FR" dirty="0" smtClean="0"/>
              <a:t>et L2A d’entrée</a:t>
            </a:r>
            <a:endParaRPr lang="fr-FR" dirty="0"/>
          </a:p>
          <a:p>
            <a:pPr lvl="2"/>
            <a:r>
              <a:rPr lang="fr-FR" dirty="0"/>
              <a:t>Lecture du </a:t>
            </a:r>
            <a:r>
              <a:rPr lang="fr-FR" dirty="0" smtClean="0"/>
              <a:t>DEM</a:t>
            </a:r>
          </a:p>
          <a:p>
            <a:pPr lvl="2"/>
            <a:r>
              <a:rPr lang="fr-FR" dirty="0" smtClean="0"/>
              <a:t>Recherche </a:t>
            </a:r>
            <a:r>
              <a:rPr lang="fr-FR" dirty="0"/>
              <a:t>des </a:t>
            </a:r>
            <a:r>
              <a:rPr lang="fr-FR" dirty="0" err="1" smtClean="0"/>
              <a:t>GIPPs</a:t>
            </a:r>
            <a:endParaRPr lang="fr-FR" dirty="0" smtClean="0"/>
          </a:p>
          <a:p>
            <a:pPr lvl="2"/>
            <a:r>
              <a:rPr lang="fr-FR" dirty="0"/>
              <a:t>Lecture des images </a:t>
            </a:r>
            <a:r>
              <a:rPr lang="fr-FR" dirty="0" smtClean="0"/>
              <a:t>L1C/L2A</a:t>
            </a:r>
            <a:endParaRPr lang="fr-FR" dirty="0"/>
          </a:p>
          <a:p>
            <a:pPr lvl="2"/>
            <a:r>
              <a:rPr lang="fr-FR" dirty="0"/>
              <a:t>Recherche de CAMS/LUTS</a:t>
            </a:r>
          </a:p>
          <a:p>
            <a:pPr lvl="1"/>
            <a:r>
              <a:rPr lang="fr-FR" dirty="0" err="1"/>
              <a:t>Processing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Enchainement des algorithmes </a:t>
            </a:r>
            <a:endParaRPr lang="fr-FR" dirty="0" smtClean="0"/>
          </a:p>
          <a:p>
            <a:pPr lvl="2"/>
            <a:r>
              <a:rPr lang="fr-FR" dirty="0" smtClean="0"/>
              <a:t>Ecriture </a:t>
            </a:r>
            <a:r>
              <a:rPr lang="fr-FR" dirty="0"/>
              <a:t>du produit L2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NOMINAL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92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INIT/NOMINAL</a:t>
            </a:r>
            <a:endParaRPr lang="fr-FR" dirty="0"/>
          </a:p>
        </p:txBody>
      </p:sp>
      <p:pic>
        <p:nvPicPr>
          <p:cNvPr id="3074" name="Picture 2" descr="d:\Users\besquis\Desktop\maja\Documentation\UserManual\Art\Init_Nominal_M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89460" cy="408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3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Part de plusieurs L1C</a:t>
            </a:r>
          </a:p>
          <a:p>
            <a:r>
              <a:rPr lang="fr-FR" dirty="0" smtClean="0"/>
              <a:t>Pars du L1C le plus récent en mode INIT pour ensuite enchainer les NOMINAL jusqu’au dernier produit</a:t>
            </a:r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BACKWARD</a:t>
            </a:r>
            <a:endParaRPr lang="fr-FR" dirty="0"/>
          </a:p>
        </p:txBody>
      </p:sp>
      <p:pic>
        <p:nvPicPr>
          <p:cNvPr id="2050" name="Picture 2" descr="d:\Users\besquis\Desktop\maja\Documentation\UserManual\Art\BackWardM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873752" cy="345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89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 </a:t>
            </a:r>
            <a:r>
              <a:rPr lang="fr-FR" dirty="0" err="1" smtClean="0"/>
              <a:t>Algo</a:t>
            </a:r>
            <a:endParaRPr lang="fr-FR" dirty="0"/>
          </a:p>
        </p:txBody>
      </p:sp>
      <p:pic>
        <p:nvPicPr>
          <p:cNvPr id="1026" name="Picture 2" descr="d:\Users\besquis\Desktop\maja\Documentation\Conception\Art\imag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19"/>
            <a:ext cx="8073446" cy="519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64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16082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941557"/>
            <a:ext cx="7056784" cy="5367763"/>
          </a:xfrm>
          <a:prstGeom prst="rect">
            <a:avLst/>
          </a:prstGeom>
          <a:solidFill>
            <a:schemeClr val="bg1"/>
          </a:solidFill>
          <a:ln w="12700">
            <a:solidFill>
              <a:srgbClr val="076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Chaine de traitement de niveau L2A multi capteurs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Enchainement et lecture des produits en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Algorithmes métiers en </a:t>
            </a:r>
            <a:r>
              <a:rPr lang="fr-FR" sz="2400" dirty="0" err="1" smtClean="0">
                <a:solidFill>
                  <a:schemeClr val="tx1"/>
                </a:solidFill>
              </a:rPr>
              <a:t>OTBApplications</a:t>
            </a:r>
            <a:r>
              <a:rPr lang="fr-FR" sz="2400" dirty="0" smtClean="0">
                <a:solidFill>
                  <a:schemeClr val="tx1"/>
                </a:solidFill>
              </a:rPr>
              <a:t> (C++)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Main </a:t>
            </a:r>
            <a:r>
              <a:rPr lang="fr-FR" sz="2400" dirty="0" err="1" smtClean="0">
                <a:solidFill>
                  <a:schemeClr val="tx1"/>
                </a:solidFill>
              </a:rPr>
              <a:t>repository</a:t>
            </a:r>
            <a:r>
              <a:rPr lang="fr-FR" sz="2400" dirty="0" smtClean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fr-FR" sz="2400" dirty="0" smtClean="0">
                <a:solidFill>
                  <a:schemeClr val="tx1"/>
                </a:solidFill>
                <a:hlinkClick r:id="rId4"/>
              </a:rPr>
              <a:t>gitlab.orfeo-toolbox.org/maja/maja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Mirror: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fr-FR" sz="2400" dirty="0" smtClean="0">
                <a:solidFill>
                  <a:schemeClr val="tx1"/>
                </a:solidFill>
                <a:hlinkClick r:id="rId5"/>
              </a:rPr>
              <a:t>github.com/CNES/MAJA</a:t>
            </a:r>
            <a:endParaRPr lang="fr-F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85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Prérequis:</a:t>
            </a:r>
          </a:p>
          <a:p>
            <a:pPr lvl="1"/>
            <a:r>
              <a:rPr lang="en-US" dirty="0" err="1" smtClean="0"/>
              <a:t>Paquet</a:t>
            </a:r>
            <a:r>
              <a:rPr lang="en-US" dirty="0" smtClean="0"/>
              <a:t> </a:t>
            </a:r>
            <a:r>
              <a:rPr lang="en-US" dirty="0" err="1" smtClean="0"/>
              <a:t>binaire</a:t>
            </a:r>
            <a:r>
              <a:rPr lang="en-US" dirty="0" smtClean="0"/>
              <a:t> .run</a:t>
            </a:r>
            <a:endParaRPr lang="en-US" dirty="0" smtClean="0"/>
          </a:p>
          <a:p>
            <a:r>
              <a:rPr lang="fr-FR" dirty="0" smtClean="0"/>
              <a:t>Toutes</a:t>
            </a:r>
            <a:r>
              <a:rPr lang="en-US" dirty="0" smtClean="0"/>
              <a:t> les </a:t>
            </a:r>
            <a:r>
              <a:rPr lang="fr-FR" dirty="0" smtClean="0"/>
              <a:t>dépendances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fr-FR" dirty="0" smtClean="0"/>
              <a:t>incluses</a:t>
            </a:r>
          </a:p>
          <a:p>
            <a:r>
              <a:rPr lang="fr-FR" dirty="0" smtClean="0"/>
              <a:t>Commande:</a:t>
            </a:r>
          </a:p>
          <a:p>
            <a:pPr lvl="1"/>
            <a:r>
              <a:rPr lang="fr-FR" dirty="0"/>
              <a:t>./MAJA-4-x.run --</a:t>
            </a:r>
            <a:r>
              <a:rPr lang="fr-FR" dirty="0" err="1"/>
              <a:t>target</a:t>
            </a:r>
            <a:r>
              <a:rPr lang="fr-FR" dirty="0"/>
              <a:t> /</a:t>
            </a:r>
            <a:r>
              <a:rPr lang="fr-FR" dirty="0" err="1"/>
              <a:t>path</a:t>
            </a:r>
            <a:r>
              <a:rPr lang="fr-FR" dirty="0"/>
              <a:t>/to/</a:t>
            </a:r>
            <a:r>
              <a:rPr lang="fr-FR" dirty="0" err="1"/>
              <a:t>install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86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install</a:t>
            </a:r>
            <a:r>
              <a:rPr lang="fr-FR" dirty="0" smtClean="0"/>
              <a:t>&gt;/bin/ : binaires </a:t>
            </a:r>
            <a:r>
              <a:rPr lang="fr-FR" dirty="0" err="1" smtClean="0"/>
              <a:t>maja</a:t>
            </a:r>
            <a:r>
              <a:rPr lang="fr-FR" dirty="0" smtClean="0"/>
              <a:t> ainsi que OTB (</a:t>
            </a:r>
            <a:r>
              <a:rPr lang="fr-FR" dirty="0" err="1" smtClean="0"/>
              <a:t>otbCommandLineLauncher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install</a:t>
            </a:r>
            <a:r>
              <a:rPr lang="fr-FR" dirty="0" smtClean="0"/>
              <a:t>&gt;/lib/ : librairies </a:t>
            </a:r>
            <a:r>
              <a:rPr lang="fr-FR" dirty="0" err="1" smtClean="0"/>
              <a:t>maja</a:t>
            </a:r>
            <a:r>
              <a:rPr lang="fr-FR" dirty="0" smtClean="0"/>
              <a:t> et dépendances</a:t>
            </a:r>
          </a:p>
          <a:p>
            <a:r>
              <a:rPr lang="fr-FR" dirty="0"/>
              <a:t>&lt;</a:t>
            </a:r>
            <a:r>
              <a:rPr lang="fr-FR" dirty="0" err="1"/>
              <a:t>install</a:t>
            </a:r>
            <a:r>
              <a:rPr lang="fr-FR" dirty="0"/>
              <a:t>&gt;/</a:t>
            </a:r>
            <a:r>
              <a:rPr lang="fr-FR" dirty="0" smtClean="0"/>
              <a:t>lib/application </a:t>
            </a:r>
            <a:r>
              <a:rPr lang="fr-FR" dirty="0"/>
              <a:t>: </a:t>
            </a:r>
            <a:r>
              <a:rPr lang="fr-FR" dirty="0" smtClean="0"/>
              <a:t>applications </a:t>
            </a:r>
            <a:r>
              <a:rPr lang="fr-FR" dirty="0" err="1" smtClean="0"/>
              <a:t>maja</a:t>
            </a:r>
            <a:endParaRPr lang="fr-FR" dirty="0" smtClean="0"/>
          </a:p>
          <a:p>
            <a:r>
              <a:rPr lang="fr-FR" dirty="0"/>
              <a:t>&lt;</a:t>
            </a:r>
            <a:r>
              <a:rPr lang="fr-FR" dirty="0" err="1"/>
              <a:t>install</a:t>
            </a:r>
            <a:r>
              <a:rPr lang="fr-FR" dirty="0"/>
              <a:t>&gt;/</a:t>
            </a:r>
            <a:r>
              <a:rPr lang="fr-FR" dirty="0" smtClean="0"/>
              <a:t>lib/</a:t>
            </a:r>
            <a:r>
              <a:rPr lang="fr-FR" dirty="0" err="1" smtClean="0"/>
              <a:t>otb</a:t>
            </a:r>
            <a:r>
              <a:rPr lang="fr-FR" dirty="0" smtClean="0"/>
              <a:t>/application </a:t>
            </a:r>
            <a:r>
              <a:rPr lang="fr-FR" dirty="0"/>
              <a:t>: applications </a:t>
            </a:r>
            <a:r>
              <a:rPr lang="fr-FR" dirty="0" err="1" smtClean="0"/>
              <a:t>otb</a:t>
            </a:r>
            <a:endParaRPr lang="fr-FR" dirty="0"/>
          </a:p>
          <a:p>
            <a:r>
              <a:rPr lang="fr-FR" dirty="0"/>
              <a:t>&lt;</a:t>
            </a:r>
            <a:r>
              <a:rPr lang="fr-FR" dirty="0" err="1"/>
              <a:t>install</a:t>
            </a:r>
            <a:r>
              <a:rPr lang="fr-FR" dirty="0"/>
              <a:t>&gt;/</a:t>
            </a:r>
            <a:r>
              <a:rPr lang="fr-FR" dirty="0" smtClean="0"/>
              <a:t>lib/python : package </a:t>
            </a:r>
            <a:r>
              <a:rPr lang="fr-FR" dirty="0" err="1" smtClean="0"/>
              <a:t>orchestrator</a:t>
            </a:r>
            <a:r>
              <a:rPr lang="fr-FR" dirty="0" smtClean="0"/>
              <a:t> de </a:t>
            </a:r>
            <a:r>
              <a:rPr lang="fr-FR" dirty="0" err="1" smtClean="0"/>
              <a:t>maja</a:t>
            </a:r>
            <a:r>
              <a:rPr lang="fr-FR" dirty="0" smtClean="0"/>
              <a:t>, </a:t>
            </a:r>
            <a:r>
              <a:rPr lang="fr-FR" dirty="0" err="1" smtClean="0"/>
              <a:t>StartMaja</a:t>
            </a:r>
            <a:endParaRPr lang="fr-FR" dirty="0" smtClean="0"/>
          </a:p>
          <a:p>
            <a:r>
              <a:rPr lang="fr-FR" dirty="0"/>
              <a:t>&lt;</a:t>
            </a:r>
            <a:r>
              <a:rPr lang="fr-FR" dirty="0" err="1"/>
              <a:t>install</a:t>
            </a:r>
            <a:r>
              <a:rPr lang="fr-FR" dirty="0"/>
              <a:t>&gt;/</a:t>
            </a:r>
            <a:r>
              <a:rPr lang="fr-FR" dirty="0" smtClean="0"/>
              <a:t>lib/python3 </a:t>
            </a:r>
            <a:r>
              <a:rPr lang="fr-FR" dirty="0"/>
              <a:t>: package </a:t>
            </a:r>
            <a:r>
              <a:rPr lang="fr-FR" dirty="0" err="1" smtClean="0"/>
              <a:t>otbApplication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err="1" smtClean="0"/>
              <a:t>install</a:t>
            </a:r>
            <a:r>
              <a:rPr lang="fr-FR" dirty="0" smtClean="0"/>
              <a:t>&gt;/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conf</a:t>
            </a:r>
            <a:r>
              <a:rPr lang="fr-FR" dirty="0" smtClean="0"/>
              <a:t>/user : Configuration utilisateur ( --</a:t>
            </a:r>
            <a:r>
              <a:rPr lang="fr-FR" dirty="0" err="1" smtClean="0"/>
              <a:t>ucs</a:t>
            </a:r>
            <a:r>
              <a:rPr lang="fr-FR" dirty="0" smtClean="0"/>
              <a:t> pour fournir une alternative)</a:t>
            </a:r>
          </a:p>
          <a:p>
            <a:r>
              <a:rPr lang="fr-FR" dirty="0"/>
              <a:t>&lt;</a:t>
            </a:r>
            <a:r>
              <a:rPr lang="fr-FR" dirty="0" err="1"/>
              <a:t>install</a:t>
            </a:r>
            <a:r>
              <a:rPr lang="fr-FR" dirty="0"/>
              <a:t>&gt;/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conf</a:t>
            </a:r>
            <a:r>
              <a:rPr lang="fr-FR" dirty="0" smtClean="0"/>
              <a:t>/admin : Configuration administrateur ( ne pas modifier le contenu)</a:t>
            </a:r>
          </a:p>
          <a:p>
            <a:r>
              <a:rPr lang="fr-FR" dirty="0"/>
              <a:t>&lt;</a:t>
            </a:r>
            <a:r>
              <a:rPr lang="fr-FR" dirty="0" err="1"/>
              <a:t>install</a:t>
            </a:r>
            <a:r>
              <a:rPr lang="fr-FR" dirty="0" smtClean="0"/>
              <a:t>&gt;/</a:t>
            </a:r>
            <a:r>
              <a:rPr lang="fr-FR" dirty="0" err="1" smtClean="0"/>
              <a:t>share</a:t>
            </a:r>
            <a:r>
              <a:rPr lang="fr-FR" dirty="0" smtClean="0"/>
              <a:t>/</a:t>
            </a:r>
            <a:r>
              <a:rPr lang="fr-FR" dirty="0" err="1" smtClean="0"/>
              <a:t>schemas</a:t>
            </a:r>
            <a:r>
              <a:rPr lang="fr-FR" dirty="0" smtClean="0"/>
              <a:t> : Schémas de validation des interfaces XML</a:t>
            </a:r>
          </a:p>
          <a:p>
            <a:r>
              <a:rPr lang="fr-FR" dirty="0"/>
              <a:t>&lt;</a:t>
            </a:r>
            <a:r>
              <a:rPr lang="fr-FR" dirty="0" err="1"/>
              <a:t>install</a:t>
            </a:r>
            <a:r>
              <a:rPr lang="fr-FR" dirty="0"/>
              <a:t>&gt;/</a:t>
            </a:r>
            <a:r>
              <a:rPr lang="fr-FR" dirty="0" err="1" smtClean="0"/>
              <a:t>share</a:t>
            </a:r>
            <a:r>
              <a:rPr lang="fr-FR" dirty="0" smtClean="0"/>
              <a:t>/config : Template de produits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HIERARCHIE de l’installation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2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&lt;</a:t>
            </a:r>
            <a:r>
              <a:rPr lang="fr-FR" dirty="0" err="1"/>
              <a:t>path</a:t>
            </a:r>
            <a:r>
              <a:rPr lang="fr-FR" dirty="0"/>
              <a:t>/to/</a:t>
            </a:r>
            <a:r>
              <a:rPr lang="fr-FR" dirty="0" err="1"/>
              <a:t>maja-install</a:t>
            </a:r>
            <a:r>
              <a:rPr lang="fr-FR" dirty="0"/>
              <a:t>&gt;/</a:t>
            </a:r>
            <a:r>
              <a:rPr lang="fr-FR" dirty="0" err="1" smtClean="0"/>
              <a:t>maja</a:t>
            </a:r>
            <a:r>
              <a:rPr lang="fr-FR" dirty="0" smtClean="0"/>
              <a:t>/4.x/bin/</a:t>
            </a:r>
            <a:r>
              <a:rPr lang="fr-FR" dirty="0" err="1" smtClean="0"/>
              <a:t>maja</a:t>
            </a:r>
            <a:r>
              <a:rPr lang="fr-FR" dirty="0" smtClean="0"/>
              <a:t> –help for documentation</a:t>
            </a:r>
          </a:p>
          <a:p>
            <a:r>
              <a:rPr lang="fr-FR" dirty="0" smtClean="0"/>
              <a:t>Exemple:</a:t>
            </a:r>
          </a:p>
          <a:p>
            <a:pPr lvl="1"/>
            <a:r>
              <a:rPr lang="fr-FR" dirty="0" smtClean="0"/>
              <a:t>Maja "--</a:t>
            </a:r>
            <a:r>
              <a:rPr lang="fr-FR" dirty="0"/>
              <a:t>input" "${MAJADATA_TV_SENTINEL2_INPUT}/S2-V-L2NOMINAL-001-F-N-SENTINEL2-ALGO/" "--output" "${MAJA_TEST_OUTPUT_ROOT}/TV_SENTINEL2/SENTINEL2_NOMINAL" "-m" "L2NOMINAL" "-l" "DEBUG" "--</a:t>
            </a:r>
            <a:r>
              <a:rPr lang="fr-FR" dirty="0" err="1"/>
              <a:t>stylesheet</a:t>
            </a:r>
            <a:r>
              <a:rPr lang="fr-FR" dirty="0"/>
              <a:t>" "${MAJADATA_TV_SENTINEL2_INPUT}/S2-V-L2NOMINAL-001-F-N-SENTINEL2-ALGO/styleSheet_Overloading_GIPPs_Values.xsl" "--</a:t>
            </a:r>
            <a:r>
              <a:rPr lang="fr-FR" dirty="0" err="1"/>
              <a:t>TileId</a:t>
            </a:r>
            <a:r>
              <a:rPr lang="fr-FR" dirty="0"/>
              <a:t>" "36JTT" "-p" "SENTINEL2"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035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DE LANCEMENT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9" y="678738"/>
            <a:ext cx="4857526" cy="562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2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 principal : GIPP_L2COMM</a:t>
            </a:r>
          </a:p>
          <a:p>
            <a:pPr lvl="1"/>
            <a:r>
              <a:rPr lang="fr-FR" dirty="0" smtClean="0"/>
              <a:t>Contiens quasi l’ensemble des paramètres </a:t>
            </a:r>
            <a:r>
              <a:rPr lang="fr-FR" dirty="0" err="1" smtClean="0"/>
              <a:t>algos</a:t>
            </a:r>
            <a:endParaRPr lang="fr-FR" dirty="0" smtClean="0"/>
          </a:p>
          <a:p>
            <a:pPr lvl="1"/>
            <a:r>
              <a:rPr lang="fr-FR" dirty="0" smtClean="0"/>
              <a:t>Différent pour chaque capteur ( pas les même capacités/bandes)</a:t>
            </a:r>
          </a:p>
          <a:p>
            <a:r>
              <a:rPr lang="fr-FR" dirty="0" smtClean="0"/>
              <a:t>Autres fichiers ( option –</a:t>
            </a:r>
            <a:r>
              <a:rPr lang="fr-FR" dirty="0" err="1" smtClean="0"/>
              <a:t>ucs</a:t>
            </a:r>
            <a:r>
              <a:rPr lang="fr-FR" dirty="0" smtClean="0"/>
              <a:t> ):</a:t>
            </a:r>
          </a:p>
          <a:p>
            <a:pPr lvl="1"/>
            <a:r>
              <a:rPr lang="fr-FR" dirty="0" err="1" smtClean="0"/>
              <a:t>MAJAUserConfig</a:t>
            </a:r>
            <a:r>
              <a:rPr lang="fr-FR" dirty="0" smtClean="0"/>
              <a:t>_&lt;CAPTEUR&gt;.</a:t>
            </a:r>
            <a:r>
              <a:rPr lang="fr-FR" dirty="0" err="1" smtClean="0"/>
              <a:t>xml</a:t>
            </a:r>
            <a:r>
              <a:rPr lang="fr-FR" dirty="0" smtClean="0"/>
              <a:t> ( par défaut &lt;</a:t>
            </a:r>
            <a:r>
              <a:rPr lang="fr-FR" dirty="0" err="1" smtClean="0"/>
              <a:t>install</a:t>
            </a:r>
            <a:r>
              <a:rPr lang="fr-FR" dirty="0"/>
              <a:t>&gt;/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conf</a:t>
            </a:r>
            <a:r>
              <a:rPr lang="fr-FR" dirty="0" smtClean="0"/>
              <a:t>/user/ ):</a:t>
            </a:r>
          </a:p>
          <a:p>
            <a:pPr lvl="2"/>
            <a:r>
              <a:rPr lang="fr-FR" dirty="0" smtClean="0"/>
              <a:t>Hauteur de </a:t>
            </a:r>
            <a:r>
              <a:rPr lang="fr-FR" dirty="0" err="1" smtClean="0"/>
              <a:t>reference</a:t>
            </a:r>
            <a:r>
              <a:rPr lang="fr-FR" dirty="0" smtClean="0"/>
              <a:t> pour les calcul</a:t>
            </a:r>
          </a:p>
          <a:p>
            <a:pPr lvl="2"/>
            <a:r>
              <a:rPr lang="fr-FR" dirty="0" smtClean="0"/>
              <a:t>Activation/Désactivation de l’ozone</a:t>
            </a:r>
          </a:p>
          <a:p>
            <a:pPr lvl="1"/>
            <a:r>
              <a:rPr lang="fr-FR" dirty="0" smtClean="0"/>
              <a:t>MAJAUserConfigSystem.xml </a:t>
            </a:r>
            <a:r>
              <a:rPr lang="fr-FR" dirty="0"/>
              <a:t>( par défaut &lt;</a:t>
            </a:r>
            <a:r>
              <a:rPr lang="fr-FR" dirty="0" err="1"/>
              <a:t>install</a:t>
            </a:r>
            <a:r>
              <a:rPr lang="fr-FR" dirty="0"/>
              <a:t>&gt;/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conf</a:t>
            </a:r>
            <a:r>
              <a:rPr lang="fr-FR" dirty="0"/>
              <a:t>/user/ </a:t>
            </a:r>
            <a:r>
              <a:rPr lang="fr-FR" dirty="0" smtClean="0"/>
              <a:t>):</a:t>
            </a:r>
          </a:p>
          <a:p>
            <a:pPr lvl="2"/>
            <a:r>
              <a:rPr lang="fr-FR" dirty="0" smtClean="0"/>
              <a:t>RAM</a:t>
            </a:r>
          </a:p>
          <a:p>
            <a:pPr lvl="2"/>
            <a:r>
              <a:rPr lang="fr-FR" dirty="0" smtClean="0"/>
              <a:t>Threads</a:t>
            </a:r>
          </a:p>
          <a:p>
            <a:pPr lvl="2"/>
            <a:r>
              <a:rPr lang="fr-FR" dirty="0" smtClean="0"/>
              <a:t>Validation des XML ( </a:t>
            </a:r>
            <a:r>
              <a:rPr lang="fr-FR" dirty="0" err="1" smtClean="0"/>
              <a:t>xsd</a:t>
            </a:r>
            <a:r>
              <a:rPr lang="fr-FR" dirty="0" smtClean="0"/>
              <a:t> fournis dans &lt;</a:t>
            </a:r>
            <a:r>
              <a:rPr lang="fr-FR" dirty="0" err="1" smtClean="0"/>
              <a:t>install</a:t>
            </a:r>
            <a:r>
              <a:rPr lang="fr-FR" dirty="0" smtClean="0"/>
              <a:t>&gt;/</a:t>
            </a:r>
            <a:r>
              <a:rPr lang="fr-FR" dirty="0" err="1" smtClean="0"/>
              <a:t>share</a:t>
            </a:r>
            <a:r>
              <a:rPr lang="fr-FR" dirty="0" smtClean="0"/>
              <a:t>/</a:t>
            </a:r>
            <a:r>
              <a:rPr lang="fr-FR" dirty="0" err="1" smtClean="0"/>
              <a:t>schemas</a:t>
            </a:r>
            <a:r>
              <a:rPr lang="fr-FR" dirty="0" smtClean="0"/>
              <a:t>/&lt;capteur&gt;/ 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DE </a:t>
            </a:r>
            <a:r>
              <a:rPr lang="fr-FR" dirty="0" err="1" smtClean="0"/>
              <a:t>PARAMètres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35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111283"/>
            <a:ext cx="8229600" cy="4837997"/>
          </a:xfrm>
        </p:spPr>
        <p:txBody>
          <a:bodyPr>
            <a:normAutofit/>
          </a:bodyPr>
          <a:lstStyle/>
          <a:p>
            <a:r>
              <a:rPr lang="fr-FR" dirty="0" smtClean="0"/>
              <a:t>Même manière que les </a:t>
            </a:r>
            <a:r>
              <a:rPr lang="fr-FR" dirty="0" err="1" smtClean="0"/>
              <a:t>OTBApplication</a:t>
            </a:r>
            <a:r>
              <a:rPr lang="fr-FR" dirty="0" smtClean="0"/>
              <a:t> natives :</a:t>
            </a:r>
          </a:p>
          <a:p>
            <a:pPr lvl="1"/>
            <a:r>
              <a:rPr lang="fr-FR" dirty="0" smtClean="0"/>
              <a:t>OTB_APPLICATION_PATH=&lt;</a:t>
            </a:r>
            <a:r>
              <a:rPr lang="fr-FR" dirty="0" err="1" smtClean="0"/>
              <a:t>maja_install</a:t>
            </a:r>
            <a:r>
              <a:rPr lang="fr-FR" dirty="0" smtClean="0"/>
              <a:t>&gt;/lib/applications</a:t>
            </a:r>
          </a:p>
          <a:p>
            <a:pPr lvl="1"/>
            <a:r>
              <a:rPr lang="fr-FR" dirty="0" smtClean="0"/>
              <a:t>ITK_GLOBAL_DEFAULT_NUMBER_OF_THREADS : nombre de threads</a:t>
            </a:r>
          </a:p>
          <a:p>
            <a:pPr lvl="1"/>
            <a:r>
              <a:rPr lang="fr-FR" dirty="0" smtClean="0"/>
              <a:t>OTB_MAX_RAM_HINT : RAM maximum si pas paramètre –ram</a:t>
            </a:r>
          </a:p>
          <a:p>
            <a:pPr lvl="1"/>
            <a:r>
              <a:rPr lang="fr-FR" dirty="0" smtClean="0"/>
              <a:t>GDAL_CACHEMAX : Taille du cache GDAL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maja_install</a:t>
            </a:r>
            <a:r>
              <a:rPr lang="fr-FR" dirty="0" smtClean="0"/>
              <a:t>&gt;/bin/</a:t>
            </a:r>
            <a:r>
              <a:rPr lang="fr-FR" dirty="0" err="1" smtClean="0"/>
              <a:t>otbApplicationLauncherCommandLine</a:t>
            </a:r>
            <a:r>
              <a:rPr lang="fr-FR" dirty="0" smtClean="0"/>
              <a:t> &lt;App&gt; &lt;</a:t>
            </a:r>
            <a:r>
              <a:rPr lang="fr-FR" dirty="0" err="1" smtClean="0"/>
              <a:t>Parameters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r>
              <a:rPr lang="fr-FR" dirty="0" smtClean="0"/>
              <a:t>En python:</a:t>
            </a:r>
          </a:p>
          <a:p>
            <a:pPr lvl="1"/>
            <a:r>
              <a:rPr lang="fr-FR" dirty="0" smtClean="0"/>
              <a:t>OTB : import </a:t>
            </a:r>
            <a:r>
              <a:rPr lang="fr-FR" dirty="0" err="1" smtClean="0"/>
              <a:t>otbApplication</a:t>
            </a:r>
            <a:r>
              <a:rPr lang="fr-FR" dirty="0" smtClean="0"/>
              <a:t> …</a:t>
            </a:r>
          </a:p>
          <a:p>
            <a:pPr lvl="1"/>
            <a:r>
              <a:rPr lang="fr-FR" dirty="0" smtClean="0"/>
              <a:t>Maja (détails dans les slides suivantes ) :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LANCEMENT DES APPLICATIONS MAJA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47177" y="4869160"/>
            <a:ext cx="6408712" cy="9541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fr-FR" sz="1400" dirty="0"/>
              <a:t>PYTHONPATH=&lt;</a:t>
            </a:r>
            <a:r>
              <a:rPr lang="fr-FR" sz="1400" dirty="0" err="1"/>
              <a:t>maja_install</a:t>
            </a:r>
            <a:r>
              <a:rPr lang="fr-FR" sz="1400" dirty="0"/>
              <a:t>&gt;/lib/python: </a:t>
            </a:r>
            <a:r>
              <a:rPr lang="fr-FR" sz="1400" dirty="0" smtClean="0"/>
              <a:t>…</a:t>
            </a:r>
          </a:p>
          <a:p>
            <a:pPr lvl="2"/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/>
              <a:t>orchestrator.cots.otb.otb_app_handler</a:t>
            </a:r>
            <a:r>
              <a:rPr lang="fr-FR" sz="1400" dirty="0"/>
              <a:t> import </a:t>
            </a:r>
            <a:r>
              <a:rPr lang="fr-FR" sz="1400" dirty="0" err="1"/>
              <a:t>OtbAppHandler</a:t>
            </a:r>
            <a:r>
              <a:rPr lang="fr-FR" sz="1400" dirty="0"/>
              <a:t> </a:t>
            </a:r>
          </a:p>
          <a:p>
            <a:pPr lvl="2"/>
            <a:r>
              <a:rPr lang="fr-FR" sz="1400" dirty="0" err="1"/>
              <a:t>reflectance_app</a:t>
            </a:r>
            <a:r>
              <a:rPr lang="fr-FR" sz="1400" dirty="0"/>
              <a:t> = </a:t>
            </a:r>
            <a:r>
              <a:rPr lang="fr-FR" sz="1400" dirty="0" err="1"/>
              <a:t>OtbAppHandler</a:t>
            </a:r>
            <a:r>
              <a:rPr lang="fr-FR" sz="1400" dirty="0"/>
              <a:t>("</a:t>
            </a:r>
            <a:r>
              <a:rPr lang="fr-FR" sz="1400" dirty="0" err="1"/>
              <a:t>CloudReflectance</a:t>
            </a:r>
            <a:r>
              <a:rPr lang="fr-FR" sz="1400" dirty="0"/>
              <a:t>", </a:t>
            </a:r>
            <a:r>
              <a:rPr lang="fr-FR" sz="1400" dirty="0" err="1"/>
              <a:t>param_reflectance</a:t>
            </a:r>
            <a:r>
              <a:rPr lang="fr-FR" sz="1400" dirty="0"/>
              <a:t>, </a:t>
            </a:r>
            <a:r>
              <a:rPr lang="fr-FR" sz="1400" dirty="0" err="1"/>
              <a:t>write_output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r>
              <a:rPr lang="fr-FR" sz="1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2809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START MAJA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492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722</Words>
  <Application>Microsoft Office PowerPoint</Application>
  <PresentationFormat>Affichage à l'écran (4:3)</PresentationFormat>
  <Paragraphs>123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Formation OTB/MAJA</vt:lpstr>
      <vt:lpstr>Principe</vt:lpstr>
      <vt:lpstr>INSTALLATION</vt:lpstr>
      <vt:lpstr>HIERARCHIE de l’installation</vt:lpstr>
      <vt:lpstr>LANCEMENT</vt:lpstr>
      <vt:lpstr>CONTEXTE DE LANCEMENT</vt:lpstr>
      <vt:lpstr>MODIFICATION DE PARAMètres</vt:lpstr>
      <vt:lpstr>LANCEMENT DES APPLICATIONS MAJA</vt:lpstr>
      <vt:lpstr>START MAJA</vt:lpstr>
      <vt:lpstr>START_MAJA</vt:lpstr>
      <vt:lpstr>START_MAJA</vt:lpstr>
      <vt:lpstr>START_MAJA</vt:lpstr>
      <vt:lpstr>Chaines MAJA</vt:lpstr>
      <vt:lpstr>Mode INIT</vt:lpstr>
      <vt:lpstr>Mode INIT : architecture</vt:lpstr>
      <vt:lpstr>Mode NOMINAL</vt:lpstr>
      <vt:lpstr>INIT/NOMINAL</vt:lpstr>
      <vt:lpstr>Mode BACKWARD</vt:lpstr>
      <vt:lpstr>Pipeline Algo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OTB Application framework</dc:title>
  <dc:creator>ESQUIS Benjamin</dc:creator>
  <cp:lastModifiedBy>ESQUIS Benjamin</cp:lastModifiedBy>
  <cp:revision>81</cp:revision>
  <dcterms:created xsi:type="dcterms:W3CDTF">2020-10-29T06:46:09Z</dcterms:created>
  <dcterms:modified xsi:type="dcterms:W3CDTF">2020-10-30T06:56:32Z</dcterms:modified>
</cp:coreProperties>
</file>