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83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69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59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72008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4039" y="882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sp>
        <p:nvSpPr>
          <p:cNvPr id="19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 smtClean="0">
                <a:solidFill>
                  <a:srgbClr val="666666"/>
                </a:solidFill>
                <a:latin typeface="Arial" charset="0"/>
                <a:ea typeface="Microsoft YaHei" charset="-122"/>
              </a:rPr>
              <a:t>PRÉSENTATION CS GROUP</a:t>
            </a:r>
            <a:endParaRPr lang="fr-FR" sz="800" dirty="0">
              <a:solidFill>
                <a:srgbClr val="666666"/>
              </a:solidFill>
              <a:latin typeface="Arial" charset="0"/>
              <a:ea typeface="Microsoft YaHei" charset="-122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 smtClean="0">
                <a:solidFill>
                  <a:srgbClr val="076889"/>
                </a:solidFill>
                <a:latin typeface="Arial" charset="0"/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latin typeface="Arial" charset="0"/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latin typeface="Arial" charset="0"/>
              <a:ea typeface="Microsoft YaHei" charset="-122"/>
            </a:endParaRP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566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72008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4039" y="882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sp>
        <p:nvSpPr>
          <p:cNvPr id="19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  <a:endParaRPr lang="fr-FR" sz="800" dirty="0">
              <a:solidFill>
                <a:srgbClr val="666666"/>
              </a:solidFill>
              <a:ea typeface="Microsoft YaHei" charset="-122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137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2" y="2191061"/>
            <a:ext cx="9143999" cy="466693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1"/>
            <a:ext cx="9144000" cy="8231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6" name="Connecteur droit 25"/>
          <p:cNvCxnSpPr/>
          <p:nvPr userDrawn="1"/>
        </p:nvCxnSpPr>
        <p:spPr>
          <a:xfrm>
            <a:off x="406987" y="4013251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>
            <a:off x="-1588" y="6246599"/>
            <a:ext cx="9144000" cy="242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7" name="Titre 1"/>
          <p:cNvSpPr>
            <a:spLocks noGrp="1"/>
          </p:cNvSpPr>
          <p:nvPr>
            <p:ph type="title" hasCustomPrompt="1"/>
          </p:nvPr>
        </p:nvSpPr>
        <p:spPr>
          <a:xfrm>
            <a:off x="423148" y="3918360"/>
            <a:ext cx="7772400" cy="750291"/>
          </a:xfrm>
        </p:spPr>
        <p:txBody>
          <a:bodyPr anchor="t">
            <a:normAutofit/>
          </a:bodyPr>
          <a:lstStyle>
            <a:lvl1pPr algn="l">
              <a:defRPr sz="28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38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7108" y="4449831"/>
            <a:ext cx="6079108" cy="497847"/>
          </a:xfrm>
        </p:spPr>
        <p:txBody>
          <a:bodyPr anchor="b">
            <a:no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 TEXTE : SOUS TITRE, INTERVENANT, DATE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2180335" y="6214469"/>
            <a:ext cx="482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srgbClr val="076889"/>
                </a:solidFill>
                <a:cs typeface="Arial" panose="020B0604020202020204" pitchFamily="34" charset="0"/>
              </a:rPr>
              <a:t>SYSTÈMES CRITIQUES INTELLIGENTS CYBERPROTÉGÉS</a:t>
            </a:r>
            <a:endParaRPr lang="fr-FR" sz="900" dirty="0">
              <a:solidFill>
                <a:srgbClr val="076889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343959"/>
            <a:ext cx="2638808" cy="16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93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 userDrawn="1"/>
        </p:nvGrpSpPr>
        <p:grpSpPr>
          <a:xfrm>
            <a:off x="0" y="2218445"/>
            <a:ext cx="9144000" cy="4666939"/>
            <a:chOff x="628742" y="1442761"/>
            <a:chExt cx="9144000" cy="3500204"/>
          </a:xfrm>
        </p:grpSpPr>
        <p:pic>
          <p:nvPicPr>
            <p:cNvPr id="3" name="Imag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742" y="1443311"/>
              <a:ext cx="9144000" cy="349910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628743" y="1442761"/>
              <a:ext cx="9143999" cy="3500204"/>
            </a:xfrm>
            <a:prstGeom prst="rect">
              <a:avLst/>
            </a:prstGeom>
            <a:solidFill>
              <a:srgbClr val="076889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0" y="1"/>
            <a:ext cx="9144000" cy="8231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3525011"/>
            <a:ext cx="9144000" cy="1824204"/>
          </a:xfrm>
          <a:prstGeom prst="rect">
            <a:avLst/>
          </a:prstGeom>
          <a:solidFill>
            <a:srgbClr val="07688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501341"/>
            <a:ext cx="9144000" cy="384043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406987" y="4013251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re 1"/>
          <p:cNvSpPr>
            <a:spLocks noGrp="1"/>
          </p:cNvSpPr>
          <p:nvPr>
            <p:ph type="title" hasCustomPrompt="1"/>
          </p:nvPr>
        </p:nvSpPr>
        <p:spPr>
          <a:xfrm>
            <a:off x="423148" y="3918360"/>
            <a:ext cx="7772400" cy="750291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1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7108" y="4449831"/>
            <a:ext cx="6079108" cy="497847"/>
          </a:xfrm>
        </p:spPr>
        <p:txBody>
          <a:bodyPr anchor="b">
            <a:no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 TEXTE : SOUS TITRE, INTERVENANT, DATE</a:t>
            </a: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2174796" y="6536527"/>
            <a:ext cx="482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SYSTÈMES CRITIQUES INTELLIGENTS CYBERPROTÉGÉS</a:t>
            </a:r>
          </a:p>
        </p:txBody>
      </p:sp>
      <p:pic>
        <p:nvPicPr>
          <p:cNvPr id="19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343959"/>
            <a:ext cx="2638808" cy="16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72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2" y="2191061"/>
            <a:ext cx="9143999" cy="466693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1"/>
            <a:ext cx="9144000" cy="8231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6" name="Connecteur droit 25"/>
          <p:cNvCxnSpPr/>
          <p:nvPr userDrawn="1"/>
        </p:nvCxnSpPr>
        <p:spPr>
          <a:xfrm>
            <a:off x="406987" y="3166649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re 1"/>
          <p:cNvSpPr>
            <a:spLocks noGrp="1"/>
          </p:cNvSpPr>
          <p:nvPr>
            <p:ph type="title" hasCustomPrompt="1"/>
          </p:nvPr>
        </p:nvSpPr>
        <p:spPr>
          <a:xfrm>
            <a:off x="423148" y="3149581"/>
            <a:ext cx="7772400" cy="750291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8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7108" y="3813043"/>
            <a:ext cx="6079108" cy="1317695"/>
          </a:xfrm>
        </p:spPr>
        <p:txBody>
          <a:bodyPr anchor="b">
            <a:noAutofit/>
          </a:bodyPr>
          <a:lstStyle>
            <a:lvl1pPr marL="2857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 TEXTE</a:t>
            </a:r>
          </a:p>
          <a:p>
            <a:pPr lvl="0"/>
            <a:r>
              <a:rPr lang="fr-FR" dirty="0" smtClean="0"/>
              <a:t>MODIFIEZ LE TEXTE</a:t>
            </a:r>
          </a:p>
          <a:p>
            <a:pPr lvl="0"/>
            <a:r>
              <a:rPr lang="fr-FR" dirty="0" smtClean="0"/>
              <a:t>MODIFIEZ LE TEXTE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588" y="6246599"/>
            <a:ext cx="9144000" cy="242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2180335" y="6214469"/>
            <a:ext cx="482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srgbClr val="076889"/>
                </a:solidFill>
                <a:cs typeface="Arial" panose="020B0604020202020204" pitchFamily="34" charset="0"/>
              </a:rPr>
              <a:t>SYSTÈMES CRITIQUES INTELLIGENTS CYBERPROTÉGÉS</a:t>
            </a:r>
            <a:endParaRPr lang="fr-FR" sz="900" dirty="0">
              <a:solidFill>
                <a:srgbClr val="076889"/>
              </a:solidFill>
              <a:cs typeface="Arial" panose="020B0604020202020204" pitchFamily="34" charset="0"/>
            </a:endParaRPr>
          </a:p>
        </p:txBody>
      </p:sp>
      <p:pic>
        <p:nvPicPr>
          <p:cNvPr id="14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343959"/>
            <a:ext cx="2638808" cy="16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81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2852936"/>
            <a:ext cx="9143999" cy="3168352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1"/>
            <a:ext cx="9144000" cy="8231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6987" y="4013251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423148" y="4067267"/>
            <a:ext cx="7772400" cy="750291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693107"/>
            <a:ext cx="2638808" cy="16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570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0" y="2852936"/>
            <a:ext cx="9144000" cy="3169920"/>
            <a:chOff x="0" y="2181882"/>
            <a:chExt cx="9144000" cy="2377440"/>
          </a:xfrm>
        </p:grpSpPr>
        <p:pic>
          <p:nvPicPr>
            <p:cNvPr id="2" name="Image 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81882"/>
              <a:ext cx="9144000" cy="237744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1" y="2182470"/>
              <a:ext cx="9143999" cy="2376264"/>
            </a:xfrm>
            <a:prstGeom prst="rect">
              <a:avLst/>
            </a:prstGeom>
            <a:solidFill>
              <a:srgbClr val="076889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>
          <a:xfrm>
            <a:off x="0" y="1"/>
            <a:ext cx="9144000" cy="8231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525011"/>
            <a:ext cx="9144000" cy="1824204"/>
          </a:xfrm>
          <a:prstGeom prst="rect">
            <a:avLst/>
          </a:prstGeom>
          <a:solidFill>
            <a:srgbClr val="07688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6987" y="4013251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423148" y="4067267"/>
            <a:ext cx="7772400" cy="750291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693107"/>
            <a:ext cx="2638808" cy="16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110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72008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4039" y="882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57200" y="1111283"/>
            <a:ext cx="8229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14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  <a:endParaRPr lang="fr-FR" sz="800" dirty="0">
              <a:solidFill>
                <a:srgbClr val="666666"/>
              </a:solidFill>
              <a:ea typeface="Microsoft YaHei" charset="-122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70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990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72008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4039" y="882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714052" y="1124744"/>
            <a:ext cx="3754760" cy="452596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idx="10"/>
          </p:nvPr>
        </p:nvSpPr>
        <p:spPr>
          <a:xfrm>
            <a:off x="4746500" y="1124744"/>
            <a:ext cx="3754760" cy="452596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17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  <a:endParaRPr lang="fr-FR" sz="800" dirty="0">
              <a:solidFill>
                <a:srgbClr val="666666"/>
              </a:solidFill>
              <a:ea typeface="Microsoft YaHei" charset="-122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42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72008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4039" y="882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714052" y="1124744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1"/>
          </p:nvPr>
        </p:nvSpPr>
        <p:spPr>
          <a:xfrm>
            <a:off x="718961" y="3621022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idx="12"/>
          </p:nvPr>
        </p:nvSpPr>
        <p:spPr>
          <a:xfrm>
            <a:off x="4716016" y="1124744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3"/>
          </p:nvPr>
        </p:nvSpPr>
        <p:spPr>
          <a:xfrm>
            <a:off x="4720925" y="3621022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15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  <a:endParaRPr lang="fr-FR" sz="800" dirty="0">
              <a:solidFill>
                <a:srgbClr val="666666"/>
              </a:solidFill>
              <a:ea typeface="Microsoft YaHei" charset="-122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23" name="Connecteur droit 22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54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29235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4039" y="628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pic>
        <p:nvPicPr>
          <p:cNvPr id="15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  <a:endParaRPr lang="fr-FR" sz="800" dirty="0">
              <a:solidFill>
                <a:srgbClr val="666666"/>
              </a:solidFill>
              <a:ea typeface="Microsoft YaHei" charset="-122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9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111283"/>
            <a:ext cx="8229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629235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Titre 1"/>
          <p:cNvSpPr>
            <a:spLocks noGrp="1"/>
          </p:cNvSpPr>
          <p:nvPr>
            <p:ph type="title" hasCustomPrompt="1"/>
          </p:nvPr>
        </p:nvSpPr>
        <p:spPr>
          <a:xfrm>
            <a:off x="84039" y="628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pic>
        <p:nvPicPr>
          <p:cNvPr id="13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  <a:endParaRPr lang="fr-FR" sz="800" dirty="0">
              <a:solidFill>
                <a:srgbClr val="666666"/>
              </a:solidFill>
              <a:ea typeface="Microsoft YaHei" charset="-122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36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714052" y="1124744"/>
            <a:ext cx="3754760" cy="452596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0"/>
          </p:nvPr>
        </p:nvSpPr>
        <p:spPr>
          <a:xfrm>
            <a:off x="4746500" y="1124744"/>
            <a:ext cx="3754760" cy="452596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629235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84039" y="628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pic>
        <p:nvPicPr>
          <p:cNvPr id="13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  <a:endParaRPr lang="fr-FR" sz="800" dirty="0">
              <a:solidFill>
                <a:srgbClr val="666666"/>
              </a:solidFill>
              <a:ea typeface="Microsoft YaHei" charset="-12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17" name="Connecteur droit 16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5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 userDrawn="1"/>
        </p:nvCxnSpPr>
        <p:spPr>
          <a:xfrm>
            <a:off x="-4864" y="6850755"/>
            <a:ext cx="9148864" cy="0"/>
          </a:xfrm>
          <a:prstGeom prst="line">
            <a:avLst/>
          </a:prstGeom>
          <a:ln w="22225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714052" y="1124744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idx="11"/>
          </p:nvPr>
        </p:nvSpPr>
        <p:spPr>
          <a:xfrm>
            <a:off x="718961" y="3621022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2"/>
          </p:nvPr>
        </p:nvSpPr>
        <p:spPr>
          <a:xfrm>
            <a:off x="4716016" y="1124744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3"/>
          </p:nvPr>
        </p:nvSpPr>
        <p:spPr>
          <a:xfrm>
            <a:off x="4720925" y="3621022"/>
            <a:ext cx="3754760" cy="220824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9144000" cy="629235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3" name="Titre 1"/>
          <p:cNvSpPr>
            <a:spLocks noGrp="1"/>
          </p:cNvSpPr>
          <p:nvPr>
            <p:ph type="title" hasCustomPrompt="1"/>
          </p:nvPr>
        </p:nvSpPr>
        <p:spPr>
          <a:xfrm>
            <a:off x="84039" y="62814"/>
            <a:ext cx="7772400" cy="513861"/>
          </a:xfrm>
        </p:spPr>
        <p:txBody>
          <a:bodyPr anchor="t">
            <a:noAutofit/>
          </a:bodyPr>
          <a:lstStyle>
            <a:lvl1pPr algn="l">
              <a:defRPr sz="2000" b="0" i="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titre de la PARTIE</a:t>
            </a:r>
            <a:endParaRPr lang="fr-FR" dirty="0"/>
          </a:p>
        </p:txBody>
      </p:sp>
      <p:pic>
        <p:nvPicPr>
          <p:cNvPr id="20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" y="6326413"/>
            <a:ext cx="704360" cy="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Box 9"/>
          <p:cNvSpPr txBox="1">
            <a:spLocks noChangeArrowheads="1"/>
          </p:cNvSpPr>
          <p:nvPr userDrawn="1"/>
        </p:nvSpPr>
        <p:spPr bwMode="auto">
          <a:xfrm>
            <a:off x="3843946" y="6469227"/>
            <a:ext cx="1080120" cy="299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47995" rIns="81597" bIns="40799"/>
          <a:lstStyle/>
          <a:p>
            <a:pPr algn="r"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800" dirty="0">
                <a:solidFill>
                  <a:srgbClr val="666666"/>
                </a:solidFill>
                <a:ea typeface="Microsoft YaHei" charset="-122"/>
              </a:rPr>
              <a:t>PRÉSENTATION CS GROUP</a:t>
            </a:r>
            <a:endParaRPr lang="fr-FR" sz="800" dirty="0">
              <a:solidFill>
                <a:srgbClr val="666666"/>
              </a:solidFill>
              <a:ea typeface="Microsoft YaHei" charset="-122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 userDrawn="1"/>
        </p:nvSpPr>
        <p:spPr bwMode="auto">
          <a:xfrm>
            <a:off x="4893317" y="6425021"/>
            <a:ext cx="417736" cy="33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597" tIns="52792" rIns="81597" bIns="40799"/>
          <a:lstStyle/>
          <a:p>
            <a:pPr defTabSz="40731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56310" algn="l"/>
              </a:tabLst>
            </a:pPr>
            <a:r>
              <a:rPr lang="fr-FR" sz="1100" b="1" dirty="0">
                <a:solidFill>
                  <a:srgbClr val="076889"/>
                </a:solidFill>
                <a:ea typeface="Microsoft YaHei" charset="-122"/>
              </a:rPr>
              <a:t> </a:t>
            </a:r>
            <a:fld id="{359123D2-5A14-4801-BBEB-FCDAB9609846}" type="slidenum">
              <a:rPr lang="fr-FR" sz="1000" b="1">
                <a:solidFill>
                  <a:srgbClr val="076889"/>
                </a:solidFill>
                <a:ea typeface="Microsoft YaHei" charset="-122"/>
              </a:rPr>
              <a:pPr defTabSz="407315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656310" algn="l"/>
                </a:tabLst>
              </a:pPr>
              <a:t>‹N°›</a:t>
            </a:fld>
            <a:endParaRPr lang="fr-FR" sz="1100" b="1" dirty="0">
              <a:solidFill>
                <a:srgbClr val="076889"/>
              </a:solidFill>
              <a:ea typeface="Microsoft YaHei" charset="-122"/>
            </a:endParaRP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4925212" y="6522860"/>
            <a:ext cx="0" cy="159257"/>
          </a:xfrm>
          <a:prstGeom prst="line">
            <a:avLst/>
          </a:prstGeom>
          <a:ln w="19050">
            <a:solidFill>
              <a:srgbClr val="076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643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2" y="2191061"/>
            <a:ext cx="9143998" cy="466693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1"/>
            <a:ext cx="9144000" cy="8231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23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343959"/>
            <a:ext cx="2638808" cy="16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 userDrawn="1"/>
        </p:nvSpPr>
        <p:spPr>
          <a:xfrm>
            <a:off x="-1588" y="6246599"/>
            <a:ext cx="9144000" cy="242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4" name="ZoneTexte 33"/>
          <p:cNvSpPr txBox="1"/>
          <p:nvPr userDrawn="1"/>
        </p:nvSpPr>
        <p:spPr>
          <a:xfrm>
            <a:off x="2180335" y="6214469"/>
            <a:ext cx="482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srgbClr val="076889"/>
                </a:solidFill>
                <a:cs typeface="Arial" panose="020B0604020202020204" pitchFamily="34" charset="0"/>
              </a:rPr>
              <a:t>SYSTÈMES CRITIQUES INTELLIGENTS CYBERPROTÉGÉS</a:t>
            </a:r>
            <a:endParaRPr lang="fr-FR" sz="900" dirty="0">
              <a:solidFill>
                <a:srgbClr val="076889"/>
              </a:solidFill>
              <a:cs typeface="Arial" panose="020B0604020202020204" pitchFamily="34" charset="0"/>
            </a:endParaRPr>
          </a:p>
        </p:txBody>
      </p:sp>
      <p:cxnSp>
        <p:nvCxnSpPr>
          <p:cNvPr id="38" name="Connecteur droit 37"/>
          <p:cNvCxnSpPr/>
          <p:nvPr userDrawn="1"/>
        </p:nvCxnSpPr>
        <p:spPr>
          <a:xfrm>
            <a:off x="532627" y="3584626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 userDrawn="1"/>
        </p:nvSpPr>
        <p:spPr>
          <a:xfrm>
            <a:off x="594948" y="3374218"/>
            <a:ext cx="482453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prstClr val="white"/>
                </a:solidFill>
                <a:cs typeface="Arial" panose="020B0604020202020204" pitchFamily="34" charset="0"/>
              </a:rPr>
              <a:t>CS GROUP</a:t>
            </a:r>
          </a:p>
          <a:p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22, AVENUE GALILÉE</a:t>
            </a:r>
          </a:p>
          <a:p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92350 – LE PLESSIS-ROBINSON</a:t>
            </a:r>
          </a:p>
          <a:p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TÉL : 01.41.28.40.00</a:t>
            </a:r>
          </a:p>
          <a:p>
            <a:endParaRPr lang="fr-FR" sz="900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1100" b="1" dirty="0">
                <a:solidFill>
                  <a:prstClr val="white"/>
                </a:solidFill>
                <a:cs typeface="Arial" panose="020B0604020202020204" pitchFamily="34" charset="0"/>
              </a:rPr>
              <a:t>www.csgroup.eu</a:t>
            </a:r>
          </a:p>
        </p:txBody>
      </p:sp>
      <p:grpSp>
        <p:nvGrpSpPr>
          <p:cNvPr id="41" name="Groupe 40"/>
          <p:cNvGrpSpPr/>
          <p:nvPr userDrawn="1"/>
        </p:nvGrpSpPr>
        <p:grpSpPr>
          <a:xfrm>
            <a:off x="6919254" y="3672524"/>
            <a:ext cx="1687782" cy="672000"/>
            <a:chOff x="6919254" y="2524922"/>
            <a:chExt cx="1687782" cy="504000"/>
          </a:xfrm>
        </p:grpSpPr>
        <p:grpSp>
          <p:nvGrpSpPr>
            <p:cNvPr id="42" name="Groupe 41"/>
            <p:cNvGrpSpPr>
              <a:grpSpLocks noChangeAspect="1"/>
            </p:cNvGrpSpPr>
            <p:nvPr/>
          </p:nvGrpSpPr>
          <p:grpSpPr>
            <a:xfrm>
              <a:off x="7511326" y="2524922"/>
              <a:ext cx="478440" cy="478440"/>
              <a:chOff x="4787786" y="2787774"/>
              <a:chExt cx="771550" cy="771550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4787786" y="2787774"/>
                <a:ext cx="771550" cy="771550"/>
              </a:xfrm>
              <a:prstGeom prst="ellipse">
                <a:avLst/>
              </a:prstGeom>
              <a:solidFill>
                <a:srgbClr val="3B599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>
                <a:off x="5069854" y="2951252"/>
                <a:ext cx="207414" cy="444594"/>
              </a:xfrm>
              <a:custGeom>
                <a:avLst/>
                <a:gdLst>
                  <a:gd name="T0" fmla="*/ 1174 w 2058"/>
                  <a:gd name="T1" fmla="*/ 4410 h 4410"/>
                  <a:gd name="T2" fmla="*/ 1174 w 2058"/>
                  <a:gd name="T3" fmla="*/ 2202 h 4410"/>
                  <a:gd name="T4" fmla="*/ 1902 w 2058"/>
                  <a:gd name="T5" fmla="*/ 2202 h 4410"/>
                  <a:gd name="T6" fmla="*/ 2017 w 2058"/>
                  <a:gd name="T7" fmla="*/ 1470 h 4410"/>
                  <a:gd name="T8" fmla="*/ 1174 w 2058"/>
                  <a:gd name="T9" fmla="*/ 1470 h 4410"/>
                  <a:gd name="T10" fmla="*/ 1174 w 2058"/>
                  <a:gd name="T11" fmla="*/ 1104 h 4410"/>
                  <a:gd name="T12" fmla="*/ 1510 w 2058"/>
                  <a:gd name="T13" fmla="*/ 730 h 4410"/>
                  <a:gd name="T14" fmla="*/ 2058 w 2058"/>
                  <a:gd name="T15" fmla="*/ 730 h 4410"/>
                  <a:gd name="T16" fmla="*/ 2058 w 2058"/>
                  <a:gd name="T17" fmla="*/ 0 h 4410"/>
                  <a:gd name="T18" fmla="*/ 1280 w 2058"/>
                  <a:gd name="T19" fmla="*/ 0 h 4410"/>
                  <a:gd name="T20" fmla="*/ 448 w 2058"/>
                  <a:gd name="T21" fmla="*/ 1027 h 4410"/>
                  <a:gd name="T22" fmla="*/ 448 w 2058"/>
                  <a:gd name="T23" fmla="*/ 1470 h 4410"/>
                  <a:gd name="T24" fmla="*/ 0 w 2058"/>
                  <a:gd name="T25" fmla="*/ 1470 h 4410"/>
                  <a:gd name="T26" fmla="*/ 0 w 2058"/>
                  <a:gd name="T27" fmla="*/ 2202 h 4410"/>
                  <a:gd name="T28" fmla="*/ 448 w 2058"/>
                  <a:gd name="T29" fmla="*/ 2202 h 4410"/>
                  <a:gd name="T30" fmla="*/ 448 w 2058"/>
                  <a:gd name="T31" fmla="*/ 4410 h 4410"/>
                  <a:gd name="T32" fmla="*/ 1174 w 2058"/>
                  <a:gd name="T33" fmla="*/ 4410 h 4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58" h="4410">
                    <a:moveTo>
                      <a:pt x="1174" y="4410"/>
                    </a:moveTo>
                    <a:lnTo>
                      <a:pt x="1174" y="2202"/>
                    </a:lnTo>
                    <a:lnTo>
                      <a:pt x="1902" y="2202"/>
                    </a:lnTo>
                    <a:lnTo>
                      <a:pt x="2017" y="1470"/>
                    </a:lnTo>
                    <a:lnTo>
                      <a:pt x="1174" y="1470"/>
                    </a:lnTo>
                    <a:lnTo>
                      <a:pt x="1174" y="1104"/>
                    </a:lnTo>
                    <a:cubicBezTo>
                      <a:pt x="1174" y="913"/>
                      <a:pt x="1236" y="730"/>
                      <a:pt x="1510" y="730"/>
                    </a:cubicBezTo>
                    <a:lnTo>
                      <a:pt x="2058" y="730"/>
                    </a:lnTo>
                    <a:lnTo>
                      <a:pt x="2058" y="0"/>
                    </a:lnTo>
                    <a:lnTo>
                      <a:pt x="1280" y="0"/>
                    </a:lnTo>
                    <a:cubicBezTo>
                      <a:pt x="627" y="0"/>
                      <a:pt x="448" y="431"/>
                      <a:pt x="448" y="1027"/>
                    </a:cubicBezTo>
                    <a:lnTo>
                      <a:pt x="448" y="1470"/>
                    </a:lnTo>
                    <a:lnTo>
                      <a:pt x="0" y="1470"/>
                    </a:lnTo>
                    <a:lnTo>
                      <a:pt x="0" y="2202"/>
                    </a:lnTo>
                    <a:lnTo>
                      <a:pt x="448" y="2202"/>
                    </a:lnTo>
                    <a:lnTo>
                      <a:pt x="448" y="4410"/>
                    </a:lnTo>
                    <a:lnTo>
                      <a:pt x="1174" y="441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3" name="Groupe 42"/>
            <p:cNvGrpSpPr>
              <a:grpSpLocks noChangeAspect="1"/>
            </p:cNvGrpSpPr>
            <p:nvPr/>
          </p:nvGrpSpPr>
          <p:grpSpPr>
            <a:xfrm>
              <a:off x="8103038" y="2524922"/>
              <a:ext cx="503998" cy="504000"/>
              <a:chOff x="4273667" y="3255876"/>
              <a:chExt cx="775366" cy="775368"/>
            </a:xfrm>
          </p:grpSpPr>
          <p:pic>
            <p:nvPicPr>
              <p:cNvPr id="51" name="Image 5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7737" y="3259932"/>
                <a:ext cx="771284" cy="771312"/>
              </a:xfrm>
              <a:prstGeom prst="rect">
                <a:avLst/>
              </a:prstGeom>
            </p:spPr>
          </p:pic>
          <p:sp>
            <p:nvSpPr>
              <p:cNvPr id="52" name="Freeform 5"/>
              <p:cNvSpPr>
                <a:spLocks noChangeAspect="1" noEditPoints="1"/>
              </p:cNvSpPr>
              <p:nvPr/>
            </p:nvSpPr>
            <p:spPr bwMode="auto">
              <a:xfrm>
                <a:off x="4273667" y="3255876"/>
                <a:ext cx="775366" cy="775366"/>
              </a:xfrm>
              <a:custGeom>
                <a:avLst/>
                <a:gdLst>
                  <a:gd name="T0" fmla="*/ 7650 w 7650"/>
                  <a:gd name="T1" fmla="*/ 3825 h 7650"/>
                  <a:gd name="T2" fmla="*/ 3825 w 7650"/>
                  <a:gd name="T3" fmla="*/ 0 h 7650"/>
                  <a:gd name="T4" fmla="*/ 0 w 7650"/>
                  <a:gd name="T5" fmla="*/ 3825 h 7650"/>
                  <a:gd name="T6" fmla="*/ 3825 w 7650"/>
                  <a:gd name="T7" fmla="*/ 7650 h 7650"/>
                  <a:gd name="T8" fmla="*/ 7650 w 7650"/>
                  <a:gd name="T9" fmla="*/ 3825 h 7650"/>
                  <a:gd name="T10" fmla="*/ 348 w 7650"/>
                  <a:gd name="T11" fmla="*/ 3825 h 7650"/>
                  <a:gd name="T12" fmla="*/ 3825 w 7650"/>
                  <a:gd name="T13" fmla="*/ 348 h 7650"/>
                  <a:gd name="T14" fmla="*/ 7302 w 7650"/>
                  <a:gd name="T15" fmla="*/ 3825 h 7650"/>
                  <a:gd name="T16" fmla="*/ 3825 w 7650"/>
                  <a:gd name="T17" fmla="*/ 7302 h 7650"/>
                  <a:gd name="T18" fmla="*/ 348 w 7650"/>
                  <a:gd name="T19" fmla="*/ 3825 h 7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50" h="7650">
                    <a:moveTo>
                      <a:pt x="7650" y="3825"/>
                    </a:moveTo>
                    <a:cubicBezTo>
                      <a:pt x="7650" y="1713"/>
                      <a:pt x="5937" y="0"/>
                      <a:pt x="3825" y="0"/>
                    </a:cubicBezTo>
                    <a:cubicBezTo>
                      <a:pt x="1713" y="0"/>
                      <a:pt x="0" y="1713"/>
                      <a:pt x="0" y="3825"/>
                    </a:cubicBezTo>
                    <a:cubicBezTo>
                      <a:pt x="0" y="5937"/>
                      <a:pt x="1713" y="7650"/>
                      <a:pt x="3825" y="7650"/>
                    </a:cubicBezTo>
                    <a:cubicBezTo>
                      <a:pt x="5937" y="7650"/>
                      <a:pt x="7650" y="5937"/>
                      <a:pt x="7650" y="3825"/>
                    </a:cubicBezTo>
                    <a:close/>
                    <a:moveTo>
                      <a:pt x="348" y="3825"/>
                    </a:moveTo>
                    <a:cubicBezTo>
                      <a:pt x="348" y="1905"/>
                      <a:pt x="1905" y="348"/>
                      <a:pt x="3825" y="348"/>
                    </a:cubicBezTo>
                    <a:cubicBezTo>
                      <a:pt x="5746" y="348"/>
                      <a:pt x="7302" y="1905"/>
                      <a:pt x="7302" y="3825"/>
                    </a:cubicBezTo>
                    <a:cubicBezTo>
                      <a:pt x="7302" y="5746"/>
                      <a:pt x="5746" y="7302"/>
                      <a:pt x="3825" y="7302"/>
                    </a:cubicBezTo>
                    <a:cubicBezTo>
                      <a:pt x="1905" y="7302"/>
                      <a:pt x="348" y="5746"/>
                      <a:pt x="348" y="38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4" name="Groupe 43"/>
            <p:cNvGrpSpPr/>
            <p:nvPr/>
          </p:nvGrpSpPr>
          <p:grpSpPr>
            <a:xfrm>
              <a:off x="6919254" y="2524922"/>
              <a:ext cx="478800" cy="478800"/>
              <a:chOff x="6919254" y="2537702"/>
              <a:chExt cx="478800" cy="478800"/>
            </a:xfrm>
          </p:grpSpPr>
          <p:sp>
            <p:nvSpPr>
              <p:cNvPr id="45" name="Ellipse 44"/>
              <p:cNvSpPr/>
              <p:nvPr/>
            </p:nvSpPr>
            <p:spPr>
              <a:xfrm>
                <a:off x="6919254" y="2537702"/>
                <a:ext cx="478800" cy="478800"/>
              </a:xfrm>
              <a:prstGeom prst="ellipse">
                <a:avLst/>
              </a:prstGeom>
              <a:solidFill>
                <a:srgbClr val="007AB9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6" name="Group 21"/>
              <p:cNvGrpSpPr>
                <a:grpSpLocks noChangeAspect="1"/>
              </p:cNvGrpSpPr>
              <p:nvPr/>
            </p:nvGrpSpPr>
            <p:grpSpPr bwMode="auto">
              <a:xfrm>
                <a:off x="7032654" y="2651102"/>
                <a:ext cx="252000" cy="252000"/>
                <a:chOff x="1553" y="293"/>
                <a:chExt cx="2654" cy="2654"/>
              </a:xfrm>
            </p:grpSpPr>
            <p:sp>
              <p:nvSpPr>
                <p:cNvPr id="47" name="AutoShape 2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553" y="293"/>
                  <a:ext cx="2654" cy="26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Rectangle 22"/>
                <p:cNvSpPr>
                  <a:spLocks noChangeArrowheads="1"/>
                </p:cNvSpPr>
                <p:nvPr/>
              </p:nvSpPr>
              <p:spPr bwMode="auto">
                <a:xfrm>
                  <a:off x="1586" y="1169"/>
                  <a:ext cx="565" cy="1698"/>
                </a:xfrm>
                <a:prstGeom prst="rect">
                  <a:avLst/>
                </a:prstGeom>
                <a:solidFill>
                  <a:schemeClr val="bg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Freeform 23"/>
                <p:cNvSpPr>
                  <a:spLocks/>
                </p:cNvSpPr>
                <p:nvPr/>
              </p:nvSpPr>
              <p:spPr bwMode="auto">
                <a:xfrm>
                  <a:off x="2463" y="1129"/>
                  <a:ext cx="1722" cy="1738"/>
                </a:xfrm>
                <a:custGeom>
                  <a:avLst/>
                  <a:gdLst>
                    <a:gd name="T0" fmla="*/ 3216 w 3587"/>
                    <a:gd name="T1" fmla="*/ 405 h 3618"/>
                    <a:gd name="T2" fmla="*/ 2234 w 3587"/>
                    <a:gd name="T3" fmla="*/ 0 h 3618"/>
                    <a:gd name="T4" fmla="*/ 1825 w 3587"/>
                    <a:gd name="T5" fmla="*/ 55 h 3618"/>
                    <a:gd name="T6" fmla="*/ 1515 w 3587"/>
                    <a:gd name="T7" fmla="*/ 210 h 3618"/>
                    <a:gd name="T8" fmla="*/ 1313 w 3587"/>
                    <a:gd name="T9" fmla="*/ 396 h 3618"/>
                    <a:gd name="T10" fmla="*/ 1174 w 3587"/>
                    <a:gd name="T11" fmla="*/ 585 h 3618"/>
                    <a:gd name="T12" fmla="*/ 1174 w 3587"/>
                    <a:gd name="T13" fmla="*/ 82 h 3618"/>
                    <a:gd name="T14" fmla="*/ 0 w 3587"/>
                    <a:gd name="T15" fmla="*/ 82 h 3618"/>
                    <a:gd name="T16" fmla="*/ 4 w 3587"/>
                    <a:gd name="T17" fmla="*/ 253 h 3618"/>
                    <a:gd name="T18" fmla="*/ 7 w 3587"/>
                    <a:gd name="T19" fmla="*/ 1309 h 3618"/>
                    <a:gd name="T20" fmla="*/ 0 w 3587"/>
                    <a:gd name="T21" fmla="*/ 3618 h 3618"/>
                    <a:gd name="T22" fmla="*/ 1174 w 3587"/>
                    <a:gd name="T23" fmla="*/ 3618 h 3618"/>
                    <a:gd name="T24" fmla="*/ 1174 w 3587"/>
                    <a:gd name="T25" fmla="*/ 1645 h 3618"/>
                    <a:gd name="T26" fmla="*/ 1213 w 3587"/>
                    <a:gd name="T27" fmla="*/ 1356 h 3618"/>
                    <a:gd name="T28" fmla="*/ 1440 w 3587"/>
                    <a:gd name="T29" fmla="*/ 1051 h 3618"/>
                    <a:gd name="T30" fmla="*/ 1817 w 3587"/>
                    <a:gd name="T31" fmla="*/ 927 h 3618"/>
                    <a:gd name="T32" fmla="*/ 2268 w 3587"/>
                    <a:gd name="T33" fmla="*/ 1140 h 3618"/>
                    <a:gd name="T34" fmla="*/ 2413 w 3587"/>
                    <a:gd name="T35" fmla="*/ 1727 h 3618"/>
                    <a:gd name="T36" fmla="*/ 2413 w 3587"/>
                    <a:gd name="T37" fmla="*/ 3618 h 3618"/>
                    <a:gd name="T38" fmla="*/ 3587 w 3587"/>
                    <a:gd name="T39" fmla="*/ 3618 h 3618"/>
                    <a:gd name="T40" fmla="*/ 3587 w 3587"/>
                    <a:gd name="T41" fmla="*/ 1591 h 3618"/>
                    <a:gd name="T42" fmla="*/ 3216 w 3587"/>
                    <a:gd name="T43" fmla="*/ 405 h 3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587" h="3618">
                      <a:moveTo>
                        <a:pt x="3216" y="405"/>
                      </a:moveTo>
                      <a:cubicBezTo>
                        <a:pt x="2968" y="135"/>
                        <a:pt x="2641" y="0"/>
                        <a:pt x="2234" y="0"/>
                      </a:cubicBezTo>
                      <a:cubicBezTo>
                        <a:pt x="2084" y="0"/>
                        <a:pt x="1948" y="18"/>
                        <a:pt x="1825" y="55"/>
                      </a:cubicBezTo>
                      <a:cubicBezTo>
                        <a:pt x="1703" y="92"/>
                        <a:pt x="1599" y="144"/>
                        <a:pt x="1515" y="210"/>
                      </a:cubicBezTo>
                      <a:cubicBezTo>
                        <a:pt x="1431" y="277"/>
                        <a:pt x="1363" y="339"/>
                        <a:pt x="1313" y="396"/>
                      </a:cubicBezTo>
                      <a:cubicBezTo>
                        <a:pt x="1266" y="450"/>
                        <a:pt x="1219" y="513"/>
                        <a:pt x="1174" y="585"/>
                      </a:cubicBezTo>
                      <a:lnTo>
                        <a:pt x="1174" y="82"/>
                      </a:lnTo>
                      <a:lnTo>
                        <a:pt x="0" y="82"/>
                      </a:lnTo>
                      <a:lnTo>
                        <a:pt x="4" y="253"/>
                      </a:lnTo>
                      <a:cubicBezTo>
                        <a:pt x="6" y="367"/>
                        <a:pt x="7" y="719"/>
                        <a:pt x="7" y="1309"/>
                      </a:cubicBezTo>
                      <a:cubicBezTo>
                        <a:pt x="7" y="1899"/>
                        <a:pt x="5" y="2669"/>
                        <a:pt x="0" y="3618"/>
                      </a:cubicBezTo>
                      <a:lnTo>
                        <a:pt x="1174" y="3618"/>
                      </a:lnTo>
                      <a:lnTo>
                        <a:pt x="1174" y="1645"/>
                      </a:lnTo>
                      <a:cubicBezTo>
                        <a:pt x="1174" y="1523"/>
                        <a:pt x="1187" y="1427"/>
                        <a:pt x="1213" y="1356"/>
                      </a:cubicBezTo>
                      <a:cubicBezTo>
                        <a:pt x="1263" y="1234"/>
                        <a:pt x="1339" y="1133"/>
                        <a:pt x="1440" y="1051"/>
                      </a:cubicBezTo>
                      <a:cubicBezTo>
                        <a:pt x="1541" y="968"/>
                        <a:pt x="1667" y="927"/>
                        <a:pt x="1817" y="927"/>
                      </a:cubicBezTo>
                      <a:cubicBezTo>
                        <a:pt x="2021" y="927"/>
                        <a:pt x="2172" y="998"/>
                        <a:pt x="2268" y="1140"/>
                      </a:cubicBezTo>
                      <a:cubicBezTo>
                        <a:pt x="2364" y="1281"/>
                        <a:pt x="2413" y="1477"/>
                        <a:pt x="2413" y="1727"/>
                      </a:cubicBezTo>
                      <a:lnTo>
                        <a:pt x="2413" y="3618"/>
                      </a:lnTo>
                      <a:lnTo>
                        <a:pt x="3587" y="3618"/>
                      </a:lnTo>
                      <a:lnTo>
                        <a:pt x="3587" y="1591"/>
                      </a:lnTo>
                      <a:cubicBezTo>
                        <a:pt x="3587" y="1070"/>
                        <a:pt x="3463" y="675"/>
                        <a:pt x="3216" y="40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Freeform 24"/>
                <p:cNvSpPr>
                  <a:spLocks/>
                </p:cNvSpPr>
                <p:nvPr/>
              </p:nvSpPr>
              <p:spPr bwMode="auto">
                <a:xfrm>
                  <a:off x="1553" y="351"/>
                  <a:ext cx="635" cy="586"/>
                </a:xfrm>
                <a:custGeom>
                  <a:avLst/>
                  <a:gdLst>
                    <a:gd name="T0" fmla="*/ 664 w 1323"/>
                    <a:gd name="T1" fmla="*/ 0 h 1221"/>
                    <a:gd name="T2" fmla="*/ 184 w 1323"/>
                    <a:gd name="T3" fmla="*/ 173 h 1221"/>
                    <a:gd name="T4" fmla="*/ 0 w 1323"/>
                    <a:gd name="T5" fmla="*/ 611 h 1221"/>
                    <a:gd name="T6" fmla="*/ 178 w 1323"/>
                    <a:gd name="T7" fmla="*/ 1046 h 1221"/>
                    <a:gd name="T8" fmla="*/ 650 w 1323"/>
                    <a:gd name="T9" fmla="*/ 1221 h 1221"/>
                    <a:gd name="T10" fmla="*/ 657 w 1323"/>
                    <a:gd name="T11" fmla="*/ 1221 h 1221"/>
                    <a:gd name="T12" fmla="*/ 1140 w 1323"/>
                    <a:gd name="T13" fmla="*/ 1046 h 1221"/>
                    <a:gd name="T14" fmla="*/ 1320 w 1323"/>
                    <a:gd name="T15" fmla="*/ 611 h 1221"/>
                    <a:gd name="T16" fmla="*/ 1138 w 1323"/>
                    <a:gd name="T17" fmla="*/ 173 h 1221"/>
                    <a:gd name="T18" fmla="*/ 664 w 1323"/>
                    <a:gd name="T19" fmla="*/ 0 h 1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3" h="1221">
                      <a:moveTo>
                        <a:pt x="664" y="0"/>
                      </a:moveTo>
                      <a:cubicBezTo>
                        <a:pt x="466" y="0"/>
                        <a:pt x="306" y="58"/>
                        <a:pt x="184" y="173"/>
                      </a:cubicBezTo>
                      <a:cubicBezTo>
                        <a:pt x="61" y="289"/>
                        <a:pt x="0" y="435"/>
                        <a:pt x="0" y="611"/>
                      </a:cubicBezTo>
                      <a:cubicBezTo>
                        <a:pt x="0" y="784"/>
                        <a:pt x="59" y="929"/>
                        <a:pt x="178" y="1046"/>
                      </a:cubicBezTo>
                      <a:cubicBezTo>
                        <a:pt x="297" y="1163"/>
                        <a:pt x="454" y="1221"/>
                        <a:pt x="650" y="1221"/>
                      </a:cubicBezTo>
                      <a:lnTo>
                        <a:pt x="657" y="1221"/>
                      </a:lnTo>
                      <a:cubicBezTo>
                        <a:pt x="857" y="1221"/>
                        <a:pt x="1018" y="1163"/>
                        <a:pt x="1140" y="1046"/>
                      </a:cubicBezTo>
                      <a:cubicBezTo>
                        <a:pt x="1263" y="929"/>
                        <a:pt x="1323" y="784"/>
                        <a:pt x="1320" y="611"/>
                      </a:cubicBezTo>
                      <a:cubicBezTo>
                        <a:pt x="1318" y="435"/>
                        <a:pt x="1257" y="289"/>
                        <a:pt x="1138" y="173"/>
                      </a:cubicBezTo>
                      <a:cubicBezTo>
                        <a:pt x="1020" y="58"/>
                        <a:pt x="861" y="0"/>
                        <a:pt x="66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55" name="Rectangle 54"/>
          <p:cNvSpPr/>
          <p:nvPr userDrawn="1"/>
        </p:nvSpPr>
        <p:spPr>
          <a:xfrm>
            <a:off x="2285206" y="525320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900" i="1" dirty="0">
                <a:solidFill>
                  <a:prstClr val="white"/>
                </a:solidFill>
              </a:rPr>
              <a:t>Ce document est la propriété de CS GROUP et est confidentiel.</a:t>
            </a:r>
          </a:p>
          <a:p>
            <a:pPr algn="ctr"/>
            <a:r>
              <a:rPr lang="fr-FR" sz="900" i="1" dirty="0">
                <a:solidFill>
                  <a:prstClr val="white"/>
                </a:solidFill>
              </a:rPr>
              <a:t>Il ne peut être ni reproduit, ni communiqué à un tiers sans autorisation écrite. </a:t>
            </a:r>
            <a:endParaRPr lang="fr-FR" sz="900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25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 userDrawn="1"/>
        </p:nvGrpSpPr>
        <p:grpSpPr>
          <a:xfrm>
            <a:off x="0" y="2122435"/>
            <a:ext cx="9144000" cy="4666939"/>
            <a:chOff x="628742" y="1442761"/>
            <a:chExt cx="9144000" cy="3500204"/>
          </a:xfrm>
        </p:grpSpPr>
        <p:pic>
          <p:nvPicPr>
            <p:cNvPr id="28" name="Image 2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742" y="1443311"/>
              <a:ext cx="9144000" cy="3499104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 userDrawn="1"/>
          </p:nvSpPr>
          <p:spPr>
            <a:xfrm>
              <a:off x="628743" y="1442761"/>
              <a:ext cx="9143999" cy="3500204"/>
            </a:xfrm>
            <a:prstGeom prst="rect">
              <a:avLst/>
            </a:prstGeom>
            <a:solidFill>
              <a:srgbClr val="076889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0" y="1"/>
            <a:ext cx="9144000" cy="82319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3044957"/>
            <a:ext cx="9144000" cy="1949015"/>
          </a:xfrm>
          <a:prstGeom prst="rect">
            <a:avLst/>
          </a:prstGeom>
          <a:solidFill>
            <a:srgbClr val="07688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30" name="Connecteur droit 29"/>
          <p:cNvCxnSpPr/>
          <p:nvPr userDrawn="1"/>
        </p:nvCxnSpPr>
        <p:spPr>
          <a:xfrm>
            <a:off x="532627" y="3584626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 userDrawn="1"/>
        </p:nvSpPr>
        <p:spPr>
          <a:xfrm>
            <a:off x="594948" y="3374218"/>
            <a:ext cx="482453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prstClr val="white"/>
                </a:solidFill>
                <a:cs typeface="Arial" panose="020B0604020202020204" pitchFamily="34" charset="0"/>
              </a:rPr>
              <a:t>CS GROUP</a:t>
            </a:r>
          </a:p>
          <a:p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22, AVENUE GALILÉE</a:t>
            </a:r>
          </a:p>
          <a:p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92350 – LE PLESSIS-ROBINSON</a:t>
            </a:r>
          </a:p>
          <a:p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TÉL : 01.41.28.40.00</a:t>
            </a:r>
          </a:p>
          <a:p>
            <a:endParaRPr lang="fr-FR" sz="900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1100" b="1" dirty="0">
                <a:solidFill>
                  <a:prstClr val="white"/>
                </a:solidFill>
                <a:cs typeface="Arial" panose="020B0604020202020204" pitchFamily="34" charset="0"/>
              </a:rPr>
              <a:t>www.csgroup.eu</a:t>
            </a:r>
          </a:p>
        </p:txBody>
      </p:sp>
      <p:pic>
        <p:nvPicPr>
          <p:cNvPr id="25" name="Picture 2" descr="d:\Users\smartins\Desktop\CHARTE CS GROUP\LOGOS_CS_FIL⁪IALES\PNG\PETITS\QUADRI\logo_cs_group_quadri_petit_png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343959"/>
            <a:ext cx="2638808" cy="16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 userDrawn="1"/>
        </p:nvSpPr>
        <p:spPr>
          <a:xfrm>
            <a:off x="0" y="6501341"/>
            <a:ext cx="9144000" cy="384043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7" name="ZoneTexte 26"/>
          <p:cNvSpPr txBox="1"/>
          <p:nvPr userDrawn="1"/>
        </p:nvSpPr>
        <p:spPr>
          <a:xfrm>
            <a:off x="2174796" y="6536527"/>
            <a:ext cx="482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prstClr val="white"/>
                </a:solidFill>
                <a:cs typeface="Arial" panose="020B0604020202020204" pitchFamily="34" charset="0"/>
              </a:rPr>
              <a:t>SYSTÈMES CRITIQUES INTELLIGENTS CYBERPROTÉGÉS</a:t>
            </a:r>
          </a:p>
        </p:txBody>
      </p:sp>
      <p:grpSp>
        <p:nvGrpSpPr>
          <p:cNvPr id="16" name="Groupe 15"/>
          <p:cNvGrpSpPr/>
          <p:nvPr userDrawn="1"/>
        </p:nvGrpSpPr>
        <p:grpSpPr>
          <a:xfrm>
            <a:off x="6919254" y="3672524"/>
            <a:ext cx="1687782" cy="672000"/>
            <a:chOff x="6919254" y="2524922"/>
            <a:chExt cx="1687782" cy="504000"/>
          </a:xfrm>
        </p:grpSpPr>
        <p:grpSp>
          <p:nvGrpSpPr>
            <p:cNvPr id="17" name="Groupe 16"/>
            <p:cNvGrpSpPr>
              <a:grpSpLocks noChangeAspect="1"/>
            </p:cNvGrpSpPr>
            <p:nvPr/>
          </p:nvGrpSpPr>
          <p:grpSpPr>
            <a:xfrm>
              <a:off x="7511326" y="2524922"/>
              <a:ext cx="478440" cy="478440"/>
              <a:chOff x="4787786" y="2787774"/>
              <a:chExt cx="771550" cy="771550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4787786" y="2787774"/>
                <a:ext cx="771550" cy="771550"/>
              </a:xfrm>
              <a:prstGeom prst="ellipse">
                <a:avLst/>
              </a:prstGeom>
              <a:solidFill>
                <a:srgbClr val="3B599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>
                <a:off x="5069854" y="2951252"/>
                <a:ext cx="207414" cy="444594"/>
              </a:xfrm>
              <a:custGeom>
                <a:avLst/>
                <a:gdLst>
                  <a:gd name="T0" fmla="*/ 1174 w 2058"/>
                  <a:gd name="T1" fmla="*/ 4410 h 4410"/>
                  <a:gd name="T2" fmla="*/ 1174 w 2058"/>
                  <a:gd name="T3" fmla="*/ 2202 h 4410"/>
                  <a:gd name="T4" fmla="*/ 1902 w 2058"/>
                  <a:gd name="T5" fmla="*/ 2202 h 4410"/>
                  <a:gd name="T6" fmla="*/ 2017 w 2058"/>
                  <a:gd name="T7" fmla="*/ 1470 h 4410"/>
                  <a:gd name="T8" fmla="*/ 1174 w 2058"/>
                  <a:gd name="T9" fmla="*/ 1470 h 4410"/>
                  <a:gd name="T10" fmla="*/ 1174 w 2058"/>
                  <a:gd name="T11" fmla="*/ 1104 h 4410"/>
                  <a:gd name="T12" fmla="*/ 1510 w 2058"/>
                  <a:gd name="T13" fmla="*/ 730 h 4410"/>
                  <a:gd name="T14" fmla="*/ 2058 w 2058"/>
                  <a:gd name="T15" fmla="*/ 730 h 4410"/>
                  <a:gd name="T16" fmla="*/ 2058 w 2058"/>
                  <a:gd name="T17" fmla="*/ 0 h 4410"/>
                  <a:gd name="T18" fmla="*/ 1280 w 2058"/>
                  <a:gd name="T19" fmla="*/ 0 h 4410"/>
                  <a:gd name="T20" fmla="*/ 448 w 2058"/>
                  <a:gd name="T21" fmla="*/ 1027 h 4410"/>
                  <a:gd name="T22" fmla="*/ 448 w 2058"/>
                  <a:gd name="T23" fmla="*/ 1470 h 4410"/>
                  <a:gd name="T24" fmla="*/ 0 w 2058"/>
                  <a:gd name="T25" fmla="*/ 1470 h 4410"/>
                  <a:gd name="T26" fmla="*/ 0 w 2058"/>
                  <a:gd name="T27" fmla="*/ 2202 h 4410"/>
                  <a:gd name="T28" fmla="*/ 448 w 2058"/>
                  <a:gd name="T29" fmla="*/ 2202 h 4410"/>
                  <a:gd name="T30" fmla="*/ 448 w 2058"/>
                  <a:gd name="T31" fmla="*/ 4410 h 4410"/>
                  <a:gd name="T32" fmla="*/ 1174 w 2058"/>
                  <a:gd name="T33" fmla="*/ 4410 h 4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58" h="4410">
                    <a:moveTo>
                      <a:pt x="1174" y="4410"/>
                    </a:moveTo>
                    <a:lnTo>
                      <a:pt x="1174" y="2202"/>
                    </a:lnTo>
                    <a:lnTo>
                      <a:pt x="1902" y="2202"/>
                    </a:lnTo>
                    <a:lnTo>
                      <a:pt x="2017" y="1470"/>
                    </a:lnTo>
                    <a:lnTo>
                      <a:pt x="1174" y="1470"/>
                    </a:lnTo>
                    <a:lnTo>
                      <a:pt x="1174" y="1104"/>
                    </a:lnTo>
                    <a:cubicBezTo>
                      <a:pt x="1174" y="913"/>
                      <a:pt x="1236" y="730"/>
                      <a:pt x="1510" y="730"/>
                    </a:cubicBezTo>
                    <a:lnTo>
                      <a:pt x="2058" y="730"/>
                    </a:lnTo>
                    <a:lnTo>
                      <a:pt x="2058" y="0"/>
                    </a:lnTo>
                    <a:lnTo>
                      <a:pt x="1280" y="0"/>
                    </a:lnTo>
                    <a:cubicBezTo>
                      <a:pt x="627" y="0"/>
                      <a:pt x="448" y="431"/>
                      <a:pt x="448" y="1027"/>
                    </a:cubicBezTo>
                    <a:lnTo>
                      <a:pt x="448" y="1470"/>
                    </a:lnTo>
                    <a:lnTo>
                      <a:pt x="0" y="1470"/>
                    </a:lnTo>
                    <a:lnTo>
                      <a:pt x="0" y="2202"/>
                    </a:lnTo>
                    <a:lnTo>
                      <a:pt x="448" y="2202"/>
                    </a:lnTo>
                    <a:lnTo>
                      <a:pt x="448" y="4410"/>
                    </a:lnTo>
                    <a:lnTo>
                      <a:pt x="1174" y="441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Groupe 17"/>
            <p:cNvGrpSpPr>
              <a:grpSpLocks noChangeAspect="1"/>
            </p:cNvGrpSpPr>
            <p:nvPr/>
          </p:nvGrpSpPr>
          <p:grpSpPr>
            <a:xfrm>
              <a:off x="8103038" y="2524922"/>
              <a:ext cx="503998" cy="504000"/>
              <a:chOff x="4273667" y="3255876"/>
              <a:chExt cx="775366" cy="775368"/>
            </a:xfrm>
          </p:grpSpPr>
          <p:pic>
            <p:nvPicPr>
              <p:cNvPr id="40" name="Image 3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7737" y="3259932"/>
                <a:ext cx="771284" cy="771312"/>
              </a:xfrm>
              <a:prstGeom prst="rect">
                <a:avLst/>
              </a:prstGeom>
            </p:spPr>
          </p:pic>
          <p:sp>
            <p:nvSpPr>
              <p:cNvPr id="41" name="Freeform 5"/>
              <p:cNvSpPr>
                <a:spLocks noChangeAspect="1" noEditPoints="1"/>
              </p:cNvSpPr>
              <p:nvPr/>
            </p:nvSpPr>
            <p:spPr bwMode="auto">
              <a:xfrm>
                <a:off x="4273667" y="3255876"/>
                <a:ext cx="775366" cy="775366"/>
              </a:xfrm>
              <a:custGeom>
                <a:avLst/>
                <a:gdLst>
                  <a:gd name="T0" fmla="*/ 7650 w 7650"/>
                  <a:gd name="T1" fmla="*/ 3825 h 7650"/>
                  <a:gd name="T2" fmla="*/ 3825 w 7650"/>
                  <a:gd name="T3" fmla="*/ 0 h 7650"/>
                  <a:gd name="T4" fmla="*/ 0 w 7650"/>
                  <a:gd name="T5" fmla="*/ 3825 h 7650"/>
                  <a:gd name="T6" fmla="*/ 3825 w 7650"/>
                  <a:gd name="T7" fmla="*/ 7650 h 7650"/>
                  <a:gd name="T8" fmla="*/ 7650 w 7650"/>
                  <a:gd name="T9" fmla="*/ 3825 h 7650"/>
                  <a:gd name="T10" fmla="*/ 348 w 7650"/>
                  <a:gd name="T11" fmla="*/ 3825 h 7650"/>
                  <a:gd name="T12" fmla="*/ 3825 w 7650"/>
                  <a:gd name="T13" fmla="*/ 348 h 7650"/>
                  <a:gd name="T14" fmla="*/ 7302 w 7650"/>
                  <a:gd name="T15" fmla="*/ 3825 h 7650"/>
                  <a:gd name="T16" fmla="*/ 3825 w 7650"/>
                  <a:gd name="T17" fmla="*/ 7302 h 7650"/>
                  <a:gd name="T18" fmla="*/ 348 w 7650"/>
                  <a:gd name="T19" fmla="*/ 3825 h 7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50" h="7650">
                    <a:moveTo>
                      <a:pt x="7650" y="3825"/>
                    </a:moveTo>
                    <a:cubicBezTo>
                      <a:pt x="7650" y="1713"/>
                      <a:pt x="5937" y="0"/>
                      <a:pt x="3825" y="0"/>
                    </a:cubicBezTo>
                    <a:cubicBezTo>
                      <a:pt x="1713" y="0"/>
                      <a:pt x="0" y="1713"/>
                      <a:pt x="0" y="3825"/>
                    </a:cubicBezTo>
                    <a:cubicBezTo>
                      <a:pt x="0" y="5937"/>
                      <a:pt x="1713" y="7650"/>
                      <a:pt x="3825" y="7650"/>
                    </a:cubicBezTo>
                    <a:cubicBezTo>
                      <a:pt x="5937" y="7650"/>
                      <a:pt x="7650" y="5937"/>
                      <a:pt x="7650" y="3825"/>
                    </a:cubicBezTo>
                    <a:close/>
                    <a:moveTo>
                      <a:pt x="348" y="3825"/>
                    </a:moveTo>
                    <a:cubicBezTo>
                      <a:pt x="348" y="1905"/>
                      <a:pt x="1905" y="348"/>
                      <a:pt x="3825" y="348"/>
                    </a:cubicBezTo>
                    <a:cubicBezTo>
                      <a:pt x="5746" y="348"/>
                      <a:pt x="7302" y="1905"/>
                      <a:pt x="7302" y="3825"/>
                    </a:cubicBezTo>
                    <a:cubicBezTo>
                      <a:pt x="7302" y="5746"/>
                      <a:pt x="5746" y="7302"/>
                      <a:pt x="3825" y="7302"/>
                    </a:cubicBezTo>
                    <a:cubicBezTo>
                      <a:pt x="1905" y="7302"/>
                      <a:pt x="348" y="5746"/>
                      <a:pt x="348" y="38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oupe 21"/>
            <p:cNvGrpSpPr/>
            <p:nvPr/>
          </p:nvGrpSpPr>
          <p:grpSpPr>
            <a:xfrm>
              <a:off x="6919254" y="2524922"/>
              <a:ext cx="478800" cy="478800"/>
              <a:chOff x="6919254" y="2537702"/>
              <a:chExt cx="478800" cy="478800"/>
            </a:xfrm>
          </p:grpSpPr>
          <p:sp>
            <p:nvSpPr>
              <p:cNvPr id="34" name="Ellipse 33"/>
              <p:cNvSpPr/>
              <p:nvPr/>
            </p:nvSpPr>
            <p:spPr>
              <a:xfrm>
                <a:off x="6919254" y="2537702"/>
                <a:ext cx="478800" cy="478800"/>
              </a:xfrm>
              <a:prstGeom prst="ellipse">
                <a:avLst/>
              </a:prstGeom>
              <a:solidFill>
                <a:srgbClr val="007AB9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Group 21"/>
              <p:cNvGrpSpPr>
                <a:grpSpLocks noChangeAspect="1"/>
              </p:cNvGrpSpPr>
              <p:nvPr/>
            </p:nvGrpSpPr>
            <p:grpSpPr bwMode="auto">
              <a:xfrm>
                <a:off x="7032654" y="2651102"/>
                <a:ext cx="252000" cy="252000"/>
                <a:chOff x="1553" y="293"/>
                <a:chExt cx="2654" cy="2654"/>
              </a:xfrm>
            </p:grpSpPr>
            <p:sp>
              <p:nvSpPr>
                <p:cNvPr id="36" name="AutoShape 2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553" y="293"/>
                  <a:ext cx="2654" cy="26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22"/>
                <p:cNvSpPr>
                  <a:spLocks noChangeArrowheads="1"/>
                </p:cNvSpPr>
                <p:nvPr/>
              </p:nvSpPr>
              <p:spPr bwMode="auto">
                <a:xfrm>
                  <a:off x="1586" y="1169"/>
                  <a:ext cx="565" cy="1698"/>
                </a:xfrm>
                <a:prstGeom prst="rect">
                  <a:avLst/>
                </a:prstGeom>
                <a:solidFill>
                  <a:schemeClr val="bg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23"/>
                <p:cNvSpPr>
                  <a:spLocks/>
                </p:cNvSpPr>
                <p:nvPr/>
              </p:nvSpPr>
              <p:spPr bwMode="auto">
                <a:xfrm>
                  <a:off x="2463" y="1129"/>
                  <a:ext cx="1722" cy="1738"/>
                </a:xfrm>
                <a:custGeom>
                  <a:avLst/>
                  <a:gdLst>
                    <a:gd name="T0" fmla="*/ 3216 w 3587"/>
                    <a:gd name="T1" fmla="*/ 405 h 3618"/>
                    <a:gd name="T2" fmla="*/ 2234 w 3587"/>
                    <a:gd name="T3" fmla="*/ 0 h 3618"/>
                    <a:gd name="T4" fmla="*/ 1825 w 3587"/>
                    <a:gd name="T5" fmla="*/ 55 h 3618"/>
                    <a:gd name="T6" fmla="*/ 1515 w 3587"/>
                    <a:gd name="T7" fmla="*/ 210 h 3618"/>
                    <a:gd name="T8" fmla="*/ 1313 w 3587"/>
                    <a:gd name="T9" fmla="*/ 396 h 3618"/>
                    <a:gd name="T10" fmla="*/ 1174 w 3587"/>
                    <a:gd name="T11" fmla="*/ 585 h 3618"/>
                    <a:gd name="T12" fmla="*/ 1174 w 3587"/>
                    <a:gd name="T13" fmla="*/ 82 h 3618"/>
                    <a:gd name="T14" fmla="*/ 0 w 3587"/>
                    <a:gd name="T15" fmla="*/ 82 h 3618"/>
                    <a:gd name="T16" fmla="*/ 4 w 3587"/>
                    <a:gd name="T17" fmla="*/ 253 h 3618"/>
                    <a:gd name="T18" fmla="*/ 7 w 3587"/>
                    <a:gd name="T19" fmla="*/ 1309 h 3618"/>
                    <a:gd name="T20" fmla="*/ 0 w 3587"/>
                    <a:gd name="T21" fmla="*/ 3618 h 3618"/>
                    <a:gd name="T22" fmla="*/ 1174 w 3587"/>
                    <a:gd name="T23" fmla="*/ 3618 h 3618"/>
                    <a:gd name="T24" fmla="*/ 1174 w 3587"/>
                    <a:gd name="T25" fmla="*/ 1645 h 3618"/>
                    <a:gd name="T26" fmla="*/ 1213 w 3587"/>
                    <a:gd name="T27" fmla="*/ 1356 h 3618"/>
                    <a:gd name="T28" fmla="*/ 1440 w 3587"/>
                    <a:gd name="T29" fmla="*/ 1051 h 3618"/>
                    <a:gd name="T30" fmla="*/ 1817 w 3587"/>
                    <a:gd name="T31" fmla="*/ 927 h 3618"/>
                    <a:gd name="T32" fmla="*/ 2268 w 3587"/>
                    <a:gd name="T33" fmla="*/ 1140 h 3618"/>
                    <a:gd name="T34" fmla="*/ 2413 w 3587"/>
                    <a:gd name="T35" fmla="*/ 1727 h 3618"/>
                    <a:gd name="T36" fmla="*/ 2413 w 3587"/>
                    <a:gd name="T37" fmla="*/ 3618 h 3618"/>
                    <a:gd name="T38" fmla="*/ 3587 w 3587"/>
                    <a:gd name="T39" fmla="*/ 3618 h 3618"/>
                    <a:gd name="T40" fmla="*/ 3587 w 3587"/>
                    <a:gd name="T41" fmla="*/ 1591 h 3618"/>
                    <a:gd name="T42" fmla="*/ 3216 w 3587"/>
                    <a:gd name="T43" fmla="*/ 405 h 3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587" h="3618">
                      <a:moveTo>
                        <a:pt x="3216" y="405"/>
                      </a:moveTo>
                      <a:cubicBezTo>
                        <a:pt x="2968" y="135"/>
                        <a:pt x="2641" y="0"/>
                        <a:pt x="2234" y="0"/>
                      </a:cubicBezTo>
                      <a:cubicBezTo>
                        <a:pt x="2084" y="0"/>
                        <a:pt x="1948" y="18"/>
                        <a:pt x="1825" y="55"/>
                      </a:cubicBezTo>
                      <a:cubicBezTo>
                        <a:pt x="1703" y="92"/>
                        <a:pt x="1599" y="144"/>
                        <a:pt x="1515" y="210"/>
                      </a:cubicBezTo>
                      <a:cubicBezTo>
                        <a:pt x="1431" y="277"/>
                        <a:pt x="1363" y="339"/>
                        <a:pt x="1313" y="396"/>
                      </a:cubicBezTo>
                      <a:cubicBezTo>
                        <a:pt x="1266" y="450"/>
                        <a:pt x="1219" y="513"/>
                        <a:pt x="1174" y="585"/>
                      </a:cubicBezTo>
                      <a:lnTo>
                        <a:pt x="1174" y="82"/>
                      </a:lnTo>
                      <a:lnTo>
                        <a:pt x="0" y="82"/>
                      </a:lnTo>
                      <a:lnTo>
                        <a:pt x="4" y="253"/>
                      </a:lnTo>
                      <a:cubicBezTo>
                        <a:pt x="6" y="367"/>
                        <a:pt x="7" y="719"/>
                        <a:pt x="7" y="1309"/>
                      </a:cubicBezTo>
                      <a:cubicBezTo>
                        <a:pt x="7" y="1899"/>
                        <a:pt x="5" y="2669"/>
                        <a:pt x="0" y="3618"/>
                      </a:cubicBezTo>
                      <a:lnTo>
                        <a:pt x="1174" y="3618"/>
                      </a:lnTo>
                      <a:lnTo>
                        <a:pt x="1174" y="1645"/>
                      </a:lnTo>
                      <a:cubicBezTo>
                        <a:pt x="1174" y="1523"/>
                        <a:pt x="1187" y="1427"/>
                        <a:pt x="1213" y="1356"/>
                      </a:cubicBezTo>
                      <a:cubicBezTo>
                        <a:pt x="1263" y="1234"/>
                        <a:pt x="1339" y="1133"/>
                        <a:pt x="1440" y="1051"/>
                      </a:cubicBezTo>
                      <a:cubicBezTo>
                        <a:pt x="1541" y="968"/>
                        <a:pt x="1667" y="927"/>
                        <a:pt x="1817" y="927"/>
                      </a:cubicBezTo>
                      <a:cubicBezTo>
                        <a:pt x="2021" y="927"/>
                        <a:pt x="2172" y="998"/>
                        <a:pt x="2268" y="1140"/>
                      </a:cubicBezTo>
                      <a:cubicBezTo>
                        <a:pt x="2364" y="1281"/>
                        <a:pt x="2413" y="1477"/>
                        <a:pt x="2413" y="1727"/>
                      </a:cubicBezTo>
                      <a:lnTo>
                        <a:pt x="2413" y="3618"/>
                      </a:lnTo>
                      <a:lnTo>
                        <a:pt x="3587" y="3618"/>
                      </a:lnTo>
                      <a:lnTo>
                        <a:pt x="3587" y="1591"/>
                      </a:lnTo>
                      <a:cubicBezTo>
                        <a:pt x="3587" y="1070"/>
                        <a:pt x="3463" y="675"/>
                        <a:pt x="3216" y="40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Freeform 24"/>
                <p:cNvSpPr>
                  <a:spLocks/>
                </p:cNvSpPr>
                <p:nvPr/>
              </p:nvSpPr>
              <p:spPr bwMode="auto">
                <a:xfrm>
                  <a:off x="1553" y="351"/>
                  <a:ext cx="635" cy="586"/>
                </a:xfrm>
                <a:custGeom>
                  <a:avLst/>
                  <a:gdLst>
                    <a:gd name="T0" fmla="*/ 664 w 1323"/>
                    <a:gd name="T1" fmla="*/ 0 h 1221"/>
                    <a:gd name="T2" fmla="*/ 184 w 1323"/>
                    <a:gd name="T3" fmla="*/ 173 h 1221"/>
                    <a:gd name="T4" fmla="*/ 0 w 1323"/>
                    <a:gd name="T5" fmla="*/ 611 h 1221"/>
                    <a:gd name="T6" fmla="*/ 178 w 1323"/>
                    <a:gd name="T7" fmla="*/ 1046 h 1221"/>
                    <a:gd name="T8" fmla="*/ 650 w 1323"/>
                    <a:gd name="T9" fmla="*/ 1221 h 1221"/>
                    <a:gd name="T10" fmla="*/ 657 w 1323"/>
                    <a:gd name="T11" fmla="*/ 1221 h 1221"/>
                    <a:gd name="T12" fmla="*/ 1140 w 1323"/>
                    <a:gd name="T13" fmla="*/ 1046 h 1221"/>
                    <a:gd name="T14" fmla="*/ 1320 w 1323"/>
                    <a:gd name="T15" fmla="*/ 611 h 1221"/>
                    <a:gd name="T16" fmla="*/ 1138 w 1323"/>
                    <a:gd name="T17" fmla="*/ 173 h 1221"/>
                    <a:gd name="T18" fmla="*/ 664 w 1323"/>
                    <a:gd name="T19" fmla="*/ 0 h 1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3" h="1221">
                      <a:moveTo>
                        <a:pt x="664" y="0"/>
                      </a:moveTo>
                      <a:cubicBezTo>
                        <a:pt x="466" y="0"/>
                        <a:pt x="306" y="58"/>
                        <a:pt x="184" y="173"/>
                      </a:cubicBezTo>
                      <a:cubicBezTo>
                        <a:pt x="61" y="289"/>
                        <a:pt x="0" y="435"/>
                        <a:pt x="0" y="611"/>
                      </a:cubicBezTo>
                      <a:cubicBezTo>
                        <a:pt x="0" y="784"/>
                        <a:pt x="59" y="929"/>
                        <a:pt x="178" y="1046"/>
                      </a:cubicBezTo>
                      <a:cubicBezTo>
                        <a:pt x="297" y="1163"/>
                        <a:pt x="454" y="1221"/>
                        <a:pt x="650" y="1221"/>
                      </a:cubicBezTo>
                      <a:lnTo>
                        <a:pt x="657" y="1221"/>
                      </a:lnTo>
                      <a:cubicBezTo>
                        <a:pt x="857" y="1221"/>
                        <a:pt x="1018" y="1163"/>
                        <a:pt x="1140" y="1046"/>
                      </a:cubicBezTo>
                      <a:cubicBezTo>
                        <a:pt x="1263" y="929"/>
                        <a:pt x="1323" y="784"/>
                        <a:pt x="1320" y="611"/>
                      </a:cubicBezTo>
                      <a:cubicBezTo>
                        <a:pt x="1318" y="435"/>
                        <a:pt x="1257" y="289"/>
                        <a:pt x="1138" y="173"/>
                      </a:cubicBezTo>
                      <a:cubicBezTo>
                        <a:pt x="1020" y="58"/>
                        <a:pt x="861" y="0"/>
                        <a:pt x="66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32" name="Rectangle 31"/>
          <p:cNvSpPr/>
          <p:nvPr userDrawn="1"/>
        </p:nvSpPr>
        <p:spPr>
          <a:xfrm>
            <a:off x="2285206" y="525320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900" i="1" dirty="0">
                <a:solidFill>
                  <a:prstClr val="white"/>
                </a:solidFill>
              </a:rPr>
              <a:t>Ce document est la propriété de CS GROUP et est confidentiel.</a:t>
            </a:r>
          </a:p>
          <a:p>
            <a:pPr algn="ctr"/>
            <a:r>
              <a:rPr lang="fr-FR" sz="900" i="1" dirty="0">
                <a:solidFill>
                  <a:prstClr val="white"/>
                </a:solidFill>
              </a:rPr>
              <a:t>Il ne peut être ni reproduit, ni communiqué à un tiers sans autorisation écrite. </a:t>
            </a:r>
            <a:endParaRPr lang="fr-FR" sz="900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9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01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04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9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59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04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4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473-CF1F-4331-AB48-DE9C05AE5F1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94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68473-CF1F-4331-AB48-DE9C05AE5F1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7F7A6-8EF1-4A60-B548-1AB029BEF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86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feo-toolbox.org/CookBook-develop/PythonAPI.html#mixed-in-memory-on-disk-connection" TargetMode="External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feo-toolbox.org/CookBook-7.2/C++/WriteAnApplication.html?highlight=application" TargetMode="External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.xml"/><Relationship Id="rId4" Type="http://schemas.openxmlformats.org/officeDocument/2006/relationships/hyperlink" Target="https://www.orfeo-toolbox.org/doxygen/classotb_1_1Wrapper_1_1Application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feo-toolbox.org/packages/doc/tests-rfc-52/cookbook-3b41671/OTB-Applications.html" TargetMode="External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-1" y="2188466"/>
            <a:ext cx="9144000" cy="4696919"/>
            <a:chOff x="-1" y="1641349"/>
            <a:chExt cx="9144000" cy="3522689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641349"/>
              <a:ext cx="9144000" cy="3522689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1" y="1641349"/>
              <a:ext cx="9143998" cy="3500204"/>
            </a:xfrm>
            <a:prstGeom prst="rect">
              <a:avLst/>
            </a:prstGeom>
            <a:solidFill>
              <a:srgbClr val="076889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0" y="3525011"/>
            <a:ext cx="9144000" cy="1824204"/>
          </a:xfrm>
          <a:prstGeom prst="rect">
            <a:avLst/>
          </a:prstGeom>
          <a:solidFill>
            <a:srgbClr val="07688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406987" y="4013251"/>
            <a:ext cx="0" cy="864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1"/>
          <p:cNvSpPr txBox="1">
            <a:spLocks/>
          </p:cNvSpPr>
          <p:nvPr/>
        </p:nvSpPr>
        <p:spPr>
          <a:xfrm>
            <a:off x="423148" y="3918360"/>
            <a:ext cx="7772400" cy="7502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i="0" kern="1200" cap="all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2000" dirty="0"/>
              <a:t>OTB Application </a:t>
            </a:r>
            <a:r>
              <a:rPr lang="fr-FR" sz="2000" dirty="0" err="1" smtClean="0"/>
              <a:t>framework</a:t>
            </a:r>
            <a:endParaRPr lang="fr-FR" sz="1000" dirty="0" smtClean="0"/>
          </a:p>
          <a:p>
            <a:pPr lvl="1"/>
            <a:r>
              <a:rPr lang="fr-FR" sz="1000" dirty="0" smtClean="0"/>
              <a:t>29 </a:t>
            </a:r>
            <a:r>
              <a:rPr lang="fr-FR" sz="1000" dirty="0" smtClean="0"/>
              <a:t>0ctobre 2020</a:t>
            </a:r>
            <a:endParaRPr lang="fr-FR" sz="1000" dirty="0"/>
          </a:p>
        </p:txBody>
      </p:sp>
      <p:sp>
        <p:nvSpPr>
          <p:cNvPr id="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Formation OTB/MAJA</a:t>
            </a:r>
            <a:endParaRPr lang="fr-FR" dirty="0">
              <a:solidFill>
                <a:srgbClr val="07688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01341"/>
            <a:ext cx="9144000" cy="384043"/>
          </a:xfrm>
          <a:prstGeom prst="rect">
            <a:avLst/>
          </a:prstGeom>
          <a:solidFill>
            <a:srgbClr val="076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174796" y="6536527"/>
            <a:ext cx="482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SYSTÈMES CRITIQUES INTELLIGENTS CYBERPROTÉGÉS</a:t>
            </a:r>
          </a:p>
        </p:txBody>
      </p:sp>
    </p:spTree>
    <p:extLst>
      <p:ext uri="{BB962C8B-B14F-4D97-AF65-F5344CB8AC3E}">
        <p14:creationId xmlns:p14="http://schemas.microsoft.com/office/powerpoint/2010/main" val="2643918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NumpyArray</a:t>
            </a:r>
            <a:r>
              <a:rPr lang="fr-FR" dirty="0" smtClean="0"/>
              <a:t> spécial OTB:</a:t>
            </a:r>
          </a:p>
          <a:p>
            <a:pPr lvl="1"/>
            <a:r>
              <a:rPr lang="fr-FR" dirty="0" err="1"/>
              <a:t>a</a:t>
            </a:r>
            <a:r>
              <a:rPr lang="fr-FR" dirty="0" err="1" smtClean="0"/>
              <a:t>pp.ExportImage</a:t>
            </a:r>
            <a:r>
              <a:rPr lang="fr-FR" dirty="0" smtClean="0"/>
              <a:t>(key)</a:t>
            </a:r>
          </a:p>
          <a:p>
            <a:pPr lvl="1"/>
            <a:r>
              <a:rPr lang="fr-FR" dirty="0" err="1" smtClean="0"/>
              <a:t>app.ImportImage</a:t>
            </a:r>
            <a:r>
              <a:rPr lang="fr-FR" dirty="0" smtClean="0"/>
              <a:t>(</a:t>
            </a:r>
            <a:r>
              <a:rPr lang="fr-FR" dirty="0" err="1" smtClean="0"/>
              <a:t>paramKey</a:t>
            </a:r>
            <a:r>
              <a:rPr lang="fr-FR" dirty="0" smtClean="0"/>
              <a:t>, </a:t>
            </a:r>
            <a:r>
              <a:rPr lang="fr-FR" dirty="0" err="1" smtClean="0"/>
              <a:t>pyImg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app.ImportVectorImage</a:t>
            </a:r>
            <a:r>
              <a:rPr lang="fr-FR" dirty="0" smtClean="0"/>
              <a:t>(</a:t>
            </a:r>
            <a:r>
              <a:rPr lang="fr-FR" dirty="0" err="1" smtClean="0"/>
              <a:t>paramKey</a:t>
            </a:r>
            <a:r>
              <a:rPr lang="fr-FR" dirty="0" smtClean="0"/>
              <a:t>, </a:t>
            </a:r>
            <a:r>
              <a:rPr lang="fr-FR" dirty="0" err="1" smtClean="0"/>
              <a:t>pyImg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smtClean="0"/>
              <a:t>Changement du type de pixel de sortie:</a:t>
            </a:r>
          </a:p>
          <a:p>
            <a:pPr lvl="1"/>
            <a:r>
              <a:rPr lang="fr-FR" dirty="0" err="1" smtClean="0"/>
              <a:t>app.SetParameterOutputImagePixelType</a:t>
            </a:r>
            <a:r>
              <a:rPr lang="fr-FR" dirty="0" smtClean="0"/>
              <a:t>(key, </a:t>
            </a:r>
            <a:r>
              <a:rPr lang="fr-FR" dirty="0" err="1" smtClean="0"/>
              <a:t>otbApplication.ImagePixelType</a:t>
            </a:r>
            <a:r>
              <a:rPr lang="fr-FR" dirty="0" smtClean="0"/>
              <a:t>_&lt;type&gt;)</a:t>
            </a:r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Setup des images 3/3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8127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Sans écriture des images ( récupération de la sortie en pointeur ou </a:t>
            </a:r>
            <a:r>
              <a:rPr lang="fr-FR" dirty="0" err="1" smtClean="0"/>
              <a:t>numpy</a:t>
            </a:r>
            <a:r>
              <a:rPr lang="fr-FR" dirty="0" smtClean="0"/>
              <a:t> ):</a:t>
            </a:r>
          </a:p>
          <a:p>
            <a:pPr lvl="1"/>
            <a:r>
              <a:rPr lang="fr-FR" dirty="0" err="1" smtClean="0"/>
              <a:t>app.Execute</a:t>
            </a:r>
            <a:r>
              <a:rPr lang="fr-FR" dirty="0" smtClean="0"/>
              <a:t>()</a:t>
            </a:r>
          </a:p>
          <a:p>
            <a:r>
              <a:rPr lang="fr-FR" dirty="0" smtClean="0"/>
              <a:t>Avec écritures des sorties sur disque:</a:t>
            </a:r>
          </a:p>
          <a:p>
            <a:pPr lvl="1"/>
            <a:r>
              <a:rPr lang="fr-FR" dirty="0" err="1" smtClean="0"/>
              <a:t>app.ExecuteAndWriteOutput</a:t>
            </a:r>
            <a:r>
              <a:rPr lang="fr-FR" dirty="0" smtClean="0"/>
              <a:t>()</a:t>
            </a:r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Execution</a:t>
            </a:r>
            <a:r>
              <a:rPr lang="fr-FR" dirty="0" smtClean="0"/>
              <a:t> de </a:t>
            </a:r>
            <a:r>
              <a:rPr lang="fr-FR" dirty="0" err="1" smtClean="0"/>
              <a:t>l’app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897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Type simple:</a:t>
            </a:r>
          </a:p>
          <a:p>
            <a:pPr lvl="1"/>
            <a:r>
              <a:rPr lang="fr-FR" dirty="0" err="1" smtClean="0"/>
              <a:t>GetParameter</a:t>
            </a:r>
            <a:r>
              <a:rPr lang="fr-FR" dirty="0" smtClean="0"/>
              <a:t>&lt;Type&gt;(key) :</a:t>
            </a:r>
          </a:p>
          <a:p>
            <a:pPr lvl="2"/>
            <a:r>
              <a:rPr lang="fr-FR" dirty="0" err="1" smtClean="0"/>
              <a:t>app.GetParameterFloat</a:t>
            </a:r>
            <a:r>
              <a:rPr lang="fr-FR" dirty="0" smtClean="0"/>
              <a:t>(« </a:t>
            </a:r>
            <a:r>
              <a:rPr lang="fr-FR" dirty="0" err="1" smtClean="0"/>
              <a:t>mean</a:t>
            </a:r>
            <a:r>
              <a:rPr lang="fr-FR" dirty="0" smtClean="0"/>
              <a:t> »)</a:t>
            </a:r>
          </a:p>
          <a:p>
            <a:pPr lvl="1"/>
            <a:r>
              <a:rPr lang="fr-FR" dirty="0" err="1" smtClean="0"/>
              <a:t>GetParameterAsString</a:t>
            </a:r>
            <a:r>
              <a:rPr lang="fr-FR" dirty="0" smtClean="0"/>
              <a:t> -&gt; </a:t>
            </a:r>
            <a:r>
              <a:rPr lang="fr-FR" dirty="0" err="1" smtClean="0"/>
              <a:t>Cast</a:t>
            </a:r>
            <a:endParaRPr lang="fr-FR" dirty="0" smtClean="0"/>
          </a:p>
          <a:p>
            <a:pPr lvl="1"/>
            <a:r>
              <a:rPr lang="fr-FR" dirty="0" err="1" smtClean="0"/>
              <a:t>GetParamaterValue</a:t>
            </a:r>
            <a:r>
              <a:rPr lang="fr-FR" dirty="0" smtClean="0"/>
              <a:t>(key)</a:t>
            </a:r>
          </a:p>
          <a:p>
            <a:r>
              <a:rPr lang="fr-FR" dirty="0" smtClean="0"/>
              <a:t>Images:</a:t>
            </a:r>
          </a:p>
          <a:p>
            <a:pPr lvl="1"/>
            <a:r>
              <a:rPr lang="fr-FR" dirty="0" smtClean="0"/>
              <a:t>Sur disque:</a:t>
            </a:r>
          </a:p>
          <a:p>
            <a:pPr lvl="2"/>
            <a:r>
              <a:rPr lang="fr-FR" dirty="0" err="1" smtClean="0"/>
              <a:t>app.GetParameterString</a:t>
            </a:r>
            <a:r>
              <a:rPr lang="fr-FR" dirty="0" smtClean="0"/>
              <a:t>(« key »)</a:t>
            </a:r>
          </a:p>
          <a:p>
            <a:pPr lvl="1"/>
            <a:r>
              <a:rPr lang="fr-FR" dirty="0" err="1" smtClean="0"/>
              <a:t>SwigPointer</a:t>
            </a:r>
            <a:r>
              <a:rPr lang="fr-FR" dirty="0" smtClean="0"/>
              <a:t>:</a:t>
            </a:r>
          </a:p>
          <a:p>
            <a:pPr lvl="2"/>
            <a:r>
              <a:rPr lang="fr-FR" dirty="0" err="1" smtClean="0"/>
              <a:t>app</a:t>
            </a:r>
            <a:r>
              <a:rPr lang="fr-FR" dirty="0" smtClean="0"/>
              <a:t>.</a:t>
            </a:r>
            <a:r>
              <a:rPr lang="fr-FR" dirty="0" smtClean="0"/>
              <a:t> </a:t>
            </a:r>
            <a:r>
              <a:rPr lang="fr-FR" dirty="0" err="1" smtClean="0"/>
              <a:t>GetParameterOutputImage</a:t>
            </a:r>
            <a:r>
              <a:rPr lang="fr-FR" dirty="0" smtClean="0"/>
              <a:t>(« key »)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Sorties 1/2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5141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NumpyArray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app.GetImageAsNumpyArray</a:t>
            </a:r>
            <a:r>
              <a:rPr lang="fr-FR" dirty="0" smtClean="0"/>
              <a:t>(key, </a:t>
            </a:r>
            <a:r>
              <a:rPr lang="fr-FR" dirty="0" err="1" smtClean="0"/>
              <a:t>dtype</a:t>
            </a:r>
            <a:r>
              <a:rPr lang="fr-FR" dirty="0" smtClean="0"/>
              <a:t> = </a:t>
            </a:r>
            <a:r>
              <a:rPr lang="fr-FR" dirty="0" err="1" smtClean="0"/>
              <a:t>float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app.GetVectorImageAsNumpyArray</a:t>
            </a:r>
            <a:r>
              <a:rPr lang="fr-FR" dirty="0" smtClean="0"/>
              <a:t>(key, </a:t>
            </a:r>
            <a:r>
              <a:rPr lang="fr-FR" dirty="0" err="1" smtClean="0"/>
              <a:t>dtype</a:t>
            </a:r>
            <a:r>
              <a:rPr lang="fr-FR" dirty="0" smtClean="0"/>
              <a:t> = </a:t>
            </a:r>
            <a:r>
              <a:rPr lang="fr-FR" dirty="0" err="1" smtClean="0"/>
              <a:t>float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NumpyArray</a:t>
            </a:r>
            <a:r>
              <a:rPr lang="fr-FR" dirty="0" smtClean="0"/>
              <a:t> spécial OTB:</a:t>
            </a:r>
          </a:p>
          <a:p>
            <a:pPr lvl="1"/>
            <a:r>
              <a:rPr lang="fr-FR" dirty="0" err="1" smtClean="0"/>
              <a:t>app.ExportImage</a:t>
            </a:r>
            <a:r>
              <a:rPr lang="fr-FR" dirty="0" smtClean="0"/>
              <a:t>(« key »)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Sorties 2/2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369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passage de Pointeur SWIG:</a:t>
            </a:r>
          </a:p>
          <a:p>
            <a:pPr lvl="1"/>
            <a:r>
              <a:rPr lang="fr-FR" dirty="0" smtClean="0"/>
              <a:t>app2.SetParameterInputImage(key, app1.</a:t>
            </a:r>
            <a:r>
              <a:rPr lang="fr-FR" dirty="0" smtClean="0"/>
              <a:t> </a:t>
            </a:r>
            <a:r>
              <a:rPr lang="fr-FR" dirty="0" err="1" smtClean="0"/>
              <a:t>GetParameterOutputImage</a:t>
            </a:r>
            <a:r>
              <a:rPr lang="fr-FR" dirty="0" smtClean="0"/>
              <a:t>(« key »)</a:t>
            </a:r>
            <a:r>
              <a:rPr lang="fr-FR" dirty="0" smtClean="0"/>
              <a:t>)</a:t>
            </a:r>
          </a:p>
          <a:p>
            <a:r>
              <a:rPr lang="fr-FR" dirty="0" smtClean="0"/>
              <a:t>Par l’API:</a:t>
            </a:r>
          </a:p>
          <a:p>
            <a:pPr lvl="1"/>
            <a:r>
              <a:rPr lang="fr-FR" dirty="0" smtClean="0">
                <a:hlinkClick r:id="rId3"/>
              </a:rPr>
              <a:t>https://www.orfeo-toolbox.org/CookBook-develop/PythonAPI.html#mixed-in-memory-on-disk-connection</a:t>
            </a:r>
            <a:endParaRPr lang="fr-FR" dirty="0" smtClean="0"/>
          </a:p>
          <a:p>
            <a:pPr lvl="1"/>
            <a:r>
              <a:rPr lang="fr-FR" dirty="0" smtClean="0"/>
              <a:t>app2.ConnectImage("in",app1, "out")</a:t>
            </a:r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Connection entre applis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7361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Ne pas garder de référence sur les sorties d’une application que l’ont veux détruire ensuite:</a:t>
            </a:r>
          </a:p>
          <a:p>
            <a:pPr lvl="1"/>
            <a:r>
              <a:rPr lang="fr-FR" dirty="0" err="1" smtClean="0"/>
              <a:t>copy.deepcopy</a:t>
            </a:r>
            <a:r>
              <a:rPr lang="fr-FR" dirty="0" smtClean="0"/>
              <a:t>(</a:t>
            </a:r>
            <a:r>
              <a:rPr lang="fr-FR" dirty="0" err="1" smtClean="0"/>
              <a:t>self.otb_app.GetParameterValue</a:t>
            </a:r>
            <a:r>
              <a:rPr lang="fr-FR" dirty="0" smtClean="0"/>
              <a:t>(</a:t>
            </a:r>
            <a:r>
              <a:rPr lang="fr-FR" dirty="0" err="1" smtClean="0"/>
              <a:t>param</a:t>
            </a:r>
            <a:r>
              <a:rPr lang="fr-FR" dirty="0" smtClean="0"/>
              <a:t>))</a:t>
            </a:r>
          </a:p>
          <a:p>
            <a:r>
              <a:rPr lang="fr-FR" dirty="0" smtClean="0"/>
              <a:t>Destructeur python:</a:t>
            </a:r>
          </a:p>
          <a:p>
            <a:pPr lvl="1"/>
            <a:r>
              <a:rPr lang="fr-FR" dirty="0" err="1" smtClean="0"/>
              <a:t>app.FreeRessources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del</a:t>
            </a:r>
            <a:r>
              <a:rPr lang="fr-FR" dirty="0" smtClean="0"/>
              <a:t>(</a:t>
            </a:r>
            <a:r>
              <a:rPr lang="fr-FR" dirty="0" err="1" smtClean="0"/>
              <a:t>app</a:t>
            </a:r>
            <a:r>
              <a:rPr lang="fr-FR" dirty="0" smtClean="0"/>
              <a:t>) -&gt; Appel le destructeur de l’OTB</a:t>
            </a:r>
          </a:p>
          <a:p>
            <a:pPr lvl="1"/>
            <a:r>
              <a:rPr lang="fr-FR" dirty="0" err="1" smtClean="0"/>
              <a:t>app</a:t>
            </a:r>
            <a:r>
              <a:rPr lang="fr-FR" dirty="0" smtClean="0"/>
              <a:t> = None -&gt; Permet le </a:t>
            </a:r>
            <a:r>
              <a:rPr lang="fr-FR" dirty="0" err="1" smtClean="0"/>
              <a:t>garbage</a:t>
            </a:r>
            <a:r>
              <a:rPr lang="fr-FR" dirty="0" smtClean="0"/>
              <a:t> </a:t>
            </a:r>
            <a:r>
              <a:rPr lang="fr-FR" dirty="0" err="1" smtClean="0"/>
              <a:t>collecting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Libération des ressources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9927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Bien garder une référence aux applications du pipeline, sinon le </a:t>
            </a:r>
            <a:r>
              <a:rPr lang="fr-FR" dirty="0" err="1" smtClean="0"/>
              <a:t>garbage</a:t>
            </a:r>
            <a:r>
              <a:rPr lang="fr-FR" dirty="0" smtClean="0"/>
              <a:t> collector va les détruire, sans libérer les ressources coté c++:</a:t>
            </a:r>
          </a:p>
          <a:p>
            <a:pPr lvl="1"/>
            <a:r>
              <a:rPr lang="fr-FR" dirty="0" smtClean="0"/>
              <a:t>Exemple </a:t>
            </a:r>
            <a:r>
              <a:rPr lang="fr-FR" dirty="0" err="1" smtClean="0"/>
              <a:t>maja_pipeline_manager</a:t>
            </a:r>
            <a:r>
              <a:rPr lang="fr-FR" dirty="0" smtClean="0"/>
              <a:t> qui conserve les entités.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Libération des ressources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48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/>
              <a:t>app</a:t>
            </a:r>
            <a:r>
              <a:rPr lang="fr-FR" sz="2400" dirty="0" smtClean="0"/>
              <a:t> = </a:t>
            </a:r>
            <a:r>
              <a:rPr lang="fr-FR" sz="2400" dirty="0" err="1" smtClean="0"/>
              <a:t>otb.Registry.CreateApplication</a:t>
            </a:r>
            <a:r>
              <a:rPr lang="fr-FR" sz="2400" dirty="0" smtClean="0"/>
              <a:t>("</a:t>
            </a:r>
            <a:r>
              <a:rPr lang="fr-FR" sz="2400" dirty="0" err="1" smtClean="0"/>
              <a:t>Smoothing</a:t>
            </a:r>
            <a:r>
              <a:rPr lang="fr-FR" sz="2400" dirty="0" smtClean="0"/>
              <a:t>")	</a:t>
            </a:r>
          </a:p>
          <a:p>
            <a:pPr marL="0" indent="0">
              <a:buNone/>
            </a:pPr>
            <a:r>
              <a:rPr lang="fr-FR" sz="2400" dirty="0" err="1" smtClean="0"/>
              <a:t>app.SetParameterString</a:t>
            </a:r>
            <a:r>
              <a:rPr lang="fr-FR" sz="2400" dirty="0" smtClean="0"/>
              <a:t>("out", "</a:t>
            </a:r>
            <a:r>
              <a:rPr lang="fr-FR" sz="2400" dirty="0" err="1" smtClean="0"/>
              <a:t>myOutput.tif</a:t>
            </a:r>
            <a:r>
              <a:rPr lang="fr-FR" sz="2400" dirty="0" smtClean="0"/>
              <a:t>")</a:t>
            </a:r>
          </a:p>
          <a:p>
            <a:pPr marL="0" indent="0">
              <a:buNone/>
            </a:pPr>
            <a:r>
              <a:rPr lang="fr-FR" sz="2400" dirty="0" err="1" smtClean="0"/>
              <a:t>app.SetParameterInt</a:t>
            </a:r>
            <a:r>
              <a:rPr lang="fr-FR" sz="2400" dirty="0" smtClean="0"/>
              <a:t>("type.mean.radius",4)	</a:t>
            </a:r>
          </a:p>
          <a:p>
            <a:pPr marL="0" indent="0">
              <a:buNone/>
            </a:pPr>
            <a:r>
              <a:rPr lang="fr-FR" sz="2400" dirty="0" err="1" smtClean="0"/>
              <a:t>prm</a:t>
            </a:r>
            <a:r>
              <a:rPr lang="fr-FR" sz="2400" dirty="0" smtClean="0"/>
              <a:t> = </a:t>
            </a:r>
            <a:r>
              <a:rPr lang="fr-FR" sz="2400" dirty="0" err="1" smtClean="0"/>
              <a:t>app.GetParameters</a:t>
            </a:r>
            <a:r>
              <a:rPr lang="fr-FR" sz="2400" dirty="0" smtClean="0"/>
              <a:t>()</a:t>
            </a:r>
          </a:p>
          <a:p>
            <a:pPr marL="0" indent="0">
              <a:buNone/>
            </a:pPr>
            <a:r>
              <a:rPr lang="fr-FR" sz="2400" dirty="0" err="1" smtClean="0"/>
              <a:t>prm</a:t>
            </a:r>
            <a:r>
              <a:rPr lang="fr-FR" sz="2400" dirty="0" smtClean="0"/>
              <a:t>["type"] = "</a:t>
            </a:r>
            <a:r>
              <a:rPr lang="fr-FR" sz="2400" dirty="0" err="1" smtClean="0"/>
              <a:t>anidif</a:t>
            </a:r>
            <a:r>
              <a:rPr lang="fr-FR" sz="2400" dirty="0" smtClean="0"/>
              <a:t>« </a:t>
            </a:r>
          </a:p>
          <a:p>
            <a:pPr marL="0" indent="0">
              <a:buNone/>
            </a:pPr>
            <a:r>
              <a:rPr lang="fr-FR" sz="2400" dirty="0" err="1" smtClean="0"/>
              <a:t>prm</a:t>
            </a:r>
            <a:r>
              <a:rPr lang="fr-FR" sz="2400" dirty="0" smtClean="0"/>
              <a:t>["</a:t>
            </a:r>
            <a:r>
              <a:rPr lang="fr-FR" sz="2400" dirty="0" err="1" smtClean="0"/>
              <a:t>type.anidif.nbiter</a:t>
            </a:r>
            <a:r>
              <a:rPr lang="fr-FR" sz="2400" dirty="0" smtClean="0"/>
              <a:t>"] = 12</a:t>
            </a:r>
          </a:p>
          <a:p>
            <a:pPr marL="0" indent="0">
              <a:buNone/>
            </a:pPr>
            <a:r>
              <a:rPr lang="fr-FR" sz="2400" dirty="0" err="1" smtClean="0"/>
              <a:t>prm</a:t>
            </a:r>
            <a:r>
              <a:rPr lang="fr-FR" sz="2400" dirty="0" smtClean="0"/>
              <a:t>["in"] = </a:t>
            </a:r>
            <a:r>
              <a:rPr lang="fr-FR" sz="2400" dirty="0" smtClean="0"/>
              <a:t>"</a:t>
            </a:r>
            <a:r>
              <a:rPr lang="fr-FR" sz="2400" dirty="0" err="1" smtClean="0"/>
              <a:t>myInput.tif</a:t>
            </a:r>
            <a:r>
              <a:rPr lang="fr-FR" sz="2400" dirty="0" smtClean="0"/>
              <a:t>"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err="1" smtClean="0"/>
              <a:t>app.SetParameters</a:t>
            </a:r>
            <a:r>
              <a:rPr lang="fr-FR" sz="2400" dirty="0" smtClean="0"/>
              <a:t>(</a:t>
            </a:r>
            <a:r>
              <a:rPr lang="fr-FR" sz="2400" dirty="0" err="1" smtClean="0"/>
              <a:t>prm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 err="1" smtClean="0"/>
              <a:t>app.ExecuteAndWriteOutput</a:t>
            </a:r>
            <a:r>
              <a:rPr lang="fr-FR" sz="2400" dirty="0" smtClean="0"/>
              <a:t>()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506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160827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331640" y="908720"/>
            <a:ext cx="7056784" cy="5367763"/>
          </a:xfrm>
          <a:prstGeom prst="rect">
            <a:avLst/>
          </a:prstGeom>
          <a:solidFill>
            <a:schemeClr val="bg1"/>
          </a:solidFill>
          <a:ln w="12700">
            <a:solidFill>
              <a:srgbClr val="0768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Créer rapidement des applications utilisant l’OTB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Création automatique d’une GUI sous QT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Création automatique d’une ligne de commande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Création automatique d’une API Python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85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hlinkClick r:id="rId3"/>
              </a:rPr>
              <a:t>https://www.orfeo-toolbox.org/CookBook-7.2/C++/WriteAnApplication.html?highlight=application</a:t>
            </a:r>
            <a:endParaRPr lang="fr-FR" dirty="0" smtClean="0"/>
          </a:p>
          <a:p>
            <a:r>
              <a:rPr lang="fr-FR" dirty="0" smtClean="0"/>
              <a:t>Crée une classe dérivant de </a:t>
            </a:r>
            <a:r>
              <a:rPr lang="fr-FR" dirty="0" err="1" smtClean="0">
                <a:hlinkClick r:id="rId4"/>
              </a:rPr>
              <a:t>otb</a:t>
            </a:r>
            <a:r>
              <a:rPr lang="fr-FR" dirty="0" smtClean="0">
                <a:hlinkClick r:id="rId4"/>
              </a:rPr>
              <a:t>::</a:t>
            </a:r>
            <a:r>
              <a:rPr lang="fr-FR" dirty="0" err="1" smtClean="0">
                <a:hlinkClick r:id="rId4"/>
              </a:rPr>
              <a:t>Wrapper</a:t>
            </a:r>
            <a:r>
              <a:rPr lang="fr-FR" dirty="0" smtClean="0">
                <a:hlinkClick r:id="rId4"/>
              </a:rPr>
              <a:t>::Application</a:t>
            </a:r>
            <a:endParaRPr lang="fr-FR" dirty="0" smtClean="0"/>
          </a:p>
          <a:p>
            <a:r>
              <a:rPr lang="fr-FR" dirty="0" smtClean="0"/>
              <a:t>3 méthode principales:</a:t>
            </a:r>
          </a:p>
          <a:p>
            <a:pPr lvl="1"/>
            <a:r>
              <a:rPr lang="fr-FR" dirty="0" err="1" smtClean="0"/>
              <a:t>DoInit</a:t>
            </a:r>
            <a:r>
              <a:rPr lang="fr-FR" dirty="0" smtClean="0"/>
              <a:t>() : définition des paramètres et sorties</a:t>
            </a:r>
          </a:p>
          <a:p>
            <a:pPr lvl="1"/>
            <a:r>
              <a:rPr lang="fr-FR" dirty="0" err="1" smtClean="0"/>
              <a:t>DoUpdateParameters</a:t>
            </a:r>
            <a:r>
              <a:rPr lang="fr-FR" dirty="0" smtClean="0"/>
              <a:t>(): mise à jour dynamique des paramètres</a:t>
            </a:r>
          </a:p>
          <a:p>
            <a:pPr lvl="1"/>
            <a:r>
              <a:rPr lang="fr-FR" dirty="0" err="1" smtClean="0"/>
              <a:t>DoExecute</a:t>
            </a:r>
            <a:r>
              <a:rPr lang="fr-FR" dirty="0" smtClean="0"/>
              <a:t>(): branchement du pipeline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386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hlinkClick r:id="rId3"/>
              </a:rPr>
              <a:t>https://www.orfeo-toolbox.org/packages/doc/tests-rfc-52/cookbook-3b41671/OTB-Applications.html</a:t>
            </a:r>
            <a:endParaRPr lang="fr-FR" dirty="0" smtClean="0"/>
          </a:p>
          <a:p>
            <a:r>
              <a:rPr lang="fr-FR" dirty="0" smtClean="0"/>
              <a:t>OTB_APPLICATION_PATH : pointe vers les répertoires des librairies </a:t>
            </a:r>
            <a:r>
              <a:rPr lang="fr-FR" dirty="0" err="1" smtClean="0"/>
              <a:t>otbapp</a:t>
            </a:r>
            <a:r>
              <a:rPr lang="fr-FR" dirty="0" smtClean="0"/>
              <a:t>_&lt;Nom&gt;.</a:t>
            </a:r>
            <a:r>
              <a:rPr lang="fr-FR" dirty="0" err="1" smtClean="0"/>
              <a:t>so</a:t>
            </a:r>
            <a:r>
              <a:rPr lang="fr-FR" dirty="0" smtClean="0"/>
              <a:t>, en séparant les répertoires par des « : »</a:t>
            </a:r>
          </a:p>
          <a:p>
            <a:r>
              <a:rPr lang="fr-FR" dirty="0" smtClean="0"/>
              <a:t>Ligne de commande:</a:t>
            </a:r>
          </a:p>
          <a:p>
            <a:pPr lvl="1"/>
            <a:r>
              <a:rPr lang="fr-FR" dirty="0" err="1" smtClean="0"/>
              <a:t>otbApplicationLauncherCommandLine</a:t>
            </a:r>
            <a:r>
              <a:rPr lang="fr-FR" dirty="0" smtClean="0"/>
              <a:t> </a:t>
            </a:r>
            <a:r>
              <a:rPr lang="fr-FR" dirty="0" err="1" smtClean="0"/>
              <a:t>module_name</a:t>
            </a:r>
            <a:r>
              <a:rPr lang="fr-FR" dirty="0" smtClean="0"/>
              <a:t> [MODULEPATH] [arguments]</a:t>
            </a:r>
          </a:p>
          <a:p>
            <a:r>
              <a:rPr lang="fr-FR" dirty="0" smtClean="0"/>
              <a:t>GUI (QT):</a:t>
            </a:r>
          </a:p>
          <a:p>
            <a:pPr lvl="1"/>
            <a:r>
              <a:rPr lang="fr-FR" dirty="0" err="1" smtClean="0"/>
              <a:t>otbApplicationLauncherQt</a:t>
            </a:r>
            <a:r>
              <a:rPr lang="fr-FR" dirty="0" smtClean="0"/>
              <a:t> </a:t>
            </a:r>
            <a:r>
              <a:rPr lang="fr-FR" dirty="0" err="1" smtClean="0"/>
              <a:t>module_name</a:t>
            </a:r>
            <a:r>
              <a:rPr lang="fr-FR" dirty="0" smtClean="0"/>
              <a:t> [MODULEPATH]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Lancer une 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2035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PYTHONPATH : doit contenir le chemin vers otbApplication.py (&lt;INSTALL&gt;/lib/</a:t>
            </a:r>
            <a:r>
              <a:rPr lang="fr-FR" dirty="0" err="1" smtClean="0"/>
              <a:t>otb</a:t>
            </a:r>
            <a:r>
              <a:rPr lang="fr-FR" dirty="0" smtClean="0"/>
              <a:t>/python3)</a:t>
            </a:r>
          </a:p>
          <a:p>
            <a:r>
              <a:rPr lang="fr-FR" dirty="0" err="1" smtClean="0"/>
              <a:t>Create</a:t>
            </a:r>
            <a:r>
              <a:rPr lang="fr-FR" dirty="0" smtClean="0"/>
              <a:t> an application: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Python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331640" y="3356992"/>
            <a:ext cx="684076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# The python module </a:t>
            </a:r>
            <a:r>
              <a:rPr lang="fr-FR" dirty="0" err="1" smtClean="0">
                <a:solidFill>
                  <a:srgbClr val="00B050"/>
                </a:solidFill>
              </a:rPr>
              <a:t>providing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access</a:t>
            </a:r>
            <a:r>
              <a:rPr lang="fr-FR" dirty="0" smtClean="0">
                <a:solidFill>
                  <a:srgbClr val="00B050"/>
                </a:solidFill>
              </a:rPr>
              <a:t> to OTB applications </a:t>
            </a:r>
            <a:r>
              <a:rPr lang="fr-FR" dirty="0" err="1" smtClean="0">
                <a:solidFill>
                  <a:srgbClr val="00B050"/>
                </a:solidFill>
              </a:rPr>
              <a:t>is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otbApplication</a:t>
            </a:r>
            <a:endParaRPr lang="fr-FR" dirty="0" smtClean="0">
              <a:solidFill>
                <a:srgbClr val="00B050"/>
              </a:solidFill>
            </a:endParaRPr>
          </a:p>
          <a:p>
            <a:r>
              <a:rPr lang="fr-FR" dirty="0" smtClean="0"/>
              <a:t>import </a:t>
            </a:r>
            <a:r>
              <a:rPr lang="fr-FR" dirty="0" err="1" smtClean="0"/>
              <a:t>otbApplication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>
                <a:solidFill>
                  <a:srgbClr val="00B050"/>
                </a:solidFill>
              </a:rPr>
              <a:t># </a:t>
            </a:r>
            <a:r>
              <a:rPr lang="fr-FR" dirty="0" err="1" smtClean="0">
                <a:solidFill>
                  <a:srgbClr val="00B050"/>
                </a:solidFill>
              </a:rPr>
              <a:t>otbApplication.Registry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can</a:t>
            </a:r>
            <a:r>
              <a:rPr lang="fr-FR" dirty="0" smtClean="0">
                <a:solidFill>
                  <a:srgbClr val="00B050"/>
                </a:solidFill>
              </a:rPr>
              <a:t> tell </a:t>
            </a:r>
            <a:r>
              <a:rPr lang="fr-FR" dirty="0" err="1" smtClean="0">
                <a:solidFill>
                  <a:srgbClr val="00B050"/>
                </a:solidFill>
              </a:rPr>
              <a:t>you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what</a:t>
            </a:r>
            <a:r>
              <a:rPr lang="fr-FR" dirty="0" smtClean="0">
                <a:solidFill>
                  <a:srgbClr val="00B050"/>
                </a:solidFill>
              </a:rPr>
              <a:t> application are </a:t>
            </a:r>
            <a:r>
              <a:rPr lang="fr-FR" dirty="0" err="1" smtClean="0">
                <a:solidFill>
                  <a:srgbClr val="00B050"/>
                </a:solidFill>
              </a:rPr>
              <a:t>available</a:t>
            </a:r>
            <a:endParaRPr lang="fr-FR" dirty="0" smtClean="0">
              <a:solidFill>
                <a:srgbClr val="00B050"/>
              </a:solidFill>
            </a:endParaRPr>
          </a:p>
          <a:p>
            <a:r>
              <a:rPr lang="fr-FR" dirty="0" err="1" smtClean="0"/>
              <a:t>print</a:t>
            </a:r>
            <a:r>
              <a:rPr lang="fr-FR" dirty="0" smtClean="0"/>
              <a:t> "</a:t>
            </a:r>
            <a:r>
              <a:rPr lang="fr-FR" dirty="0" err="1" smtClean="0"/>
              <a:t>Available</a:t>
            </a:r>
            <a:r>
              <a:rPr lang="fr-FR" dirty="0" smtClean="0"/>
              <a:t> applications : "</a:t>
            </a:r>
          </a:p>
          <a:p>
            <a:r>
              <a:rPr lang="fr-FR" dirty="0" err="1" smtClean="0"/>
              <a:t>print</a:t>
            </a:r>
            <a:r>
              <a:rPr lang="fr-FR" dirty="0" smtClean="0"/>
              <a:t> </a:t>
            </a:r>
            <a:r>
              <a:rPr lang="fr-FR" dirty="0" err="1" smtClean="0"/>
              <a:t>str</a:t>
            </a:r>
            <a:r>
              <a:rPr lang="fr-FR" dirty="0" smtClean="0"/>
              <a:t>( </a:t>
            </a:r>
            <a:r>
              <a:rPr lang="fr-FR" dirty="0" err="1" smtClean="0"/>
              <a:t>otbApplication.Registry.GetAvailableApplications</a:t>
            </a:r>
            <a:r>
              <a:rPr lang="fr-FR" dirty="0" smtClean="0"/>
              <a:t>() )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rgbClr val="00B050"/>
                </a:solidFill>
              </a:rPr>
              <a:t># </a:t>
            </a:r>
            <a:r>
              <a:rPr lang="fr-FR" dirty="0" err="1" smtClean="0">
                <a:solidFill>
                  <a:srgbClr val="00B050"/>
                </a:solidFill>
              </a:rPr>
              <a:t>Let's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create</a:t>
            </a:r>
            <a:r>
              <a:rPr lang="fr-FR" dirty="0" smtClean="0">
                <a:solidFill>
                  <a:srgbClr val="00B050"/>
                </a:solidFill>
              </a:rPr>
              <a:t> the application </a:t>
            </a:r>
            <a:r>
              <a:rPr lang="fr-FR" dirty="0" err="1" smtClean="0">
                <a:solidFill>
                  <a:srgbClr val="00B050"/>
                </a:solidFill>
              </a:rPr>
              <a:t>with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codename</a:t>
            </a:r>
            <a:r>
              <a:rPr lang="fr-FR" dirty="0" smtClean="0">
                <a:solidFill>
                  <a:srgbClr val="00B050"/>
                </a:solidFill>
              </a:rPr>
              <a:t> "</a:t>
            </a:r>
            <a:r>
              <a:rPr lang="fr-FR" dirty="0" err="1" smtClean="0">
                <a:solidFill>
                  <a:srgbClr val="00B050"/>
                </a:solidFill>
              </a:rPr>
              <a:t>Smoothing</a:t>
            </a:r>
            <a:r>
              <a:rPr lang="fr-FR" dirty="0" smtClean="0">
                <a:solidFill>
                  <a:srgbClr val="00B050"/>
                </a:solidFill>
              </a:rPr>
              <a:t>"</a:t>
            </a:r>
          </a:p>
          <a:p>
            <a:r>
              <a:rPr lang="fr-FR" dirty="0" err="1" smtClean="0"/>
              <a:t>app</a:t>
            </a:r>
            <a:r>
              <a:rPr lang="fr-FR" dirty="0" smtClean="0"/>
              <a:t> = </a:t>
            </a:r>
            <a:r>
              <a:rPr lang="fr-FR" dirty="0" err="1" smtClean="0"/>
              <a:t>otbApplication.Registry.CreateApplication</a:t>
            </a:r>
            <a:r>
              <a:rPr lang="fr-FR" dirty="0" smtClean="0"/>
              <a:t>("</a:t>
            </a:r>
            <a:r>
              <a:rPr lang="fr-FR" dirty="0" err="1" smtClean="0"/>
              <a:t>Smoothing</a:t>
            </a:r>
            <a:r>
              <a:rPr lang="fr-FR" dirty="0" smtClean="0"/>
              <a:t>")</a:t>
            </a:r>
          </a:p>
          <a:p>
            <a:r>
              <a:rPr lang="fr-FR" dirty="0" smtClean="0"/>
              <a:t>If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None:</a:t>
            </a:r>
          </a:p>
          <a:p>
            <a:r>
              <a:rPr lang="fr-FR" dirty="0"/>
              <a:t>	</a:t>
            </a:r>
            <a:r>
              <a:rPr lang="en-US" dirty="0" smtClean="0"/>
              <a:t>raise Exception("No app Smoothing found")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663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App.SetParameter</a:t>
            </a:r>
            <a:r>
              <a:rPr lang="fr-FR" dirty="0" smtClean="0"/>
              <a:t>&lt;Type&gt;(key, value)</a:t>
            </a:r>
          </a:p>
          <a:p>
            <a:r>
              <a:rPr lang="fr-FR" dirty="0" err="1" smtClean="0"/>
              <a:t>App.SetParameters</a:t>
            </a:r>
            <a:r>
              <a:rPr lang="fr-FR" dirty="0" smtClean="0"/>
              <a:t>(</a:t>
            </a:r>
            <a:r>
              <a:rPr lang="fr-FR" dirty="0" err="1" smtClean="0"/>
              <a:t>dictionary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App.GetParameterType</a:t>
            </a:r>
            <a:r>
              <a:rPr lang="fr-FR" dirty="0" smtClean="0"/>
              <a:t>(key)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Setup </a:t>
            </a:r>
            <a:r>
              <a:rPr lang="fr-FR" dirty="0" err="1" smtClean="0"/>
              <a:t>parameters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178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Plusieurs formats possible en python:</a:t>
            </a:r>
          </a:p>
          <a:p>
            <a:pPr lvl="1"/>
            <a:r>
              <a:rPr lang="fr-FR" dirty="0" smtClean="0"/>
              <a:t>Nom de fichier classique</a:t>
            </a:r>
          </a:p>
          <a:p>
            <a:pPr lvl="1"/>
            <a:r>
              <a:rPr lang="fr-FR" dirty="0" smtClean="0"/>
              <a:t>Pointeur </a:t>
            </a:r>
            <a:r>
              <a:rPr lang="fr-FR" dirty="0" err="1" smtClean="0"/>
              <a:t>Swig</a:t>
            </a:r>
            <a:endParaRPr lang="fr-FR" dirty="0" smtClean="0"/>
          </a:p>
          <a:p>
            <a:pPr lvl="1"/>
            <a:r>
              <a:rPr lang="fr-FR" dirty="0" smtClean="0"/>
              <a:t>Simple </a:t>
            </a:r>
            <a:r>
              <a:rPr lang="fr-FR" dirty="0" err="1" smtClean="0"/>
              <a:t>NumpyArray</a:t>
            </a:r>
            <a:r>
              <a:rPr lang="fr-FR" dirty="0" smtClean="0"/>
              <a:t> ( perte des géo infos)</a:t>
            </a:r>
          </a:p>
          <a:p>
            <a:pPr lvl="1"/>
            <a:r>
              <a:rPr lang="fr-FR" dirty="0" err="1" smtClean="0"/>
              <a:t>NumpyArray</a:t>
            </a:r>
            <a:r>
              <a:rPr lang="fr-FR" dirty="0" smtClean="0"/>
              <a:t> édulcoré avec dictionnaire contenant:</a:t>
            </a:r>
          </a:p>
          <a:p>
            <a:pPr lvl="2"/>
            <a:r>
              <a:rPr lang="fr-FR" dirty="0" err="1" smtClean="0"/>
              <a:t>Origin</a:t>
            </a:r>
            <a:endParaRPr lang="fr-FR" dirty="0" smtClean="0"/>
          </a:p>
          <a:p>
            <a:pPr lvl="2"/>
            <a:r>
              <a:rPr lang="fr-FR" dirty="0" err="1" smtClean="0"/>
              <a:t>Spacing</a:t>
            </a:r>
            <a:endParaRPr lang="fr-FR" dirty="0" smtClean="0"/>
          </a:p>
          <a:p>
            <a:pPr lvl="2"/>
            <a:r>
              <a:rPr lang="fr-FR" dirty="0" smtClean="0"/>
              <a:t>Size</a:t>
            </a:r>
          </a:p>
          <a:p>
            <a:pPr lvl="2"/>
            <a:r>
              <a:rPr lang="fr-FR" dirty="0" err="1" smtClean="0"/>
              <a:t>Region</a:t>
            </a:r>
            <a:r>
              <a:rPr lang="fr-FR" dirty="0" smtClean="0"/>
              <a:t> « </a:t>
            </a:r>
            <a:r>
              <a:rPr lang="fr-FR" dirty="0" err="1" smtClean="0"/>
              <a:t>RequestedRegion</a:t>
            </a:r>
            <a:r>
              <a:rPr lang="fr-FR" dirty="0" smtClean="0"/>
              <a:t> »</a:t>
            </a:r>
          </a:p>
          <a:p>
            <a:pPr lvl="2"/>
            <a:r>
              <a:rPr lang="fr-FR" dirty="0" err="1" smtClean="0"/>
              <a:t>MetadataDictionnary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des images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5850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Filename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app.SetParameterString</a:t>
            </a:r>
            <a:r>
              <a:rPr lang="fr-FR" dirty="0" smtClean="0"/>
              <a:t>(key, </a:t>
            </a:r>
            <a:r>
              <a:rPr lang="fr-FR" dirty="0" err="1" smtClean="0"/>
              <a:t>filename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app.AddParameterStringList</a:t>
            </a:r>
            <a:r>
              <a:rPr lang="fr-FR" dirty="0" smtClean="0"/>
              <a:t>(key, item)</a:t>
            </a:r>
          </a:p>
          <a:p>
            <a:r>
              <a:rPr lang="fr-FR" dirty="0" err="1" smtClean="0"/>
              <a:t>SwigPointer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if type(item).__</a:t>
            </a:r>
            <a:r>
              <a:rPr lang="fr-FR" dirty="0" err="1" smtClean="0"/>
              <a:t>name</a:t>
            </a:r>
            <a:r>
              <a:rPr lang="fr-FR" dirty="0" smtClean="0"/>
              <a:t>__ == "</a:t>
            </a:r>
            <a:r>
              <a:rPr lang="fr-FR" dirty="0" err="1" smtClean="0"/>
              <a:t>SwigPyObject</a:t>
            </a:r>
            <a:r>
              <a:rPr lang="fr-FR" dirty="0" smtClean="0"/>
              <a:t>« </a:t>
            </a:r>
          </a:p>
          <a:p>
            <a:pPr lvl="1"/>
            <a:r>
              <a:rPr lang="fr-FR" dirty="0" err="1" smtClean="0"/>
              <a:t>app.SetParameterInputImage</a:t>
            </a:r>
            <a:r>
              <a:rPr lang="fr-FR" dirty="0" smtClean="0"/>
              <a:t>(key, </a:t>
            </a:r>
            <a:r>
              <a:rPr lang="fr-FR" dirty="0" err="1" smtClean="0"/>
              <a:t>ptr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app.AddImageToParameterInputImageList</a:t>
            </a:r>
            <a:r>
              <a:rPr lang="fr-FR" dirty="0" smtClean="0"/>
              <a:t>(key, item)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Setup des images 1/3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876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NumpyArray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app.SetImageFromNumpyArray</a:t>
            </a:r>
            <a:r>
              <a:rPr lang="fr-FR" dirty="0" smtClean="0"/>
              <a:t>(</a:t>
            </a:r>
            <a:r>
              <a:rPr lang="fr-FR" dirty="0" err="1" smtClean="0"/>
              <a:t>paramKey</a:t>
            </a:r>
            <a:r>
              <a:rPr lang="fr-FR" dirty="0" smtClean="0"/>
              <a:t>, </a:t>
            </a:r>
            <a:r>
              <a:rPr lang="fr-FR" dirty="0" err="1" smtClean="0"/>
              <a:t>npArray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app.SetVectorImageFromNumpyArray</a:t>
            </a:r>
            <a:r>
              <a:rPr lang="fr-FR" dirty="0" smtClean="0"/>
              <a:t>(key, </a:t>
            </a:r>
            <a:r>
              <a:rPr lang="fr-FR" dirty="0" err="1" smtClean="0"/>
              <a:t>npArray</a:t>
            </a:r>
            <a:r>
              <a:rPr lang="fr-FR" dirty="0" smtClean="0"/>
              <a:t>)</a:t>
            </a:r>
          </a:p>
          <a:p>
            <a:r>
              <a:rPr lang="fr-FR" dirty="0" smtClean="0"/>
              <a:t>Besoin de </a:t>
            </a:r>
            <a:r>
              <a:rPr lang="fr-FR" dirty="0" err="1" smtClean="0"/>
              <a:t>re-définir</a:t>
            </a:r>
            <a:r>
              <a:rPr lang="fr-FR" dirty="0" smtClean="0"/>
              <a:t> les </a:t>
            </a:r>
            <a:r>
              <a:rPr lang="fr-FR" dirty="0" err="1" smtClean="0"/>
              <a:t>géoinfos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app.SetupImageInformation</a:t>
            </a:r>
            <a:r>
              <a:rPr lang="fr-FR" dirty="0" smtClean="0"/>
              <a:t>(</a:t>
            </a:r>
            <a:r>
              <a:rPr lang="fr-FR" dirty="0" err="1" smtClean="0"/>
              <a:t>img</a:t>
            </a:r>
            <a:r>
              <a:rPr lang="fr-FR" dirty="0" smtClean="0"/>
              <a:t>, </a:t>
            </a:r>
            <a:r>
              <a:rPr lang="fr-FR" dirty="0" err="1" smtClean="0"/>
              <a:t>origin</a:t>
            </a:r>
            <a:r>
              <a:rPr lang="fr-FR" dirty="0" smtClean="0"/>
              <a:t>, </a:t>
            </a:r>
            <a:r>
              <a:rPr lang="fr-FR" dirty="0" err="1" smtClean="0"/>
              <a:t>spacing</a:t>
            </a:r>
            <a:r>
              <a:rPr lang="fr-FR" dirty="0" smtClean="0"/>
              <a:t>, size, </a:t>
            </a:r>
            <a:r>
              <a:rPr lang="fr-FR" dirty="0" err="1" smtClean="0"/>
              <a:t>bufferRegion</a:t>
            </a:r>
            <a:r>
              <a:rPr lang="fr-FR" dirty="0" smtClean="0"/>
              <a:t>, </a:t>
            </a:r>
            <a:r>
              <a:rPr lang="fr-FR" dirty="0" err="1" smtClean="0"/>
              <a:t>metadata</a:t>
            </a:r>
            <a:r>
              <a:rPr lang="fr-FR" dirty="0" smtClean="0"/>
              <a:t>):</a:t>
            </a:r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Setup des images 2/3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434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474</Words>
  <Application>Microsoft Office PowerPoint</Application>
  <PresentationFormat>Affichage à l'écran (4:3)</PresentationFormat>
  <Paragraphs>123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Formation OTB/MAJA</vt:lpstr>
      <vt:lpstr>Principe</vt:lpstr>
      <vt:lpstr>Comment ?</vt:lpstr>
      <vt:lpstr>Lancer une application</vt:lpstr>
      <vt:lpstr>Binding Python</vt:lpstr>
      <vt:lpstr>Setup parameters</vt:lpstr>
      <vt:lpstr>Cas des images</vt:lpstr>
      <vt:lpstr>Setup des images 1/3</vt:lpstr>
      <vt:lpstr>Setup des images 2/3</vt:lpstr>
      <vt:lpstr>Setup des images 3/3</vt:lpstr>
      <vt:lpstr>Execution de l’app</vt:lpstr>
      <vt:lpstr>Sorties 1/2 </vt:lpstr>
      <vt:lpstr>Sorties 2/2</vt:lpstr>
      <vt:lpstr>Connection entre applis</vt:lpstr>
      <vt:lpstr>Libération des ressources</vt:lpstr>
      <vt:lpstr>Libération des ressources</vt:lpstr>
      <vt:lpstr>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OTB Application framework</dc:title>
  <dc:creator>ESQUIS Benjamin</dc:creator>
  <cp:lastModifiedBy>ESQUIS Benjamin</cp:lastModifiedBy>
  <cp:revision>25</cp:revision>
  <dcterms:created xsi:type="dcterms:W3CDTF">2020-10-29T06:46:09Z</dcterms:created>
  <dcterms:modified xsi:type="dcterms:W3CDTF">2020-10-29T11:01:18Z</dcterms:modified>
</cp:coreProperties>
</file>