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82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1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88" d="100"/>
          <a:sy n="88" d="100"/>
        </p:scale>
        <p:origin x="6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27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3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34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41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30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69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88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8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2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91CE-567A-4C75-8F46-961C37B3EF0D}" type="datetimeFigureOut">
              <a:rPr lang="es-CO" smtClean="0"/>
              <a:t>29/05/2018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D590-A9B7-46D9-B642-6D899AD5C1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36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arelbundock.github.io/Rdatasets/datasets.html" TargetMode="External"/><Relationship Id="rId2" Type="http://schemas.openxmlformats.org/officeDocument/2006/relationships/hyperlink" Target="https://stat.ethz.ch/R-manual/R-devel/library/datasets/html/00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5" y="-43544"/>
            <a:ext cx="12197955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89515" y="1328056"/>
            <a:ext cx="5405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  <a:latin typeface="TheSans 4-SemiLight" panose="02000403000000000003" pitchFamily="50" charset="0"/>
              </a:rPr>
              <a:t>Miguel Ángel Orjuela Rocha</a:t>
            </a:r>
            <a:endParaRPr lang="es-CO" sz="3200" b="1" dirty="0">
              <a:solidFill>
                <a:schemeClr val="bg1"/>
              </a:solidFill>
              <a:latin typeface="TheSans 4-SemiLight" panose="020004030000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nombrar</a:t>
            </a:r>
            <a:r>
              <a:rPr lang="en-US" dirty="0" smtClean="0"/>
              <a:t> variables</a:t>
            </a:r>
          </a:p>
          <a:p>
            <a:pPr marL="457200" lvl="1" indent="0">
              <a:buNone/>
            </a:pP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i_use_snake_case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otherPeopleUseCamelCase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some.people.use.periods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b="1" dirty="0" smtClean="0">
                <a:solidFill>
                  <a:srgbClr val="FF0000"/>
                </a:solidFill>
              </a:rPr>
              <a:t>Notas: </a:t>
            </a:r>
          </a:p>
          <a:p>
            <a:pPr marL="0" indent="0">
              <a:buNone/>
            </a:pPr>
            <a:r>
              <a:rPr lang="es-CO" dirty="0"/>
              <a:t>R</a:t>
            </a:r>
            <a:r>
              <a:rPr lang="es-CO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Reconoce</a:t>
            </a:r>
            <a:r>
              <a:rPr lang="en-US" dirty="0" smtClean="0"/>
              <a:t> </a:t>
            </a:r>
            <a:r>
              <a:rPr lang="en-US" dirty="0" err="1"/>
              <a:t>mayúsculas</a:t>
            </a:r>
            <a:r>
              <a:rPr lang="en-US" dirty="0"/>
              <a:t> de </a:t>
            </a:r>
            <a:r>
              <a:rPr lang="en-US" dirty="0" err="1"/>
              <a:t>minúsculas</a:t>
            </a:r>
            <a:endParaRPr lang="en-US" dirty="0"/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r_rocks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&lt;- 2 ^ 3</a:t>
            </a: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R_rock</a:t>
            </a:r>
            <a:endParaRPr lang="es-CO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r_rocks</a:t>
            </a:r>
            <a:endParaRPr lang="es-CO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400" dirty="0" smtClean="0"/>
              <a:t>R</a:t>
            </a:r>
            <a:r>
              <a:rPr lang="es-CO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sobreescribe</a:t>
            </a:r>
            <a:r>
              <a:rPr lang="en-US" sz="2400" dirty="0" smtClean="0"/>
              <a:t> variables</a:t>
            </a: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&lt;- 2 ^ 3</a:t>
            </a: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&lt;- 10</a:t>
            </a: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 marL="0" indent="0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incompletas</a:t>
            </a:r>
            <a:endParaRPr lang="en-US" dirty="0" smtClean="0"/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</a:t>
            </a:r>
          </a:p>
          <a:p>
            <a:pPr marL="0" indent="0">
              <a:buNone/>
            </a:pPr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expresiones</a:t>
            </a:r>
            <a:r>
              <a:rPr lang="en-US" dirty="0" smtClean="0"/>
              <a:t> (</a:t>
            </a:r>
            <a:r>
              <a:rPr lang="en-US" dirty="0" err="1" smtClean="0"/>
              <a:t>autoprint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2 + 2</a:t>
            </a: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&lt;- 5 </a:t>
            </a: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2412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Ver </a:t>
            </a:r>
            <a:r>
              <a:rPr lang="es-CO" dirty="0" smtClean="0"/>
              <a:t>objetos almacenados en memoria</a:t>
            </a:r>
            <a:endParaRPr lang="es-CO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/>
              <a:t>Ver contenido directorio actual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/>
              <a:t>Ver </a:t>
            </a:r>
            <a:r>
              <a:rPr lang="es-CO" dirty="0" smtClean="0"/>
              <a:t>la ruta del directorio de trabajo</a:t>
            </a:r>
            <a:endParaRPr lang="es-CO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/>
              <a:t>Cambiar dirección </a:t>
            </a:r>
            <a:r>
              <a:rPr lang="es-CO" dirty="0" smtClean="0"/>
              <a:t>de directorio de trabajo</a:t>
            </a:r>
            <a:endParaRPr lang="es-CO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("home/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45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Borrar un </a:t>
            </a:r>
            <a:r>
              <a:rPr lang="es-CO" dirty="0" smtClean="0"/>
              <a:t>objeto de la memoria</a:t>
            </a:r>
            <a:endParaRPr lang="es-CO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("objeto")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/>
              <a:t>Borrar todos los objetos </a:t>
            </a:r>
            <a:r>
              <a:rPr lang="es-CO" dirty="0" smtClean="0"/>
              <a:t>cargados en memoria</a:t>
            </a:r>
            <a:endParaRPr lang="es-CO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/>
              <a:t>Hacer comentarios…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# Este es un comentario</a:t>
            </a:r>
          </a:p>
          <a:p>
            <a:pPr marL="0" indent="0" algn="just">
              <a:buNone/>
            </a:pPr>
            <a:r>
              <a:rPr lang="es-CO" dirty="0"/>
              <a:t>Ejecutar </a:t>
            </a:r>
            <a:r>
              <a:rPr lang="es-CO" dirty="0" smtClean="0"/>
              <a:t>Script</a:t>
            </a:r>
            <a:endParaRPr lang="es-CO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Script.R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Llamar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nombre_funcion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(arg1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val1, arg2 = val2,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pPr marL="0" indent="0">
              <a:buNone/>
            </a:pP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 smtClean="0"/>
              <a:t>secuencia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(from = 1 ,to = 10)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(1, 10)</a:t>
            </a:r>
            <a:endParaRPr lang="es-CO" dirty="0" smtClean="0"/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FF0000"/>
                </a:solidFill>
              </a:rPr>
              <a:t>Notas: </a:t>
            </a:r>
          </a:p>
          <a:p>
            <a:pPr marL="0" indent="0" algn="just">
              <a:buNone/>
            </a:pPr>
            <a:r>
              <a:rPr lang="es-CO" dirty="0" smtClean="0"/>
              <a:t>Las </a:t>
            </a:r>
            <a:r>
              <a:rPr lang="es-CO" dirty="0"/>
              <a:t>funciones pueden escribirse en una única línea de comando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2+3; 3-2; 5*2; 15/3; 2^5; sin(1)</a:t>
            </a:r>
          </a:p>
          <a:p>
            <a:pPr marL="0" indent="0" algn="just">
              <a:buNone/>
            </a:pPr>
            <a:r>
              <a:rPr lang="en-US" dirty="0" err="1"/>
              <a:t>Ayuda</a:t>
            </a:r>
            <a:r>
              <a:rPr lang="en-US" dirty="0"/>
              <a:t> de la </a:t>
            </a:r>
            <a:r>
              <a:rPr lang="en-US" dirty="0" err="1"/>
              <a:t>función</a:t>
            </a:r>
            <a:r>
              <a:rPr lang="en-US" dirty="0"/>
              <a:t>: [F1]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3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 smtClean="0"/>
              <a:t>Exponentes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3^2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3^(1/2)</a:t>
            </a:r>
          </a:p>
          <a:p>
            <a:pPr marL="0" indent="0" algn="just">
              <a:buNone/>
            </a:pPr>
            <a:r>
              <a:rPr lang="es-CO" dirty="0" smtClean="0"/>
              <a:t>Constantes importantes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pi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00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/>
              <a:t>R tiene cinco clases de objetos básicos o "atómicos":</a:t>
            </a:r>
          </a:p>
          <a:p>
            <a:r>
              <a:rPr lang="en-US" dirty="0" smtClean="0"/>
              <a:t>character</a:t>
            </a:r>
            <a:endParaRPr lang="es-CO" dirty="0" smtClean="0"/>
          </a:p>
          <a:p>
            <a:r>
              <a:rPr lang="es-CO" dirty="0" smtClean="0"/>
              <a:t>numérico (números reales)</a:t>
            </a:r>
          </a:p>
          <a:p>
            <a:r>
              <a:rPr lang="es-CO" dirty="0" smtClean="0"/>
              <a:t>entero</a:t>
            </a:r>
          </a:p>
          <a:p>
            <a:r>
              <a:rPr lang="es-CO" dirty="0" smtClean="0"/>
              <a:t>complejo</a:t>
            </a:r>
          </a:p>
          <a:p>
            <a:r>
              <a:rPr lang="es-CO" dirty="0" smtClean="0"/>
              <a:t>lógico (verdadero / falso)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FF0000"/>
                </a:solidFill>
              </a:rPr>
              <a:t>Nota: </a:t>
            </a:r>
            <a:r>
              <a:rPr lang="es-CO" dirty="0" smtClean="0"/>
              <a:t>Se puede conocer la clase del objeto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CO" dirty="0" smtClean="0"/>
              <a:t> utilizando la función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83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4000" dirty="0"/>
              <a:t>R es un lenguaje basado en funciones (como otros software estadísticos, </a:t>
            </a:r>
            <a:r>
              <a:rPr lang="es-CO" sz="4000" dirty="0" err="1"/>
              <a:t>e.g</a:t>
            </a:r>
            <a:r>
              <a:rPr lang="es-CO" sz="4000" dirty="0"/>
              <a:t>., </a:t>
            </a:r>
            <a:r>
              <a:rPr lang="es-CO" sz="4000" dirty="0" err="1"/>
              <a:t>Stata</a:t>
            </a:r>
            <a:r>
              <a:rPr lang="es-CO" sz="4000" dirty="0"/>
              <a:t>, </a:t>
            </a:r>
            <a:r>
              <a:rPr lang="es-CO" sz="4000" dirty="0" err="1"/>
              <a:t>Eviews</a:t>
            </a:r>
            <a:r>
              <a:rPr lang="es-CO" sz="4000" dirty="0"/>
              <a:t>, </a:t>
            </a:r>
            <a:r>
              <a:rPr lang="es-CO" sz="4000" dirty="0" err="1"/>
              <a:t>etc</a:t>
            </a:r>
            <a:r>
              <a:rPr lang="es-CO" sz="4000" dirty="0"/>
              <a:t>), y por tanto cada función </a:t>
            </a:r>
            <a:r>
              <a:rPr lang="es-CO" sz="4000" dirty="0" smtClean="0"/>
              <a:t>debe estar identificada </a:t>
            </a:r>
            <a:r>
              <a:rPr lang="es-CO" sz="4000" dirty="0"/>
              <a:t>(nombrada) de manera </a:t>
            </a:r>
            <a:r>
              <a:rPr lang="es-CO" sz="4000" dirty="0" smtClean="0"/>
              <a:t>única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s-CO" sz="4000" dirty="0" smtClean="0"/>
              <a:t>Las funciones de R suelen estar definidas para una clase particular de objetos</a:t>
            </a:r>
          </a:p>
          <a:p>
            <a:pPr marL="0" indent="0" algn="ctr">
              <a:buNone/>
            </a:pP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8225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vectores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concatenándolos</a:t>
            </a:r>
            <a:r>
              <a:rPr lang="en-US" dirty="0" smtClean="0"/>
              <a:t> </a:t>
            </a:r>
            <a:r>
              <a:rPr lang="en-US" dirty="0" err="1" smtClean="0"/>
              <a:t>juntos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 smtClean="0"/>
              <a:t>El tipo más básico de objeto R es un vector. Un vector solo puede contener objetos de la misma clase.</a:t>
            </a: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c(0.5, 0.6) ## </a:t>
            </a:r>
            <a:r>
              <a:rPr lang="es-CO" dirty="0" smtClean="0"/>
              <a:t>numérico</a:t>
            </a:r>
            <a:endParaRPr lang="es-CO" dirty="0"/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c(TRUE, FALSE) ## </a:t>
            </a:r>
            <a:r>
              <a:rPr lang="es-CO" dirty="0" smtClean="0"/>
              <a:t>lógico</a:t>
            </a:r>
            <a:endParaRPr lang="es-CO" dirty="0"/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c(T, F) ## </a:t>
            </a:r>
            <a:r>
              <a:rPr lang="es-CO" dirty="0" smtClean="0"/>
              <a:t>lógico</a:t>
            </a:r>
            <a:endParaRPr lang="es-CO" dirty="0"/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c("a", "b", "c") ## </a:t>
            </a:r>
            <a:r>
              <a:rPr lang="es-CO" dirty="0" err="1" smtClean="0"/>
              <a:t>caracter</a:t>
            </a:r>
            <a:endParaRPr lang="es-CO" dirty="0"/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&lt;- 9:29 ## </a:t>
            </a:r>
            <a:r>
              <a:rPr lang="es-CO" dirty="0" smtClean="0"/>
              <a:t>entero</a:t>
            </a:r>
            <a:endParaRPr lang="es-CO" dirty="0"/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&lt;- c(1+0i, 2+4i) ## </a:t>
            </a:r>
            <a:r>
              <a:rPr lang="es-CO" dirty="0" smtClean="0"/>
              <a:t>complejo</a:t>
            </a:r>
            <a:endParaRPr lang="en-US" dirty="0" smtClean="0"/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FF0000"/>
                </a:solidFill>
              </a:rPr>
              <a:t>Nota: </a:t>
            </a:r>
            <a:r>
              <a:rPr lang="es-CO" dirty="0" smtClean="0"/>
              <a:t>Se puede conocer la clase del objeto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CO" dirty="0" smtClean="0"/>
              <a:t> utilizando la función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3099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CO" dirty="0"/>
              <a:t>Suma y media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sum(c(1,3,-2))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mean(c(1,3,-2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/>
              <a:t>Varianza y desviación </a:t>
            </a:r>
            <a:r>
              <a:rPr lang="es-CO" dirty="0" err="1"/>
              <a:t>estandar</a:t>
            </a:r>
            <a:endParaRPr lang="es-CO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(c(1,3,-2))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(c(1,3,-2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err="1"/>
              <a:t>Minimo</a:t>
            </a:r>
            <a:r>
              <a:rPr lang="es-CO" dirty="0"/>
              <a:t> y máximo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min(c(1,3,-2))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(c(1,3,-2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b="1" dirty="0">
                <a:solidFill>
                  <a:srgbClr val="FF0000"/>
                </a:solidFill>
              </a:rPr>
              <a:t>Nota: </a:t>
            </a:r>
            <a:endParaRPr lang="es-CO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dirty="0" smtClean="0"/>
              <a:t>Se </a:t>
            </a:r>
            <a:r>
              <a:rPr lang="es-CO" dirty="0"/>
              <a:t>puede ahorrar sintaxis definiendo, </a:t>
            </a:r>
            <a:r>
              <a:rPr lang="es-CO" dirty="0" err="1"/>
              <a:t>e.g</a:t>
            </a:r>
            <a:r>
              <a:rPr lang="es-CO" dirty="0"/>
              <a:t>.,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c(1,3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,-2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Temas</a:t>
            </a:r>
            <a:endParaRPr lang="es-CO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noProof="0" dirty="0" smtClean="0"/>
              <a:t>Historia y descripción general de R</a:t>
            </a:r>
          </a:p>
          <a:p>
            <a:pPr lvl="1"/>
            <a:r>
              <a:rPr lang="es-CO" noProof="0" dirty="0" smtClean="0"/>
              <a:t>¿Qué es S?</a:t>
            </a:r>
          </a:p>
          <a:p>
            <a:pPr lvl="1"/>
            <a:r>
              <a:rPr lang="es-CO" noProof="0" dirty="0" smtClean="0"/>
              <a:t>¿Qué es R?</a:t>
            </a:r>
          </a:p>
          <a:p>
            <a:pPr lvl="1"/>
            <a:r>
              <a:rPr lang="es-CO" noProof="0" dirty="0" smtClean="0"/>
              <a:t>Filosofía y características</a:t>
            </a:r>
          </a:p>
          <a:p>
            <a:pPr lvl="1"/>
            <a:r>
              <a:rPr lang="es-CO" noProof="0" dirty="0" smtClean="0"/>
              <a:t>Software libre</a:t>
            </a:r>
          </a:p>
          <a:p>
            <a:pPr lvl="1"/>
            <a:r>
              <a:rPr lang="es-CO" noProof="0" dirty="0" smtClean="0"/>
              <a:t>Diseño</a:t>
            </a:r>
          </a:p>
          <a:p>
            <a:pPr lvl="1"/>
            <a:r>
              <a:rPr lang="es-CO" noProof="0" dirty="0" smtClean="0"/>
              <a:t>Limitaciones</a:t>
            </a:r>
          </a:p>
          <a:p>
            <a:r>
              <a:rPr lang="es-CO" noProof="0" dirty="0" smtClean="0"/>
              <a:t>Inicializando R</a:t>
            </a:r>
          </a:p>
          <a:p>
            <a:pPr lvl="1"/>
            <a:r>
              <a:rPr lang="es-CO" noProof="0" dirty="0" smtClean="0"/>
              <a:t>Consola R</a:t>
            </a:r>
          </a:p>
          <a:p>
            <a:pPr lvl="1"/>
            <a:r>
              <a:rPr lang="es-CO" noProof="0" dirty="0" err="1" smtClean="0"/>
              <a:t>RStudio</a:t>
            </a:r>
            <a:endParaRPr lang="es-CO" noProof="0" dirty="0" smtClean="0"/>
          </a:p>
          <a:p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7714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c(1,3,4,6,8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 &lt;- c(2,3,5,7,9)</a:t>
            </a:r>
          </a:p>
          <a:p>
            <a:pPr marL="0" indent="0" algn="just">
              <a:buNone/>
            </a:pP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/>
              <a:t>Correlación y covarianza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/>
              <a:t>Combinación de columnas y filas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93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CO" dirty="0" smtClean="0"/>
              <a:t>Secuencias de números 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c(1:4); 3*c(1:4)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(-5,5,by=0.2)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=51,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=-5,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</a:p>
          <a:p>
            <a:pPr marL="0" indent="0" algn="just">
              <a:buNone/>
            </a:pPr>
            <a:r>
              <a:rPr lang="es-CO" dirty="0" smtClean="0"/>
              <a:t>Raíz cuadrada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(c(1:4))</a:t>
            </a:r>
          </a:p>
          <a:p>
            <a:pPr marL="0" indent="0" algn="just">
              <a:buNone/>
            </a:pPr>
            <a:r>
              <a:rPr lang="es-CO" dirty="0" smtClean="0"/>
              <a:t>Mediana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c(8.97, 10.06, 9.29, 7.44, 9.48)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median(x)</a:t>
            </a:r>
          </a:p>
          <a:p>
            <a:pPr marL="0" indent="0" algn="just">
              <a:buNone/>
            </a:pPr>
            <a:r>
              <a:rPr lang="es-CO" dirty="0" smtClean="0"/>
              <a:t>Producto de vectores elemento a elemento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c(1:4)*c(4:1)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Transformación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CO" dirty="0" smtClean="0"/>
              <a:t>numérico </a:t>
            </a:r>
            <a:r>
              <a:rPr lang="es-CO" dirty="0"/>
              <a:t>y</a:t>
            </a:r>
            <a:r>
              <a:rPr lang="es-CO" dirty="0" smtClean="0"/>
              <a:t> </a:t>
            </a:r>
            <a:r>
              <a:rPr lang="es-CO" dirty="0"/>
              <a:t>carácter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c(1,3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,-2)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is.numeric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x&lt;-c(”1”,”3”,”-2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is.character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endParaRPr lang="es-CO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b="1" dirty="0">
                <a:solidFill>
                  <a:srgbClr val="FF0000"/>
                </a:solidFill>
              </a:rPr>
              <a:t>Nota: </a:t>
            </a:r>
            <a:r>
              <a:rPr lang="es-CO" dirty="0"/>
              <a:t>Estas transformaciones también pueden aplicarse a grandes volúmenes de datos.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Transformación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Prueba</a:t>
            </a:r>
            <a:r>
              <a:rPr lang="en-US" sz="2400" dirty="0"/>
              <a:t> 1</a:t>
            </a:r>
            <a:endParaRPr lang="es-CO" sz="2400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c(1,”a”,-2)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	</a:t>
            </a:r>
            <a:endParaRPr lang="es-CO" sz="2400" dirty="0"/>
          </a:p>
          <a:p>
            <a:pPr marL="0" indent="0" algn="just">
              <a:buNone/>
            </a:pPr>
            <a:r>
              <a:rPr lang="en-US" sz="2400" dirty="0" err="1"/>
              <a:t>Prueba</a:t>
            </a:r>
            <a:r>
              <a:rPr lang="en-US" sz="2400" dirty="0"/>
              <a:t> 2</a:t>
            </a:r>
            <a:endParaRPr lang="es-CO" sz="2400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&lt;- 1:10&lt;5 #</a:t>
            </a:r>
            <a:r>
              <a:rPr lang="es-CO" sz="2400" dirty="0" smtClean="0"/>
              <a:t>Conjunto </a:t>
            </a:r>
            <a:r>
              <a:rPr lang="es-CO" sz="2400" dirty="0"/>
              <a:t>de valores lógicos 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is.character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019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 smtClean="0"/>
              <a:t>Matrices</a:t>
            </a:r>
          </a:p>
          <a:p>
            <a:pPr marL="0" indent="0" algn="just">
              <a:buNone/>
            </a:pPr>
            <a:r>
              <a:rPr lang="en-US" sz="2900" dirty="0"/>
              <a:t>Son </a:t>
            </a:r>
            <a:r>
              <a:rPr lang="en-US" sz="2900" dirty="0" err="1"/>
              <a:t>vectores</a:t>
            </a:r>
            <a:r>
              <a:rPr lang="en-US" sz="2900" dirty="0"/>
              <a:t> con </a:t>
            </a:r>
            <a:r>
              <a:rPr lang="en-US" sz="2900" dirty="0" err="1"/>
              <a:t>atributos</a:t>
            </a:r>
            <a:r>
              <a:rPr lang="en-US" sz="2900" dirty="0"/>
              <a:t> de dimension (</a:t>
            </a:r>
            <a:r>
              <a:rPr lang="en-US" sz="2900" dirty="0" err="1"/>
              <a:t>número</a:t>
            </a:r>
            <a:r>
              <a:rPr lang="en-US" sz="2900" dirty="0"/>
              <a:t> de </a:t>
            </a:r>
            <a:r>
              <a:rPr lang="en-US" sz="2900" dirty="0" err="1"/>
              <a:t>filas</a:t>
            </a:r>
            <a:r>
              <a:rPr lang="en-US" sz="2900" dirty="0"/>
              <a:t> y </a:t>
            </a:r>
            <a:r>
              <a:rPr lang="en-US" sz="2900" dirty="0" err="1"/>
              <a:t>columnas</a:t>
            </a:r>
            <a:r>
              <a:rPr lang="en-US" sz="2900" dirty="0"/>
              <a:t>)</a:t>
            </a:r>
          </a:p>
          <a:p>
            <a:pPr marL="0" indent="0">
              <a:buNone/>
            </a:pPr>
            <a:r>
              <a:rPr lang="es-C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s-C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s-C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s-C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s-C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pPr marL="0" indent="0">
              <a:buNone/>
            </a:pPr>
            <a:r>
              <a:rPr lang="es-C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None/>
            </a:pPr>
            <a:r>
              <a:rPr lang="es-CO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C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indent="0">
              <a:buNone/>
            </a:pPr>
            <a:r>
              <a:rPr lang="es-CO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s-CO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indent="0" algn="just">
              <a:buNone/>
            </a:pPr>
            <a:r>
              <a:rPr lang="es-CO" sz="3200" b="1" dirty="0" smtClean="0">
                <a:solidFill>
                  <a:srgbClr val="FF0000"/>
                </a:solidFill>
              </a:rPr>
              <a:t>Nota: </a:t>
            </a:r>
          </a:p>
          <a:p>
            <a:pPr marL="0" indent="0" algn="just">
              <a:buNone/>
            </a:pPr>
            <a:r>
              <a:rPr lang="es-C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s-CO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CO" sz="2900" dirty="0" smtClean="0"/>
              <a:t>muestra </a:t>
            </a:r>
            <a:r>
              <a:rPr lang="es-CO" sz="2900" dirty="0"/>
              <a:t>los atributos de un objeto</a:t>
            </a:r>
          </a:p>
        </p:txBody>
      </p:sp>
    </p:spTree>
    <p:extLst>
      <p:ext uri="{BB962C8B-B14F-4D97-AF65-F5344CB8AC3E}">
        <p14:creationId xmlns:p14="http://schemas.microsoft.com/office/powerpoint/2010/main" val="1540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US" sz="7300" dirty="0" err="1"/>
              <a:t>Llenado</a:t>
            </a:r>
            <a:r>
              <a:rPr lang="en-US" sz="7300" dirty="0"/>
              <a:t> de matrices</a:t>
            </a:r>
          </a:p>
          <a:p>
            <a:pPr marL="0" indent="0">
              <a:buNone/>
            </a:pPr>
            <a:r>
              <a:rPr lang="es-CO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s-CO" sz="4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(1:6, </a:t>
            </a:r>
            <a:r>
              <a:rPr lang="es-CO" sz="4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s-CO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s-CO" sz="4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s-CO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pPr marL="0" indent="0">
              <a:buNone/>
            </a:pPr>
            <a:r>
              <a:rPr lang="es-CO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None/>
            </a:pPr>
            <a:r>
              <a:rPr lang="en-US" sz="7300" dirty="0" err="1"/>
              <a:t>Agregandole</a:t>
            </a:r>
            <a:r>
              <a:rPr lang="en-US" sz="7300" dirty="0"/>
              <a:t> la dimension a un vector</a:t>
            </a:r>
          </a:p>
          <a:p>
            <a:pPr marL="0" indent="0">
              <a:buNone/>
            </a:pPr>
            <a:r>
              <a:rPr lang="es-CO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&lt;- 1:10</a:t>
            </a:r>
          </a:p>
          <a:p>
            <a:pPr marL="0" indent="0">
              <a:buNone/>
            </a:pPr>
            <a:r>
              <a:rPr lang="es-CO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None/>
            </a:pPr>
            <a:r>
              <a:rPr lang="es-CO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4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CO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(m) &lt;- c(2, 5)</a:t>
            </a:r>
          </a:p>
          <a:p>
            <a:pPr marL="0" indent="0">
              <a:buNone/>
            </a:pPr>
            <a:r>
              <a:rPr lang="es-CO" sz="4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None/>
            </a:pPr>
            <a:r>
              <a:rPr lang="es-CO" sz="7300" dirty="0"/>
              <a:t>Combinación de columnas y filas</a:t>
            </a:r>
          </a:p>
          <a:p>
            <a:pPr marL="0" indent="0" algn="just">
              <a:buNone/>
            </a:pPr>
            <a:r>
              <a:rPr lang="es-CO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c(1,3,4,6,8)</a:t>
            </a:r>
          </a:p>
          <a:p>
            <a:pPr marL="0" indent="0" algn="just">
              <a:buNone/>
            </a:pPr>
            <a:r>
              <a:rPr lang="es-CO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 &lt;- c(2,3,5,7,9)</a:t>
            </a:r>
          </a:p>
          <a:p>
            <a:pPr marL="0" indent="0" algn="just">
              <a:buNone/>
            </a:pPr>
            <a:r>
              <a:rPr lang="es-CO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O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s-CO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07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Listas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Las listas son un tipo especial de vector que puede contener elementos de diferentes clases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C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</a:t>
            </a:r>
            <a:r>
              <a:rPr lang="es-C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(1, "a", TRUE, 1 + 4i)</a:t>
            </a:r>
          </a:p>
          <a:p>
            <a:pPr marL="0" indent="0">
              <a:buNone/>
            </a:pPr>
            <a:r>
              <a:rPr lang="es-C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</p:txBody>
      </p:sp>
    </p:spTree>
    <p:extLst>
      <p:ext uri="{BB962C8B-B14F-4D97-AF65-F5344CB8AC3E}">
        <p14:creationId xmlns:p14="http://schemas.microsoft.com/office/powerpoint/2010/main" val="22663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Factores</a:t>
            </a:r>
            <a:endParaRPr lang="en-US" dirty="0" smtClean="0"/>
          </a:p>
          <a:p>
            <a:pPr marL="0" indent="0">
              <a:buNone/>
            </a:pPr>
            <a:r>
              <a:rPr lang="es-ES" dirty="0" smtClean="0"/>
              <a:t>Los factores se usan para representar datos categóricos y pueden estar desordenados u ordenados</a:t>
            </a:r>
          </a:p>
          <a:p>
            <a:pPr marL="0" indent="0">
              <a:buNone/>
            </a:pPr>
            <a:r>
              <a:rPr lang="es-ES" dirty="0" smtClean="0"/>
              <a:t>Es como un vector de enteros donde cada entero tiene una etiqueta</a:t>
            </a:r>
          </a:p>
          <a:p>
            <a:pPr marL="0" indent="0">
              <a:buNone/>
            </a:pPr>
            <a:r>
              <a:rPr lang="es-ES" dirty="0" smtClean="0"/>
              <a:t>Importantes en modelos estadísticos y son usados especialmente por funciones de modelos como </a:t>
            </a:r>
            <a:r>
              <a:rPr lang="es-E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lm() </a:t>
            </a:r>
            <a:r>
              <a:rPr lang="es-ES" dirty="0" smtClean="0"/>
              <a:t>y </a:t>
            </a:r>
            <a:r>
              <a:rPr lang="es-E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s-E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factor(c("yes", "yes", "no", "yes", "no"))</a:t>
            </a:r>
          </a:p>
          <a:p>
            <a:pPr marL="0" indent="0">
              <a:buNone/>
            </a:pPr>
            <a:endParaRPr lang="es-CO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factor(c("yes", "yes", "no", "yes", "no"))</a:t>
            </a:r>
          </a:p>
          <a:p>
            <a:pPr marL="0" indent="0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R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los </a:t>
            </a:r>
            <a:r>
              <a:rPr lang="en-US" dirty="0" err="1"/>
              <a:t>factores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unclass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Base de datos </a:t>
            </a:r>
            <a:r>
              <a:rPr lang="es-CO" dirty="0" smtClean="0"/>
              <a:t>(data </a:t>
            </a:r>
            <a:r>
              <a:rPr lang="es-CO" dirty="0" err="1"/>
              <a:t>frame</a:t>
            </a:r>
            <a:r>
              <a:rPr lang="es-CO" dirty="0"/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c(1,3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,-2)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 &lt;- c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(”a”, ”a”, ”b”)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z &lt;-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  <a:p>
            <a:pPr marL="0" indent="0" algn="just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Temas</a:t>
            </a:r>
            <a:endParaRPr lang="es-CO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noProof="0" dirty="0" smtClean="0"/>
              <a:t>Componentes básicos de R</a:t>
            </a:r>
          </a:p>
          <a:p>
            <a:pPr lvl="1"/>
            <a:r>
              <a:rPr lang="es-CO" noProof="0" dirty="0" smtClean="0"/>
              <a:t>Ingresando expresiones</a:t>
            </a:r>
          </a:p>
          <a:p>
            <a:pPr lvl="1"/>
            <a:r>
              <a:rPr lang="es-CO" noProof="0" dirty="0" smtClean="0"/>
              <a:t>Evaluación de expresiones</a:t>
            </a:r>
          </a:p>
          <a:p>
            <a:pPr lvl="1"/>
            <a:r>
              <a:rPr lang="es-CO" noProof="0" dirty="0" smtClean="0"/>
              <a:t>Carga de librerías</a:t>
            </a:r>
          </a:p>
          <a:p>
            <a:pPr lvl="1"/>
            <a:r>
              <a:rPr lang="es-CO" noProof="0" dirty="0" smtClean="0"/>
              <a:t>Objetos de R</a:t>
            </a:r>
          </a:p>
          <a:p>
            <a:pPr lvl="2"/>
            <a:r>
              <a:rPr lang="es-CO" noProof="0" dirty="0" smtClean="0"/>
              <a:t>Clases atómicas de objetos</a:t>
            </a:r>
          </a:p>
          <a:p>
            <a:pPr lvl="2"/>
            <a:r>
              <a:rPr lang="es-CO" noProof="0" dirty="0" smtClean="0"/>
              <a:t>Vectores y listas</a:t>
            </a:r>
          </a:p>
          <a:p>
            <a:pPr lvl="1"/>
            <a:r>
              <a:rPr lang="es-CO" noProof="0" dirty="0" smtClean="0"/>
              <a:t>Números</a:t>
            </a:r>
          </a:p>
          <a:p>
            <a:pPr lvl="1"/>
            <a:r>
              <a:rPr lang="es-CO" noProof="0" dirty="0" smtClean="0"/>
              <a:t>Atributos de un objeto</a:t>
            </a:r>
          </a:p>
          <a:p>
            <a:pPr lvl="1"/>
            <a:r>
              <a:rPr lang="es-CO" noProof="0" dirty="0" smtClean="0"/>
              <a:t>Crear vectores</a:t>
            </a:r>
          </a:p>
          <a:p>
            <a:pPr lvl="1"/>
            <a:r>
              <a:rPr lang="es-CO" noProof="0" dirty="0" smtClean="0"/>
              <a:t>Mezclar objetos</a:t>
            </a:r>
          </a:p>
          <a:p>
            <a:pPr lvl="1"/>
            <a:r>
              <a:rPr lang="es-CO" noProof="0" dirty="0" smtClean="0"/>
              <a:t>Forzado (Coerción) de objetos</a:t>
            </a:r>
          </a:p>
          <a:p>
            <a:pPr lvl="1"/>
            <a:r>
              <a:rPr lang="es-CO" noProof="0" dirty="0" smtClean="0"/>
              <a:t>Matrices</a:t>
            </a:r>
          </a:p>
          <a:p>
            <a:pPr lvl="1"/>
            <a:r>
              <a:rPr lang="es-CO" noProof="0" dirty="0" smtClean="0"/>
              <a:t>Listas</a:t>
            </a:r>
          </a:p>
          <a:p>
            <a:pPr lvl="1"/>
            <a:r>
              <a:rPr lang="es-CO" noProof="0" dirty="0" smtClean="0"/>
              <a:t>Factores</a:t>
            </a:r>
          </a:p>
          <a:p>
            <a:pPr lvl="1"/>
            <a:r>
              <a:rPr lang="es-CO" noProof="0" dirty="0" smtClean="0"/>
              <a:t>Valores faltantes</a:t>
            </a:r>
          </a:p>
          <a:p>
            <a:pPr lvl="1"/>
            <a:r>
              <a:rPr lang="es-CO" noProof="0" dirty="0" smtClean="0"/>
              <a:t>Data </a:t>
            </a:r>
            <a:r>
              <a:rPr lang="es-CO" noProof="0" dirty="0" err="1" smtClean="0"/>
              <a:t>frames</a:t>
            </a:r>
            <a:endParaRPr lang="es-CO" noProof="0" dirty="0" smtClean="0"/>
          </a:p>
          <a:p>
            <a:pPr lvl="1"/>
            <a:r>
              <a:rPr lang="es-CO" noProof="0" dirty="0" smtClean="0"/>
              <a:t>Nombres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3657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CO" dirty="0"/>
              <a:t>Suma y media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sum(c(1,3,-2))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mean(c(1,3,-2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dirty="0"/>
              <a:t>Varianza y desviación </a:t>
            </a:r>
            <a:r>
              <a:rPr lang="es-CO" dirty="0" err="1"/>
              <a:t>estandar</a:t>
            </a:r>
            <a:endParaRPr lang="es-CO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(c(1,3,-2))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(c(1,3,-2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dirty="0" err="1"/>
              <a:t>Minimo</a:t>
            </a:r>
            <a:r>
              <a:rPr lang="es-CO" dirty="0"/>
              <a:t> y máximo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min(c(1,3,-2))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(c(1,3,-2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b="1" dirty="0">
                <a:solidFill>
                  <a:srgbClr val="FF0000"/>
                </a:solidFill>
              </a:rPr>
              <a:t>Nota: </a:t>
            </a:r>
            <a:endParaRPr lang="es-CO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dirty="0" smtClean="0"/>
              <a:t>Se </a:t>
            </a:r>
            <a:r>
              <a:rPr lang="es-CO" dirty="0"/>
              <a:t>puede ahorrar sintaxis definiendo, </a:t>
            </a:r>
            <a:r>
              <a:rPr lang="es-CO" dirty="0" err="1"/>
              <a:t>e.g</a:t>
            </a:r>
            <a:r>
              <a:rPr lang="es-CO" dirty="0"/>
              <a:t>.,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c(1,3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,-2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Funciones adaptables a objetos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CO" dirty="0"/>
              <a:t>Existen funciones que varían sus resultados dependiendo del tipo de objeto al que se aplica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Imprimir o </a:t>
            </a:r>
            <a:r>
              <a:rPr lang="es-CO" dirty="0" err="1"/>
              <a:t>mostar</a:t>
            </a:r>
            <a:endParaRPr lang="es-CO" dirty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x&lt;-c(1,3,-2)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y&lt;-c(”a”, ”a”, ”b”)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(paste(”el primer elemento de 	x  	es”, x[1]))</a:t>
            </a:r>
          </a:p>
          <a:p>
            <a:pPr marL="0" indent="0" algn="just">
              <a:buNone/>
            </a:pP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b="1" dirty="0">
                <a:solidFill>
                  <a:srgbClr val="FF0000"/>
                </a:solidFill>
              </a:rPr>
              <a:t>Nota: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paste </a:t>
            </a:r>
            <a:r>
              <a:rPr lang="es-CO" dirty="0"/>
              <a:t>es una función muy útil para la presentación de resultados y el estudio basado en textos.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1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Funciones adaptables a objetos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CO" dirty="0"/>
              <a:t>Resumen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x&lt;-c(1,3,-2)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y&lt;-factor(c(”a”, ”a”, ”b”))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Rango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 informa de manera explicita errores 	al aplicar funciones que no se adaptan a 	una clase particular de objeto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16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637305"/>
              </p:ext>
            </p:extLst>
          </p:nvPr>
        </p:nvGraphicFramePr>
        <p:xfrm>
          <a:off x="838200" y="1690688"/>
          <a:ext cx="10515600" cy="4652010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 smtClean="0">
                          <a:effectLst/>
                        </a:rPr>
                        <a:t>Operador</a:t>
                      </a:r>
                      <a:endParaRPr lang="es-CO" sz="24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 smtClean="0">
                          <a:effectLst/>
                        </a:rPr>
                        <a:t>Descripción</a:t>
                      </a:r>
                      <a:endParaRPr lang="es-CO" sz="24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>
                          <a:effectLst/>
                        </a:rPr>
                        <a:t>&lt;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 smtClean="0">
                          <a:effectLst/>
                        </a:rPr>
                        <a:t>menor</a:t>
                      </a:r>
                      <a:r>
                        <a:rPr lang="es-CO" sz="2400" baseline="0" dirty="0" smtClean="0">
                          <a:effectLst/>
                        </a:rPr>
                        <a:t> que</a:t>
                      </a:r>
                      <a:endParaRPr lang="es-CO" sz="24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>
                          <a:effectLst/>
                        </a:rPr>
                        <a:t>&lt;=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 smtClean="0">
                          <a:effectLst/>
                        </a:rPr>
                        <a:t>menor</a:t>
                      </a:r>
                      <a:r>
                        <a:rPr lang="en-US" sz="2400" dirty="0" smtClean="0">
                          <a:effectLst/>
                        </a:rPr>
                        <a:t> o </a:t>
                      </a:r>
                      <a:r>
                        <a:rPr lang="en-US" sz="2400" dirty="0" err="1" smtClean="0">
                          <a:effectLst/>
                        </a:rPr>
                        <a:t>igual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que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>
                          <a:effectLst/>
                        </a:rPr>
                        <a:t>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 smtClean="0">
                          <a:effectLst/>
                        </a:rPr>
                        <a:t>mayor que</a:t>
                      </a:r>
                      <a:endParaRPr lang="es-CO" sz="24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>
                          <a:effectLst/>
                        </a:rPr>
                        <a:t>&gt;=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mayor o </a:t>
                      </a:r>
                      <a:r>
                        <a:rPr lang="en-US" sz="2400" dirty="0" err="1" smtClean="0">
                          <a:effectLst/>
                        </a:rPr>
                        <a:t>igual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que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>
                          <a:effectLst/>
                        </a:rPr>
                        <a:t>==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 smtClean="0">
                          <a:effectLst/>
                        </a:rPr>
                        <a:t>exactamente igual a</a:t>
                      </a:r>
                      <a:endParaRPr lang="es-CO" sz="24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>
                          <a:effectLst/>
                        </a:rPr>
                        <a:t>!=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 smtClean="0">
                          <a:effectLst/>
                        </a:rPr>
                        <a:t>diferente a </a:t>
                      </a:r>
                      <a:endParaRPr lang="es-CO" sz="24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>
                          <a:effectLst/>
                        </a:rPr>
                        <a:t>!x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no</a:t>
                      </a:r>
                      <a:r>
                        <a:rPr lang="en-US" sz="2400" baseline="0" dirty="0" smtClean="0">
                          <a:effectLst/>
                        </a:rPr>
                        <a:t> x</a:t>
                      </a:r>
                      <a:endParaRPr lang="es-CO" sz="24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>
                          <a:effectLst/>
                        </a:rPr>
                        <a:t>x | y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>
                          <a:effectLst/>
                        </a:rPr>
                        <a:t>x </a:t>
                      </a:r>
                      <a:r>
                        <a:rPr lang="es-CO" sz="2400" dirty="0" smtClean="0">
                          <a:effectLst/>
                        </a:rPr>
                        <a:t>O </a:t>
                      </a:r>
                      <a:r>
                        <a:rPr lang="es-CO" sz="2400" dirty="0">
                          <a:effectLst/>
                        </a:rPr>
                        <a:t>y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>
                          <a:effectLst/>
                        </a:rPr>
                        <a:t>x &amp; y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dirty="0">
                          <a:effectLst/>
                        </a:rPr>
                        <a:t>x </a:t>
                      </a:r>
                      <a:r>
                        <a:rPr lang="es-CO" sz="2400" dirty="0" smtClean="0">
                          <a:effectLst/>
                        </a:rPr>
                        <a:t>Y </a:t>
                      </a:r>
                      <a:r>
                        <a:rPr lang="es-CO" sz="2400" dirty="0">
                          <a:effectLst/>
                        </a:rPr>
                        <a:t>y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>
                          <a:effectLst/>
                        </a:rPr>
                        <a:t>isTRUE(x)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 smtClean="0">
                          <a:effectLst/>
                        </a:rPr>
                        <a:t>prueba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si</a:t>
                      </a:r>
                      <a:r>
                        <a:rPr lang="en-US" sz="2400" dirty="0" smtClean="0">
                          <a:effectLst/>
                        </a:rPr>
                        <a:t> x </a:t>
                      </a:r>
                      <a:r>
                        <a:rPr lang="en-US" sz="2400" dirty="0" err="1" smtClean="0">
                          <a:effectLst/>
                        </a:rPr>
                        <a:t>es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cierto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dirty="0"/>
              <a:t>Ejemplo 1: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&lt;-y &lt;-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 y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&lt;= y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&gt; y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== y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!= y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/>
              <a:t>Ejemplo 2: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&lt;- 5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&lt;- 10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(x &lt; 10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 10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 10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 10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4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Adición de listas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x&lt;-1:3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y&lt;-101:103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Combinación por columnas y filas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z&lt;-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w&lt;-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rbing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z,z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23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en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dirty="0" smtClean="0">
                <a:hlinkClick r:id="rId2"/>
              </a:rPr>
              <a:t>https://stat.ethz.ch/R-manual/R-devel/library/datasets/html/00Index.html</a:t>
            </a:r>
            <a:endParaRPr lang="es-CO" dirty="0" smtClean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View(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[1:5]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Otras bases de datos disponibles: 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https://vincentarelbundock.github.io/Rdatasets/datasets.html</a:t>
            </a: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51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en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View(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	   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Ver nombre de las columnas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[1:10]    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Invocar una columna particular 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mtcars$am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==1] 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Cuál es el error?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mtcars$am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==1,]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mtcars$am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==1,2:5]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04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en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x&lt;-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mtcars$am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==1,]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Crear sub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x$hcyl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x$cyl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&gt;4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Crear nueva variable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x$hcyl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x$hcyl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x$hmpg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x$mpg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&gt;mean(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x$mpg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x$hmpg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&lt;-NULL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Borra una variable de la base de datos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31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dirty="0" smtClean="0"/>
              <a:t>Dimensión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dirty="0" err="1" smtClean="0"/>
              <a:t>Indices</a:t>
            </a:r>
            <a:r>
              <a:rPr lang="es-CO" dirty="0" smtClean="0"/>
              <a:t> (posiciones) y ordenamiento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Ordena los valores de la variable indicada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Encuentra los índices o posiciones del vector 	ordenado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83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Historia y descripción general de R</a:t>
            </a:r>
            <a:endParaRPr lang="es-CO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noProof="0" dirty="0" smtClean="0"/>
              <a:t>R es un dialecto de S</a:t>
            </a:r>
          </a:p>
          <a:p>
            <a:r>
              <a:rPr lang="es-CO" noProof="0" dirty="0" smtClean="0"/>
              <a:t>Creado en 1991 por Ross </a:t>
            </a:r>
            <a:r>
              <a:rPr lang="es-CO" noProof="0" dirty="0" err="1" smtClean="0"/>
              <a:t>Ihaka</a:t>
            </a:r>
            <a:r>
              <a:rPr lang="es-CO" noProof="0" dirty="0" smtClean="0"/>
              <a:t> y Robert Gentleman de la Universidad de Auckland (Nueva Zelanda)</a:t>
            </a:r>
          </a:p>
          <a:p>
            <a:r>
              <a:rPr lang="es-CO" noProof="0" dirty="0" smtClean="0"/>
              <a:t>Actualmente el R </a:t>
            </a:r>
            <a:r>
              <a:rPr lang="es-CO" noProof="0" dirty="0" err="1" smtClean="0"/>
              <a:t>Core</a:t>
            </a:r>
            <a:r>
              <a:rPr lang="es-CO" noProof="0" dirty="0" smtClean="0"/>
              <a:t> </a:t>
            </a:r>
            <a:r>
              <a:rPr lang="es-CO" noProof="0" dirty="0" err="1" smtClean="0"/>
              <a:t>Group</a:t>
            </a:r>
            <a:r>
              <a:rPr lang="es-CO" noProof="0" dirty="0" smtClean="0"/>
              <a:t> controla el código fuente: </a:t>
            </a:r>
            <a:r>
              <a:rPr lang="es-CO" noProof="0" dirty="0" smtClean="0">
                <a:hlinkClick r:id="rId2"/>
              </a:rPr>
              <a:t>http://www.r-project.org/</a:t>
            </a:r>
            <a:endParaRPr lang="es-CO" noProof="0" dirty="0" smtClean="0"/>
          </a:p>
          <a:p>
            <a:r>
              <a:rPr lang="es-CO" noProof="0" dirty="0" smtClean="0"/>
              <a:t>Su licenciamiento es Open </a:t>
            </a:r>
            <a:r>
              <a:rPr lang="es-CO" noProof="0" dirty="0" err="1" smtClean="0"/>
              <a:t>Source</a:t>
            </a:r>
            <a:endParaRPr lang="es-CO" noProof="0" dirty="0" smtClean="0"/>
          </a:p>
          <a:p>
            <a:r>
              <a:rPr lang="es-CO" noProof="0" dirty="0" smtClean="0"/>
              <a:t>Se ejecuta en la mayoría de plataformas de computación y sistemas operativos</a:t>
            </a:r>
          </a:p>
          <a:p>
            <a:r>
              <a:rPr lang="es-CO" noProof="0" dirty="0" smtClean="0"/>
              <a:t>Capacidades gráficas sofisticadas</a:t>
            </a:r>
          </a:p>
          <a:p>
            <a:r>
              <a:rPr lang="es-CO" noProof="0" dirty="0" smtClean="0"/>
              <a:t>Filosofía: trabajo interactivo + desarrollo de nuevas herramientas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4419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 &lt;-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##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funciones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tienen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propia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## 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Ejecutar la función</a:t>
            </a: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f()</a:t>
            </a:r>
          </a:p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900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 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!\n")</a:t>
            </a:r>
          </a:p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f()</a:t>
            </a:r>
          </a:p>
        </p:txBody>
      </p:sp>
    </p:spTree>
    <p:extLst>
      <p:ext uri="{BB962C8B-B14F-4D97-AF65-F5344CB8AC3E}">
        <p14:creationId xmlns:p14="http://schemas.microsoft.com/office/powerpoint/2010/main" val="20432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 &lt;-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 in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!\n")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f(3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"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!\n"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 in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meaningoflife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f(3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meaningoflife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4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de control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If/else</a:t>
            </a:r>
            <a:endParaRPr lang="en-US" sz="3200" dirty="0" smtClean="0"/>
          </a:p>
          <a:p>
            <a:pPr marL="0" indent="0" algn="just">
              <a:buNone/>
            </a:pP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 algn="just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marL="0" indent="0" algn="just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marL="0" indent="0" algn="just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096000" y="1825625"/>
            <a:ext cx="6096000" cy="37179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If/else </a:t>
            </a:r>
            <a:r>
              <a:rPr lang="en-US" sz="4400" dirty="0" err="1"/>
              <a:t>anidado</a:t>
            </a:r>
            <a:endParaRPr lang="en-US" sz="4400" dirty="0"/>
          </a:p>
          <a:p>
            <a:pPr algn="just"/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algn="just"/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algn="just"/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algn="just"/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algn="just"/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just"/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algn="just"/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112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de control</a:t>
            </a:r>
            <a:endParaRPr lang="es-CO" dirty="0"/>
          </a:p>
        </p:txBody>
      </p:sp>
      <p:sp>
        <p:nvSpPr>
          <p:cNvPr id="4" name="Marcador de conteni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Ejemplo 1: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x&lt;-10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(x&gt;5)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x&lt;-x/2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y&lt;-2*x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x&lt;-2*2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es-CO" sz="2000" dirty="0" smtClean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&gt;y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Ejemplo 2: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x&lt;-4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(x&gt;5)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x&lt;-x/2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y&lt;-2*x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x&lt;-2*2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&gt;x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&gt;y</a:t>
            </a: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de control</a:t>
            </a:r>
            <a:endParaRPr lang="es-CO" dirty="0"/>
          </a:p>
        </p:txBody>
      </p:sp>
      <p:sp>
        <p:nvSpPr>
          <p:cNvPr id="4" name="Marcador de conteni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400" dirty="0"/>
              <a:t>l</a:t>
            </a:r>
            <a:r>
              <a:rPr lang="en-US" sz="5400" dirty="0" smtClean="0"/>
              <a:t>oops</a:t>
            </a:r>
            <a:endParaRPr lang="en-US" sz="2000" dirty="0" smtClean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Sintaxis general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I)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“operaciones”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s-CO" sz="2000" dirty="0" smtClean="0"/>
              <a:t>Ejemplo 1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 in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1:5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Ejemplo 2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&gt;x&lt;-11:15</a:t>
            </a: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&gt;x</a:t>
            </a: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1:5) {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x[i]=x[i]+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	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de control</a:t>
            </a:r>
            <a:endParaRPr lang="es-CO" dirty="0"/>
          </a:p>
        </p:txBody>
      </p:sp>
      <p:sp>
        <p:nvSpPr>
          <p:cNvPr id="5" name="Marcador de conteni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400" dirty="0" smtClean="0"/>
              <a:t>while</a:t>
            </a:r>
            <a:endParaRPr lang="es-CO" sz="4000" dirty="0" smtClean="0"/>
          </a:p>
          <a:p>
            <a:pPr marL="0" indent="0" algn="just">
              <a:buNone/>
            </a:pPr>
            <a:r>
              <a:rPr lang="es-CO" sz="2400" dirty="0" smtClean="0"/>
              <a:t>Sintaxis general</a:t>
            </a:r>
          </a:p>
          <a:p>
            <a:pPr marL="0" indent="0" algn="just">
              <a:buNone/>
            </a:pPr>
            <a:r>
              <a:rPr lang="es-CO" sz="2400" dirty="0"/>
              <a:t>	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“operaciones”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b="1" dirty="0">
                <a:solidFill>
                  <a:srgbClr val="FF0000"/>
                </a:solidFill>
              </a:rPr>
              <a:t>Nota: </a:t>
            </a:r>
            <a:r>
              <a:rPr lang="es-CO" sz="2400" dirty="0" smtClean="0"/>
              <a:t>Las operaciones se llevan a cabo hasta que la condición en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s-CO" sz="2400" dirty="0" smtClean="0"/>
              <a:t> no se satisface.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783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de control</a:t>
            </a:r>
            <a:endParaRPr lang="es-CO" dirty="0"/>
          </a:p>
        </p:txBody>
      </p:sp>
      <p:sp>
        <p:nvSpPr>
          <p:cNvPr id="4" name="Marcador de conteni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Ejemplo 1: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x&lt;-80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(x&lt;100)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x+sqrt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(x)/10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=iter+1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Ejemplo 2: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&gt;x&lt;-80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(x&lt;100 &amp;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&lt;20) {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x&lt;-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x+sqrt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(x)/10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=iter+1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&gt;x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Inicializando</a:t>
            </a:r>
            <a:r>
              <a:rPr lang="en-US" dirty="0" smtClean="0"/>
              <a:t> R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s-CO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91073"/>
            <a:ext cx="5157787" cy="3312591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s-CO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79973"/>
            <a:ext cx="5183188" cy="33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Inicializando</a:t>
            </a:r>
            <a:r>
              <a:rPr lang="en-US" dirty="0" smtClean="0"/>
              <a:t> R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s-CO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91073"/>
            <a:ext cx="5157787" cy="3312591"/>
          </a:xfrm>
          <a:prstGeom prst="rect">
            <a:avLst/>
          </a:prstGeom>
        </p:spPr>
      </p:pic>
      <p:pic>
        <p:nvPicPr>
          <p:cNvPr id="14" name="Marcador de contenido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79973"/>
            <a:ext cx="5183188" cy="333479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726250" y="5084748"/>
            <a:ext cx="83086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[enter]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207414" y="3636447"/>
            <a:ext cx="13598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[ctrl + enter]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471909" y="5084748"/>
            <a:ext cx="83086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[enter]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65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Inicializando</a:t>
            </a:r>
            <a:r>
              <a:rPr lang="en-US" dirty="0" smtClean="0"/>
              <a:t>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88379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RStudio</a:t>
            </a:r>
            <a:r>
              <a:rPr lang="es-ES" dirty="0" smtClean="0"/>
              <a:t> </a:t>
            </a:r>
            <a:r>
              <a:rPr lang="es-ES" dirty="0"/>
              <a:t>es un entorno de desarrollo integrado (IDE) para R.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Incluye </a:t>
            </a:r>
            <a:r>
              <a:rPr lang="es-ES" dirty="0"/>
              <a:t>una consola, </a:t>
            </a:r>
            <a:r>
              <a:rPr lang="es-ES" dirty="0" smtClean="0"/>
              <a:t>editor </a:t>
            </a:r>
            <a:r>
              <a:rPr lang="es-ES" dirty="0"/>
              <a:t>de resaltado de sintaxis que admite la ejecución directa de código, así como herramientas para </a:t>
            </a:r>
            <a:r>
              <a:rPr lang="es-ES" dirty="0" smtClean="0"/>
              <a:t>gráficos, </a:t>
            </a:r>
            <a:r>
              <a:rPr lang="es-ES" dirty="0"/>
              <a:t>historial, depuración y gestión del espacio de trabajo.</a:t>
            </a:r>
            <a:endParaRPr lang="es-CO" dirty="0"/>
          </a:p>
        </p:txBody>
      </p:sp>
      <p:pic>
        <p:nvPicPr>
          <p:cNvPr id="4" name="Marcador de contenido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372" y="2277200"/>
            <a:ext cx="5359437" cy="34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Componentes básicos de 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CO" sz="2800" dirty="0"/>
              <a:t>Ingresando </a:t>
            </a:r>
            <a:r>
              <a:rPr lang="es-CO" sz="2800" dirty="0" smtClean="0"/>
              <a:t>expresiones:</a:t>
            </a:r>
            <a:endParaRPr lang="es-CO" sz="2800" dirty="0"/>
          </a:p>
          <a:p>
            <a:pPr marL="0" indent="0">
              <a:buNone/>
            </a:pPr>
            <a:r>
              <a:rPr lang="en-US" dirty="0" smtClean="0"/>
              <a:t>Al </a:t>
            </a:r>
            <a:r>
              <a:rPr lang="en-US" dirty="0" err="1" smtClean="0"/>
              <a:t>frente</a:t>
            </a:r>
            <a:r>
              <a:rPr lang="en-US" dirty="0" smtClean="0"/>
              <a:t> del prompt (&gt;) se </a:t>
            </a:r>
            <a:r>
              <a:rPr lang="en-US" dirty="0" err="1" smtClean="0"/>
              <a:t>escriben</a:t>
            </a:r>
            <a:r>
              <a:rPr lang="en-US" dirty="0" smtClean="0"/>
              <a:t> </a:t>
            </a:r>
            <a:r>
              <a:rPr lang="en-US" dirty="0" err="1" smtClean="0"/>
              <a:t>expresiones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curve(sin, -2*pi, 2*pi)</a:t>
            </a: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demo(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demo(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persp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demo(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Las </a:t>
            </a:r>
            <a:r>
              <a:rPr lang="en-US" dirty="0" err="1" smtClean="0"/>
              <a:t>expresiones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editor con [ctrl + enter] y </a:t>
            </a:r>
            <a:r>
              <a:rPr lang="en-US" dirty="0" err="1" smtClean="0"/>
              <a:t>desde</a:t>
            </a:r>
            <a:r>
              <a:rPr lang="en-US" dirty="0" smtClean="0"/>
              <a:t> la </a:t>
            </a:r>
            <a:r>
              <a:rPr lang="en-US" dirty="0" err="1" smtClean="0"/>
              <a:t>consola</a:t>
            </a:r>
            <a:r>
              <a:rPr lang="en-US" dirty="0" smtClean="0"/>
              <a:t> con [enter]</a:t>
            </a:r>
          </a:p>
        </p:txBody>
      </p:sp>
      <p:pic>
        <p:nvPicPr>
          <p:cNvPr id="8" name="Marcador de contenido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495" y="2858900"/>
            <a:ext cx="3470305" cy="223274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986799" y="3442873"/>
            <a:ext cx="136401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[ctrl + enter]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8252103" y="4433269"/>
            <a:ext cx="8334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[enter]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75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(c("dplyr","ggplot2"))</a:t>
            </a:r>
          </a:p>
          <a:p>
            <a:pPr marL="0" indent="0">
              <a:buNone/>
            </a:pPr>
            <a:r>
              <a:rPr lang="en-US" dirty="0" err="1" smtClean="0"/>
              <a:t>Cerrar</a:t>
            </a:r>
            <a:r>
              <a:rPr lang="en-US" dirty="0" smtClean="0"/>
              <a:t> R</a:t>
            </a: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</a:p>
          <a:p>
            <a:pPr marL="0" indent="0">
              <a:buNone/>
            </a:pP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asignación</a:t>
            </a:r>
            <a:r>
              <a:rPr lang="en-US" dirty="0" smtClean="0"/>
              <a:t> (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&lt;- 1</a:t>
            </a:r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“Big Data CO 2018"</a:t>
            </a:r>
          </a:p>
          <a:p>
            <a:pPr marL="0" indent="0">
              <a:buNone/>
            </a:pP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1848</Words>
  <Application>Microsoft Office PowerPoint</Application>
  <PresentationFormat>Panorámica</PresentationFormat>
  <Paragraphs>522</Paragraphs>
  <Slides>48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TheSans 4-SemiLight</vt:lpstr>
      <vt:lpstr>Wingdings</vt:lpstr>
      <vt:lpstr>Tema de Office</vt:lpstr>
      <vt:lpstr>Presentación de PowerPoint</vt:lpstr>
      <vt:lpstr>Temas</vt:lpstr>
      <vt:lpstr>Temas</vt:lpstr>
      <vt:lpstr>Historia y descripción general de R</vt:lpstr>
      <vt:lpstr>Inicializando R</vt:lpstr>
      <vt:lpstr>Inicializando R</vt:lpstr>
      <vt:lpstr>Inicializando R</vt:lpstr>
      <vt:lpstr>Componentes básicos de R</vt:lpstr>
      <vt:lpstr>Componentes básicos de R</vt:lpstr>
      <vt:lpstr>Componentes básicos de R</vt:lpstr>
      <vt:lpstr>Componentes básicos de R</vt:lpstr>
      <vt:lpstr>Componentes básicos de R</vt:lpstr>
      <vt:lpstr>Componentes básicos de R</vt:lpstr>
      <vt:lpstr>Componentes básicos de R</vt:lpstr>
      <vt:lpstr>Componentes básicos de R</vt:lpstr>
      <vt:lpstr>Objetos de R</vt:lpstr>
      <vt:lpstr>Funciones de R</vt:lpstr>
      <vt:lpstr>Funciones de R</vt:lpstr>
      <vt:lpstr>Funciones de R</vt:lpstr>
      <vt:lpstr>Funciones de R</vt:lpstr>
      <vt:lpstr>Funciones de R</vt:lpstr>
      <vt:lpstr>Transformación de objetos</vt:lpstr>
      <vt:lpstr>Transformación de objetos</vt:lpstr>
      <vt:lpstr>Otros objetos de R</vt:lpstr>
      <vt:lpstr>Otros objetos de R</vt:lpstr>
      <vt:lpstr>Otros objetos de R</vt:lpstr>
      <vt:lpstr>Otros objetos de R</vt:lpstr>
      <vt:lpstr>Otros objetos de R</vt:lpstr>
      <vt:lpstr>Otros objetos de R</vt:lpstr>
      <vt:lpstr>Funciones de R</vt:lpstr>
      <vt:lpstr>Funciones adaptables a objetos</vt:lpstr>
      <vt:lpstr>Funciones adaptables a objetos</vt:lpstr>
      <vt:lpstr>Operadores lógicos</vt:lpstr>
      <vt:lpstr>Operadores lógicos</vt:lpstr>
      <vt:lpstr>Combinando objetos</vt:lpstr>
      <vt:lpstr>Datos disponibles en R</vt:lpstr>
      <vt:lpstr>Datos disponibles en R</vt:lpstr>
      <vt:lpstr>Datos disponibles en R</vt:lpstr>
      <vt:lpstr>Funciones sobre bases de datos</vt:lpstr>
      <vt:lpstr>Crear funciones</vt:lpstr>
      <vt:lpstr>Crear funciones</vt:lpstr>
      <vt:lpstr>Crear funciones</vt:lpstr>
      <vt:lpstr>Crear funciones</vt:lpstr>
      <vt:lpstr>Estructuras de control</vt:lpstr>
      <vt:lpstr>Estructuras de control</vt:lpstr>
      <vt:lpstr>Estructuras de control</vt:lpstr>
      <vt:lpstr>Estructuras de control</vt:lpstr>
      <vt:lpstr>Estructuras de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</dc:title>
  <dc:creator>Centro tictank</dc:creator>
  <cp:lastModifiedBy>Centro tictank</cp:lastModifiedBy>
  <cp:revision>43</cp:revision>
  <dcterms:created xsi:type="dcterms:W3CDTF">2018-05-29T16:07:32Z</dcterms:created>
  <dcterms:modified xsi:type="dcterms:W3CDTF">2018-05-30T03:26:18Z</dcterms:modified>
</cp:coreProperties>
</file>