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3" r:id="rId4"/>
    <p:sldId id="274" r:id="rId5"/>
    <p:sldId id="275" r:id="rId6"/>
    <p:sldId id="276" r:id="rId7"/>
    <p:sldId id="257" r:id="rId8"/>
    <p:sldId id="268" r:id="rId9"/>
    <p:sldId id="269" r:id="rId10"/>
    <p:sldId id="266" r:id="rId11"/>
    <p:sldId id="267" r:id="rId12"/>
    <p:sldId id="27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0" d="100"/>
          <a:sy n="60" d="100"/>
        </p:scale>
        <p:origin x="927"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0EB90B-49F5-29DB-D499-34EADAB4B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A8EE28A-CD8B-C0F7-99B7-AC2DFFCF1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2F2C2A7-B5EE-6F45-B540-FF1D3357B556}"/>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D09300EA-E647-1E40-55D2-B31A0E5A106D}"/>
              </a:ext>
            </a:extLst>
          </p:cNvPr>
          <p:cNvSpPr>
            <a:spLocks noGrp="1"/>
          </p:cNvSpPr>
          <p:nvPr>
            <p:ph type="ftr" sz="quarter" idx="11"/>
          </p:nvPr>
        </p:nvSpPr>
        <p:spPr/>
        <p:txBody>
          <a:bodyPr/>
          <a:lstStyle/>
          <a:p>
            <a:endParaRPr lang="en-US" sz="1000"/>
          </a:p>
        </p:txBody>
      </p:sp>
      <p:sp>
        <p:nvSpPr>
          <p:cNvPr id="6" name="Foliennummernplatzhalter 5">
            <a:extLst>
              <a:ext uri="{FF2B5EF4-FFF2-40B4-BE49-F238E27FC236}">
                <a16:creationId xmlns:a16="http://schemas.microsoft.com/office/drawing/2014/main" id="{A522BEB5-9B73-D899-4C5C-82C91ECD6604}"/>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17316990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77EC7-6B77-9479-1877-9A8DB232044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1B1E333-EF6B-738A-5650-699F2B337C9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D635F2-8F52-C52B-F318-480CCDC4E169}"/>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95B39FF3-8868-967E-4681-D288E5311987}"/>
              </a:ext>
            </a:extLst>
          </p:cNvPr>
          <p:cNvSpPr>
            <a:spLocks noGrp="1"/>
          </p:cNvSpPr>
          <p:nvPr>
            <p:ph type="ftr" sz="quarter" idx="11"/>
          </p:nvPr>
        </p:nvSpPr>
        <p:spPr/>
        <p:txBody>
          <a:bodyPr/>
          <a:lstStyle/>
          <a:p>
            <a:endParaRPr lang="en-US" sz="1000"/>
          </a:p>
        </p:txBody>
      </p:sp>
      <p:sp>
        <p:nvSpPr>
          <p:cNvPr id="6" name="Foliennummernplatzhalter 5">
            <a:extLst>
              <a:ext uri="{FF2B5EF4-FFF2-40B4-BE49-F238E27FC236}">
                <a16:creationId xmlns:a16="http://schemas.microsoft.com/office/drawing/2014/main" id="{36CD1AD5-01BC-1E95-A9C8-A9DB9FE96257}"/>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12611949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86C15BA-B9D2-262B-7547-D7E26F91321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456CF46-AFF8-FD64-46A7-DC4B3E93DDE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19388A-976B-E5E4-F581-3945FC5D01AC}"/>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1450E6D1-264E-E98E-1585-01CF17875037}"/>
              </a:ext>
            </a:extLst>
          </p:cNvPr>
          <p:cNvSpPr>
            <a:spLocks noGrp="1"/>
          </p:cNvSpPr>
          <p:nvPr>
            <p:ph type="ftr" sz="quarter" idx="11"/>
          </p:nvPr>
        </p:nvSpPr>
        <p:spPr/>
        <p:txBody>
          <a:bodyPr/>
          <a:lstStyle/>
          <a:p>
            <a:endParaRPr lang="en-US" sz="1000"/>
          </a:p>
        </p:txBody>
      </p:sp>
      <p:sp>
        <p:nvSpPr>
          <p:cNvPr id="6" name="Foliennummernplatzhalter 5">
            <a:extLst>
              <a:ext uri="{FF2B5EF4-FFF2-40B4-BE49-F238E27FC236}">
                <a16:creationId xmlns:a16="http://schemas.microsoft.com/office/drawing/2014/main" id="{C58D10BB-3991-AD68-5B2B-69FE51113BE2}"/>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371753220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F6ED5E-FF69-8870-25C1-B87DCDFE27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26E283-C21B-8548-E455-6C1F504B7D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F9C1DC-0E7F-CB23-4870-BCE708BB962C}"/>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77FF1823-F251-9C58-884A-89C06E78A259}"/>
              </a:ext>
            </a:extLst>
          </p:cNvPr>
          <p:cNvSpPr>
            <a:spLocks noGrp="1"/>
          </p:cNvSpPr>
          <p:nvPr>
            <p:ph type="ftr" sz="quarter" idx="11"/>
          </p:nvPr>
        </p:nvSpPr>
        <p:spPr/>
        <p:txBody>
          <a:bodyPr/>
          <a:lstStyle/>
          <a:p>
            <a:endParaRPr lang="en-US" sz="1000"/>
          </a:p>
        </p:txBody>
      </p:sp>
      <p:sp>
        <p:nvSpPr>
          <p:cNvPr id="6" name="Foliennummernplatzhalter 5">
            <a:extLst>
              <a:ext uri="{FF2B5EF4-FFF2-40B4-BE49-F238E27FC236}">
                <a16:creationId xmlns:a16="http://schemas.microsoft.com/office/drawing/2014/main" id="{976679FA-DF49-83F5-677F-33C52E15BCE4}"/>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36545754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CC044-083F-9E4F-212C-28748D64DFD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97315E8-6BFE-961D-06EC-6925B3EBF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782259D-3024-3986-CAC6-8776D139FDB6}"/>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834BD4DC-6F1C-B0AC-4E71-AB2D63EF9925}"/>
              </a:ext>
            </a:extLst>
          </p:cNvPr>
          <p:cNvSpPr>
            <a:spLocks noGrp="1"/>
          </p:cNvSpPr>
          <p:nvPr>
            <p:ph type="ftr" sz="quarter" idx="11"/>
          </p:nvPr>
        </p:nvSpPr>
        <p:spPr/>
        <p:txBody>
          <a:bodyPr/>
          <a:lstStyle/>
          <a:p>
            <a:endParaRPr lang="en-US" sz="1000"/>
          </a:p>
        </p:txBody>
      </p:sp>
      <p:sp>
        <p:nvSpPr>
          <p:cNvPr id="6" name="Foliennummernplatzhalter 5">
            <a:extLst>
              <a:ext uri="{FF2B5EF4-FFF2-40B4-BE49-F238E27FC236}">
                <a16:creationId xmlns:a16="http://schemas.microsoft.com/office/drawing/2014/main" id="{AD8AA6EB-1EF9-EC2F-649A-F2F955EC3DB1}"/>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3181839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3CA5C-B450-159E-82F3-1AA9EFAC241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F9167EE-194E-D819-E6DD-AA9619FE626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AC54A8A-0614-2A0C-E8C5-2346392F10D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EA9D55C-99B6-C945-9D98-11E43B781829}"/>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6" name="Fußzeilenplatzhalter 5">
            <a:extLst>
              <a:ext uri="{FF2B5EF4-FFF2-40B4-BE49-F238E27FC236}">
                <a16:creationId xmlns:a16="http://schemas.microsoft.com/office/drawing/2014/main" id="{19479154-3F06-2D8A-B101-50C2E1DCC722}"/>
              </a:ext>
            </a:extLst>
          </p:cNvPr>
          <p:cNvSpPr>
            <a:spLocks noGrp="1"/>
          </p:cNvSpPr>
          <p:nvPr>
            <p:ph type="ftr" sz="quarter" idx="11"/>
          </p:nvPr>
        </p:nvSpPr>
        <p:spPr/>
        <p:txBody>
          <a:bodyPr/>
          <a:lstStyle/>
          <a:p>
            <a:endParaRPr lang="en-US" sz="1000"/>
          </a:p>
        </p:txBody>
      </p:sp>
      <p:sp>
        <p:nvSpPr>
          <p:cNvPr id="7" name="Foliennummernplatzhalter 6">
            <a:extLst>
              <a:ext uri="{FF2B5EF4-FFF2-40B4-BE49-F238E27FC236}">
                <a16:creationId xmlns:a16="http://schemas.microsoft.com/office/drawing/2014/main" id="{39189362-9F9C-2D36-4536-CE0AF9987EB4}"/>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26433234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83705-8F14-D7AB-9079-C92D950A91F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F902505-7E54-45EF-5CE6-EFA9D469E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764AA4D-CC26-CC22-0871-F4D99C82187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5180008-DABB-9EA2-37C1-BE973348A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9C6AA9-9FAE-930C-DB6F-3B13B86EDAC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D1C7AE-044D-C2BD-9AB8-6CB52707E8A8}"/>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8" name="Fußzeilenplatzhalter 7">
            <a:extLst>
              <a:ext uri="{FF2B5EF4-FFF2-40B4-BE49-F238E27FC236}">
                <a16:creationId xmlns:a16="http://schemas.microsoft.com/office/drawing/2014/main" id="{76A42A70-670C-CC5B-658B-94B98D985F02}"/>
              </a:ext>
            </a:extLst>
          </p:cNvPr>
          <p:cNvSpPr>
            <a:spLocks noGrp="1"/>
          </p:cNvSpPr>
          <p:nvPr>
            <p:ph type="ftr" sz="quarter" idx="11"/>
          </p:nvPr>
        </p:nvSpPr>
        <p:spPr/>
        <p:txBody>
          <a:bodyPr/>
          <a:lstStyle/>
          <a:p>
            <a:endParaRPr lang="en-US" sz="1000"/>
          </a:p>
        </p:txBody>
      </p:sp>
      <p:sp>
        <p:nvSpPr>
          <p:cNvPr id="9" name="Foliennummernplatzhalter 8">
            <a:extLst>
              <a:ext uri="{FF2B5EF4-FFF2-40B4-BE49-F238E27FC236}">
                <a16:creationId xmlns:a16="http://schemas.microsoft.com/office/drawing/2014/main" id="{B4F40DB9-2F8E-F4C8-0C73-4AF195075DE1}"/>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2510478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B9936-E1B2-CE4B-F961-D9934D493EF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221FBB2-6AF1-F76D-870D-4EB3B1864AA7}"/>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4" name="Fußzeilenplatzhalter 3">
            <a:extLst>
              <a:ext uri="{FF2B5EF4-FFF2-40B4-BE49-F238E27FC236}">
                <a16:creationId xmlns:a16="http://schemas.microsoft.com/office/drawing/2014/main" id="{8A9ED878-20AC-314F-C1BD-54667CDEE580}"/>
              </a:ext>
            </a:extLst>
          </p:cNvPr>
          <p:cNvSpPr>
            <a:spLocks noGrp="1"/>
          </p:cNvSpPr>
          <p:nvPr>
            <p:ph type="ftr" sz="quarter" idx="11"/>
          </p:nvPr>
        </p:nvSpPr>
        <p:spPr/>
        <p:txBody>
          <a:bodyPr/>
          <a:lstStyle/>
          <a:p>
            <a:endParaRPr lang="en-US" sz="1000"/>
          </a:p>
        </p:txBody>
      </p:sp>
      <p:sp>
        <p:nvSpPr>
          <p:cNvPr id="5" name="Foliennummernplatzhalter 4">
            <a:extLst>
              <a:ext uri="{FF2B5EF4-FFF2-40B4-BE49-F238E27FC236}">
                <a16:creationId xmlns:a16="http://schemas.microsoft.com/office/drawing/2014/main" id="{E38CE96F-CD7E-A750-9A79-69F20F24F50A}"/>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18712274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5EA6C22-8F46-552C-3FDF-5AED9C84FCC9}"/>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3" name="Fußzeilenplatzhalter 2">
            <a:extLst>
              <a:ext uri="{FF2B5EF4-FFF2-40B4-BE49-F238E27FC236}">
                <a16:creationId xmlns:a16="http://schemas.microsoft.com/office/drawing/2014/main" id="{074C1861-A0E1-EC0F-1759-7D7D8292B6A4}"/>
              </a:ext>
            </a:extLst>
          </p:cNvPr>
          <p:cNvSpPr>
            <a:spLocks noGrp="1"/>
          </p:cNvSpPr>
          <p:nvPr>
            <p:ph type="ftr" sz="quarter" idx="11"/>
          </p:nvPr>
        </p:nvSpPr>
        <p:spPr/>
        <p:txBody>
          <a:bodyPr/>
          <a:lstStyle/>
          <a:p>
            <a:endParaRPr lang="en-US" sz="1000"/>
          </a:p>
        </p:txBody>
      </p:sp>
      <p:sp>
        <p:nvSpPr>
          <p:cNvPr id="4" name="Foliennummernplatzhalter 3">
            <a:extLst>
              <a:ext uri="{FF2B5EF4-FFF2-40B4-BE49-F238E27FC236}">
                <a16:creationId xmlns:a16="http://schemas.microsoft.com/office/drawing/2014/main" id="{F217C2C4-4785-B82B-21B8-9BBA658C0535}"/>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11460966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CE4DC-9DBA-E3BB-37A1-634D4882BCE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037CCC-9F6F-7151-64F8-0181C454C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BCBC4B0-D743-DC2E-FC8A-0857E674C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A5D49EF-23AD-A5BF-49F3-95984D10A2C7}"/>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6" name="Fußzeilenplatzhalter 5">
            <a:extLst>
              <a:ext uri="{FF2B5EF4-FFF2-40B4-BE49-F238E27FC236}">
                <a16:creationId xmlns:a16="http://schemas.microsoft.com/office/drawing/2014/main" id="{59ED7CC9-185E-FBCA-B47F-3A9B73228B89}"/>
              </a:ext>
            </a:extLst>
          </p:cNvPr>
          <p:cNvSpPr>
            <a:spLocks noGrp="1"/>
          </p:cNvSpPr>
          <p:nvPr>
            <p:ph type="ftr" sz="quarter" idx="11"/>
          </p:nvPr>
        </p:nvSpPr>
        <p:spPr/>
        <p:txBody>
          <a:bodyPr/>
          <a:lstStyle/>
          <a:p>
            <a:endParaRPr lang="en-US" sz="1000"/>
          </a:p>
        </p:txBody>
      </p:sp>
      <p:sp>
        <p:nvSpPr>
          <p:cNvPr id="7" name="Foliennummernplatzhalter 6">
            <a:extLst>
              <a:ext uri="{FF2B5EF4-FFF2-40B4-BE49-F238E27FC236}">
                <a16:creationId xmlns:a16="http://schemas.microsoft.com/office/drawing/2014/main" id="{DAAFC26A-58AE-02BA-A06F-18B5BA2FC519}"/>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6324383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84878-9BFA-B974-E02D-F5645AD092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B7806E6-7848-8AB1-ED42-05C71BF9D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AAD26CC-DF01-AAD8-E5B6-BB01CD97D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4F9CF6D-6BBD-7300-70E2-1E4AC9D1D645}"/>
              </a:ext>
            </a:extLst>
          </p:cNvPr>
          <p:cNvSpPr>
            <a:spLocks noGrp="1"/>
          </p:cNvSpPr>
          <p:nvPr>
            <p:ph type="dt" sz="half" idx="10"/>
          </p:nvPr>
        </p:nvSpPr>
        <p:spPr/>
        <p:txBody>
          <a:bodyPr/>
          <a:lstStyle/>
          <a:p>
            <a:fld id="{4A8D24A4-5FEC-4062-8995-EB21925B3B40}" type="datetime1">
              <a:rPr lang="en-US" smtClean="0"/>
              <a:t>12/16/2022</a:t>
            </a:fld>
            <a:endParaRPr lang="en-US" sz="1000" dirty="0"/>
          </a:p>
        </p:txBody>
      </p:sp>
      <p:sp>
        <p:nvSpPr>
          <p:cNvPr id="6" name="Fußzeilenplatzhalter 5">
            <a:extLst>
              <a:ext uri="{FF2B5EF4-FFF2-40B4-BE49-F238E27FC236}">
                <a16:creationId xmlns:a16="http://schemas.microsoft.com/office/drawing/2014/main" id="{1EC47132-199B-DFC4-5D15-A3CB68CF2EC7}"/>
              </a:ext>
            </a:extLst>
          </p:cNvPr>
          <p:cNvSpPr>
            <a:spLocks noGrp="1"/>
          </p:cNvSpPr>
          <p:nvPr>
            <p:ph type="ftr" sz="quarter" idx="11"/>
          </p:nvPr>
        </p:nvSpPr>
        <p:spPr/>
        <p:txBody>
          <a:bodyPr/>
          <a:lstStyle/>
          <a:p>
            <a:endParaRPr lang="en-US" sz="1000"/>
          </a:p>
        </p:txBody>
      </p:sp>
      <p:sp>
        <p:nvSpPr>
          <p:cNvPr id="7" name="Foliennummernplatzhalter 6">
            <a:extLst>
              <a:ext uri="{FF2B5EF4-FFF2-40B4-BE49-F238E27FC236}">
                <a16:creationId xmlns:a16="http://schemas.microsoft.com/office/drawing/2014/main" id="{52BDFC52-7094-B1A2-B07E-5E351C1588B1}"/>
              </a:ext>
            </a:extLst>
          </p:cNvPr>
          <p:cNvSpPr>
            <a:spLocks noGrp="1"/>
          </p:cNvSpPr>
          <p:nvPr>
            <p:ph type="sldNum" sz="quarter" idx="12"/>
          </p:nvPr>
        </p:nvSpPr>
        <p:spPr/>
        <p:txBody>
          <a:body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18031343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76EFF2D-5806-6A15-7780-2F672E869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2E5FC0F-1FCA-C317-14A8-692071B84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522B386-2EA5-0242-29F3-15CFB4F22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12/16/2022</a:t>
            </a:fld>
            <a:endParaRPr lang="en-US" sz="1000" dirty="0"/>
          </a:p>
        </p:txBody>
      </p:sp>
      <p:sp>
        <p:nvSpPr>
          <p:cNvPr id="5" name="Fußzeilenplatzhalter 4">
            <a:extLst>
              <a:ext uri="{FF2B5EF4-FFF2-40B4-BE49-F238E27FC236}">
                <a16:creationId xmlns:a16="http://schemas.microsoft.com/office/drawing/2014/main" id="{3A386E8D-7936-46A5-44AE-203586FB7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Foliennummernplatzhalter 5">
            <a:extLst>
              <a:ext uri="{FF2B5EF4-FFF2-40B4-BE49-F238E27FC236}">
                <a16:creationId xmlns:a16="http://schemas.microsoft.com/office/drawing/2014/main" id="{5B3D7706-1612-0080-8622-2A89C8678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‹Nr.›</a:t>
            </a:fld>
            <a:endParaRPr lang="en-US" sz="1000" dirty="0"/>
          </a:p>
        </p:txBody>
      </p:sp>
    </p:spTree>
    <p:extLst>
      <p:ext uri="{BB962C8B-B14F-4D97-AF65-F5344CB8AC3E}">
        <p14:creationId xmlns:p14="http://schemas.microsoft.com/office/powerpoint/2010/main" val="359291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zwerktechnologiehintergrund">
            <a:extLst>
              <a:ext uri="{FF2B5EF4-FFF2-40B4-BE49-F238E27FC236}">
                <a16:creationId xmlns:a16="http://schemas.microsoft.com/office/drawing/2014/main" id="{FE5BA6DD-7549-5EA7-8E71-DE0CC84CDDAF}"/>
              </a:ext>
            </a:extLst>
          </p:cNvPr>
          <p:cNvPicPr>
            <a:picLocks noChangeAspect="1"/>
          </p:cNvPicPr>
          <p:nvPr/>
        </p:nvPicPr>
        <p:blipFill rotWithShape="1">
          <a:blip r:embed="rId2">
            <a:alphaModFix amt="50000"/>
          </a:blip>
          <a:srcRect b="3433"/>
          <a:stretch/>
        </p:blipFill>
        <p:spPr>
          <a:xfrm>
            <a:off x="20" y="1"/>
            <a:ext cx="12191980" cy="6857999"/>
          </a:xfrm>
          <a:prstGeom prst="rect">
            <a:avLst/>
          </a:prstGeom>
        </p:spPr>
      </p:pic>
      <p:sp>
        <p:nvSpPr>
          <p:cNvPr id="2" name="Titel 1">
            <a:extLst>
              <a:ext uri="{FF2B5EF4-FFF2-40B4-BE49-F238E27FC236}">
                <a16:creationId xmlns:a16="http://schemas.microsoft.com/office/drawing/2014/main" id="{41C983CB-E2BC-84EC-592D-2FEC46722074}"/>
              </a:ext>
            </a:extLst>
          </p:cNvPr>
          <p:cNvSpPr>
            <a:spLocks noGrp="1"/>
          </p:cNvSpPr>
          <p:nvPr>
            <p:ph type="ctrTitle"/>
          </p:nvPr>
        </p:nvSpPr>
        <p:spPr>
          <a:xfrm>
            <a:off x="1524000" y="1122362"/>
            <a:ext cx="9144000" cy="2900518"/>
          </a:xfrm>
        </p:spPr>
        <p:txBody>
          <a:bodyPr>
            <a:normAutofit/>
          </a:bodyPr>
          <a:lstStyle/>
          <a:p>
            <a:r>
              <a:rPr lang="en-GB">
                <a:solidFill>
                  <a:srgbClr val="FFFFFF"/>
                </a:solidFill>
              </a:rPr>
              <a:t>KicktippProjekt	</a:t>
            </a:r>
            <a:endParaRPr lang="de-DE" dirty="0">
              <a:solidFill>
                <a:srgbClr val="FFFFFF"/>
              </a:solidFill>
            </a:endParaRPr>
          </a:p>
        </p:txBody>
      </p:sp>
      <p:sp>
        <p:nvSpPr>
          <p:cNvPr id="3" name="Untertitel 2">
            <a:extLst>
              <a:ext uri="{FF2B5EF4-FFF2-40B4-BE49-F238E27FC236}">
                <a16:creationId xmlns:a16="http://schemas.microsoft.com/office/drawing/2014/main" id="{286E0EA9-A115-238E-6837-39BC40E7B6EE}"/>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Zyklus 2 – Gruppe G</a:t>
            </a:r>
            <a:endParaRPr lang="de-DE" dirty="0">
              <a:solidFill>
                <a:srgbClr val="FFFFFF"/>
              </a:solidFill>
            </a:endParaRPr>
          </a:p>
        </p:txBody>
      </p:sp>
    </p:spTree>
    <p:extLst>
      <p:ext uri="{BB962C8B-B14F-4D97-AF65-F5344CB8AC3E}">
        <p14:creationId xmlns:p14="http://schemas.microsoft.com/office/powerpoint/2010/main" val="25625508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2022742E-D56B-105E-E1D5-C6905FE0FBD2}"/>
              </a:ext>
            </a:extLst>
          </p:cNvPr>
          <p:cNvPicPr>
            <a:picLocks noGrp="1" noChangeAspect="1"/>
          </p:cNvPicPr>
          <p:nvPr>
            <p:ph idx="1"/>
          </p:nvPr>
        </p:nvPicPr>
        <p:blipFill rotWithShape="1">
          <a:blip r:embed="rId2">
            <a:alphaModFix/>
          </a:blip>
          <a:srcRect l="94" r="3918"/>
          <a:stretch/>
        </p:blipFill>
        <p:spPr>
          <a:xfrm>
            <a:off x="-1" y="10"/>
            <a:ext cx="12192001" cy="6857990"/>
          </a:xfrm>
          <a:prstGeom prst="rect">
            <a:avLst/>
          </a:prstGeom>
        </p:spPr>
      </p:pic>
    </p:spTree>
    <p:extLst>
      <p:ext uri="{BB962C8B-B14F-4D97-AF65-F5344CB8AC3E}">
        <p14:creationId xmlns:p14="http://schemas.microsoft.com/office/powerpoint/2010/main" val="229386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74A459-2976-CBC9-D53B-2C6E19AA36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400" kern="1200">
                <a:solidFill>
                  <a:srgbClr val="FFFFFF"/>
                </a:solidFill>
                <a:latin typeface="+mj-lt"/>
                <a:ea typeface="+mj-ea"/>
                <a:cs typeface="+mj-cs"/>
              </a:rPr>
              <a:t>Frontend/Freunde.component</a:t>
            </a:r>
          </a:p>
        </p:txBody>
      </p:sp>
      <p:pic>
        <p:nvPicPr>
          <p:cNvPr id="5" name="Inhaltsplatzhalter 4">
            <a:extLst>
              <a:ext uri="{FF2B5EF4-FFF2-40B4-BE49-F238E27FC236}">
                <a16:creationId xmlns:a16="http://schemas.microsoft.com/office/drawing/2014/main" id="{A5E50110-6CC1-C62C-2459-C57CC0E6434A}"/>
              </a:ext>
            </a:extLst>
          </p:cNvPr>
          <p:cNvPicPr>
            <a:picLocks noGrp="1" noChangeAspect="1"/>
          </p:cNvPicPr>
          <p:nvPr>
            <p:ph idx="1"/>
          </p:nvPr>
        </p:nvPicPr>
        <p:blipFill>
          <a:blip r:embed="rId2"/>
          <a:stretch>
            <a:fillRect/>
          </a:stretch>
        </p:blipFill>
        <p:spPr>
          <a:xfrm>
            <a:off x="5515554" y="643466"/>
            <a:ext cx="5304224" cy="5568739"/>
          </a:xfrm>
          <a:prstGeom prst="rect">
            <a:avLst/>
          </a:prstGeom>
        </p:spPr>
      </p:pic>
    </p:spTree>
    <p:extLst>
      <p:ext uri="{BB962C8B-B14F-4D97-AF65-F5344CB8AC3E}">
        <p14:creationId xmlns:p14="http://schemas.microsoft.com/office/powerpoint/2010/main" val="229879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D7945A2-B196-28E9-070B-2EDAC853E3B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Systemtest Freunde anzeigen</a:t>
            </a:r>
          </a:p>
        </p:txBody>
      </p:sp>
      <p:pic>
        <p:nvPicPr>
          <p:cNvPr id="7" name="Inhaltsplatzhalter 6">
            <a:extLst>
              <a:ext uri="{FF2B5EF4-FFF2-40B4-BE49-F238E27FC236}">
                <a16:creationId xmlns:a16="http://schemas.microsoft.com/office/drawing/2014/main" id="{145436C6-E639-CE36-9A93-4189817FCCB0}"/>
              </a:ext>
            </a:extLst>
          </p:cNvPr>
          <p:cNvPicPr>
            <a:picLocks noGrp="1" noChangeAspect="1"/>
          </p:cNvPicPr>
          <p:nvPr>
            <p:ph idx="1"/>
          </p:nvPr>
        </p:nvPicPr>
        <p:blipFill>
          <a:blip r:embed="rId2"/>
          <a:stretch>
            <a:fillRect/>
          </a:stretch>
        </p:blipFill>
        <p:spPr>
          <a:xfrm>
            <a:off x="5197672" y="643466"/>
            <a:ext cx="5939987" cy="5568739"/>
          </a:xfrm>
          <a:prstGeom prst="rect">
            <a:avLst/>
          </a:prstGeom>
        </p:spPr>
      </p:pic>
    </p:spTree>
    <p:extLst>
      <p:ext uri="{BB962C8B-B14F-4D97-AF65-F5344CB8AC3E}">
        <p14:creationId xmlns:p14="http://schemas.microsoft.com/office/powerpoint/2010/main" val="32393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25F658-A190-96E4-122C-52035C6E1D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Tipprunde</a:t>
            </a:r>
            <a:br>
              <a:rPr lang="en-US" sz="3600" kern="1200">
                <a:solidFill>
                  <a:srgbClr val="FFFFFF"/>
                </a:solidFill>
                <a:latin typeface="+mj-lt"/>
                <a:ea typeface="+mj-ea"/>
                <a:cs typeface="+mj-cs"/>
              </a:rPr>
            </a:br>
            <a:r>
              <a:rPr lang="en-US" sz="3600" kern="1200">
                <a:solidFill>
                  <a:srgbClr val="FFFFFF"/>
                </a:solidFill>
                <a:latin typeface="+mj-lt"/>
                <a:ea typeface="+mj-ea"/>
                <a:cs typeface="+mj-cs"/>
              </a:rPr>
              <a:t>erstellen</a:t>
            </a:r>
          </a:p>
        </p:txBody>
      </p:sp>
      <p:graphicFrame>
        <p:nvGraphicFramePr>
          <p:cNvPr id="4" name="Inhaltsplatzhalter 3">
            <a:extLst>
              <a:ext uri="{FF2B5EF4-FFF2-40B4-BE49-F238E27FC236}">
                <a16:creationId xmlns:a16="http://schemas.microsoft.com/office/drawing/2014/main" id="{766DF0C6-6379-9F6D-3FC1-EE6E28CE24AD}"/>
              </a:ext>
            </a:extLst>
          </p:cNvPr>
          <p:cNvGraphicFramePr>
            <a:graphicFrameLocks noGrp="1"/>
          </p:cNvGraphicFramePr>
          <p:nvPr>
            <p:ph idx="1"/>
            <p:extLst>
              <p:ext uri="{D42A27DB-BD31-4B8C-83A1-F6EECF244321}">
                <p14:modId xmlns:p14="http://schemas.microsoft.com/office/powerpoint/2010/main" val="3814995659"/>
              </p:ext>
            </p:extLst>
          </p:nvPr>
        </p:nvGraphicFramePr>
        <p:xfrm>
          <a:off x="4777316" y="1286803"/>
          <a:ext cx="6780701" cy="4282068"/>
        </p:xfrm>
        <a:graphic>
          <a:graphicData uri="http://schemas.openxmlformats.org/drawingml/2006/table">
            <a:tbl>
              <a:tblPr firstRow="1" firstCol="1" bandRow="1">
                <a:solidFill>
                  <a:schemeClr val="bg1">
                    <a:lumMod val="95000"/>
                  </a:schemeClr>
                </a:solidFill>
                <a:tableStyleId>{5C22544A-7EE6-4342-B048-85BDC9FD1C3A}</a:tableStyleId>
              </a:tblPr>
              <a:tblGrid>
                <a:gridCol w="2271834">
                  <a:extLst>
                    <a:ext uri="{9D8B030D-6E8A-4147-A177-3AD203B41FA5}">
                      <a16:colId xmlns:a16="http://schemas.microsoft.com/office/drawing/2014/main" val="2223526298"/>
                    </a:ext>
                  </a:extLst>
                </a:gridCol>
                <a:gridCol w="4508867">
                  <a:extLst>
                    <a:ext uri="{9D8B030D-6E8A-4147-A177-3AD203B41FA5}">
                      <a16:colId xmlns:a16="http://schemas.microsoft.com/office/drawing/2014/main" val="4028980045"/>
                    </a:ext>
                  </a:extLst>
                </a:gridCol>
              </a:tblGrid>
              <a:tr h="539166">
                <a:tc>
                  <a:txBody>
                    <a:bodyPr/>
                    <a:lstStyle/>
                    <a:p>
                      <a:pPr>
                        <a:lnSpc>
                          <a:spcPct val="107000"/>
                        </a:lnSpc>
                        <a:spcAft>
                          <a:spcPts val="800"/>
                        </a:spcAft>
                        <a:tabLst>
                          <a:tab pos="1203960" algn="r"/>
                        </a:tabLst>
                      </a:pPr>
                      <a:r>
                        <a:rPr lang="de-DE" sz="2000" b="1" cap="none" spc="0">
                          <a:solidFill>
                            <a:schemeClr val="tx1"/>
                          </a:solidFill>
                          <a:effectLst/>
                        </a:rPr>
                        <a:t>User Story-ID</a:t>
                      </a:r>
                      <a:endParaRPr lang="de-DE"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181776" marT="22342" marB="167568"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endParaRPr lang="de-DE"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181776" marT="22342" marB="16756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75193705"/>
                  </a:ext>
                </a:extLst>
              </a:tr>
              <a:tr h="1418046">
                <a:tc>
                  <a:txBody>
                    <a:bodyPr/>
                    <a:lstStyle/>
                    <a:p>
                      <a:pPr>
                        <a:lnSpc>
                          <a:spcPct val="107000"/>
                        </a:lnSpc>
                        <a:spcAft>
                          <a:spcPts val="800"/>
                        </a:spcAft>
                      </a:pPr>
                      <a:r>
                        <a:rPr lang="de-DE" sz="1500" b="1" cap="none" spc="0">
                          <a:solidFill>
                            <a:schemeClr val="tx1"/>
                          </a:solidFill>
                          <a:effectLst/>
                        </a:rPr>
                        <a:t>User Story-Beschreibung</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de-DE" sz="1500" kern="1200" cap="none" spc="0">
                          <a:solidFill>
                            <a:schemeClr val="tx1"/>
                          </a:solidFill>
                          <a:effectLst/>
                          <a:latin typeface="+mn-lt"/>
                          <a:ea typeface="+mn-ea"/>
                          <a:cs typeface="+mn-cs"/>
                        </a:rPr>
                        <a:t>Als Nutzer möchte ich, dass es möglich ist eine Tipprunde zu erstellen mit Namen, einem Besitzer, einem optionalen Passwort und einer Anzeigeeigenschaft (privat oder offen) um eine Tipprunde mit meinen Freunden starten zu können.</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37271530"/>
                  </a:ext>
                </a:extLst>
              </a:tr>
              <a:tr h="700761">
                <a:tc>
                  <a:txBody>
                    <a:bodyPr/>
                    <a:lstStyle/>
                    <a:p>
                      <a:pPr>
                        <a:lnSpc>
                          <a:spcPct val="107000"/>
                        </a:lnSpc>
                        <a:spcAft>
                          <a:spcPts val="800"/>
                        </a:spcAft>
                      </a:pPr>
                      <a:r>
                        <a:rPr lang="de-DE" sz="1500" b="1" cap="none" spc="0">
                          <a:solidFill>
                            <a:schemeClr val="tx1"/>
                          </a:solidFill>
                          <a:effectLst/>
                        </a:rPr>
                        <a:t>Geschätzter Realisierungsaufwand</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de-DE" sz="1500" cap="none" spc="0">
                          <a:solidFill>
                            <a:schemeClr val="tx1"/>
                          </a:solidFill>
                          <a:effectLst/>
                        </a:rPr>
                        <a:t>1 Tage</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003106610"/>
                  </a:ext>
                </a:extLst>
              </a:tr>
              <a:tr h="461667">
                <a:tc>
                  <a:txBody>
                    <a:bodyPr/>
                    <a:lstStyle/>
                    <a:p>
                      <a:pPr>
                        <a:lnSpc>
                          <a:spcPct val="107000"/>
                        </a:lnSpc>
                        <a:spcAft>
                          <a:spcPts val="800"/>
                        </a:spcAft>
                      </a:pPr>
                      <a:r>
                        <a:rPr lang="de-DE" sz="1500" b="1" cap="none" spc="0">
                          <a:solidFill>
                            <a:schemeClr val="tx1"/>
                          </a:solidFill>
                          <a:effectLst/>
                        </a:rPr>
                        <a:t>Priorität</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de-DE" sz="1500" cap="none" spc="0">
                          <a:solidFill>
                            <a:schemeClr val="tx1"/>
                          </a:solidFill>
                          <a:effectLst/>
                        </a:rPr>
                        <a:t>Hoch</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709899236"/>
                  </a:ext>
                </a:extLst>
              </a:tr>
              <a:tr h="461667">
                <a:tc>
                  <a:txBody>
                    <a:bodyPr/>
                    <a:lstStyle/>
                    <a:p>
                      <a:pPr>
                        <a:lnSpc>
                          <a:spcPct val="107000"/>
                        </a:lnSpc>
                        <a:spcAft>
                          <a:spcPts val="800"/>
                        </a:spcAft>
                      </a:pPr>
                      <a:r>
                        <a:rPr lang="de-DE" sz="1500" b="1" cap="none" spc="0">
                          <a:solidFill>
                            <a:schemeClr val="tx1"/>
                          </a:solidFill>
                          <a:effectLst/>
                        </a:rPr>
                        <a:t>Autor</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de-DE" sz="1500" cap="none" spc="0">
                          <a:solidFill>
                            <a:schemeClr val="tx1"/>
                          </a:solidFill>
                          <a:effectLst/>
                        </a:rPr>
                        <a:t>Alex Grebennikov</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52952263"/>
                  </a:ext>
                </a:extLst>
              </a:tr>
              <a:tr h="700761">
                <a:tc>
                  <a:txBody>
                    <a:bodyPr/>
                    <a:lstStyle/>
                    <a:p>
                      <a:pPr>
                        <a:lnSpc>
                          <a:spcPct val="107000"/>
                        </a:lnSpc>
                        <a:spcAft>
                          <a:spcPts val="800"/>
                        </a:spcAft>
                      </a:pPr>
                      <a:r>
                        <a:rPr lang="de-DE" sz="1500" b="1" cap="none" spc="0">
                          <a:solidFill>
                            <a:schemeClr val="tx1"/>
                          </a:solidFill>
                          <a:effectLst/>
                        </a:rPr>
                        <a:t>Abhängigkeiten zu anderen User Stories</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98" marR="90888" marT="22342" marB="167568">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52654543"/>
                  </a:ext>
                </a:extLst>
              </a:tr>
            </a:tbl>
          </a:graphicData>
        </a:graphic>
      </p:graphicFrame>
    </p:spTree>
    <p:extLst>
      <p:ext uri="{BB962C8B-B14F-4D97-AF65-F5344CB8AC3E}">
        <p14:creationId xmlns:p14="http://schemas.microsoft.com/office/powerpoint/2010/main" val="208563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25F658-A190-96E4-122C-52035C6E1D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Tipprunde</a:t>
            </a:r>
            <a:br>
              <a:rPr lang="en-US" sz="3600" kern="1200">
                <a:solidFill>
                  <a:srgbClr val="FFFFFF"/>
                </a:solidFill>
                <a:latin typeface="+mj-lt"/>
                <a:ea typeface="+mj-ea"/>
                <a:cs typeface="+mj-cs"/>
              </a:rPr>
            </a:br>
            <a:r>
              <a:rPr lang="en-US" sz="3600" kern="1200">
                <a:solidFill>
                  <a:srgbClr val="FFFFFF"/>
                </a:solidFill>
                <a:latin typeface="+mj-lt"/>
                <a:ea typeface="+mj-ea"/>
                <a:cs typeface="+mj-cs"/>
              </a:rPr>
              <a:t>erstellen</a:t>
            </a:r>
          </a:p>
        </p:txBody>
      </p:sp>
      <p:graphicFrame>
        <p:nvGraphicFramePr>
          <p:cNvPr id="4" name="Inhaltsplatzhalter 3">
            <a:extLst>
              <a:ext uri="{FF2B5EF4-FFF2-40B4-BE49-F238E27FC236}">
                <a16:creationId xmlns:a16="http://schemas.microsoft.com/office/drawing/2014/main" id="{766DF0C6-6379-9F6D-3FC1-EE6E28CE24AD}"/>
              </a:ext>
            </a:extLst>
          </p:cNvPr>
          <p:cNvGraphicFramePr>
            <a:graphicFrameLocks noGrp="1"/>
          </p:cNvGraphicFramePr>
          <p:nvPr>
            <p:ph idx="1"/>
            <p:extLst>
              <p:ext uri="{D42A27DB-BD31-4B8C-83A1-F6EECF244321}">
                <p14:modId xmlns:p14="http://schemas.microsoft.com/office/powerpoint/2010/main" val="2348425965"/>
              </p:ext>
            </p:extLst>
          </p:nvPr>
        </p:nvGraphicFramePr>
        <p:xfrm>
          <a:off x="4777316" y="1257446"/>
          <a:ext cx="6780701" cy="4340781"/>
        </p:xfrm>
        <a:graphic>
          <a:graphicData uri="http://schemas.openxmlformats.org/drawingml/2006/table">
            <a:tbl>
              <a:tblPr firstRow="1" firstCol="1" bandRow="1">
                <a:solidFill>
                  <a:schemeClr val="bg1">
                    <a:lumMod val="95000"/>
                  </a:schemeClr>
                </a:solidFill>
                <a:tableStyleId>{5C22544A-7EE6-4342-B048-85BDC9FD1C3A}</a:tableStyleId>
              </a:tblPr>
              <a:tblGrid>
                <a:gridCol w="2302192">
                  <a:extLst>
                    <a:ext uri="{9D8B030D-6E8A-4147-A177-3AD203B41FA5}">
                      <a16:colId xmlns:a16="http://schemas.microsoft.com/office/drawing/2014/main" val="2223526298"/>
                    </a:ext>
                  </a:extLst>
                </a:gridCol>
                <a:gridCol w="4478509">
                  <a:extLst>
                    <a:ext uri="{9D8B030D-6E8A-4147-A177-3AD203B41FA5}">
                      <a16:colId xmlns:a16="http://schemas.microsoft.com/office/drawing/2014/main" val="4028980045"/>
                    </a:ext>
                  </a:extLst>
                </a:gridCol>
              </a:tblGrid>
              <a:tr h="546371">
                <a:tc>
                  <a:txBody>
                    <a:bodyPr/>
                    <a:lstStyle/>
                    <a:p>
                      <a:pPr>
                        <a:lnSpc>
                          <a:spcPct val="107000"/>
                        </a:lnSpc>
                        <a:spcAft>
                          <a:spcPts val="800"/>
                        </a:spcAft>
                        <a:tabLst>
                          <a:tab pos="1203960" algn="r"/>
                        </a:tabLst>
                      </a:pPr>
                      <a:r>
                        <a:rPr lang="de-DE" sz="2000" b="1" cap="none" spc="0">
                          <a:solidFill>
                            <a:schemeClr val="tx1"/>
                          </a:solidFill>
                          <a:effectLst/>
                        </a:rPr>
                        <a:t>User Story-ID</a:t>
                      </a:r>
                      <a:endParaRPr lang="de-DE"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184205" marT="22641" marB="169807"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de-DE"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184205" marT="22641" marB="169807"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75193705"/>
                  </a:ext>
                </a:extLst>
              </a:tr>
              <a:tr h="1438488">
                <a:tc>
                  <a:txBody>
                    <a:bodyPr/>
                    <a:lstStyle/>
                    <a:p>
                      <a:pPr>
                        <a:lnSpc>
                          <a:spcPct val="107000"/>
                        </a:lnSpc>
                        <a:spcAft>
                          <a:spcPts val="800"/>
                        </a:spcAft>
                      </a:pPr>
                      <a:r>
                        <a:rPr lang="de-DE" sz="1500" b="1" cap="none" spc="0">
                          <a:solidFill>
                            <a:schemeClr val="tx1"/>
                          </a:solidFill>
                          <a:effectLst/>
                        </a:rPr>
                        <a:t>User Story-Beschreibung</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de-DE" sz="15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Als Besitzer der Tipprunde möchte ich die Tippbewertung für </a:t>
                      </a:r>
                      <a:r>
                        <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richtiges Ergebnis, richtige Tordifferenz zwischen den Mannschaften und richtiger Sieger modifizieren können beim Erstellen der Tipprunde. </a:t>
                      </a:r>
                    </a:p>
                  </a:txBody>
                  <a:tcPr marL="79243" marR="84904" marT="22641" marB="16980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37271530"/>
                  </a:ext>
                </a:extLst>
              </a:tr>
              <a:tr h="710125">
                <a:tc>
                  <a:txBody>
                    <a:bodyPr/>
                    <a:lstStyle/>
                    <a:p>
                      <a:pPr>
                        <a:lnSpc>
                          <a:spcPct val="107000"/>
                        </a:lnSpc>
                        <a:spcAft>
                          <a:spcPts val="800"/>
                        </a:spcAft>
                      </a:pPr>
                      <a:r>
                        <a:rPr lang="de-DE" sz="1500" b="1" cap="none" spc="0">
                          <a:solidFill>
                            <a:schemeClr val="tx1"/>
                          </a:solidFill>
                          <a:effectLst/>
                        </a:rPr>
                        <a:t>Geschätzter Realisierungsaufwand</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de-DE" sz="1500" cap="none" spc="0">
                          <a:solidFill>
                            <a:schemeClr val="tx1"/>
                          </a:solidFill>
                          <a:effectLst/>
                        </a:rPr>
                        <a:t>1 Tage</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003106610"/>
                  </a:ext>
                </a:extLst>
              </a:tr>
              <a:tr h="467836">
                <a:tc>
                  <a:txBody>
                    <a:bodyPr/>
                    <a:lstStyle/>
                    <a:p>
                      <a:pPr>
                        <a:lnSpc>
                          <a:spcPct val="107000"/>
                        </a:lnSpc>
                        <a:spcAft>
                          <a:spcPts val="800"/>
                        </a:spcAft>
                      </a:pPr>
                      <a:r>
                        <a:rPr lang="de-DE" sz="1500" b="1" cap="none" spc="0">
                          <a:solidFill>
                            <a:schemeClr val="tx1"/>
                          </a:solidFill>
                          <a:effectLst/>
                        </a:rPr>
                        <a:t>Priorität</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de-DE" sz="1500" cap="none" spc="0">
                          <a:solidFill>
                            <a:schemeClr val="tx1"/>
                          </a:solidFill>
                          <a:effectLst/>
                        </a:rPr>
                        <a:t>Hoch</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709899236"/>
                  </a:ext>
                </a:extLst>
              </a:tr>
              <a:tr h="467836">
                <a:tc>
                  <a:txBody>
                    <a:bodyPr/>
                    <a:lstStyle/>
                    <a:p>
                      <a:pPr>
                        <a:lnSpc>
                          <a:spcPct val="107000"/>
                        </a:lnSpc>
                        <a:spcAft>
                          <a:spcPts val="800"/>
                        </a:spcAft>
                      </a:pPr>
                      <a:r>
                        <a:rPr lang="de-DE" sz="1500" b="1" cap="none" spc="0">
                          <a:solidFill>
                            <a:schemeClr val="tx1"/>
                          </a:solidFill>
                          <a:effectLst/>
                        </a:rPr>
                        <a:t>Autor</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de-DE" sz="1500" cap="none" spc="0">
                          <a:solidFill>
                            <a:schemeClr val="tx1"/>
                          </a:solidFill>
                          <a:effectLst/>
                        </a:rPr>
                        <a:t>Alex Grebennikov</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52952263"/>
                  </a:ext>
                </a:extLst>
              </a:tr>
              <a:tr h="710125">
                <a:tc>
                  <a:txBody>
                    <a:bodyPr/>
                    <a:lstStyle/>
                    <a:p>
                      <a:pPr>
                        <a:lnSpc>
                          <a:spcPct val="107000"/>
                        </a:lnSpc>
                        <a:spcAft>
                          <a:spcPts val="800"/>
                        </a:spcAft>
                      </a:pPr>
                      <a:r>
                        <a:rPr lang="de-DE" sz="1500" b="1" cap="none" spc="0">
                          <a:solidFill>
                            <a:schemeClr val="tx1"/>
                          </a:solidFill>
                          <a:effectLst/>
                        </a:rPr>
                        <a:t>Abhängigkeiten zu anderen User Stories</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9243" marR="92103" marT="22641" marB="169807">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en-GB"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79243" marR="92103" marT="22641" marB="16980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52654543"/>
                  </a:ext>
                </a:extLst>
              </a:tr>
            </a:tbl>
          </a:graphicData>
        </a:graphic>
      </p:graphicFrame>
    </p:spTree>
    <p:extLst>
      <p:ext uri="{BB962C8B-B14F-4D97-AF65-F5344CB8AC3E}">
        <p14:creationId xmlns:p14="http://schemas.microsoft.com/office/powerpoint/2010/main" val="397599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5FE1843-CAED-53C7-0C94-D3C2C789670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Papierprototyp Tipprunde erstellen</a:t>
            </a:r>
          </a:p>
        </p:txBody>
      </p:sp>
      <p:pic>
        <p:nvPicPr>
          <p:cNvPr id="4" name="Inhaltsplatzhalter 3" descr="Ein Bild, das Text enthält.&#10;&#10;Automatisch generierte Beschreibung">
            <a:extLst>
              <a:ext uri="{FF2B5EF4-FFF2-40B4-BE49-F238E27FC236}">
                <a16:creationId xmlns:a16="http://schemas.microsoft.com/office/drawing/2014/main" id="{D6A171CE-5BCC-363D-44BB-9B7B26DDA4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777316" y="1054590"/>
            <a:ext cx="6780700" cy="4746490"/>
          </a:xfrm>
          <a:prstGeom prst="rect">
            <a:avLst/>
          </a:prstGeom>
          <a:noFill/>
        </p:spPr>
      </p:pic>
    </p:spTree>
    <p:extLst>
      <p:ext uri="{BB962C8B-B14F-4D97-AF65-F5344CB8AC3E}">
        <p14:creationId xmlns:p14="http://schemas.microsoft.com/office/powerpoint/2010/main" val="275662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2076F09E-5305-2348-3A74-DB6766AB158F}"/>
              </a:ext>
            </a:extLst>
          </p:cNvPr>
          <p:cNvPicPr>
            <a:picLocks noGrp="1" noChangeAspect="1"/>
          </p:cNvPicPr>
          <p:nvPr>
            <p:ph idx="1"/>
          </p:nvPr>
        </p:nvPicPr>
        <p:blipFill rotWithShape="1">
          <a:blip r:embed="rId2">
            <a:alphaModFix/>
          </a:blip>
          <a:srcRect l="7395" r="7737" b="1"/>
          <a:stretch/>
        </p:blipFill>
        <p:spPr>
          <a:xfrm>
            <a:off x="1524" y="10"/>
            <a:ext cx="12188952" cy="6857990"/>
          </a:xfrm>
          <a:prstGeom prst="rect">
            <a:avLst/>
          </a:prstGeom>
        </p:spPr>
      </p:pic>
    </p:spTree>
    <p:extLst>
      <p:ext uri="{BB962C8B-B14F-4D97-AF65-F5344CB8AC3E}">
        <p14:creationId xmlns:p14="http://schemas.microsoft.com/office/powerpoint/2010/main" val="378056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13CB1AD-0715-CFC3-808E-E244F50BC8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kern="1200">
                <a:solidFill>
                  <a:srgbClr val="FFFFFF"/>
                </a:solidFill>
                <a:latin typeface="+mj-lt"/>
                <a:ea typeface="+mj-ea"/>
                <a:cs typeface="+mj-cs"/>
              </a:rPr>
              <a:t>Modultest Tipprundenerstellen</a:t>
            </a:r>
          </a:p>
        </p:txBody>
      </p:sp>
      <p:pic>
        <p:nvPicPr>
          <p:cNvPr id="5" name="Inhaltsplatzhalter 4">
            <a:extLst>
              <a:ext uri="{FF2B5EF4-FFF2-40B4-BE49-F238E27FC236}">
                <a16:creationId xmlns:a16="http://schemas.microsoft.com/office/drawing/2014/main" id="{88AFE690-8175-38E7-7C10-9728D6390CC9}"/>
              </a:ext>
            </a:extLst>
          </p:cNvPr>
          <p:cNvPicPr>
            <a:picLocks noGrp="1" noChangeAspect="1"/>
          </p:cNvPicPr>
          <p:nvPr>
            <p:ph idx="1"/>
          </p:nvPr>
        </p:nvPicPr>
        <p:blipFill>
          <a:blip r:embed="rId2"/>
          <a:stretch>
            <a:fillRect/>
          </a:stretch>
        </p:blipFill>
        <p:spPr>
          <a:xfrm>
            <a:off x="4777316" y="986784"/>
            <a:ext cx="6780700" cy="4882103"/>
          </a:xfrm>
          <a:prstGeom prst="rect">
            <a:avLst/>
          </a:prstGeom>
        </p:spPr>
      </p:pic>
    </p:spTree>
    <p:extLst>
      <p:ext uri="{BB962C8B-B14F-4D97-AF65-F5344CB8AC3E}">
        <p14:creationId xmlns:p14="http://schemas.microsoft.com/office/powerpoint/2010/main" val="272796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25F658-A190-96E4-122C-52035C6E1D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Soziales</a:t>
            </a:r>
          </a:p>
        </p:txBody>
      </p:sp>
      <p:graphicFrame>
        <p:nvGraphicFramePr>
          <p:cNvPr id="4" name="Inhaltsplatzhalter 3">
            <a:extLst>
              <a:ext uri="{FF2B5EF4-FFF2-40B4-BE49-F238E27FC236}">
                <a16:creationId xmlns:a16="http://schemas.microsoft.com/office/drawing/2014/main" id="{766DF0C6-6379-9F6D-3FC1-EE6E28CE24AD}"/>
              </a:ext>
            </a:extLst>
          </p:cNvPr>
          <p:cNvGraphicFramePr>
            <a:graphicFrameLocks noGrp="1"/>
          </p:cNvGraphicFramePr>
          <p:nvPr>
            <p:ph idx="1"/>
            <p:extLst>
              <p:ext uri="{D42A27DB-BD31-4B8C-83A1-F6EECF244321}">
                <p14:modId xmlns:p14="http://schemas.microsoft.com/office/powerpoint/2010/main" val="3435556451"/>
              </p:ext>
            </p:extLst>
          </p:nvPr>
        </p:nvGraphicFramePr>
        <p:xfrm>
          <a:off x="4777316" y="1327453"/>
          <a:ext cx="6780701" cy="4200769"/>
        </p:xfrm>
        <a:graphic>
          <a:graphicData uri="http://schemas.openxmlformats.org/drawingml/2006/table">
            <a:tbl>
              <a:tblPr firstRow="1" firstCol="1" bandRow="1">
                <a:noFill/>
                <a:tableStyleId>{5C22544A-7EE6-4342-B048-85BDC9FD1C3A}</a:tableStyleId>
              </a:tblPr>
              <a:tblGrid>
                <a:gridCol w="2155089">
                  <a:extLst>
                    <a:ext uri="{9D8B030D-6E8A-4147-A177-3AD203B41FA5}">
                      <a16:colId xmlns:a16="http://schemas.microsoft.com/office/drawing/2014/main" val="2223526298"/>
                    </a:ext>
                  </a:extLst>
                </a:gridCol>
                <a:gridCol w="4625612">
                  <a:extLst>
                    <a:ext uri="{9D8B030D-6E8A-4147-A177-3AD203B41FA5}">
                      <a16:colId xmlns:a16="http://schemas.microsoft.com/office/drawing/2014/main" val="4028980045"/>
                    </a:ext>
                  </a:extLst>
                </a:gridCol>
              </a:tblGrid>
              <a:tr h="503039">
                <a:tc>
                  <a:txBody>
                    <a:bodyPr/>
                    <a:lstStyle/>
                    <a:p>
                      <a:pPr>
                        <a:lnSpc>
                          <a:spcPct val="107000"/>
                        </a:lnSpc>
                        <a:spcAft>
                          <a:spcPts val="800"/>
                        </a:spcAft>
                        <a:tabLst>
                          <a:tab pos="1203960" algn="r"/>
                        </a:tabLst>
                      </a:pPr>
                      <a:r>
                        <a:rPr lang="de-DE" sz="1500" b="1" cap="none" spc="0">
                          <a:solidFill>
                            <a:schemeClr val="tx1"/>
                          </a:solidFill>
                          <a:effectLst/>
                        </a:rPr>
                        <a:t>User Story-ID</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nSpc>
                          <a:spcPct val="107000"/>
                        </a:lnSpc>
                        <a:spcAft>
                          <a:spcPts val="800"/>
                        </a:spcAft>
                      </a:pPr>
                      <a:r>
                        <a:rPr lang="en-US" sz="1500" b="1" cap="none" spc="0">
                          <a:solidFill>
                            <a:schemeClr val="tx1"/>
                          </a:solidFill>
                          <a:effectLst/>
                        </a:rPr>
                        <a:t>3.3</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3975193705"/>
                  </a:ext>
                </a:extLst>
              </a:tr>
              <a:tr h="1212560">
                <a:tc>
                  <a:txBody>
                    <a:bodyPr/>
                    <a:lstStyle/>
                    <a:p>
                      <a:pPr>
                        <a:lnSpc>
                          <a:spcPct val="107000"/>
                        </a:lnSpc>
                        <a:spcAft>
                          <a:spcPts val="800"/>
                        </a:spcAft>
                      </a:pPr>
                      <a:r>
                        <a:rPr lang="de-DE" sz="1500" b="1" cap="none" spc="0">
                          <a:solidFill>
                            <a:schemeClr val="tx1"/>
                          </a:solidFill>
                          <a:effectLst/>
                        </a:rPr>
                        <a:t>User Story-Beschreibung</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nSpc>
                          <a:spcPct val="107000"/>
                        </a:lnSpc>
                        <a:spcAft>
                          <a:spcPts val="800"/>
                        </a:spcAft>
                      </a:pPr>
                      <a:r>
                        <a:rPr lang="de-DE" sz="1500" cap="none" spc="0">
                          <a:solidFill>
                            <a:schemeClr val="tx1"/>
                          </a:solidFill>
                          <a:effectLst/>
                        </a:rPr>
                        <a:t>Als Nutzer möchte ich Freundschaftsanfragen annehmen/ablehnen können, um seine Freundesliste verwalten zu können und neue Freunde hinzufügen zu können. </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237271530"/>
                  </a:ext>
                </a:extLst>
              </a:tr>
              <a:tr h="739546">
                <a:tc>
                  <a:txBody>
                    <a:bodyPr/>
                    <a:lstStyle/>
                    <a:p>
                      <a:pPr>
                        <a:lnSpc>
                          <a:spcPct val="107000"/>
                        </a:lnSpc>
                        <a:spcAft>
                          <a:spcPts val="800"/>
                        </a:spcAft>
                      </a:pPr>
                      <a:r>
                        <a:rPr lang="de-DE" sz="1500" b="1" cap="none" spc="0">
                          <a:solidFill>
                            <a:schemeClr val="tx1"/>
                          </a:solidFill>
                          <a:effectLst/>
                        </a:rPr>
                        <a:t>Geschätzter Realisierungsaufwand</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500" cap="none" spc="0">
                          <a:solidFill>
                            <a:schemeClr val="tx1"/>
                          </a:solidFill>
                          <a:effectLst/>
                        </a:rPr>
                        <a:t>1 Tage</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03106610"/>
                  </a:ext>
                </a:extLst>
              </a:tr>
              <a:tr h="503039">
                <a:tc>
                  <a:txBody>
                    <a:bodyPr/>
                    <a:lstStyle/>
                    <a:p>
                      <a:pPr>
                        <a:lnSpc>
                          <a:spcPct val="107000"/>
                        </a:lnSpc>
                        <a:spcAft>
                          <a:spcPts val="800"/>
                        </a:spcAft>
                      </a:pPr>
                      <a:r>
                        <a:rPr lang="de-DE" sz="1500" b="1" cap="none" spc="0">
                          <a:solidFill>
                            <a:schemeClr val="tx1"/>
                          </a:solidFill>
                          <a:effectLst/>
                        </a:rPr>
                        <a:t>Priorität</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nSpc>
                          <a:spcPct val="107000"/>
                        </a:lnSpc>
                        <a:spcAft>
                          <a:spcPts val="800"/>
                        </a:spcAft>
                      </a:pPr>
                      <a:r>
                        <a:rPr lang="de-DE" sz="1500" cap="none" spc="0">
                          <a:solidFill>
                            <a:schemeClr val="tx1"/>
                          </a:solidFill>
                          <a:effectLst/>
                        </a:rPr>
                        <a:t>Hoch</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709899236"/>
                  </a:ext>
                </a:extLst>
              </a:tr>
              <a:tr h="503039">
                <a:tc>
                  <a:txBody>
                    <a:bodyPr/>
                    <a:lstStyle/>
                    <a:p>
                      <a:pPr>
                        <a:lnSpc>
                          <a:spcPct val="107000"/>
                        </a:lnSpc>
                        <a:spcAft>
                          <a:spcPts val="800"/>
                        </a:spcAft>
                      </a:pPr>
                      <a:r>
                        <a:rPr lang="de-DE" sz="1500" b="1" cap="none" spc="0">
                          <a:solidFill>
                            <a:schemeClr val="tx1"/>
                          </a:solidFill>
                          <a:effectLst/>
                        </a:rPr>
                        <a:t>Autor</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500" cap="none" spc="0">
                          <a:solidFill>
                            <a:schemeClr val="tx1"/>
                          </a:solidFill>
                          <a:effectLst/>
                        </a:rPr>
                        <a:t>Alex Grebennikov</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52952263"/>
                  </a:ext>
                </a:extLst>
              </a:tr>
              <a:tr h="739546">
                <a:tc>
                  <a:txBody>
                    <a:bodyPr/>
                    <a:lstStyle/>
                    <a:p>
                      <a:pPr>
                        <a:lnSpc>
                          <a:spcPct val="107000"/>
                        </a:lnSpc>
                        <a:spcAft>
                          <a:spcPts val="800"/>
                        </a:spcAft>
                      </a:pPr>
                      <a:r>
                        <a:rPr lang="de-DE" sz="1500" b="1" cap="none" spc="0">
                          <a:solidFill>
                            <a:schemeClr val="tx1"/>
                          </a:solidFill>
                          <a:effectLst/>
                        </a:rPr>
                        <a:t>Abhängigkeiten zu anderen User Stories</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de-DE" sz="1500" cap="none" spc="0">
                          <a:solidFill>
                            <a:schemeClr val="tx1"/>
                          </a:solidFill>
                          <a:effectLst/>
                        </a:rPr>
                        <a:t>3.5</a:t>
                      </a:r>
                      <a:endParaRPr lang="de-DE"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6310" marT="26524" marB="19893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52654543"/>
                  </a:ext>
                </a:extLst>
              </a:tr>
            </a:tbl>
          </a:graphicData>
        </a:graphic>
      </p:graphicFrame>
    </p:spTree>
    <p:extLst>
      <p:ext uri="{BB962C8B-B14F-4D97-AF65-F5344CB8AC3E}">
        <p14:creationId xmlns:p14="http://schemas.microsoft.com/office/powerpoint/2010/main" val="24975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25F658-A190-96E4-122C-52035C6E1D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Soziales</a:t>
            </a:r>
          </a:p>
        </p:txBody>
      </p:sp>
      <p:graphicFrame>
        <p:nvGraphicFramePr>
          <p:cNvPr id="4" name="Inhaltsplatzhalter 3">
            <a:extLst>
              <a:ext uri="{FF2B5EF4-FFF2-40B4-BE49-F238E27FC236}">
                <a16:creationId xmlns:a16="http://schemas.microsoft.com/office/drawing/2014/main" id="{766DF0C6-6379-9F6D-3FC1-EE6E28CE24AD}"/>
              </a:ext>
            </a:extLst>
          </p:cNvPr>
          <p:cNvGraphicFramePr>
            <a:graphicFrameLocks noGrp="1"/>
          </p:cNvGraphicFramePr>
          <p:nvPr>
            <p:ph idx="1"/>
            <p:extLst>
              <p:ext uri="{D42A27DB-BD31-4B8C-83A1-F6EECF244321}">
                <p14:modId xmlns:p14="http://schemas.microsoft.com/office/powerpoint/2010/main" val="2551219652"/>
              </p:ext>
            </p:extLst>
          </p:nvPr>
        </p:nvGraphicFramePr>
        <p:xfrm>
          <a:off x="4777316" y="692208"/>
          <a:ext cx="6780700" cy="5471257"/>
        </p:xfrm>
        <a:graphic>
          <a:graphicData uri="http://schemas.openxmlformats.org/drawingml/2006/table">
            <a:tbl>
              <a:tblPr firstRow="1" firstCol="1" bandRow="1">
                <a:noFill/>
                <a:tableStyleId>{5C22544A-7EE6-4342-B048-85BDC9FD1C3A}</a:tableStyleId>
              </a:tblPr>
              <a:tblGrid>
                <a:gridCol w="2260130">
                  <a:extLst>
                    <a:ext uri="{9D8B030D-6E8A-4147-A177-3AD203B41FA5}">
                      <a16:colId xmlns:a16="http://schemas.microsoft.com/office/drawing/2014/main" val="2223526298"/>
                    </a:ext>
                  </a:extLst>
                </a:gridCol>
                <a:gridCol w="4520570">
                  <a:extLst>
                    <a:ext uri="{9D8B030D-6E8A-4147-A177-3AD203B41FA5}">
                      <a16:colId xmlns:a16="http://schemas.microsoft.com/office/drawing/2014/main" val="4028980045"/>
                    </a:ext>
                  </a:extLst>
                </a:gridCol>
              </a:tblGrid>
              <a:tr h="492858">
                <a:tc>
                  <a:txBody>
                    <a:bodyPr/>
                    <a:lstStyle/>
                    <a:p>
                      <a:pPr>
                        <a:lnSpc>
                          <a:spcPct val="107000"/>
                        </a:lnSpc>
                        <a:spcAft>
                          <a:spcPts val="800"/>
                        </a:spcAft>
                        <a:tabLst>
                          <a:tab pos="1203960" algn="r"/>
                        </a:tabLst>
                      </a:pPr>
                      <a:r>
                        <a:rPr lang="de-DE" sz="1500" b="1" cap="all" spc="60">
                          <a:solidFill>
                            <a:schemeClr val="tx1"/>
                          </a:solidFill>
                          <a:effectLst/>
                        </a:rPr>
                        <a:t>User Story-ID</a:t>
                      </a:r>
                      <a:endParaRPr lang="de-DE" sz="15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111188" marB="111188" anchor="b">
                    <a:lnL w="12700" cap="flat" cmpd="sng" algn="ctr">
                      <a:noFill/>
                      <a:prstDash val="solid"/>
                    </a:lnL>
                    <a:lnR w="12700" cmpd="sng">
                      <a:noFill/>
                      <a:prstDash val="solid"/>
                    </a:lnR>
                    <a:lnT w="12700" cmpd="sng">
                      <a:noFill/>
                    </a:lnT>
                    <a:lnB w="12700" cmpd="sng">
                      <a:noFill/>
                      <a:prstDash val="solid"/>
                    </a:lnB>
                    <a:noFill/>
                  </a:tcPr>
                </a:tc>
                <a:tc>
                  <a:txBody>
                    <a:bodyPr/>
                    <a:lstStyle/>
                    <a:p>
                      <a:pPr>
                        <a:lnSpc>
                          <a:spcPct val="107000"/>
                        </a:lnSpc>
                        <a:spcAft>
                          <a:spcPts val="800"/>
                        </a:spcAft>
                      </a:pPr>
                      <a:r>
                        <a:rPr lang="en-US" sz="1500" b="1" cap="all" spc="60">
                          <a:solidFill>
                            <a:schemeClr val="tx1"/>
                          </a:solidFill>
                          <a:effectLst/>
                        </a:rPr>
                        <a:t>3.5</a:t>
                      </a:r>
                      <a:endParaRPr lang="de-DE" sz="15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111188" marB="111188"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3975193705"/>
                  </a:ext>
                </a:extLst>
              </a:tr>
              <a:tr h="1945845">
                <a:tc>
                  <a:txBody>
                    <a:bodyPr/>
                    <a:lstStyle/>
                    <a:p>
                      <a:pPr>
                        <a:lnSpc>
                          <a:spcPct val="107000"/>
                        </a:lnSpc>
                        <a:spcAft>
                          <a:spcPts val="800"/>
                        </a:spcAft>
                      </a:pPr>
                      <a:r>
                        <a:rPr lang="de-DE" sz="1500" b="1" cap="none" spc="0">
                          <a:solidFill>
                            <a:schemeClr val="tx1"/>
                          </a:solidFill>
                          <a:effectLst/>
                        </a:rPr>
                        <a:t>User Story-Beschreibung</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de-DE" sz="1900" cap="none" spc="0">
                          <a:solidFill>
                            <a:schemeClr val="tx1"/>
                          </a:solidFill>
                          <a:effectLst/>
                        </a:rPr>
                        <a:t>Als Nutzer möchte ich alle meine Freunde mit Namen und Profilbild in einer Freundesliste sehen können, um bestehende Freunde angezeigt zu kriegen. </a:t>
                      </a:r>
                      <a:endParaRPr lang="de-DE"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37271530"/>
                  </a:ext>
                </a:extLst>
              </a:tr>
              <a:tr h="839522">
                <a:tc>
                  <a:txBody>
                    <a:bodyPr/>
                    <a:lstStyle/>
                    <a:p>
                      <a:pPr>
                        <a:lnSpc>
                          <a:spcPct val="107000"/>
                        </a:lnSpc>
                        <a:spcAft>
                          <a:spcPts val="800"/>
                        </a:spcAft>
                      </a:pPr>
                      <a:r>
                        <a:rPr lang="de-DE" sz="1500" b="1" cap="none" spc="0">
                          <a:solidFill>
                            <a:schemeClr val="tx1"/>
                          </a:solidFill>
                          <a:effectLst/>
                        </a:rPr>
                        <a:t>Geschätzter Realisierungsaufwand</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ap="flat" cmpd="sng" algn="ctr">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900" cap="none" spc="0">
                          <a:solidFill>
                            <a:schemeClr val="tx1"/>
                          </a:solidFill>
                          <a:effectLst/>
                        </a:rPr>
                        <a:t>1 Tage</a:t>
                      </a:r>
                      <a:endParaRPr lang="de-DE"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03106610"/>
                  </a:ext>
                </a:extLst>
              </a:tr>
              <a:tr h="676755">
                <a:tc>
                  <a:txBody>
                    <a:bodyPr/>
                    <a:lstStyle/>
                    <a:p>
                      <a:pPr>
                        <a:lnSpc>
                          <a:spcPct val="107000"/>
                        </a:lnSpc>
                        <a:spcAft>
                          <a:spcPts val="800"/>
                        </a:spcAft>
                      </a:pPr>
                      <a:r>
                        <a:rPr lang="de-DE" sz="1500" b="1" cap="none" spc="0">
                          <a:solidFill>
                            <a:schemeClr val="tx1"/>
                          </a:solidFill>
                          <a:effectLst/>
                        </a:rPr>
                        <a:t>Priorität</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de-DE" sz="1900" cap="none" spc="0">
                          <a:solidFill>
                            <a:schemeClr val="tx1"/>
                          </a:solidFill>
                          <a:effectLst/>
                        </a:rPr>
                        <a:t>Hoch</a:t>
                      </a:r>
                      <a:endParaRPr lang="de-DE"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09899236"/>
                  </a:ext>
                </a:extLst>
              </a:tr>
              <a:tr h="676755">
                <a:tc>
                  <a:txBody>
                    <a:bodyPr/>
                    <a:lstStyle/>
                    <a:p>
                      <a:pPr>
                        <a:lnSpc>
                          <a:spcPct val="107000"/>
                        </a:lnSpc>
                        <a:spcAft>
                          <a:spcPts val="800"/>
                        </a:spcAft>
                      </a:pPr>
                      <a:r>
                        <a:rPr lang="de-DE" sz="1500" b="1" cap="none" spc="0">
                          <a:solidFill>
                            <a:schemeClr val="tx1"/>
                          </a:solidFill>
                          <a:effectLst/>
                        </a:rPr>
                        <a:t>Autor</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ap="flat" cmpd="sng" algn="ctr">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900" cap="none" spc="0">
                          <a:solidFill>
                            <a:schemeClr val="tx1"/>
                          </a:solidFill>
                          <a:effectLst/>
                        </a:rPr>
                        <a:t>Alex Grebennikov</a:t>
                      </a:r>
                      <a:endParaRPr lang="de-DE"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52952263"/>
                  </a:ext>
                </a:extLst>
              </a:tr>
              <a:tr h="839522">
                <a:tc>
                  <a:txBody>
                    <a:bodyPr/>
                    <a:lstStyle/>
                    <a:p>
                      <a:pPr>
                        <a:lnSpc>
                          <a:spcPct val="107000"/>
                        </a:lnSpc>
                        <a:spcAft>
                          <a:spcPts val="800"/>
                        </a:spcAft>
                      </a:pPr>
                      <a:r>
                        <a:rPr lang="de-DE" sz="1500" b="1" cap="none" spc="0">
                          <a:solidFill>
                            <a:schemeClr val="tx1"/>
                          </a:solidFill>
                          <a:effectLst/>
                        </a:rPr>
                        <a:t>Abhängigkeiten zu anderen User Stories</a:t>
                      </a:r>
                      <a:endParaRPr lang="de-DE"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7558" marR="69685" marT="219879" marB="111188">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nSpc>
                          <a:spcPct val="107000"/>
                        </a:lnSpc>
                        <a:spcAft>
                          <a:spcPts val="800"/>
                        </a:spcAft>
                      </a:pPr>
                      <a:r>
                        <a:rPr lang="en-GB"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de-DE" sz="1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3.3</a:t>
                      </a:r>
                    </a:p>
                  </a:txBody>
                  <a:tcPr marL="97558" marR="69685" marT="219879" marB="111188">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52654543"/>
                  </a:ext>
                </a:extLst>
              </a:tr>
            </a:tbl>
          </a:graphicData>
        </a:graphic>
      </p:graphicFrame>
    </p:spTree>
    <p:extLst>
      <p:ext uri="{BB962C8B-B14F-4D97-AF65-F5344CB8AC3E}">
        <p14:creationId xmlns:p14="http://schemas.microsoft.com/office/powerpoint/2010/main" val="225036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25F658-A190-96E4-122C-52035C6E1D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Soziales</a:t>
            </a:r>
          </a:p>
        </p:txBody>
      </p:sp>
      <p:graphicFrame>
        <p:nvGraphicFramePr>
          <p:cNvPr id="4" name="Inhaltsplatzhalter 3">
            <a:extLst>
              <a:ext uri="{FF2B5EF4-FFF2-40B4-BE49-F238E27FC236}">
                <a16:creationId xmlns:a16="http://schemas.microsoft.com/office/drawing/2014/main" id="{766DF0C6-6379-9F6D-3FC1-EE6E28CE24AD}"/>
              </a:ext>
            </a:extLst>
          </p:cNvPr>
          <p:cNvGraphicFramePr>
            <a:graphicFrameLocks noGrp="1"/>
          </p:cNvGraphicFramePr>
          <p:nvPr>
            <p:ph idx="1"/>
            <p:extLst>
              <p:ext uri="{D42A27DB-BD31-4B8C-83A1-F6EECF244321}">
                <p14:modId xmlns:p14="http://schemas.microsoft.com/office/powerpoint/2010/main" val="3104014977"/>
              </p:ext>
            </p:extLst>
          </p:nvPr>
        </p:nvGraphicFramePr>
        <p:xfrm>
          <a:off x="4777316" y="1153994"/>
          <a:ext cx="6780700" cy="4547685"/>
        </p:xfrm>
        <a:graphic>
          <a:graphicData uri="http://schemas.openxmlformats.org/drawingml/2006/table">
            <a:tbl>
              <a:tblPr firstRow="1" firstCol="1" bandRow="1">
                <a:noFill/>
                <a:tableStyleId>{5C22544A-7EE6-4342-B048-85BDC9FD1C3A}</a:tableStyleId>
              </a:tblPr>
              <a:tblGrid>
                <a:gridCol w="2147750">
                  <a:extLst>
                    <a:ext uri="{9D8B030D-6E8A-4147-A177-3AD203B41FA5}">
                      <a16:colId xmlns:a16="http://schemas.microsoft.com/office/drawing/2014/main" val="2223526298"/>
                    </a:ext>
                  </a:extLst>
                </a:gridCol>
                <a:gridCol w="4632950">
                  <a:extLst>
                    <a:ext uri="{9D8B030D-6E8A-4147-A177-3AD203B41FA5}">
                      <a16:colId xmlns:a16="http://schemas.microsoft.com/office/drawing/2014/main" val="4028980045"/>
                    </a:ext>
                  </a:extLst>
                </a:gridCol>
              </a:tblGrid>
              <a:tr h="465534">
                <a:tc>
                  <a:txBody>
                    <a:bodyPr/>
                    <a:lstStyle/>
                    <a:p>
                      <a:pPr>
                        <a:lnSpc>
                          <a:spcPct val="107000"/>
                        </a:lnSpc>
                        <a:spcAft>
                          <a:spcPts val="800"/>
                        </a:spcAft>
                        <a:tabLst>
                          <a:tab pos="1203960" algn="r"/>
                        </a:tabLst>
                      </a:pPr>
                      <a:r>
                        <a:rPr lang="de-DE" sz="1400" b="1" cap="all" spc="60">
                          <a:solidFill>
                            <a:schemeClr val="tx1"/>
                          </a:solidFill>
                          <a:effectLst/>
                        </a:rPr>
                        <a:t>User Story-ID</a:t>
                      </a:r>
                      <a:endParaRPr lang="de-DE" sz="14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94" marR="170894" marT="105024" marB="105024" anchor="b">
                    <a:lnL w="12700" cap="flat" cmpd="sng" algn="ctr">
                      <a:noFill/>
                      <a:prstDash val="solid"/>
                    </a:lnL>
                    <a:lnR w="12700" cmpd="sng">
                      <a:noFill/>
                      <a:prstDash val="solid"/>
                    </a:lnR>
                    <a:lnT w="12700" cap="flat" cmpd="sng" algn="ctr">
                      <a:noFill/>
                      <a:prstDash val="solid"/>
                    </a:lnT>
                    <a:lnB w="12700" cmpd="sng">
                      <a:noFill/>
                      <a:prstDash val="solid"/>
                    </a:lnB>
                    <a:noFill/>
                  </a:tcPr>
                </a:tc>
                <a:tc>
                  <a:txBody>
                    <a:bodyPr/>
                    <a:lstStyle/>
                    <a:p>
                      <a:pPr>
                        <a:lnSpc>
                          <a:spcPct val="107000"/>
                        </a:lnSpc>
                        <a:spcAft>
                          <a:spcPts val="800"/>
                        </a:spcAft>
                      </a:pPr>
                      <a:r>
                        <a:rPr lang="en-US" sz="1400" b="1" cap="all" spc="60">
                          <a:solidFill>
                            <a:schemeClr val="tx1"/>
                          </a:solidFill>
                          <a:effectLst/>
                        </a:rPr>
                        <a:t>3.7</a:t>
                      </a:r>
                      <a:endParaRPr lang="de-DE" sz="14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0894" marR="170894" marT="105024" marB="105024" anchor="b">
                    <a:lnL w="12700" cmpd="sng">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3975193705"/>
                  </a:ext>
                </a:extLst>
              </a:tr>
              <a:tr h="2048477">
                <a:tc>
                  <a:txBody>
                    <a:bodyPr/>
                    <a:lstStyle/>
                    <a:p>
                      <a:pPr>
                        <a:lnSpc>
                          <a:spcPct val="107000"/>
                        </a:lnSpc>
                        <a:spcAft>
                          <a:spcPts val="800"/>
                        </a:spcAft>
                      </a:pPr>
                      <a:r>
                        <a:rPr lang="de-DE" sz="1400" b="1" cap="none" spc="0">
                          <a:solidFill>
                            <a:schemeClr val="tx1"/>
                          </a:solidFill>
                          <a:effectLst/>
                        </a:rPr>
                        <a:t>User Story-Beschreibung</a:t>
                      </a:r>
                      <a:endParaRPr lang="de-DE"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800" cap="none" spc="0">
                          <a:solidFill>
                            <a:schemeClr val="tx1"/>
                          </a:solidFill>
                          <a:effectLst/>
                        </a:rPr>
                        <a:t>Als Nutzer möchte bestehende Freunde löschen können, falls ich diese nicht mehr in meiner Freundesliste angezeigt bekommen möchte und damit diese mich auch nicht mehr sehen. </a:t>
                      </a:r>
                      <a:endPar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37271530"/>
                  </a:ext>
                </a:extLst>
              </a:tr>
              <a:tr h="585290">
                <a:tc>
                  <a:txBody>
                    <a:bodyPr/>
                    <a:lstStyle/>
                    <a:p>
                      <a:pPr>
                        <a:lnSpc>
                          <a:spcPct val="107000"/>
                        </a:lnSpc>
                        <a:spcAft>
                          <a:spcPts val="800"/>
                        </a:spcAft>
                      </a:pPr>
                      <a:r>
                        <a:rPr lang="de-DE" sz="1400" b="1" cap="none" spc="0">
                          <a:solidFill>
                            <a:schemeClr val="tx1"/>
                          </a:solidFill>
                          <a:effectLst/>
                        </a:rPr>
                        <a:t>Geschätzter Realisierungsaufwand</a:t>
                      </a:r>
                      <a:endParaRPr lang="de-DE"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ap="flat" cmpd="sng" algn="ctr">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800" cap="none" spc="0">
                          <a:solidFill>
                            <a:schemeClr val="tx1"/>
                          </a:solidFill>
                          <a:effectLst/>
                        </a:rPr>
                        <a:t>1 Tage</a:t>
                      </a:r>
                      <a:endPar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03106610"/>
                  </a:ext>
                </a:extLst>
              </a:tr>
              <a:tr h="431547">
                <a:tc>
                  <a:txBody>
                    <a:bodyPr/>
                    <a:lstStyle/>
                    <a:p>
                      <a:pPr>
                        <a:lnSpc>
                          <a:spcPct val="107000"/>
                        </a:lnSpc>
                        <a:spcAft>
                          <a:spcPts val="800"/>
                        </a:spcAft>
                      </a:pPr>
                      <a:r>
                        <a:rPr lang="de-DE" sz="1400" b="1" cap="none" spc="0">
                          <a:solidFill>
                            <a:schemeClr val="tx1"/>
                          </a:solidFill>
                          <a:effectLst/>
                        </a:rPr>
                        <a:t>Priorität</a:t>
                      </a:r>
                      <a:endParaRPr lang="de-DE"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de-DE" sz="1800" cap="none" spc="0">
                          <a:solidFill>
                            <a:schemeClr val="tx1"/>
                          </a:solidFill>
                          <a:effectLst/>
                        </a:rPr>
                        <a:t>Hoch</a:t>
                      </a:r>
                      <a:endPar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09899236"/>
                  </a:ext>
                </a:extLst>
              </a:tr>
              <a:tr h="431547">
                <a:tc>
                  <a:txBody>
                    <a:bodyPr/>
                    <a:lstStyle/>
                    <a:p>
                      <a:pPr>
                        <a:lnSpc>
                          <a:spcPct val="107000"/>
                        </a:lnSpc>
                        <a:spcAft>
                          <a:spcPts val="800"/>
                        </a:spcAft>
                      </a:pPr>
                      <a:r>
                        <a:rPr lang="de-DE" sz="1400" b="1" cap="none" spc="0">
                          <a:solidFill>
                            <a:schemeClr val="tx1"/>
                          </a:solidFill>
                          <a:effectLst/>
                        </a:rPr>
                        <a:t>Autor</a:t>
                      </a:r>
                      <a:endParaRPr lang="de-DE"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ap="flat" cmpd="sng" algn="ctr">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nSpc>
                          <a:spcPct val="107000"/>
                        </a:lnSpc>
                        <a:spcAft>
                          <a:spcPts val="800"/>
                        </a:spcAft>
                      </a:pPr>
                      <a:r>
                        <a:rPr lang="de-DE" sz="1800" cap="none" spc="0">
                          <a:solidFill>
                            <a:schemeClr val="tx1"/>
                          </a:solidFill>
                          <a:effectLst/>
                        </a:rPr>
                        <a:t>Alex Grebennikov</a:t>
                      </a:r>
                      <a:endPar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52952263"/>
                  </a:ext>
                </a:extLst>
              </a:tr>
              <a:tr h="585290">
                <a:tc>
                  <a:txBody>
                    <a:bodyPr/>
                    <a:lstStyle/>
                    <a:p>
                      <a:pPr>
                        <a:lnSpc>
                          <a:spcPct val="107000"/>
                        </a:lnSpc>
                        <a:spcAft>
                          <a:spcPts val="800"/>
                        </a:spcAft>
                      </a:pPr>
                      <a:r>
                        <a:rPr lang="de-DE" sz="1400" b="1" cap="none" spc="0">
                          <a:solidFill>
                            <a:schemeClr val="tx1"/>
                          </a:solidFill>
                          <a:effectLst/>
                        </a:rPr>
                        <a:t>Abhängigkeiten zu anderen User Stories</a:t>
                      </a:r>
                      <a:endParaRPr lang="de-DE"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5447" marR="85447" marT="0" marB="105024">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nSpc>
                          <a:spcPct val="107000"/>
                        </a:lnSpc>
                        <a:spcAft>
                          <a:spcPts val="800"/>
                        </a:spcAft>
                      </a:pPr>
                      <a:r>
                        <a:rPr lang="en-GB"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de-DE" sz="1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3.3, 3.5</a:t>
                      </a:r>
                    </a:p>
                  </a:txBody>
                  <a:tcPr marL="85447" marR="85447" marT="0" marB="105024">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52654543"/>
                  </a:ext>
                </a:extLst>
              </a:tr>
            </a:tbl>
          </a:graphicData>
        </a:graphic>
      </p:graphicFrame>
    </p:spTree>
    <p:extLst>
      <p:ext uri="{BB962C8B-B14F-4D97-AF65-F5344CB8AC3E}">
        <p14:creationId xmlns:p14="http://schemas.microsoft.com/office/powerpoint/2010/main" val="35051365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279</Words>
  <Application>Microsoft Office PowerPoint</Application>
  <PresentationFormat>Breitbild</PresentationFormat>
  <Paragraphs>70</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KicktippProjekt </vt:lpstr>
      <vt:lpstr>Tipprunde erstellen</vt:lpstr>
      <vt:lpstr>Tipprunde erstellen</vt:lpstr>
      <vt:lpstr>Papierprototyp Tipprunde erstellen</vt:lpstr>
      <vt:lpstr>PowerPoint-Präsentation</vt:lpstr>
      <vt:lpstr>Modultest Tipprundenerstellen</vt:lpstr>
      <vt:lpstr>Soziales</vt:lpstr>
      <vt:lpstr>Soziales</vt:lpstr>
      <vt:lpstr>Soziales</vt:lpstr>
      <vt:lpstr>PowerPoint-Präsentation</vt:lpstr>
      <vt:lpstr>Frontend/Freunde.component</vt:lpstr>
      <vt:lpstr>Systemtest Freunde anzeigen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KicktippProjekt </dc:title>
  <dc:creator>Alex G.</dc:creator>
  <cp:lastModifiedBy>Alex G.</cp:lastModifiedBy>
  <cp:revision>1</cp:revision>
  <dcterms:created xsi:type="dcterms:W3CDTF">2022-12-16T14:49:31Z</dcterms:created>
  <dcterms:modified xsi:type="dcterms:W3CDTF">2022-12-16T15:30:28Z</dcterms:modified>
</cp:coreProperties>
</file>