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8" r:id="rId3"/>
    <p:sldId id="372" r:id="rId4"/>
    <p:sldId id="377" r:id="rId5"/>
    <p:sldId id="376" r:id="rId6"/>
    <p:sldId id="295" r:id="rId7"/>
    <p:sldId id="330" r:id="rId8"/>
    <p:sldId id="378" r:id="rId9"/>
    <p:sldId id="363" r:id="rId10"/>
    <p:sldId id="325" r:id="rId11"/>
    <p:sldId id="326" r:id="rId12"/>
    <p:sldId id="327" r:id="rId13"/>
    <p:sldId id="332" r:id="rId14"/>
    <p:sldId id="380" r:id="rId15"/>
    <p:sldId id="379" r:id="rId16"/>
    <p:sldId id="293" r:id="rId17"/>
    <p:sldId id="294" r:id="rId18"/>
    <p:sldId id="383" r:id="rId19"/>
    <p:sldId id="360" r:id="rId20"/>
    <p:sldId id="297" r:id="rId21"/>
    <p:sldId id="275" r:id="rId22"/>
    <p:sldId id="298" r:id="rId23"/>
    <p:sldId id="296" r:id="rId24"/>
    <p:sldId id="358" r:id="rId25"/>
    <p:sldId id="371" r:id="rId26"/>
    <p:sldId id="345" r:id="rId27"/>
    <p:sldId id="344" r:id="rId28"/>
    <p:sldId id="347" r:id="rId29"/>
    <p:sldId id="351" r:id="rId30"/>
    <p:sldId id="365" r:id="rId31"/>
    <p:sldId id="366" r:id="rId3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7A6"/>
    <a:srgbClr val="FF8901"/>
    <a:srgbClr val="A15709"/>
    <a:srgbClr val="036873"/>
    <a:srgbClr val="074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8"/>
  </p:normalViewPr>
  <p:slideViewPr>
    <p:cSldViewPr snapToGrid="0">
      <p:cViewPr>
        <p:scale>
          <a:sx n="82" d="100"/>
          <a:sy n="82" d="100"/>
        </p:scale>
        <p:origin x="16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solidFill>
              <a:srgbClr val="0197A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0197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8D-5748-B4E0-EFA196043394}"/>
              </c:ext>
            </c:extLst>
          </c:dPt>
          <c:dPt>
            <c:idx val="6"/>
            <c:invertIfNegative val="0"/>
            <c:bubble3D val="0"/>
            <c:spPr>
              <a:solidFill>
                <a:srgbClr val="0197A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8D-5748-B4E0-EFA196043394}"/>
              </c:ext>
            </c:extLst>
          </c:dPt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8293</c:v>
                </c:pt>
                <c:pt idx="1">
                  <c:v>9257</c:v>
                </c:pt>
                <c:pt idx="2">
                  <c:v>9438</c:v>
                </c:pt>
                <c:pt idx="3">
                  <c:v>8807</c:v>
                </c:pt>
                <c:pt idx="4">
                  <c:v>8547</c:v>
                </c:pt>
                <c:pt idx="5">
                  <c:v>8124</c:v>
                </c:pt>
                <c:pt idx="6">
                  <c:v>7301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D-5748-B4E0-EFA196043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217883312"/>
        <c:axId val="217751888"/>
      </c:barChart>
      <c:catAx>
        <c:axId val="21788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noMultiLvlLbl val="0"/>
      </c:catAx>
      <c:valAx>
        <c:axId val="2177518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17883312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175.5</c:v>
                </c:pt>
                <c:pt idx="1">
                  <c:v>136</c:v>
                </c:pt>
                <c:pt idx="2">
                  <c:v>81.730770000000007</c:v>
                </c:pt>
                <c:pt idx="3">
                  <c:v>43.625</c:v>
                </c:pt>
                <c:pt idx="4">
                  <c:v>28.336539999999999</c:v>
                </c:pt>
                <c:pt idx="5">
                  <c:v>35.942309999999999</c:v>
                </c:pt>
                <c:pt idx="6">
                  <c:v>81.086539999999999</c:v>
                </c:pt>
                <c:pt idx="7">
                  <c:v>145.71154000000001</c:v>
                </c:pt>
                <c:pt idx="8">
                  <c:v>241.48077000000001</c:v>
                </c:pt>
                <c:pt idx="9">
                  <c:v>363.66345999999999</c:v>
                </c:pt>
                <c:pt idx="10">
                  <c:v>483.50961999999998</c:v>
                </c:pt>
                <c:pt idx="11">
                  <c:v>560.35577000000001</c:v>
                </c:pt>
                <c:pt idx="12">
                  <c:v>605.82691999999997</c:v>
                </c:pt>
                <c:pt idx="13">
                  <c:v>602.67308000000003</c:v>
                </c:pt>
                <c:pt idx="14">
                  <c:v>597.41345999999999</c:v>
                </c:pt>
                <c:pt idx="15">
                  <c:v>599.16345999999999</c:v>
                </c:pt>
                <c:pt idx="16">
                  <c:v>587.16345999999999</c:v>
                </c:pt>
                <c:pt idx="17">
                  <c:v>557.625</c:v>
                </c:pt>
                <c:pt idx="18">
                  <c:v>497.625</c:v>
                </c:pt>
                <c:pt idx="19">
                  <c:v>404.53845999999999</c:v>
                </c:pt>
                <c:pt idx="20">
                  <c:v>294.24038000000002</c:v>
                </c:pt>
                <c:pt idx="21">
                  <c:v>234.38462000000001</c:v>
                </c:pt>
                <c:pt idx="22">
                  <c:v>199.35577000000001</c:v>
                </c:pt>
                <c:pt idx="23">
                  <c:v>155.40385000000001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F1-B844-B2E5-BC3A4FB142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264.98077000000001</c:v>
                </c:pt>
                <c:pt idx="1">
                  <c:v>219.48077000000001</c:v>
                </c:pt>
                <c:pt idx="2">
                  <c:v>148.39422999999999</c:v>
                </c:pt>
                <c:pt idx="3">
                  <c:v>75.326920000000001</c:v>
                </c:pt>
                <c:pt idx="4">
                  <c:v>41.326920000000001</c:v>
                </c:pt>
                <c:pt idx="5">
                  <c:v>35.48077</c:v>
                </c:pt>
                <c:pt idx="6">
                  <c:v>49.192309999999999</c:v>
                </c:pt>
                <c:pt idx="7">
                  <c:v>81.336539999999999</c:v>
                </c:pt>
                <c:pt idx="8">
                  <c:v>149.93269000000001</c:v>
                </c:pt>
                <c:pt idx="9">
                  <c:v>271.71154000000001</c:v>
                </c:pt>
                <c:pt idx="10">
                  <c:v>431.29808000000003</c:v>
                </c:pt>
                <c:pt idx="11">
                  <c:v>560.55768999999998</c:v>
                </c:pt>
                <c:pt idx="12">
                  <c:v>645.17308000000003</c:v>
                </c:pt>
                <c:pt idx="13">
                  <c:v>691.83654000000001</c:v>
                </c:pt>
                <c:pt idx="14">
                  <c:v>697.10577000000001</c:v>
                </c:pt>
                <c:pt idx="15">
                  <c:v>699.43268999999998</c:v>
                </c:pt>
                <c:pt idx="16">
                  <c:v>662</c:v>
                </c:pt>
                <c:pt idx="17">
                  <c:v>603.25962000000004</c:v>
                </c:pt>
                <c:pt idx="18">
                  <c:v>526.26922999999999</c:v>
                </c:pt>
                <c:pt idx="19">
                  <c:v>421.53845999999999</c:v>
                </c:pt>
                <c:pt idx="20">
                  <c:v>321.50961999999998</c:v>
                </c:pt>
                <c:pt idx="21">
                  <c:v>278.29808000000003</c:v>
                </c:pt>
                <c:pt idx="22">
                  <c:v>272.45191999999997</c:v>
                </c:pt>
                <c:pt idx="23">
                  <c:v>234.08654000000001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F1-B844-B2E5-BC3A4FB14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217751888"/>
        <c:scaling>
          <c:orientation val="minMax"/>
          <c:max val="1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crossAx val="217883312"/>
        <c:crosses val="autoZero"/>
        <c:crossBetween val="midCat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58.076630000000002</c:v>
                </c:pt>
                <c:pt idx="1">
                  <c:v>30.383140000000001</c:v>
                </c:pt>
                <c:pt idx="2">
                  <c:v>16.164750000000002</c:v>
                </c:pt>
                <c:pt idx="3">
                  <c:v>10.885059999999999</c:v>
                </c:pt>
                <c:pt idx="4">
                  <c:v>20.827590000000001</c:v>
                </c:pt>
                <c:pt idx="5">
                  <c:v>105.18008</c:v>
                </c:pt>
                <c:pt idx="6">
                  <c:v>286.01148999999998</c:v>
                </c:pt>
                <c:pt idx="7">
                  <c:v>538.42912000000001</c:v>
                </c:pt>
                <c:pt idx="8">
                  <c:v>599.86973</c:v>
                </c:pt>
                <c:pt idx="9">
                  <c:v>368.69731999999999</c:v>
                </c:pt>
                <c:pt idx="10">
                  <c:v>306.38314000000003</c:v>
                </c:pt>
                <c:pt idx="11">
                  <c:v>374.30268000000001</c:v>
                </c:pt>
                <c:pt idx="12">
                  <c:v>452.89272</c:v>
                </c:pt>
                <c:pt idx="13">
                  <c:v>440.28735999999998</c:v>
                </c:pt>
                <c:pt idx="14">
                  <c:v>431.13409999999999</c:v>
                </c:pt>
                <c:pt idx="15">
                  <c:v>539.64368000000002</c:v>
                </c:pt>
                <c:pt idx="16">
                  <c:v>775.63985000000002</c:v>
                </c:pt>
                <c:pt idx="17">
                  <c:v>1030.7088100000001</c:v>
                </c:pt>
                <c:pt idx="18">
                  <c:v>854</c:v>
                </c:pt>
                <c:pt idx="19">
                  <c:v>592.52107000000001</c:v>
                </c:pt>
                <c:pt idx="20">
                  <c:v>395.03447999999997</c:v>
                </c:pt>
                <c:pt idx="21">
                  <c:v>289.55171999999999</c:v>
                </c:pt>
                <c:pt idx="22">
                  <c:v>212.96934999999999</c:v>
                </c:pt>
                <c:pt idx="23">
                  <c:v>138.49042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D-0B47-B01E-0F84194CDE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71.877390000000005</c:v>
                </c:pt>
                <c:pt idx="1">
                  <c:v>43.24521</c:v>
                </c:pt>
                <c:pt idx="2">
                  <c:v>26.62452</c:v>
                </c:pt>
                <c:pt idx="3">
                  <c:v>16.919540000000001</c:v>
                </c:pt>
                <c:pt idx="4">
                  <c:v>17.325669999999999</c:v>
                </c:pt>
                <c:pt idx="5">
                  <c:v>30.747129999999999</c:v>
                </c:pt>
                <c:pt idx="6">
                  <c:v>73.862070000000003</c:v>
                </c:pt>
                <c:pt idx="7">
                  <c:v>138.21073000000001</c:v>
                </c:pt>
                <c:pt idx="8">
                  <c:v>168.59387000000001</c:v>
                </c:pt>
                <c:pt idx="9">
                  <c:v>149.59003999999999</c:v>
                </c:pt>
                <c:pt idx="10">
                  <c:v>172.63602</c:v>
                </c:pt>
                <c:pt idx="11">
                  <c:v>219.79310000000001</c:v>
                </c:pt>
                <c:pt idx="12">
                  <c:v>270.26053999999999</c:v>
                </c:pt>
                <c:pt idx="13">
                  <c:v>283.44828000000001</c:v>
                </c:pt>
                <c:pt idx="14">
                  <c:v>299.06896999999998</c:v>
                </c:pt>
                <c:pt idx="15">
                  <c:v>338.5249</c:v>
                </c:pt>
                <c:pt idx="16">
                  <c:v>416.36014999999998</c:v>
                </c:pt>
                <c:pt idx="17">
                  <c:v>557.53256999999996</c:v>
                </c:pt>
                <c:pt idx="18">
                  <c:v>518.66666999999995</c:v>
                </c:pt>
                <c:pt idx="19">
                  <c:v>392.13792999999998</c:v>
                </c:pt>
                <c:pt idx="20">
                  <c:v>278.41762</c:v>
                </c:pt>
                <c:pt idx="21">
                  <c:v>236.31417999999999</c:v>
                </c:pt>
                <c:pt idx="22">
                  <c:v>213.29119</c:v>
                </c:pt>
                <c:pt idx="23">
                  <c:v>153.91188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D-0B47-B01E-0F84194CD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217751888"/>
        <c:scaling>
          <c:orientation val="minMax"/>
          <c:max val="1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number of rides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883312"/>
        <c:crosses val="autoZero"/>
        <c:crossBetween val="midCat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175.5</c:v>
                </c:pt>
                <c:pt idx="1">
                  <c:v>136</c:v>
                </c:pt>
                <c:pt idx="2">
                  <c:v>81.730770000000007</c:v>
                </c:pt>
                <c:pt idx="3">
                  <c:v>43.625</c:v>
                </c:pt>
                <c:pt idx="4">
                  <c:v>28.336539999999999</c:v>
                </c:pt>
                <c:pt idx="5">
                  <c:v>35.942309999999999</c:v>
                </c:pt>
                <c:pt idx="6">
                  <c:v>81.086539999999999</c:v>
                </c:pt>
                <c:pt idx="7">
                  <c:v>145.71154000000001</c:v>
                </c:pt>
                <c:pt idx="8">
                  <c:v>241.48077000000001</c:v>
                </c:pt>
                <c:pt idx="9">
                  <c:v>363.66345999999999</c:v>
                </c:pt>
                <c:pt idx="10">
                  <c:v>483.50961999999998</c:v>
                </c:pt>
                <c:pt idx="11">
                  <c:v>560.35577000000001</c:v>
                </c:pt>
                <c:pt idx="12">
                  <c:v>605.82691999999997</c:v>
                </c:pt>
                <c:pt idx="13">
                  <c:v>602.67308000000003</c:v>
                </c:pt>
                <c:pt idx="14">
                  <c:v>597.41345999999999</c:v>
                </c:pt>
                <c:pt idx="15">
                  <c:v>599.16345999999999</c:v>
                </c:pt>
                <c:pt idx="16">
                  <c:v>587.16345999999999</c:v>
                </c:pt>
                <c:pt idx="17">
                  <c:v>557.625</c:v>
                </c:pt>
                <c:pt idx="18">
                  <c:v>497.625</c:v>
                </c:pt>
                <c:pt idx="19">
                  <c:v>404.53845999999999</c:v>
                </c:pt>
                <c:pt idx="20">
                  <c:v>294.24038000000002</c:v>
                </c:pt>
                <c:pt idx="21">
                  <c:v>234.38462000000001</c:v>
                </c:pt>
                <c:pt idx="22">
                  <c:v>199.35577000000001</c:v>
                </c:pt>
                <c:pt idx="23">
                  <c:v>155.40385000000001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F1-B844-B2E5-BC3A4FB142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264.98077000000001</c:v>
                </c:pt>
                <c:pt idx="1">
                  <c:v>219.48077000000001</c:v>
                </c:pt>
                <c:pt idx="2">
                  <c:v>148.39422999999999</c:v>
                </c:pt>
                <c:pt idx="3">
                  <c:v>75.326920000000001</c:v>
                </c:pt>
                <c:pt idx="4">
                  <c:v>41.326920000000001</c:v>
                </c:pt>
                <c:pt idx="5">
                  <c:v>35.48077</c:v>
                </c:pt>
                <c:pt idx="6">
                  <c:v>49.192309999999999</c:v>
                </c:pt>
                <c:pt idx="7">
                  <c:v>81.336539999999999</c:v>
                </c:pt>
                <c:pt idx="8">
                  <c:v>149.93269000000001</c:v>
                </c:pt>
                <c:pt idx="9">
                  <c:v>271.71154000000001</c:v>
                </c:pt>
                <c:pt idx="10">
                  <c:v>431.29808000000003</c:v>
                </c:pt>
                <c:pt idx="11">
                  <c:v>560.55768999999998</c:v>
                </c:pt>
                <c:pt idx="12">
                  <c:v>645.17308000000003</c:v>
                </c:pt>
                <c:pt idx="13">
                  <c:v>691.83654000000001</c:v>
                </c:pt>
                <c:pt idx="14">
                  <c:v>697.10577000000001</c:v>
                </c:pt>
                <c:pt idx="15">
                  <c:v>699.43268999999998</c:v>
                </c:pt>
                <c:pt idx="16">
                  <c:v>662</c:v>
                </c:pt>
                <c:pt idx="17">
                  <c:v>603.25962000000004</c:v>
                </c:pt>
                <c:pt idx="18">
                  <c:v>526.26922999999999</c:v>
                </c:pt>
                <c:pt idx="19">
                  <c:v>421.53845999999999</c:v>
                </c:pt>
                <c:pt idx="20">
                  <c:v>321.50961999999998</c:v>
                </c:pt>
                <c:pt idx="21">
                  <c:v>278.29808000000003</c:v>
                </c:pt>
                <c:pt idx="22">
                  <c:v>272.45191999999997</c:v>
                </c:pt>
                <c:pt idx="23">
                  <c:v>234.08654000000001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F1-B844-B2E5-BC3A4FB14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217751888"/>
        <c:scaling>
          <c:orientation val="minMax"/>
          <c:max val="1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crossAx val="217883312"/>
        <c:crosses val="autoZero"/>
        <c:crossBetween val="midCat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3042.5713999999998</c:v>
                </c:pt>
                <c:pt idx="1">
                  <c:v>3552.3</c:v>
                </c:pt>
                <c:pt idx="2">
                  <c:v>6502.4782999999998</c:v>
                </c:pt>
                <c:pt idx="3">
                  <c:v>6649.8635999999997</c:v>
                </c:pt>
                <c:pt idx="4">
                  <c:v>8693.4761999999992</c:v>
                </c:pt>
                <c:pt idx="5">
                  <c:v>11937.7273</c:v>
                </c:pt>
                <c:pt idx="6">
                  <c:v>12540.2273</c:v>
                </c:pt>
                <c:pt idx="7">
                  <c:v>12684.4545</c:v>
                </c:pt>
                <c:pt idx="8">
                  <c:v>13207.8182</c:v>
                </c:pt>
                <c:pt idx="9">
                  <c:v>12326.7619</c:v>
                </c:pt>
                <c:pt idx="10">
                  <c:v>8791.9091000000008</c:v>
                </c:pt>
                <c:pt idx="11">
                  <c:v>6121.0434999999998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D-0B47-B01E-0F84194CDE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540.66669999999999</c:v>
                </c:pt>
                <c:pt idx="1">
                  <c:v>664.65</c:v>
                </c:pt>
                <c:pt idx="2">
                  <c:v>2267.913</c:v>
                </c:pt>
                <c:pt idx="3">
                  <c:v>3125.2273</c:v>
                </c:pt>
                <c:pt idx="4">
                  <c:v>5152.0475999999999</c:v>
                </c:pt>
                <c:pt idx="5">
                  <c:v>8744.5908999999992</c:v>
                </c:pt>
                <c:pt idx="6">
                  <c:v>10554.7727</c:v>
                </c:pt>
                <c:pt idx="7">
                  <c:v>9733.2273000000005</c:v>
                </c:pt>
                <c:pt idx="8">
                  <c:v>9054.1363999999994</c:v>
                </c:pt>
                <c:pt idx="9">
                  <c:v>5997.8571000000002</c:v>
                </c:pt>
                <c:pt idx="10">
                  <c:v>2902</c:v>
                </c:pt>
                <c:pt idx="11">
                  <c:v>2014.6522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D-0B47-B01E-0F84194CD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7751888"/>
        <c:scaling>
          <c:orientation val="minMax"/>
          <c:max val="17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rides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883312"/>
        <c:crosses val="autoZero"/>
        <c:crossBetween val="midCat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1952.4</c:v>
                </c:pt>
                <c:pt idx="1">
                  <c:v>2599</c:v>
                </c:pt>
                <c:pt idx="2">
                  <c:v>5096.125</c:v>
                </c:pt>
                <c:pt idx="3">
                  <c:v>6352.625</c:v>
                </c:pt>
                <c:pt idx="4">
                  <c:v>8686.6</c:v>
                </c:pt>
                <c:pt idx="5">
                  <c:v>11169.625</c:v>
                </c:pt>
                <c:pt idx="6">
                  <c:v>10796.4444</c:v>
                </c:pt>
                <c:pt idx="7">
                  <c:v>11743.4444</c:v>
                </c:pt>
                <c:pt idx="8">
                  <c:v>11823.625</c:v>
                </c:pt>
                <c:pt idx="9">
                  <c:v>10785.1</c:v>
                </c:pt>
                <c:pt idx="10">
                  <c:v>6860.375</c:v>
                </c:pt>
                <c:pt idx="11">
                  <c:v>4221.75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EE-5944-A785-821943EAE8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573.6</c:v>
                </c:pt>
                <c:pt idx="1">
                  <c:v>778.25</c:v>
                </c:pt>
                <c:pt idx="2">
                  <c:v>3443</c:v>
                </c:pt>
                <c:pt idx="3">
                  <c:v>5137</c:v>
                </c:pt>
                <c:pt idx="4">
                  <c:v>10111.200000000001</c:v>
                </c:pt>
                <c:pt idx="5">
                  <c:v>14953.25</c:v>
                </c:pt>
                <c:pt idx="6">
                  <c:v>16067.5556</c:v>
                </c:pt>
                <c:pt idx="7">
                  <c:v>16334.7778</c:v>
                </c:pt>
                <c:pt idx="8">
                  <c:v>15440</c:v>
                </c:pt>
                <c:pt idx="9">
                  <c:v>10421.700000000001</c:v>
                </c:pt>
                <c:pt idx="10">
                  <c:v>4210.25</c:v>
                </c:pt>
                <c:pt idx="11">
                  <c:v>2168.25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EE-5944-A785-821943EAE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7751888"/>
        <c:scaling>
          <c:orientation val="minMax"/>
          <c:max val="170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crossAx val="217883312"/>
        <c:crosses val="autoZero"/>
        <c:crossBetween val="midCat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3042.5713999999998</c:v>
                </c:pt>
                <c:pt idx="1">
                  <c:v>3552.3</c:v>
                </c:pt>
                <c:pt idx="2">
                  <c:v>6502.4782999999998</c:v>
                </c:pt>
                <c:pt idx="3">
                  <c:v>6649.8635999999997</c:v>
                </c:pt>
                <c:pt idx="4">
                  <c:v>8693.4761999999992</c:v>
                </c:pt>
                <c:pt idx="5">
                  <c:v>11937.7273</c:v>
                </c:pt>
                <c:pt idx="6">
                  <c:v>12540.2273</c:v>
                </c:pt>
                <c:pt idx="7">
                  <c:v>12684.4545</c:v>
                </c:pt>
                <c:pt idx="8">
                  <c:v>13207.8182</c:v>
                </c:pt>
                <c:pt idx="9">
                  <c:v>12326.7619</c:v>
                </c:pt>
                <c:pt idx="10">
                  <c:v>8791.9091000000008</c:v>
                </c:pt>
                <c:pt idx="11">
                  <c:v>6121.0434999999998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D-0B47-B01E-0F84194CDE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540.66669999999999</c:v>
                </c:pt>
                <c:pt idx="1">
                  <c:v>664.65</c:v>
                </c:pt>
                <c:pt idx="2">
                  <c:v>2267.913</c:v>
                </c:pt>
                <c:pt idx="3">
                  <c:v>3125.2273</c:v>
                </c:pt>
                <c:pt idx="4">
                  <c:v>5152.0475999999999</c:v>
                </c:pt>
                <c:pt idx="5">
                  <c:v>8744.5908999999992</c:v>
                </c:pt>
                <c:pt idx="6">
                  <c:v>10554.7727</c:v>
                </c:pt>
                <c:pt idx="7">
                  <c:v>9733.2273000000005</c:v>
                </c:pt>
                <c:pt idx="8">
                  <c:v>9054.1363999999994</c:v>
                </c:pt>
                <c:pt idx="9">
                  <c:v>5997.8571000000002</c:v>
                </c:pt>
                <c:pt idx="10">
                  <c:v>2902</c:v>
                </c:pt>
                <c:pt idx="11">
                  <c:v>2014.6522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D-0B47-B01E-0F84194CD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7751888"/>
        <c:scaling>
          <c:orientation val="minMax"/>
          <c:max val="17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rides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883312"/>
        <c:crosses val="autoZero"/>
        <c:crossBetween val="midCat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1952.4</c:v>
                </c:pt>
                <c:pt idx="1">
                  <c:v>2599</c:v>
                </c:pt>
                <c:pt idx="2">
                  <c:v>5096.125</c:v>
                </c:pt>
                <c:pt idx="3">
                  <c:v>6352.625</c:v>
                </c:pt>
                <c:pt idx="4">
                  <c:v>8686.6</c:v>
                </c:pt>
                <c:pt idx="5">
                  <c:v>11169.625</c:v>
                </c:pt>
                <c:pt idx="6">
                  <c:v>10796.4444</c:v>
                </c:pt>
                <c:pt idx="7">
                  <c:v>11743.4444</c:v>
                </c:pt>
                <c:pt idx="8">
                  <c:v>11823.625</c:v>
                </c:pt>
                <c:pt idx="9">
                  <c:v>10785.1</c:v>
                </c:pt>
                <c:pt idx="10">
                  <c:v>6860.375</c:v>
                </c:pt>
                <c:pt idx="11">
                  <c:v>4221.75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EE-5944-A785-821943EAE8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573.6</c:v>
                </c:pt>
                <c:pt idx="1">
                  <c:v>778.25</c:v>
                </c:pt>
                <c:pt idx="2">
                  <c:v>3443</c:v>
                </c:pt>
                <c:pt idx="3">
                  <c:v>5137</c:v>
                </c:pt>
                <c:pt idx="4">
                  <c:v>10111.200000000001</c:v>
                </c:pt>
                <c:pt idx="5">
                  <c:v>14953.25</c:v>
                </c:pt>
                <c:pt idx="6">
                  <c:v>16067.5556</c:v>
                </c:pt>
                <c:pt idx="7">
                  <c:v>16334.7778</c:v>
                </c:pt>
                <c:pt idx="8">
                  <c:v>15440</c:v>
                </c:pt>
                <c:pt idx="9">
                  <c:v>10421.700000000001</c:v>
                </c:pt>
                <c:pt idx="10">
                  <c:v>4210.25</c:v>
                </c:pt>
                <c:pt idx="11">
                  <c:v>2168.25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EE-5944-A785-821943EAE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7751888"/>
        <c:scaling>
          <c:orientation val="minMax"/>
          <c:max val="170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crossAx val="217883312"/>
        <c:crosses val="autoZero"/>
        <c:crossBetween val="midCat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3042.5713999999998</c:v>
                </c:pt>
                <c:pt idx="1">
                  <c:v>3552.3</c:v>
                </c:pt>
                <c:pt idx="2">
                  <c:v>6502.4782999999998</c:v>
                </c:pt>
                <c:pt idx="3">
                  <c:v>6649.8635999999997</c:v>
                </c:pt>
                <c:pt idx="4">
                  <c:v>8693.4761999999992</c:v>
                </c:pt>
                <c:pt idx="5">
                  <c:v>11937.7273</c:v>
                </c:pt>
                <c:pt idx="6">
                  <c:v>12540.2273</c:v>
                </c:pt>
                <c:pt idx="7">
                  <c:v>12684.4545</c:v>
                </c:pt>
                <c:pt idx="8">
                  <c:v>13207.8182</c:v>
                </c:pt>
                <c:pt idx="9">
                  <c:v>12326.7619</c:v>
                </c:pt>
                <c:pt idx="10">
                  <c:v>8791.9091000000008</c:v>
                </c:pt>
                <c:pt idx="11">
                  <c:v>6121.0434999999998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D-0B47-B01E-0F84194CDE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540.66669999999999</c:v>
                </c:pt>
                <c:pt idx="1">
                  <c:v>664.65</c:v>
                </c:pt>
                <c:pt idx="2">
                  <c:v>2267.913</c:v>
                </c:pt>
                <c:pt idx="3">
                  <c:v>3125.2273</c:v>
                </c:pt>
                <c:pt idx="4">
                  <c:v>5152.0475999999999</c:v>
                </c:pt>
                <c:pt idx="5">
                  <c:v>8744.5908999999992</c:v>
                </c:pt>
                <c:pt idx="6">
                  <c:v>10554.7727</c:v>
                </c:pt>
                <c:pt idx="7">
                  <c:v>9733.2273000000005</c:v>
                </c:pt>
                <c:pt idx="8">
                  <c:v>9054.1363999999994</c:v>
                </c:pt>
                <c:pt idx="9">
                  <c:v>5997.8571000000002</c:v>
                </c:pt>
                <c:pt idx="10">
                  <c:v>2902</c:v>
                </c:pt>
                <c:pt idx="11">
                  <c:v>2014.6522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D-0B47-B01E-0F84194CD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7751888"/>
        <c:scaling>
          <c:orientation val="minMax"/>
          <c:max val="17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rides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883312"/>
        <c:crosses val="autoZero"/>
        <c:crossBetween val="midCat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1952.4</c:v>
                </c:pt>
                <c:pt idx="1">
                  <c:v>2599</c:v>
                </c:pt>
                <c:pt idx="2">
                  <c:v>5096.125</c:v>
                </c:pt>
                <c:pt idx="3">
                  <c:v>6352.625</c:v>
                </c:pt>
                <c:pt idx="4">
                  <c:v>8686.6</c:v>
                </c:pt>
                <c:pt idx="5">
                  <c:v>11169.625</c:v>
                </c:pt>
                <c:pt idx="6">
                  <c:v>10796.4444</c:v>
                </c:pt>
                <c:pt idx="7">
                  <c:v>11743.4444</c:v>
                </c:pt>
                <c:pt idx="8">
                  <c:v>11823.625</c:v>
                </c:pt>
                <c:pt idx="9">
                  <c:v>10785.1</c:v>
                </c:pt>
                <c:pt idx="10">
                  <c:v>6860.375</c:v>
                </c:pt>
                <c:pt idx="11">
                  <c:v>4221.75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EE-5944-A785-821943EAE8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573.6</c:v>
                </c:pt>
                <c:pt idx="1">
                  <c:v>778.25</c:v>
                </c:pt>
                <c:pt idx="2">
                  <c:v>3443</c:v>
                </c:pt>
                <c:pt idx="3">
                  <c:v>5137</c:v>
                </c:pt>
                <c:pt idx="4">
                  <c:v>10111.200000000001</c:v>
                </c:pt>
                <c:pt idx="5">
                  <c:v>14953.25</c:v>
                </c:pt>
                <c:pt idx="6">
                  <c:v>16067.5556</c:v>
                </c:pt>
                <c:pt idx="7">
                  <c:v>16334.7778</c:v>
                </c:pt>
                <c:pt idx="8">
                  <c:v>15440</c:v>
                </c:pt>
                <c:pt idx="9">
                  <c:v>10421.700000000001</c:v>
                </c:pt>
                <c:pt idx="10">
                  <c:v>4210.25</c:v>
                </c:pt>
                <c:pt idx="11">
                  <c:v>2168.25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EE-5944-A785-821943EAE8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7751888"/>
        <c:scaling>
          <c:orientation val="minMax"/>
          <c:max val="170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crossAx val="217883312"/>
        <c:crosses val="autoZero"/>
        <c:crossBetween val="midCat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0.14942528699999999</c:v>
                </c:pt>
                <c:pt idx="1">
                  <c:v>4.5977010999999998E-2</c:v>
                </c:pt>
                <c:pt idx="2">
                  <c:v>3.4482759000000002E-2</c:v>
                </c:pt>
                <c:pt idx="3">
                  <c:v>3.0651340999999999E-2</c:v>
                </c:pt>
                <c:pt idx="4">
                  <c:v>6.8965517000000004E-2</c:v>
                </c:pt>
                <c:pt idx="5">
                  <c:v>0.49042145599999998</c:v>
                </c:pt>
                <c:pt idx="6">
                  <c:v>1.61302682</c:v>
                </c:pt>
                <c:pt idx="7">
                  <c:v>2.8850574710000001</c:v>
                </c:pt>
                <c:pt idx="8">
                  <c:v>3.459770115</c:v>
                </c:pt>
                <c:pt idx="9">
                  <c:v>2.3295019159999999</c:v>
                </c:pt>
                <c:pt idx="10">
                  <c:v>2.367816092</c:v>
                </c:pt>
                <c:pt idx="11">
                  <c:v>3.1570881229999999</c:v>
                </c:pt>
                <c:pt idx="12">
                  <c:v>3.8122605360000001</c:v>
                </c:pt>
                <c:pt idx="13">
                  <c:v>4.0153256700000002</c:v>
                </c:pt>
                <c:pt idx="14">
                  <c:v>4.2988505750000003</c:v>
                </c:pt>
                <c:pt idx="15">
                  <c:v>4.5900383140000001</c:v>
                </c:pt>
                <c:pt idx="16">
                  <c:v>6.183908046</c:v>
                </c:pt>
                <c:pt idx="17">
                  <c:v>9.7126436779999992</c:v>
                </c:pt>
                <c:pt idx="18">
                  <c:v>8.8390804599999999</c:v>
                </c:pt>
                <c:pt idx="19">
                  <c:v>6.6015325669999996</c:v>
                </c:pt>
                <c:pt idx="20">
                  <c:v>3.7509578540000001</c:v>
                </c:pt>
                <c:pt idx="21">
                  <c:v>2.172413793</c:v>
                </c:pt>
                <c:pt idx="22">
                  <c:v>1.264367816</c:v>
                </c:pt>
                <c:pt idx="23">
                  <c:v>0.52490421499999995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87-5B4A-813A-DF90F7864F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0.55172413799999998</c:v>
                </c:pt>
                <c:pt idx="1">
                  <c:v>0.24521072799999999</c:v>
                </c:pt>
                <c:pt idx="2">
                  <c:v>0.14176245200000001</c:v>
                </c:pt>
                <c:pt idx="3">
                  <c:v>6.1302681999999997E-2</c:v>
                </c:pt>
                <c:pt idx="4">
                  <c:v>5.3639846999999997E-2</c:v>
                </c:pt>
                <c:pt idx="5">
                  <c:v>0.256704981</c:v>
                </c:pt>
                <c:pt idx="6">
                  <c:v>0.55172413799999998</c:v>
                </c:pt>
                <c:pt idx="7">
                  <c:v>1.0268199229999999</c:v>
                </c:pt>
                <c:pt idx="8">
                  <c:v>1.6858237549999999</c:v>
                </c:pt>
                <c:pt idx="9">
                  <c:v>3.6666666669999999</c:v>
                </c:pt>
                <c:pt idx="10">
                  <c:v>7.4712643679999999</c:v>
                </c:pt>
                <c:pt idx="11">
                  <c:v>10.957854405999999</c:v>
                </c:pt>
                <c:pt idx="12">
                  <c:v>15.038314176</c:v>
                </c:pt>
                <c:pt idx="13">
                  <c:v>17.927203065</c:v>
                </c:pt>
                <c:pt idx="14">
                  <c:v>19.049808428999999</c:v>
                </c:pt>
                <c:pt idx="15">
                  <c:v>19.804597700999999</c:v>
                </c:pt>
                <c:pt idx="16">
                  <c:v>19.839080460000002</c:v>
                </c:pt>
                <c:pt idx="17">
                  <c:v>19.628352490000001</c:v>
                </c:pt>
                <c:pt idx="18">
                  <c:v>17.344827586000001</c:v>
                </c:pt>
                <c:pt idx="19">
                  <c:v>13.360153257</c:v>
                </c:pt>
                <c:pt idx="20">
                  <c:v>9.0459770109999997</c:v>
                </c:pt>
                <c:pt idx="21">
                  <c:v>5.6015325669999996</c:v>
                </c:pt>
                <c:pt idx="22">
                  <c:v>3.0881226050000001</c:v>
                </c:pt>
                <c:pt idx="23">
                  <c:v>1.429118774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87-5B4A-813A-DF90F7864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217751888"/>
        <c:scaling>
          <c:orientation val="minMax"/>
          <c:max val="5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rides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88331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Casuals</c:v>
                </c:pt>
              </c:strCache>
            </c:strRef>
          </c:tx>
          <c:spPr>
            <a:solidFill>
              <a:srgbClr val="FF890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89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22-9D42-B996-465D614D68EA}"/>
              </c:ext>
            </c:extLst>
          </c:dPt>
          <c:dPt>
            <c:idx val="6"/>
            <c:invertIfNegative val="0"/>
            <c:bubble3D val="0"/>
            <c:spPr>
              <a:solidFill>
                <a:srgbClr val="FF890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922-9D42-B996-465D614D68EA}"/>
              </c:ext>
            </c:extLst>
          </c:dPt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4852</c:v>
                </c:pt>
                <c:pt idx="1">
                  <c:v>4680</c:v>
                </c:pt>
                <c:pt idx="2">
                  <c:v>4888</c:v>
                </c:pt>
                <c:pt idx="3">
                  <c:v>4927</c:v>
                </c:pt>
                <c:pt idx="4">
                  <c:v>6094</c:v>
                </c:pt>
                <c:pt idx="5">
                  <c:v>8963</c:v>
                </c:pt>
                <c:pt idx="6">
                  <c:v>7801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22-9D42-B996-465D614D6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217883312"/>
        <c:axId val="217751888"/>
      </c:barChart>
      <c:catAx>
        <c:axId val="21788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noMultiLvlLbl val="0"/>
      </c:catAx>
      <c:valAx>
        <c:axId val="21775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number of rides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883312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0.73076923100000002</c:v>
                </c:pt>
                <c:pt idx="1">
                  <c:v>0.54807692299999999</c:v>
                </c:pt>
                <c:pt idx="2">
                  <c:v>0.15384615400000001</c:v>
                </c:pt>
                <c:pt idx="3">
                  <c:v>0.134615385</c:v>
                </c:pt>
                <c:pt idx="4">
                  <c:v>0.10576923100000001</c:v>
                </c:pt>
                <c:pt idx="5">
                  <c:v>0.36538461500000002</c:v>
                </c:pt>
                <c:pt idx="6">
                  <c:v>0.96153846200000004</c:v>
                </c:pt>
                <c:pt idx="7">
                  <c:v>1.490384615</c:v>
                </c:pt>
                <c:pt idx="8">
                  <c:v>2.701923077</c:v>
                </c:pt>
                <c:pt idx="9">
                  <c:v>5.009615385</c:v>
                </c:pt>
                <c:pt idx="10">
                  <c:v>8.182692308</c:v>
                </c:pt>
                <c:pt idx="11">
                  <c:v>10.115384615</c:v>
                </c:pt>
                <c:pt idx="12">
                  <c:v>10.701923077</c:v>
                </c:pt>
                <c:pt idx="13">
                  <c:v>11.317307692</c:v>
                </c:pt>
                <c:pt idx="14">
                  <c:v>11.326923077</c:v>
                </c:pt>
                <c:pt idx="15">
                  <c:v>11.432692308</c:v>
                </c:pt>
                <c:pt idx="16">
                  <c:v>10.182692308</c:v>
                </c:pt>
                <c:pt idx="17">
                  <c:v>8.144230769</c:v>
                </c:pt>
                <c:pt idx="18">
                  <c:v>7.067307692</c:v>
                </c:pt>
                <c:pt idx="19">
                  <c:v>5.240384615</c:v>
                </c:pt>
                <c:pt idx="20">
                  <c:v>3.346153846</c:v>
                </c:pt>
                <c:pt idx="21">
                  <c:v>2.346153846</c:v>
                </c:pt>
                <c:pt idx="22">
                  <c:v>2.028846154</c:v>
                </c:pt>
                <c:pt idx="23">
                  <c:v>0.67307692299999999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32D-FF46-9318-C95DC3D3D2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2.288461538</c:v>
                </c:pt>
                <c:pt idx="1">
                  <c:v>1.096153846</c:v>
                </c:pt>
                <c:pt idx="2">
                  <c:v>0.65384615400000001</c:v>
                </c:pt>
                <c:pt idx="3">
                  <c:v>0.45192307700000001</c:v>
                </c:pt>
                <c:pt idx="4">
                  <c:v>0.28846153800000002</c:v>
                </c:pt>
                <c:pt idx="5">
                  <c:v>0.64423076899999998</c:v>
                </c:pt>
                <c:pt idx="6">
                  <c:v>0.99038461499999997</c:v>
                </c:pt>
                <c:pt idx="7">
                  <c:v>1.778846154</c:v>
                </c:pt>
                <c:pt idx="8">
                  <c:v>4.807692308</c:v>
                </c:pt>
                <c:pt idx="9">
                  <c:v>11.057692308</c:v>
                </c:pt>
                <c:pt idx="10">
                  <c:v>22.519230769</c:v>
                </c:pt>
                <c:pt idx="11">
                  <c:v>33.557692308</c:v>
                </c:pt>
                <c:pt idx="12">
                  <c:v>43.855769230999996</c:v>
                </c:pt>
                <c:pt idx="13">
                  <c:v>50.442307692</c:v>
                </c:pt>
                <c:pt idx="14">
                  <c:v>53.634615384999996</c:v>
                </c:pt>
                <c:pt idx="15">
                  <c:v>53.086538462</c:v>
                </c:pt>
                <c:pt idx="16">
                  <c:v>46.865384615000004</c:v>
                </c:pt>
                <c:pt idx="17">
                  <c:v>37.894230769000004</c:v>
                </c:pt>
                <c:pt idx="18">
                  <c:v>31.740384615</c:v>
                </c:pt>
                <c:pt idx="19">
                  <c:v>22.192307692</c:v>
                </c:pt>
                <c:pt idx="20">
                  <c:v>16.480769231</c:v>
                </c:pt>
                <c:pt idx="21">
                  <c:v>11.951923077</c:v>
                </c:pt>
                <c:pt idx="22">
                  <c:v>9.086538462</c:v>
                </c:pt>
                <c:pt idx="23">
                  <c:v>3.634615385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32D-FF46-9318-C95DC3D3D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217751888"/>
        <c:scaling>
          <c:orientation val="minMax"/>
          <c:max val="5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crossAx val="21788331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0.130268199</c:v>
                </c:pt>
                <c:pt idx="1">
                  <c:v>7.2796934999999993E-2</c:v>
                </c:pt>
                <c:pt idx="2">
                  <c:v>2.2988505999999999E-2</c:v>
                </c:pt>
                <c:pt idx="3">
                  <c:v>3.8314180000000001E-3</c:v>
                </c:pt>
                <c:pt idx="4">
                  <c:v>2.6819922999999999E-2</c:v>
                </c:pt>
                <c:pt idx="5">
                  <c:v>0.33333333300000001</c:v>
                </c:pt>
                <c:pt idx="6">
                  <c:v>1.5363984669999999</c:v>
                </c:pt>
                <c:pt idx="7">
                  <c:v>1.9655172409999999</c:v>
                </c:pt>
                <c:pt idx="8">
                  <c:v>2.5363984670000002</c:v>
                </c:pt>
                <c:pt idx="9">
                  <c:v>1.969348659</c:v>
                </c:pt>
                <c:pt idx="10">
                  <c:v>1.969348659</c:v>
                </c:pt>
                <c:pt idx="11">
                  <c:v>2.8352490420000001</c:v>
                </c:pt>
                <c:pt idx="12">
                  <c:v>3.172413793</c:v>
                </c:pt>
                <c:pt idx="13">
                  <c:v>3.662835249</c:v>
                </c:pt>
                <c:pt idx="14">
                  <c:v>3.9770114940000001</c:v>
                </c:pt>
                <c:pt idx="15">
                  <c:v>3.8620689659999998</c:v>
                </c:pt>
                <c:pt idx="16">
                  <c:v>5.4176245209999996</c:v>
                </c:pt>
                <c:pt idx="17">
                  <c:v>15.846743295</c:v>
                </c:pt>
                <c:pt idx="18">
                  <c:v>17.034482758999999</c:v>
                </c:pt>
                <c:pt idx="19">
                  <c:v>12.885057471</c:v>
                </c:pt>
                <c:pt idx="20">
                  <c:v>8.1379310339999993</c:v>
                </c:pt>
                <c:pt idx="21">
                  <c:v>2.9348659000000001</c:v>
                </c:pt>
                <c:pt idx="22">
                  <c:v>1.4406130269999999</c:v>
                </c:pt>
                <c:pt idx="23">
                  <c:v>0.60153256700000002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B8-224A-B85A-EEA7F4A786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0.34099616900000002</c:v>
                </c:pt>
                <c:pt idx="1">
                  <c:v>0.164750958</c:v>
                </c:pt>
                <c:pt idx="2">
                  <c:v>7.2796934999999993E-2</c:v>
                </c:pt>
                <c:pt idx="3">
                  <c:v>5.7471264000000001E-2</c:v>
                </c:pt>
                <c:pt idx="4">
                  <c:v>2.6819922999999999E-2</c:v>
                </c:pt>
                <c:pt idx="5">
                  <c:v>0.107279693</c:v>
                </c:pt>
                <c:pt idx="6">
                  <c:v>0.63601532599999999</c:v>
                </c:pt>
                <c:pt idx="7">
                  <c:v>1.0996168580000001</c:v>
                </c:pt>
                <c:pt idx="8">
                  <c:v>1.01532567</c:v>
                </c:pt>
                <c:pt idx="9">
                  <c:v>1.4367816090000001</c:v>
                </c:pt>
                <c:pt idx="10">
                  <c:v>2.4980842910000001</c:v>
                </c:pt>
                <c:pt idx="11">
                  <c:v>3.6245210729999999</c:v>
                </c:pt>
                <c:pt idx="12">
                  <c:v>4.9003831419999999</c:v>
                </c:pt>
                <c:pt idx="13">
                  <c:v>5.5440613030000003</c:v>
                </c:pt>
                <c:pt idx="14">
                  <c:v>6.3984674330000004</c:v>
                </c:pt>
                <c:pt idx="15">
                  <c:v>6.6896551720000001</c:v>
                </c:pt>
                <c:pt idx="16">
                  <c:v>7.6091954020000001</c:v>
                </c:pt>
                <c:pt idx="17">
                  <c:v>18.011494252999999</c:v>
                </c:pt>
                <c:pt idx="18">
                  <c:v>18.616858237999999</c:v>
                </c:pt>
                <c:pt idx="19">
                  <c:v>15.007662835</c:v>
                </c:pt>
                <c:pt idx="20">
                  <c:v>10.107279693000001</c:v>
                </c:pt>
                <c:pt idx="21">
                  <c:v>3.7126436780000001</c:v>
                </c:pt>
                <c:pt idx="22">
                  <c:v>1.643678161</c:v>
                </c:pt>
                <c:pt idx="23">
                  <c:v>0.60536398499999999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B8-224A-B85A-EEA7F4A78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217751888"/>
        <c:scaling>
          <c:orientation val="minMax"/>
          <c:max val="5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crossAx val="21788331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0.54807692299999999</c:v>
                </c:pt>
                <c:pt idx="1">
                  <c:v>0.64423076899999998</c:v>
                </c:pt>
                <c:pt idx="2">
                  <c:v>0.27884615400000001</c:v>
                </c:pt>
                <c:pt idx="3">
                  <c:v>0.17307692299999999</c:v>
                </c:pt>
                <c:pt idx="4">
                  <c:v>0.125</c:v>
                </c:pt>
                <c:pt idx="5">
                  <c:v>0.28846153800000002</c:v>
                </c:pt>
                <c:pt idx="6">
                  <c:v>0.875</c:v>
                </c:pt>
                <c:pt idx="7">
                  <c:v>1.894230769</c:v>
                </c:pt>
                <c:pt idx="8">
                  <c:v>3.25</c:v>
                </c:pt>
                <c:pt idx="9">
                  <c:v>5.682692308</c:v>
                </c:pt>
                <c:pt idx="10">
                  <c:v>7.759615385</c:v>
                </c:pt>
                <c:pt idx="11">
                  <c:v>9.788461538</c:v>
                </c:pt>
                <c:pt idx="12">
                  <c:v>11.846153846</c:v>
                </c:pt>
                <c:pt idx="13">
                  <c:v>13.057692308</c:v>
                </c:pt>
                <c:pt idx="14">
                  <c:v>13.836538462</c:v>
                </c:pt>
                <c:pt idx="15">
                  <c:v>14.490384615</c:v>
                </c:pt>
                <c:pt idx="16">
                  <c:v>13.355769231</c:v>
                </c:pt>
                <c:pt idx="17">
                  <c:v>9.105769231</c:v>
                </c:pt>
                <c:pt idx="18">
                  <c:v>6.269230769</c:v>
                </c:pt>
                <c:pt idx="19">
                  <c:v>4.153846154</c:v>
                </c:pt>
                <c:pt idx="20">
                  <c:v>2.432692308</c:v>
                </c:pt>
                <c:pt idx="21">
                  <c:v>1.519230769</c:v>
                </c:pt>
                <c:pt idx="22">
                  <c:v>0.82692307700000001</c:v>
                </c:pt>
                <c:pt idx="23">
                  <c:v>0.40384615400000001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EB-2D4C-B1AD-43B0011D12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1.346153846</c:v>
                </c:pt>
                <c:pt idx="1">
                  <c:v>1.230769231</c:v>
                </c:pt>
                <c:pt idx="2">
                  <c:v>0.61538461499999997</c:v>
                </c:pt>
                <c:pt idx="3">
                  <c:v>0.50961538500000003</c:v>
                </c:pt>
                <c:pt idx="4">
                  <c:v>0.21153846200000001</c:v>
                </c:pt>
                <c:pt idx="5">
                  <c:v>0.375</c:v>
                </c:pt>
                <c:pt idx="6">
                  <c:v>0.97115384599999999</c:v>
                </c:pt>
                <c:pt idx="7">
                  <c:v>1.759615385</c:v>
                </c:pt>
                <c:pt idx="8">
                  <c:v>3</c:v>
                </c:pt>
                <c:pt idx="9">
                  <c:v>5.798076923</c:v>
                </c:pt>
                <c:pt idx="10">
                  <c:v>11.461538462</c:v>
                </c:pt>
                <c:pt idx="11">
                  <c:v>18.375</c:v>
                </c:pt>
                <c:pt idx="12">
                  <c:v>24.442307692</c:v>
                </c:pt>
                <c:pt idx="13">
                  <c:v>28.355769231</c:v>
                </c:pt>
                <c:pt idx="14">
                  <c:v>29.115384615</c:v>
                </c:pt>
                <c:pt idx="15">
                  <c:v>28.990384615</c:v>
                </c:pt>
                <c:pt idx="16">
                  <c:v>26.682692308</c:v>
                </c:pt>
                <c:pt idx="17">
                  <c:v>17.432692308</c:v>
                </c:pt>
                <c:pt idx="18">
                  <c:v>10.538461538</c:v>
                </c:pt>
                <c:pt idx="19">
                  <c:v>6</c:v>
                </c:pt>
                <c:pt idx="20">
                  <c:v>3.788461538</c:v>
                </c:pt>
                <c:pt idx="21">
                  <c:v>2.5</c:v>
                </c:pt>
                <c:pt idx="22">
                  <c:v>1.980769231</c:v>
                </c:pt>
                <c:pt idx="23">
                  <c:v>1.336538462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EB-2D4C-B1AD-43B0011D1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217751888"/>
        <c:scaling>
          <c:orientation val="minMax"/>
          <c:max val="5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crossAx val="21788331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1.011494253</c:v>
                </c:pt>
                <c:pt idx="1">
                  <c:v>0.49042145599999998</c:v>
                </c:pt>
                <c:pt idx="2">
                  <c:v>0.17624521100000001</c:v>
                </c:pt>
                <c:pt idx="3">
                  <c:v>0.10344827600000001</c:v>
                </c:pt>
                <c:pt idx="4">
                  <c:v>0.482758621</c:v>
                </c:pt>
                <c:pt idx="5">
                  <c:v>2.7739463600000001</c:v>
                </c:pt>
                <c:pt idx="6">
                  <c:v>6.7931034480000001</c:v>
                </c:pt>
                <c:pt idx="7">
                  <c:v>9.8390804599999999</c:v>
                </c:pt>
                <c:pt idx="8">
                  <c:v>7.9233716479999998</c:v>
                </c:pt>
                <c:pt idx="9">
                  <c:v>3.5670498080000002</c:v>
                </c:pt>
                <c:pt idx="10">
                  <c:v>3.601532567</c:v>
                </c:pt>
                <c:pt idx="11">
                  <c:v>4.042145594</c:v>
                </c:pt>
                <c:pt idx="12">
                  <c:v>4.9272030649999996</c:v>
                </c:pt>
                <c:pt idx="13">
                  <c:v>4.8122605360000001</c:v>
                </c:pt>
                <c:pt idx="14">
                  <c:v>4.632183908</c:v>
                </c:pt>
                <c:pt idx="15">
                  <c:v>7</c:v>
                </c:pt>
                <c:pt idx="16">
                  <c:v>12.402298850999999</c:v>
                </c:pt>
                <c:pt idx="17">
                  <c:v>17.222222221999999</c:v>
                </c:pt>
                <c:pt idx="18">
                  <c:v>15.080459769999999</c:v>
                </c:pt>
                <c:pt idx="19">
                  <c:v>11.498084291</c:v>
                </c:pt>
                <c:pt idx="20">
                  <c:v>7.2260536399999999</c:v>
                </c:pt>
                <c:pt idx="21">
                  <c:v>5.8659003829999996</c:v>
                </c:pt>
                <c:pt idx="22">
                  <c:v>3.9157088120000001</c:v>
                </c:pt>
                <c:pt idx="23">
                  <c:v>2.429118774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B1-034B-BD97-AAC6F2208F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0.94252873599999998</c:v>
                </c:pt>
                <c:pt idx="1">
                  <c:v>0.74712643700000003</c:v>
                </c:pt>
                <c:pt idx="2">
                  <c:v>0.30268199200000001</c:v>
                </c:pt>
                <c:pt idx="3">
                  <c:v>0.17624521100000001</c:v>
                </c:pt>
                <c:pt idx="4">
                  <c:v>0.195402299</c:v>
                </c:pt>
                <c:pt idx="5">
                  <c:v>0.383141762</c:v>
                </c:pt>
                <c:pt idx="6">
                  <c:v>1.3946360149999999</c:v>
                </c:pt>
                <c:pt idx="7">
                  <c:v>2.398467433</c:v>
                </c:pt>
                <c:pt idx="8">
                  <c:v>1.957854406</c:v>
                </c:pt>
                <c:pt idx="9">
                  <c:v>1.8697318009999999</c:v>
                </c:pt>
                <c:pt idx="10">
                  <c:v>1.4712643679999999</c:v>
                </c:pt>
                <c:pt idx="11">
                  <c:v>2.0229885059999999</c:v>
                </c:pt>
                <c:pt idx="12">
                  <c:v>2.4367816090000001</c:v>
                </c:pt>
                <c:pt idx="13">
                  <c:v>2.448275862</c:v>
                </c:pt>
                <c:pt idx="14">
                  <c:v>2.980842912</c:v>
                </c:pt>
                <c:pt idx="15">
                  <c:v>3.2222222220000001</c:v>
                </c:pt>
                <c:pt idx="16">
                  <c:v>5.7586206899999999</c:v>
                </c:pt>
                <c:pt idx="17">
                  <c:v>8.0689655170000005</c:v>
                </c:pt>
                <c:pt idx="18">
                  <c:v>8.3831417619999993</c:v>
                </c:pt>
                <c:pt idx="19">
                  <c:v>6.0038314179999999</c:v>
                </c:pt>
                <c:pt idx="20">
                  <c:v>4.2107279689999997</c:v>
                </c:pt>
                <c:pt idx="21">
                  <c:v>3.643678161</c:v>
                </c:pt>
                <c:pt idx="22">
                  <c:v>3.4559386970000001</c:v>
                </c:pt>
                <c:pt idx="23">
                  <c:v>2.3333333330000001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B1-034B-BD97-AAC6F2208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217751888"/>
        <c:scaling>
          <c:orientation val="minMax"/>
          <c:max val="5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crossAx val="21788331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4.317307692</c:v>
                </c:pt>
                <c:pt idx="1">
                  <c:v>4</c:v>
                </c:pt>
                <c:pt idx="2">
                  <c:v>2.980769231</c:v>
                </c:pt>
                <c:pt idx="3">
                  <c:v>1.192307692</c:v>
                </c:pt>
                <c:pt idx="4">
                  <c:v>0.42307692299999999</c:v>
                </c:pt>
                <c:pt idx="5">
                  <c:v>0.30769230800000003</c:v>
                </c:pt>
                <c:pt idx="6">
                  <c:v>0.75961538500000003</c:v>
                </c:pt>
                <c:pt idx="7">
                  <c:v>2.038461538</c:v>
                </c:pt>
                <c:pt idx="8">
                  <c:v>4.432692308</c:v>
                </c:pt>
                <c:pt idx="9">
                  <c:v>6.884615385</c:v>
                </c:pt>
                <c:pt idx="10">
                  <c:v>7.75</c:v>
                </c:pt>
                <c:pt idx="11">
                  <c:v>9.048076923</c:v>
                </c:pt>
                <c:pt idx="12">
                  <c:v>9.153846154</c:v>
                </c:pt>
                <c:pt idx="13">
                  <c:v>8.557692308</c:v>
                </c:pt>
                <c:pt idx="14">
                  <c:v>8.240384615</c:v>
                </c:pt>
                <c:pt idx="15">
                  <c:v>8.923076923</c:v>
                </c:pt>
                <c:pt idx="16">
                  <c:v>8.990384615</c:v>
                </c:pt>
                <c:pt idx="17">
                  <c:v>8.807692308</c:v>
                </c:pt>
                <c:pt idx="18">
                  <c:v>8.221153846</c:v>
                </c:pt>
                <c:pt idx="19">
                  <c:v>6.048076923</c:v>
                </c:pt>
                <c:pt idx="20">
                  <c:v>4.682692308</c:v>
                </c:pt>
                <c:pt idx="21">
                  <c:v>3.894230769</c:v>
                </c:pt>
                <c:pt idx="22">
                  <c:v>3.096153846</c:v>
                </c:pt>
                <c:pt idx="23">
                  <c:v>3.096153846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C0-0946-A0F1-3681FA4484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5.625</c:v>
                </c:pt>
                <c:pt idx="1">
                  <c:v>4.961538462</c:v>
                </c:pt>
                <c:pt idx="2">
                  <c:v>3.634615385</c:v>
                </c:pt>
                <c:pt idx="3">
                  <c:v>1.923076923</c:v>
                </c:pt>
                <c:pt idx="4">
                  <c:v>0.67307692299999999</c:v>
                </c:pt>
                <c:pt idx="5">
                  <c:v>0.22115384599999999</c:v>
                </c:pt>
                <c:pt idx="6">
                  <c:v>0.34615384599999999</c:v>
                </c:pt>
                <c:pt idx="7">
                  <c:v>1.163461538</c:v>
                </c:pt>
                <c:pt idx="8">
                  <c:v>2.394230769</c:v>
                </c:pt>
                <c:pt idx="9">
                  <c:v>3.980769231</c:v>
                </c:pt>
                <c:pt idx="10">
                  <c:v>5.615384615</c:v>
                </c:pt>
                <c:pt idx="11">
                  <c:v>7.221153846</c:v>
                </c:pt>
                <c:pt idx="12">
                  <c:v>7.355769231</c:v>
                </c:pt>
                <c:pt idx="13">
                  <c:v>7.826923077</c:v>
                </c:pt>
                <c:pt idx="14">
                  <c:v>7.605769231</c:v>
                </c:pt>
                <c:pt idx="15">
                  <c:v>8.432692308</c:v>
                </c:pt>
                <c:pt idx="16">
                  <c:v>7.721153846</c:v>
                </c:pt>
                <c:pt idx="17">
                  <c:v>7.855769231</c:v>
                </c:pt>
                <c:pt idx="18">
                  <c:v>6.980769231</c:v>
                </c:pt>
                <c:pt idx="19">
                  <c:v>5.115384615</c:v>
                </c:pt>
                <c:pt idx="20">
                  <c:v>4.317307692</c:v>
                </c:pt>
                <c:pt idx="21">
                  <c:v>3.519230769</c:v>
                </c:pt>
                <c:pt idx="22">
                  <c:v>3.673076923</c:v>
                </c:pt>
                <c:pt idx="23">
                  <c:v>3.769230769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C0-0946-A0F1-3681FA448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217751888"/>
        <c:scaling>
          <c:orientation val="minMax"/>
          <c:max val="55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crossAx val="217883312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solidFill>
              <a:srgbClr val="0197A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0368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8D-5748-B4E0-EFA196043394}"/>
              </c:ext>
            </c:extLst>
          </c:dPt>
          <c:dPt>
            <c:idx val="6"/>
            <c:invertIfNegative val="0"/>
            <c:bubble3D val="0"/>
            <c:spPr>
              <a:solidFill>
                <a:srgbClr val="0368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8D-5748-B4E0-EFA196043394}"/>
              </c:ext>
            </c:extLst>
          </c:dPt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8293</c:v>
                </c:pt>
                <c:pt idx="1">
                  <c:v>9257</c:v>
                </c:pt>
                <c:pt idx="2">
                  <c:v>9438</c:v>
                </c:pt>
                <c:pt idx="3">
                  <c:v>8807</c:v>
                </c:pt>
                <c:pt idx="4">
                  <c:v>8547</c:v>
                </c:pt>
                <c:pt idx="5">
                  <c:v>8124</c:v>
                </c:pt>
                <c:pt idx="6">
                  <c:v>7301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D-5748-B4E0-EFA196043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217883312"/>
        <c:axId val="217751888"/>
      </c:barChart>
      <c:catAx>
        <c:axId val="21788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noMultiLvlLbl val="0"/>
      </c:catAx>
      <c:valAx>
        <c:axId val="2177518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17883312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Casuals</c:v>
                </c:pt>
              </c:strCache>
            </c:strRef>
          </c:tx>
          <c:spPr>
            <a:solidFill>
              <a:srgbClr val="FF890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A1570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22-9D42-B996-465D614D68EA}"/>
              </c:ext>
            </c:extLst>
          </c:dPt>
          <c:dPt>
            <c:idx val="6"/>
            <c:invertIfNegative val="0"/>
            <c:bubble3D val="0"/>
            <c:spPr>
              <a:solidFill>
                <a:srgbClr val="A1570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922-9D42-B996-465D614D68EA}"/>
              </c:ext>
            </c:extLst>
          </c:dPt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4852</c:v>
                </c:pt>
                <c:pt idx="1">
                  <c:v>4680</c:v>
                </c:pt>
                <c:pt idx="2">
                  <c:v>4888</c:v>
                </c:pt>
                <c:pt idx="3">
                  <c:v>4927</c:v>
                </c:pt>
                <c:pt idx="4">
                  <c:v>6094</c:v>
                </c:pt>
                <c:pt idx="5">
                  <c:v>8963</c:v>
                </c:pt>
                <c:pt idx="6">
                  <c:v>7801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22-9D42-B996-465D614D6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217883312"/>
        <c:axId val="217751888"/>
      </c:barChart>
      <c:catAx>
        <c:axId val="21788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noMultiLvlLbl val="0"/>
      </c:catAx>
      <c:valAx>
        <c:axId val="21775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number of rides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883312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solidFill>
              <a:srgbClr val="0197A6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0368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8D-5748-B4E0-EFA196043394}"/>
              </c:ext>
            </c:extLst>
          </c:dPt>
          <c:dPt>
            <c:idx val="6"/>
            <c:invertIfNegative val="0"/>
            <c:bubble3D val="0"/>
            <c:spPr>
              <a:solidFill>
                <a:srgbClr val="03687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48D-5748-B4E0-EFA196043394}"/>
              </c:ext>
            </c:extLst>
          </c:dPt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8293</c:v>
                </c:pt>
                <c:pt idx="1">
                  <c:v>9257</c:v>
                </c:pt>
                <c:pt idx="2">
                  <c:v>9438</c:v>
                </c:pt>
                <c:pt idx="3">
                  <c:v>8807</c:v>
                </c:pt>
                <c:pt idx="4">
                  <c:v>8547</c:v>
                </c:pt>
                <c:pt idx="5">
                  <c:v>8124</c:v>
                </c:pt>
                <c:pt idx="6">
                  <c:v>7301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8D-5748-B4E0-EFA1960433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217883312"/>
        <c:axId val="217751888"/>
      </c:barChart>
      <c:catAx>
        <c:axId val="21788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noMultiLvlLbl val="0"/>
      </c:catAx>
      <c:valAx>
        <c:axId val="2177518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17883312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Casuals</c:v>
                </c:pt>
              </c:strCache>
            </c:strRef>
          </c:tx>
          <c:spPr>
            <a:solidFill>
              <a:srgbClr val="FF890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A1570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922-9D42-B996-465D614D68EA}"/>
              </c:ext>
            </c:extLst>
          </c:dPt>
          <c:dPt>
            <c:idx val="6"/>
            <c:invertIfNegative val="0"/>
            <c:bubble3D val="0"/>
            <c:spPr>
              <a:solidFill>
                <a:srgbClr val="A1570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922-9D42-B996-465D614D68EA}"/>
              </c:ext>
            </c:extLst>
          </c:dPt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4852</c:v>
                </c:pt>
                <c:pt idx="1">
                  <c:v>4680</c:v>
                </c:pt>
                <c:pt idx="2">
                  <c:v>4888</c:v>
                </c:pt>
                <c:pt idx="3">
                  <c:v>4927</c:v>
                </c:pt>
                <c:pt idx="4">
                  <c:v>6094</c:v>
                </c:pt>
                <c:pt idx="5">
                  <c:v>8963</c:v>
                </c:pt>
                <c:pt idx="6">
                  <c:v>7801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22-9D42-B996-465D614D68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217883312"/>
        <c:axId val="217751888"/>
      </c:barChart>
      <c:catAx>
        <c:axId val="21788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noMultiLvlLbl val="0"/>
      </c:catAx>
      <c:valAx>
        <c:axId val="217751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number of rides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883312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58.076630000000002</c:v>
                </c:pt>
                <c:pt idx="1">
                  <c:v>30.383140000000001</c:v>
                </c:pt>
                <c:pt idx="2">
                  <c:v>16.164750000000002</c:v>
                </c:pt>
                <c:pt idx="3">
                  <c:v>10.885059999999999</c:v>
                </c:pt>
                <c:pt idx="4">
                  <c:v>20.827590000000001</c:v>
                </c:pt>
                <c:pt idx="5">
                  <c:v>105.18008</c:v>
                </c:pt>
                <c:pt idx="6">
                  <c:v>286.01148999999998</c:v>
                </c:pt>
                <c:pt idx="7">
                  <c:v>538.42912000000001</c:v>
                </c:pt>
                <c:pt idx="8">
                  <c:v>599.86973</c:v>
                </c:pt>
                <c:pt idx="9">
                  <c:v>368.69731999999999</c:v>
                </c:pt>
                <c:pt idx="10">
                  <c:v>306.38314000000003</c:v>
                </c:pt>
                <c:pt idx="11">
                  <c:v>374.30268000000001</c:v>
                </c:pt>
                <c:pt idx="12">
                  <c:v>452.89272</c:v>
                </c:pt>
                <c:pt idx="13">
                  <c:v>440.28735999999998</c:v>
                </c:pt>
                <c:pt idx="14">
                  <c:v>431.13409999999999</c:v>
                </c:pt>
                <c:pt idx="15">
                  <c:v>539.64368000000002</c:v>
                </c:pt>
                <c:pt idx="16">
                  <c:v>775.63985000000002</c:v>
                </c:pt>
                <c:pt idx="17">
                  <c:v>1030.7088100000001</c:v>
                </c:pt>
                <c:pt idx="18">
                  <c:v>854</c:v>
                </c:pt>
                <c:pt idx="19">
                  <c:v>592.52107000000001</c:v>
                </c:pt>
                <c:pt idx="20">
                  <c:v>395.03447999999997</c:v>
                </c:pt>
                <c:pt idx="21">
                  <c:v>289.55171999999999</c:v>
                </c:pt>
                <c:pt idx="22">
                  <c:v>212.96934999999999</c:v>
                </c:pt>
                <c:pt idx="23">
                  <c:v>138.49042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D-0B47-B01E-0F84194CDE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71.877390000000005</c:v>
                </c:pt>
                <c:pt idx="1">
                  <c:v>43.24521</c:v>
                </c:pt>
                <c:pt idx="2">
                  <c:v>26.62452</c:v>
                </c:pt>
                <c:pt idx="3">
                  <c:v>16.919540000000001</c:v>
                </c:pt>
                <c:pt idx="4">
                  <c:v>17.325669999999999</c:v>
                </c:pt>
                <c:pt idx="5">
                  <c:v>30.747129999999999</c:v>
                </c:pt>
                <c:pt idx="6">
                  <c:v>73.862070000000003</c:v>
                </c:pt>
                <c:pt idx="7">
                  <c:v>138.21073000000001</c:v>
                </c:pt>
                <c:pt idx="8">
                  <c:v>168.59387000000001</c:v>
                </c:pt>
                <c:pt idx="9">
                  <c:v>149.59003999999999</c:v>
                </c:pt>
                <c:pt idx="10">
                  <c:v>172.63602</c:v>
                </c:pt>
                <c:pt idx="11">
                  <c:v>219.79310000000001</c:v>
                </c:pt>
                <c:pt idx="12">
                  <c:v>270.26053999999999</c:v>
                </c:pt>
                <c:pt idx="13">
                  <c:v>283.44828000000001</c:v>
                </c:pt>
                <c:pt idx="14">
                  <c:v>299.06896999999998</c:v>
                </c:pt>
                <c:pt idx="15">
                  <c:v>338.5249</c:v>
                </c:pt>
                <c:pt idx="16">
                  <c:v>416.36014999999998</c:v>
                </c:pt>
                <c:pt idx="17">
                  <c:v>557.53256999999996</c:v>
                </c:pt>
                <c:pt idx="18">
                  <c:v>518.66666999999995</c:v>
                </c:pt>
                <c:pt idx="19">
                  <c:v>392.13792999999998</c:v>
                </c:pt>
                <c:pt idx="20">
                  <c:v>278.41762</c:v>
                </c:pt>
                <c:pt idx="21">
                  <c:v>236.31417999999999</c:v>
                </c:pt>
                <c:pt idx="22">
                  <c:v>213.29119</c:v>
                </c:pt>
                <c:pt idx="23">
                  <c:v>153.91188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D-0B47-B01E-0F84194CD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217751888"/>
        <c:scaling>
          <c:orientation val="minMax"/>
          <c:max val="1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number of rides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883312"/>
        <c:crosses val="autoZero"/>
        <c:crossBetween val="midCat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175.5</c:v>
                </c:pt>
                <c:pt idx="1">
                  <c:v>136</c:v>
                </c:pt>
                <c:pt idx="2">
                  <c:v>81.730770000000007</c:v>
                </c:pt>
                <c:pt idx="3">
                  <c:v>43.625</c:v>
                </c:pt>
                <c:pt idx="4">
                  <c:v>28.336539999999999</c:v>
                </c:pt>
                <c:pt idx="5">
                  <c:v>35.942309999999999</c:v>
                </c:pt>
                <c:pt idx="6">
                  <c:v>81.086539999999999</c:v>
                </c:pt>
                <c:pt idx="7">
                  <c:v>145.71154000000001</c:v>
                </c:pt>
                <c:pt idx="8">
                  <c:v>241.48077000000001</c:v>
                </c:pt>
                <c:pt idx="9">
                  <c:v>363.66345999999999</c:v>
                </c:pt>
                <c:pt idx="10">
                  <c:v>483.50961999999998</c:v>
                </c:pt>
                <c:pt idx="11">
                  <c:v>560.35577000000001</c:v>
                </c:pt>
                <c:pt idx="12">
                  <c:v>605.82691999999997</c:v>
                </c:pt>
                <c:pt idx="13">
                  <c:v>602.67308000000003</c:v>
                </c:pt>
                <c:pt idx="14">
                  <c:v>597.41345999999999</c:v>
                </c:pt>
                <c:pt idx="15">
                  <c:v>599.16345999999999</c:v>
                </c:pt>
                <c:pt idx="16">
                  <c:v>587.16345999999999</c:v>
                </c:pt>
                <c:pt idx="17">
                  <c:v>557.625</c:v>
                </c:pt>
                <c:pt idx="18">
                  <c:v>497.625</c:v>
                </c:pt>
                <c:pt idx="19">
                  <c:v>404.53845999999999</c:v>
                </c:pt>
                <c:pt idx="20">
                  <c:v>294.24038000000002</c:v>
                </c:pt>
                <c:pt idx="21">
                  <c:v>234.38462000000001</c:v>
                </c:pt>
                <c:pt idx="22">
                  <c:v>199.35577000000001</c:v>
                </c:pt>
                <c:pt idx="23">
                  <c:v>155.40385000000001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F1-B844-B2E5-BC3A4FB142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264.98077000000001</c:v>
                </c:pt>
                <c:pt idx="1">
                  <c:v>219.48077000000001</c:v>
                </c:pt>
                <c:pt idx="2">
                  <c:v>148.39422999999999</c:v>
                </c:pt>
                <c:pt idx="3">
                  <c:v>75.326920000000001</c:v>
                </c:pt>
                <c:pt idx="4">
                  <c:v>41.326920000000001</c:v>
                </c:pt>
                <c:pt idx="5">
                  <c:v>35.48077</c:v>
                </c:pt>
                <c:pt idx="6">
                  <c:v>49.192309999999999</c:v>
                </c:pt>
                <c:pt idx="7">
                  <c:v>81.336539999999999</c:v>
                </c:pt>
                <c:pt idx="8">
                  <c:v>149.93269000000001</c:v>
                </c:pt>
                <c:pt idx="9">
                  <c:v>271.71154000000001</c:v>
                </c:pt>
                <c:pt idx="10">
                  <c:v>431.29808000000003</c:v>
                </c:pt>
                <c:pt idx="11">
                  <c:v>560.55768999999998</c:v>
                </c:pt>
                <c:pt idx="12">
                  <c:v>645.17308000000003</c:v>
                </c:pt>
                <c:pt idx="13">
                  <c:v>691.83654000000001</c:v>
                </c:pt>
                <c:pt idx="14">
                  <c:v>697.10577000000001</c:v>
                </c:pt>
                <c:pt idx="15">
                  <c:v>699.43268999999998</c:v>
                </c:pt>
                <c:pt idx="16">
                  <c:v>662</c:v>
                </c:pt>
                <c:pt idx="17">
                  <c:v>603.25962000000004</c:v>
                </c:pt>
                <c:pt idx="18">
                  <c:v>526.26922999999999</c:v>
                </c:pt>
                <c:pt idx="19">
                  <c:v>421.53845999999999</c:v>
                </c:pt>
                <c:pt idx="20">
                  <c:v>321.50961999999998</c:v>
                </c:pt>
                <c:pt idx="21">
                  <c:v>278.29808000000003</c:v>
                </c:pt>
                <c:pt idx="22">
                  <c:v>272.45191999999997</c:v>
                </c:pt>
                <c:pt idx="23">
                  <c:v>234.08654000000001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F1-B844-B2E5-BC3A4FB142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217751888"/>
        <c:scaling>
          <c:orientation val="minMax"/>
          <c:max val="1100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crossAx val="217883312"/>
        <c:crosses val="autoZero"/>
        <c:crossBetween val="midCat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Weekdays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Members</c:v>
                </c:pt>
              </c:strCache>
            </c:strRef>
          </c:tx>
          <c:spPr>
            <a:ln w="28575" cap="rnd">
              <a:solidFill>
                <a:srgbClr val="0197A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197A6"/>
              </a:solidFill>
              <a:ln w="9525">
                <a:solidFill>
                  <a:srgbClr val="0197A6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58.076630000000002</c:v>
                </c:pt>
                <c:pt idx="1">
                  <c:v>30.383140000000001</c:v>
                </c:pt>
                <c:pt idx="2">
                  <c:v>16.164750000000002</c:v>
                </c:pt>
                <c:pt idx="3">
                  <c:v>10.885059999999999</c:v>
                </c:pt>
                <c:pt idx="4">
                  <c:v>20.827590000000001</c:v>
                </c:pt>
                <c:pt idx="5">
                  <c:v>105.18008</c:v>
                </c:pt>
                <c:pt idx="6">
                  <c:v>286.01148999999998</c:v>
                </c:pt>
                <c:pt idx="7">
                  <c:v>538.42912000000001</c:v>
                </c:pt>
                <c:pt idx="8">
                  <c:v>599.86973</c:v>
                </c:pt>
                <c:pt idx="9">
                  <c:v>368.69731999999999</c:v>
                </c:pt>
                <c:pt idx="10">
                  <c:v>306.38314000000003</c:v>
                </c:pt>
                <c:pt idx="11">
                  <c:v>374.30268000000001</c:v>
                </c:pt>
                <c:pt idx="12">
                  <c:v>452.89272</c:v>
                </c:pt>
                <c:pt idx="13">
                  <c:v>440.28735999999998</c:v>
                </c:pt>
                <c:pt idx="14">
                  <c:v>431.13409999999999</c:v>
                </c:pt>
                <c:pt idx="15">
                  <c:v>539.64368000000002</c:v>
                </c:pt>
                <c:pt idx="16">
                  <c:v>775.63985000000002</c:v>
                </c:pt>
                <c:pt idx="17">
                  <c:v>1030.7088100000001</c:v>
                </c:pt>
                <c:pt idx="18">
                  <c:v>854</c:v>
                </c:pt>
                <c:pt idx="19">
                  <c:v>592.52107000000001</c:v>
                </c:pt>
                <c:pt idx="20">
                  <c:v>395.03447999999997</c:v>
                </c:pt>
                <c:pt idx="21">
                  <c:v>289.55171999999999</c:v>
                </c:pt>
                <c:pt idx="22">
                  <c:v>212.96934999999999</c:v>
                </c:pt>
                <c:pt idx="23">
                  <c:v>138.49042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FD-0B47-B01E-0F84194CDE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Casuals</c:v>
                </c:pt>
              </c:strCache>
            </c:strRef>
          </c:tx>
          <c:spPr>
            <a:ln w="28575" cap="rnd">
              <a:solidFill>
                <a:srgbClr val="FF890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8901"/>
              </a:solidFill>
              <a:ln w="9525">
                <a:solidFill>
                  <a:srgbClr val="FF8901"/>
                </a:solidFill>
              </a:ln>
              <a:effectLst/>
            </c:spPr>
          </c:marker>
          <c:cat>
            <c:numRef>
              <c:f>Sheet1!$A$2:$A$25</c:f>
              <c:numCache>
                <c:formatCode>h:mm</c:formatCode>
                <c:ptCount val="24"/>
                <c:pt idx="0">
                  <c:v>0</c:v>
                </c:pt>
                <c:pt idx="1">
                  <c:v>4.1666666666666699E-2</c:v>
                </c:pt>
                <c:pt idx="2">
                  <c:v>8.3333333333333301E-2</c:v>
                </c:pt>
                <c:pt idx="3">
                  <c:v>0.125</c:v>
                </c:pt>
                <c:pt idx="4">
                  <c:v>0.16666666666666699</c:v>
                </c:pt>
                <c:pt idx="5">
                  <c:v>0.20833333333333301</c:v>
                </c:pt>
                <c:pt idx="6">
                  <c:v>0.25</c:v>
                </c:pt>
                <c:pt idx="7">
                  <c:v>0.29166666666666702</c:v>
                </c:pt>
                <c:pt idx="8">
                  <c:v>0.33333333333333298</c:v>
                </c:pt>
                <c:pt idx="9">
                  <c:v>0.375</c:v>
                </c:pt>
                <c:pt idx="10">
                  <c:v>0.41666666666666702</c:v>
                </c:pt>
                <c:pt idx="11">
                  <c:v>0.45833333333333298</c:v>
                </c:pt>
                <c:pt idx="12">
                  <c:v>0.5</c:v>
                </c:pt>
                <c:pt idx="13">
                  <c:v>0.54166666666666696</c:v>
                </c:pt>
                <c:pt idx="14">
                  <c:v>0.58333333333333304</c:v>
                </c:pt>
                <c:pt idx="15">
                  <c:v>0.625</c:v>
                </c:pt>
                <c:pt idx="16">
                  <c:v>0.66666666666666696</c:v>
                </c:pt>
                <c:pt idx="17">
                  <c:v>0.70833333333333304</c:v>
                </c:pt>
                <c:pt idx="18">
                  <c:v>0.75</c:v>
                </c:pt>
                <c:pt idx="19">
                  <c:v>0.79166666666666696</c:v>
                </c:pt>
                <c:pt idx="20">
                  <c:v>0.83333333333333304</c:v>
                </c:pt>
                <c:pt idx="21">
                  <c:v>0.875</c:v>
                </c:pt>
                <c:pt idx="22">
                  <c:v>0.91666666666666696</c:v>
                </c:pt>
                <c:pt idx="23">
                  <c:v>0.95833333333333304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71.877390000000005</c:v>
                </c:pt>
                <c:pt idx="1">
                  <c:v>43.24521</c:v>
                </c:pt>
                <c:pt idx="2">
                  <c:v>26.62452</c:v>
                </c:pt>
                <c:pt idx="3">
                  <c:v>16.919540000000001</c:v>
                </c:pt>
                <c:pt idx="4">
                  <c:v>17.325669999999999</c:v>
                </c:pt>
                <c:pt idx="5">
                  <c:v>30.747129999999999</c:v>
                </c:pt>
                <c:pt idx="6">
                  <c:v>73.862070000000003</c:v>
                </c:pt>
                <c:pt idx="7">
                  <c:v>138.21073000000001</c:v>
                </c:pt>
                <c:pt idx="8">
                  <c:v>168.59387000000001</c:v>
                </c:pt>
                <c:pt idx="9">
                  <c:v>149.59003999999999</c:v>
                </c:pt>
                <c:pt idx="10">
                  <c:v>172.63602</c:v>
                </c:pt>
                <c:pt idx="11">
                  <c:v>219.79310000000001</c:v>
                </c:pt>
                <c:pt idx="12">
                  <c:v>270.26053999999999</c:v>
                </c:pt>
                <c:pt idx="13">
                  <c:v>283.44828000000001</c:v>
                </c:pt>
                <c:pt idx="14">
                  <c:v>299.06896999999998</c:v>
                </c:pt>
                <c:pt idx="15">
                  <c:v>338.5249</c:v>
                </c:pt>
                <c:pt idx="16">
                  <c:v>416.36014999999998</c:v>
                </c:pt>
                <c:pt idx="17">
                  <c:v>557.53256999999996</c:v>
                </c:pt>
                <c:pt idx="18">
                  <c:v>518.66666999999995</c:v>
                </c:pt>
                <c:pt idx="19">
                  <c:v>392.13792999999998</c:v>
                </c:pt>
                <c:pt idx="20">
                  <c:v>278.41762</c:v>
                </c:pt>
                <c:pt idx="21">
                  <c:v>236.31417999999999</c:v>
                </c:pt>
                <c:pt idx="22">
                  <c:v>213.29119</c:v>
                </c:pt>
                <c:pt idx="23">
                  <c:v>153.91188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FD-0B47-B01E-0F84194CDE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7883312"/>
        <c:axId val="217751888"/>
      </c:lineChart>
      <c:catAx>
        <c:axId val="217883312"/>
        <c:scaling>
          <c:orientation val="minMax"/>
        </c:scaling>
        <c:delete val="0"/>
        <c:axPos val="b"/>
        <c:numFmt formatCode="[$-409]h:mm\ AM/PM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751888"/>
        <c:crosses val="autoZero"/>
        <c:auto val="1"/>
        <c:lblAlgn val="ctr"/>
        <c:lblOffset val="100"/>
        <c:tickLblSkip val="4"/>
        <c:tickMarkSkip val="4"/>
        <c:noMultiLvlLbl val="0"/>
      </c:catAx>
      <c:valAx>
        <c:axId val="217751888"/>
        <c:scaling>
          <c:orientation val="minMax"/>
          <c:max val="1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number of rides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7883312"/>
        <c:crosses val="autoZero"/>
        <c:crossBetween val="midCat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79291-82AB-6B4C-A955-761ADC40E8AE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FCC92-619C-E944-926F-31100484E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6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most active in the middle of the week, least active on weekends</a:t>
            </a:r>
          </a:p>
          <a:p>
            <a:r>
              <a:rPr lang="en-US" dirty="0"/>
              <a:t>Casuals least active in the middle of the week, most active on weekends</a:t>
            </a:r>
          </a:p>
          <a:p>
            <a:r>
              <a:rPr lang="en-US" dirty="0"/>
              <a:t>Weekend = leisure activity; Weekdays = commute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4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understand reasons for bike usage -&gt; more targeted marketing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42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Looked at activity patterns from top 10 stations and recognized three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35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Unfortunately, we don’t have data on customer demographics (particularly residents vs tourists)</a:t>
            </a:r>
          </a:p>
          <a:p>
            <a:r>
              <a:rPr lang="en-US" dirty="0"/>
              <a:t>Also don’t know anything about recurring rides because no user ID</a:t>
            </a:r>
          </a:p>
          <a:p>
            <a:r>
              <a:rPr lang="en-US" dirty="0"/>
              <a:t>We have to try to infer from activity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96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identified key patterns regarding where, when and why casuals and members use stations</a:t>
            </a:r>
          </a:p>
          <a:p>
            <a:r>
              <a:rPr lang="en-US" dirty="0"/>
              <a:t>We identified our target group based on those patterns and our assumptions regarding demographics (tourists vs locals)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9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Actionable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4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Benefits for regular leisure activities: More flexibility, Rides up to 45 minutes are free, Take a bike without thinking twice, Active and healthy lifestyle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Benefits for commuting: Ecological, Cheaper and less stressful than alternatives (public transport or driving), Healthy</a:t>
            </a:r>
          </a:p>
          <a:p>
            <a:r>
              <a:rPr lang="en-US" dirty="0"/>
              <a:t>Target stations with permanent adds and possibly even events for most popular 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will be able to save a lot of money in the next three months, however we are going to profit long-term</a:t>
            </a:r>
          </a:p>
          <a:p>
            <a:r>
              <a:rPr lang="en-US" dirty="0"/>
              <a:t>Customers are motivated</a:t>
            </a:r>
          </a:p>
          <a:p>
            <a:r>
              <a:rPr lang="en-US" dirty="0"/>
              <a:t>Right content</a:t>
            </a:r>
          </a:p>
          <a:p>
            <a:r>
              <a:rPr lang="en-US" dirty="0"/>
              <a:t>Right 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0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quality vital for making informed decisions</a:t>
            </a:r>
          </a:p>
          <a:p>
            <a:r>
              <a:rPr lang="en-US" dirty="0"/>
              <a:t>One of the limitations of this analysis</a:t>
            </a:r>
          </a:p>
          <a:p>
            <a:r>
              <a:rPr lang="en-US" dirty="0"/>
              <a:t>Less data -&gt; more inferences and speculations, fewer and less precise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64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Actionable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5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most active in the middle of the week, least active on weekends</a:t>
            </a:r>
          </a:p>
          <a:p>
            <a:r>
              <a:rPr lang="en-US" dirty="0"/>
              <a:t>Casuals least active in the middle of the week, most active on weekends</a:t>
            </a:r>
          </a:p>
          <a:p>
            <a:r>
              <a:rPr lang="en-US" dirty="0"/>
              <a:t>Weekend = leisure activity; Weekdays = commute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most active in the middle of the week, least active on weekends</a:t>
            </a:r>
          </a:p>
          <a:p>
            <a:r>
              <a:rPr lang="en-US" dirty="0"/>
              <a:t>Casuals least active in the middle of the week, most active on weekends</a:t>
            </a:r>
          </a:p>
          <a:p>
            <a:r>
              <a:rPr lang="en-US" dirty="0"/>
              <a:t>Weekend = leisure activity; Weekdays = commute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14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most active before and after standard working hours.</a:t>
            </a:r>
          </a:p>
          <a:p>
            <a:r>
              <a:rPr lang="en-US" dirty="0"/>
              <a:t>Casuals relatively active even during working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0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Members most active before and after standard working hours.</a:t>
            </a:r>
          </a:p>
          <a:p>
            <a:r>
              <a:rPr lang="en-US" dirty="0"/>
              <a:t>Casuals relatively active even during working hours.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8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 activity is more spread out throughout the year.</a:t>
            </a:r>
          </a:p>
          <a:p>
            <a:r>
              <a:rPr lang="en-US" dirty="0"/>
              <a:t>Casuals are barely active in winter.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8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4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Member activity is more spread out throughout the year.</a:t>
            </a:r>
          </a:p>
          <a:p>
            <a:r>
              <a:rPr lang="en-US" dirty="0"/>
              <a:t>Casuals are barely active in winter.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03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between weekdays and weekends -&gt; different </a:t>
            </a:r>
            <a:r>
              <a:rPr lang="en-US" dirty="0" err="1"/>
              <a:t>behaviours</a:t>
            </a:r>
            <a:r>
              <a:rPr lang="en-US" dirty="0"/>
              <a:t> (commute vs leisure)</a:t>
            </a:r>
          </a:p>
          <a:p>
            <a:r>
              <a:rPr lang="en-US" dirty="0"/>
              <a:t>Similar between weekdays and weekends -&gt; similar </a:t>
            </a:r>
            <a:r>
              <a:rPr lang="en-US" dirty="0" err="1"/>
              <a:t>behaviours</a:t>
            </a:r>
            <a:r>
              <a:rPr lang="en-US" dirty="0"/>
              <a:t> (predominantly leisure even during the week)</a:t>
            </a:r>
          </a:p>
          <a:p>
            <a:r>
              <a:rPr lang="en-US" dirty="0"/>
              <a:t>First intuition: Advertise at busiest casual stations and focus advertising content on leisure activities, but is there more to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CC92-619C-E944-926F-31100484EF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0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9165-AD1D-1A22-F1E0-F601BA846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86028-3342-A071-B062-C55D6DC86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825F-9DFF-2E70-CBCE-9F7C8677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DAD-DD12-4F44-B955-7BDD1F63732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643D3-ADCD-784E-42D0-A3616BE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B4274-A8E2-4DF8-1CC2-884265C4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15D4-8A67-9E47-AB33-E3A990FD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30F9-8D07-71F4-24AE-AB35B158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B963A-7B9A-BC2C-76B7-7FF61231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AFF20-F68A-F88C-300B-C68BAC72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DAD-DD12-4F44-B955-7BDD1F63732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74F6-B7E5-1A7A-162D-A4D212D8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01EB-740E-1D02-83C4-15EA9346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15D4-8A67-9E47-AB33-E3A990FD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4B273-9409-B016-55E6-0F0DBF1CF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3E361-5566-4D67-D6C0-ABCD76EF8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9B99D-8842-1293-D900-60862D0F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DAD-DD12-4F44-B955-7BDD1F63732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DF641-5528-E784-609F-767D8E9C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1E88-0026-352B-BA07-F3DE01C8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15D4-8A67-9E47-AB33-E3A990FD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B0B7-5E98-9F3F-4611-0E8E6F3C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DAAC-F072-0458-F951-96919F4C5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3BDF1-4769-E768-A833-5D9343FF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DAD-DD12-4F44-B955-7BDD1F63732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135B-F35B-CD56-9675-94669278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2F9B9-DF32-8898-20EA-D7E9CB19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15D4-8A67-9E47-AB33-E3A990FD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7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457D-23B6-8003-AC97-954C5B16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B9096-99D2-21E5-801F-5C99F989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863C-F517-B090-465F-9D4E905B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DAD-DD12-4F44-B955-7BDD1F63732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7C06-EC46-025E-91DD-EE2A769B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B1535-5171-5557-CAB6-DCECA0A2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15D4-8A67-9E47-AB33-E3A990FD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2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640F-8AA7-2F36-9ED5-9BB1516C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5B5D-10CD-70FB-7A6E-BDC0741EC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EB33F-56A8-57D6-AB76-DDCD1E29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5B063-DC15-BEC2-84AF-A2DAB158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DAD-DD12-4F44-B955-7BDD1F63732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CCE0F-F8E6-E47B-374C-6BD488580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57E1F-4485-2ED7-AAC2-9008B54C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15D4-8A67-9E47-AB33-E3A990FD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8435-A420-62A4-525E-96F4207F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9757-B7FD-ABD2-46D4-A28103BB4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8641-2ACB-FEA7-4A4A-A330CA0C6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6FC77-3851-0EFC-A1FF-25CBA6DBC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60D1B-055D-0AFF-4C12-566D8691E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D7972-2A75-FC60-C3C3-41A405F1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DAD-DD12-4F44-B955-7BDD1F63732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9B5F9-E104-49A0-8B0C-542C8B81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EAA7E-083B-8035-8FA0-EF43D9EB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15D4-8A67-9E47-AB33-E3A990FD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7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317D-C70B-1D4E-2C64-89573584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5DF1D-B61D-6309-8C01-528BF1C8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DAD-DD12-4F44-B955-7BDD1F63732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25D76-CB66-38EB-364D-778CA840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C155B-A450-883D-A2E1-11A506A7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15D4-8A67-9E47-AB33-E3A990FD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8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73B3C-3E98-4DCE-C7B1-27639339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DAD-DD12-4F44-B955-7BDD1F63732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42CB3-15FA-B156-A56B-AD6AE5A2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B083D-FD2F-5090-705D-78A2A986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15D4-8A67-9E47-AB33-E3A990FD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5C99-CF5A-AF9D-4EFF-A18EF6F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4D396-4574-3CA3-5513-6C814D63B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7328F-413D-E9F1-7785-B3D39AB00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D3F7B-B037-9154-7517-BBF5DA28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DAD-DD12-4F44-B955-7BDD1F63732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979B-C6D8-0E1C-422E-94BBA42F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FC2CA-9226-4173-44D9-E6D811EF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15D4-8A67-9E47-AB33-E3A990FD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2422-77CA-F130-5C41-D96A8D93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D1F3B-4FBF-EB79-C689-CC703EE4E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4CA6E-C362-10CB-766D-48F088ECF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9CA6F-8AE6-8CA7-7C48-B2EAD34B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3DAD-DD12-4F44-B955-7BDD1F637324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54EF0-83A1-A812-E626-69D4ACB9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CFBB8-BEC7-B8B5-21DD-3CB0FD85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15D4-8A67-9E47-AB33-E3A990FD6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0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92BCA-8352-A552-395F-0EAC2C530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78A83-5A26-6E8C-65CA-823ED6B08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98252-0AC5-2734-0CE8-4FE12B177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13DAD-DD12-4F44-B955-7BDD1F637324}" type="datetimeFigureOut">
              <a:rPr lang="en-US" smtClean="0"/>
              <a:t>9/14/22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BC55-43EA-30C1-6900-D11EC11E0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B59E2-98B7-B5EC-5913-D764F2FC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15D4-8A67-9E47-AB33-E3A990FD69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4A818EA-3D9B-DFD3-0BBD-397E93279A5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293925" y="5944576"/>
            <a:ext cx="767443" cy="7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4.xml"/><Relationship Id="rId3" Type="http://schemas.openxmlformats.org/officeDocument/2006/relationships/chart" Target="../charts/chart19.xml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23.png"/><Relationship Id="rId7" Type="http://schemas.openxmlformats.org/officeDocument/2006/relationships/image" Target="../media/image2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openxmlformats.org/officeDocument/2006/relationships/image" Target="../media/image24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image" Target="../media/image4.png"/><Relationship Id="rId7" Type="http://schemas.openxmlformats.org/officeDocument/2006/relationships/image" Target="../media/image39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7.svg"/><Relationship Id="rId20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5" Type="http://schemas.openxmlformats.org/officeDocument/2006/relationships/image" Target="../media/image46.png"/><Relationship Id="rId10" Type="http://schemas.openxmlformats.org/officeDocument/2006/relationships/image" Target="../media/image42.svg"/><Relationship Id="rId19" Type="http://schemas.openxmlformats.org/officeDocument/2006/relationships/image" Target="../media/image50.png"/><Relationship Id="rId4" Type="http://schemas.openxmlformats.org/officeDocument/2006/relationships/image" Target="../media/image5.svg"/><Relationship Id="rId9" Type="http://schemas.openxmlformats.org/officeDocument/2006/relationships/image" Target="../media/image41.png"/><Relationship Id="rId14" Type="http://schemas.openxmlformats.org/officeDocument/2006/relationships/image" Target="../media/image4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2F8B-47E2-7F89-59DE-6350BA5D7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Customer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4E8A4-22AB-853A-8596-1A3910D59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>
                <a:solidFill>
                  <a:srgbClr val="FF8901"/>
                </a:solidFill>
              </a:rPr>
              <a:t>casual</a:t>
            </a:r>
            <a:r>
              <a:rPr lang="en-US" dirty="0"/>
              <a:t> rider to annual </a:t>
            </a:r>
            <a:r>
              <a:rPr lang="en-US" dirty="0">
                <a:solidFill>
                  <a:srgbClr val="0197A6"/>
                </a:solidFill>
              </a:rPr>
              <a:t>member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08F382-E36E-A9CE-2251-1F2F7563EBD1}"/>
              </a:ext>
            </a:extLst>
          </p:cNvPr>
          <p:cNvCxnSpPr>
            <a:cxnSpLocks/>
          </p:cNvCxnSpPr>
          <p:nvPr/>
        </p:nvCxnSpPr>
        <p:spPr>
          <a:xfrm>
            <a:off x="1855470" y="3509963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420CEFC-63B4-3637-259F-B79EE168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" y="0"/>
            <a:ext cx="19050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93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do </a:t>
            </a:r>
            <a:r>
              <a:rPr lang="en-US" dirty="0">
                <a:solidFill>
                  <a:srgbClr val="FF8901"/>
                </a:solidFill>
              </a:rPr>
              <a:t>casuals </a:t>
            </a:r>
            <a:r>
              <a:rPr lang="en-US" dirty="0"/>
              <a:t>and</a:t>
            </a:r>
            <a:r>
              <a:rPr lang="en-US" dirty="0">
                <a:solidFill>
                  <a:srgbClr val="0197A6"/>
                </a:solidFill>
              </a:rPr>
              <a:t> members</a:t>
            </a:r>
            <a:r>
              <a:rPr lang="en-US" dirty="0"/>
              <a:t> rent bikes?</a:t>
            </a:r>
            <a:br>
              <a:rPr lang="en-US" dirty="0"/>
            </a:br>
            <a:r>
              <a:rPr lang="en-US" sz="3000" dirty="0"/>
              <a:t>Hourly fluctuations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D53E1019-5368-C84C-CBC7-8A31B22A5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001218"/>
              </p:ext>
            </p:extLst>
          </p:nvPr>
        </p:nvGraphicFramePr>
        <p:xfrm>
          <a:off x="644075" y="2728304"/>
          <a:ext cx="5486398" cy="252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733BE71-36E3-5F66-1AEC-206CE6E7FD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458187"/>
              </p:ext>
            </p:extLst>
          </p:nvPr>
        </p:nvGraphicFramePr>
        <p:xfrm>
          <a:off x="5867402" y="2728304"/>
          <a:ext cx="5486398" cy="252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435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do </a:t>
            </a:r>
            <a:r>
              <a:rPr lang="en-US" dirty="0">
                <a:solidFill>
                  <a:srgbClr val="FF8901"/>
                </a:solidFill>
              </a:rPr>
              <a:t>casuals </a:t>
            </a:r>
            <a:r>
              <a:rPr lang="en-US" dirty="0"/>
              <a:t>and </a:t>
            </a:r>
            <a:r>
              <a:rPr lang="en-US" dirty="0">
                <a:solidFill>
                  <a:srgbClr val="0197A6"/>
                </a:solidFill>
              </a:rPr>
              <a:t>members </a:t>
            </a:r>
            <a:r>
              <a:rPr lang="en-US" dirty="0"/>
              <a:t>rent bikes?</a:t>
            </a:r>
            <a:br>
              <a:rPr lang="en-US" dirty="0"/>
            </a:br>
            <a:r>
              <a:rPr lang="en-US" sz="3000" dirty="0"/>
              <a:t>Hourly fluctuations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D53E1019-5368-C84C-CBC7-8A31B22A54B3}"/>
              </a:ext>
            </a:extLst>
          </p:cNvPr>
          <p:cNvGraphicFramePr>
            <a:graphicFrameLocks/>
          </p:cNvGraphicFramePr>
          <p:nvPr/>
        </p:nvGraphicFramePr>
        <p:xfrm>
          <a:off x="644075" y="2728304"/>
          <a:ext cx="5486398" cy="252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733BE71-36E3-5F66-1AEC-206CE6E7FDD1}"/>
              </a:ext>
            </a:extLst>
          </p:cNvPr>
          <p:cNvGraphicFramePr>
            <a:graphicFrameLocks/>
          </p:cNvGraphicFramePr>
          <p:nvPr/>
        </p:nvGraphicFramePr>
        <p:xfrm>
          <a:off x="5867402" y="2728304"/>
          <a:ext cx="5486398" cy="252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3955ED7-6310-DF48-4294-A4FC675A69EB}"/>
              </a:ext>
            </a:extLst>
          </p:cNvPr>
          <p:cNvSpPr>
            <a:spLocks noChangeAspect="1"/>
          </p:cNvSpPr>
          <p:nvPr/>
        </p:nvSpPr>
        <p:spPr>
          <a:xfrm>
            <a:off x="2410921" y="3608616"/>
            <a:ext cx="976353" cy="13103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380560-648C-99C8-C2FE-75F63824BFF9}"/>
              </a:ext>
            </a:extLst>
          </p:cNvPr>
          <p:cNvSpPr>
            <a:spLocks noChangeAspect="1"/>
          </p:cNvSpPr>
          <p:nvPr/>
        </p:nvSpPr>
        <p:spPr>
          <a:xfrm>
            <a:off x="4122228" y="3189407"/>
            <a:ext cx="976353" cy="13103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B417B8-9359-F0D5-D8C1-C7A289DE9BE6}"/>
              </a:ext>
            </a:extLst>
          </p:cNvPr>
          <p:cNvCxnSpPr/>
          <p:nvPr/>
        </p:nvCxnSpPr>
        <p:spPr>
          <a:xfrm flipH="1" flipV="1">
            <a:off x="2410921" y="2573867"/>
            <a:ext cx="366146" cy="10347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F5BB27-84A3-C23E-6AE0-278A8688E658}"/>
              </a:ext>
            </a:extLst>
          </p:cNvPr>
          <p:cNvCxnSpPr>
            <a:cxnSpLocks/>
          </p:cNvCxnSpPr>
          <p:nvPr/>
        </p:nvCxnSpPr>
        <p:spPr>
          <a:xfrm flipV="1">
            <a:off x="4726986" y="2419042"/>
            <a:ext cx="396640" cy="77036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82A826-7D4F-FD54-058D-2D9CFB133424}"/>
              </a:ext>
            </a:extLst>
          </p:cNvPr>
          <p:cNvSpPr txBox="1"/>
          <p:nvPr/>
        </p:nvSpPr>
        <p:spPr>
          <a:xfrm>
            <a:off x="1440751" y="2201668"/>
            <a:ext cx="194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Morning commute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58637C-FFC3-16A7-D49F-060F6BFBC739}"/>
              </a:ext>
            </a:extLst>
          </p:cNvPr>
          <p:cNvSpPr txBox="1"/>
          <p:nvPr/>
        </p:nvSpPr>
        <p:spPr>
          <a:xfrm>
            <a:off x="4139161" y="178583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Afternoon commute and after-work leisure</a:t>
            </a:r>
          </a:p>
        </p:txBody>
      </p:sp>
    </p:spTree>
    <p:extLst>
      <p:ext uri="{BB962C8B-B14F-4D97-AF65-F5344CB8AC3E}">
        <p14:creationId xmlns:p14="http://schemas.microsoft.com/office/powerpoint/2010/main" val="218169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do </a:t>
            </a:r>
            <a:r>
              <a:rPr lang="en-US" dirty="0">
                <a:solidFill>
                  <a:srgbClr val="FF8901"/>
                </a:solidFill>
              </a:rPr>
              <a:t>casuals </a:t>
            </a:r>
            <a:r>
              <a:rPr lang="en-US" dirty="0"/>
              <a:t>and </a:t>
            </a:r>
            <a:r>
              <a:rPr lang="en-US" dirty="0">
                <a:solidFill>
                  <a:srgbClr val="0197A6"/>
                </a:solidFill>
              </a:rPr>
              <a:t>members </a:t>
            </a:r>
            <a:r>
              <a:rPr lang="en-US" dirty="0"/>
              <a:t>rent bikes?</a:t>
            </a:r>
            <a:br>
              <a:rPr lang="en-US" dirty="0"/>
            </a:br>
            <a:r>
              <a:rPr lang="en-US" sz="3000" dirty="0"/>
              <a:t>Hourly fluctuations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1BAF1A-D16C-0423-1DBC-3F03360D8BA6}"/>
              </a:ext>
            </a:extLst>
          </p:cNvPr>
          <p:cNvSpPr txBox="1"/>
          <p:nvPr/>
        </p:nvSpPr>
        <p:spPr>
          <a:xfrm>
            <a:off x="2224047" y="5566226"/>
            <a:ext cx="7627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A large portion of </a:t>
            </a:r>
            <a:r>
              <a:rPr lang="en-US" sz="2200" dirty="0">
                <a:solidFill>
                  <a:srgbClr val="0197A6"/>
                </a:solidFill>
              </a:rPr>
              <a:t>members</a:t>
            </a:r>
            <a:r>
              <a:rPr lang="en-US" sz="2200" dirty="0"/>
              <a:t> use </a:t>
            </a:r>
            <a:r>
              <a:rPr lang="en-US" sz="2200" dirty="0" err="1"/>
              <a:t>Cyclistic</a:t>
            </a:r>
            <a:r>
              <a:rPr lang="en-US" sz="2200" dirty="0"/>
              <a:t> for their daily </a:t>
            </a:r>
            <a:r>
              <a:rPr lang="en-US" sz="2200" b="1" dirty="0"/>
              <a:t>commute</a:t>
            </a:r>
            <a:r>
              <a:rPr lang="en-US" sz="2200" dirty="0"/>
              <a:t>.</a:t>
            </a:r>
          </a:p>
          <a:p>
            <a:pPr algn="ctr"/>
            <a:r>
              <a:rPr lang="en-US" sz="2200" dirty="0">
                <a:solidFill>
                  <a:srgbClr val="FF8901"/>
                </a:solidFill>
              </a:rPr>
              <a:t>Casuals</a:t>
            </a:r>
            <a:r>
              <a:rPr lang="en-US" sz="2200" dirty="0"/>
              <a:t> use our bikes mainly for </a:t>
            </a:r>
            <a:r>
              <a:rPr lang="en-US" sz="2200" b="1" dirty="0"/>
              <a:t>leisure activities</a:t>
            </a:r>
            <a:r>
              <a:rPr lang="en-US" sz="2200" dirty="0"/>
              <a:t>.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D53E1019-5368-C84C-CBC7-8A31B22A54B3}"/>
              </a:ext>
            </a:extLst>
          </p:cNvPr>
          <p:cNvGraphicFramePr>
            <a:graphicFrameLocks/>
          </p:cNvGraphicFramePr>
          <p:nvPr/>
        </p:nvGraphicFramePr>
        <p:xfrm>
          <a:off x="644075" y="2728304"/>
          <a:ext cx="5486398" cy="252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733BE71-36E3-5F66-1AEC-206CE6E7FDD1}"/>
              </a:ext>
            </a:extLst>
          </p:cNvPr>
          <p:cNvGraphicFramePr>
            <a:graphicFrameLocks/>
          </p:cNvGraphicFramePr>
          <p:nvPr/>
        </p:nvGraphicFramePr>
        <p:xfrm>
          <a:off x="5867402" y="2728304"/>
          <a:ext cx="5486398" cy="2528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53955ED7-6310-DF48-4294-A4FC675A69EB}"/>
              </a:ext>
            </a:extLst>
          </p:cNvPr>
          <p:cNvSpPr>
            <a:spLocks noChangeAspect="1"/>
          </p:cNvSpPr>
          <p:nvPr/>
        </p:nvSpPr>
        <p:spPr>
          <a:xfrm>
            <a:off x="2410921" y="3608616"/>
            <a:ext cx="976353" cy="13103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380560-648C-99C8-C2FE-75F63824BFF9}"/>
              </a:ext>
            </a:extLst>
          </p:cNvPr>
          <p:cNvSpPr>
            <a:spLocks noChangeAspect="1"/>
          </p:cNvSpPr>
          <p:nvPr/>
        </p:nvSpPr>
        <p:spPr>
          <a:xfrm>
            <a:off x="4122228" y="3189407"/>
            <a:ext cx="976353" cy="13103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B417B8-9359-F0D5-D8C1-C7A289DE9BE6}"/>
              </a:ext>
            </a:extLst>
          </p:cNvPr>
          <p:cNvCxnSpPr/>
          <p:nvPr/>
        </p:nvCxnSpPr>
        <p:spPr>
          <a:xfrm flipH="1" flipV="1">
            <a:off x="2410921" y="2573867"/>
            <a:ext cx="366146" cy="10347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F5BB27-84A3-C23E-6AE0-278A8688E658}"/>
              </a:ext>
            </a:extLst>
          </p:cNvPr>
          <p:cNvCxnSpPr>
            <a:cxnSpLocks/>
          </p:cNvCxnSpPr>
          <p:nvPr/>
        </p:nvCxnSpPr>
        <p:spPr>
          <a:xfrm flipV="1">
            <a:off x="4726986" y="2419042"/>
            <a:ext cx="396640" cy="77036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82A826-7D4F-FD54-058D-2D9CFB133424}"/>
              </a:ext>
            </a:extLst>
          </p:cNvPr>
          <p:cNvSpPr txBox="1"/>
          <p:nvPr/>
        </p:nvSpPr>
        <p:spPr>
          <a:xfrm>
            <a:off x="1440751" y="2201668"/>
            <a:ext cx="1940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Morning commute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58637C-FFC3-16A7-D49F-060F6BFBC739}"/>
              </a:ext>
            </a:extLst>
          </p:cNvPr>
          <p:cNvSpPr txBox="1"/>
          <p:nvPr/>
        </p:nvSpPr>
        <p:spPr>
          <a:xfrm>
            <a:off x="4139161" y="1785831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Afternoon commute and after-work leisure</a:t>
            </a:r>
          </a:p>
        </p:txBody>
      </p:sp>
    </p:spTree>
    <p:extLst>
      <p:ext uri="{BB962C8B-B14F-4D97-AF65-F5344CB8AC3E}">
        <p14:creationId xmlns:p14="http://schemas.microsoft.com/office/powerpoint/2010/main" val="113495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do </a:t>
            </a:r>
            <a:r>
              <a:rPr lang="en-US" dirty="0">
                <a:solidFill>
                  <a:srgbClr val="FF8901"/>
                </a:solidFill>
              </a:rPr>
              <a:t>casuals </a:t>
            </a:r>
            <a:r>
              <a:rPr lang="en-US" dirty="0"/>
              <a:t>and </a:t>
            </a:r>
            <a:r>
              <a:rPr lang="en-US" dirty="0">
                <a:solidFill>
                  <a:srgbClr val="0197A6"/>
                </a:solidFill>
              </a:rPr>
              <a:t>members </a:t>
            </a:r>
            <a:r>
              <a:rPr lang="en-US" dirty="0"/>
              <a:t>rent bikes?</a:t>
            </a:r>
            <a:br>
              <a:rPr lang="en-US" dirty="0"/>
            </a:br>
            <a:r>
              <a:rPr lang="en-US" sz="3000" dirty="0"/>
              <a:t>Monthly fluctuations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D53E1019-5368-C84C-CBC7-8A31B22A5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522224"/>
              </p:ext>
            </p:extLst>
          </p:nvPr>
        </p:nvGraphicFramePr>
        <p:xfrm>
          <a:off x="580575" y="2321900"/>
          <a:ext cx="5486398" cy="2806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B8266293-4ACD-C95D-95F8-1406EAB34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998159"/>
              </p:ext>
            </p:extLst>
          </p:nvPr>
        </p:nvGraphicFramePr>
        <p:xfrm>
          <a:off x="5867402" y="2321900"/>
          <a:ext cx="5486398" cy="2808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7950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do </a:t>
            </a:r>
            <a:r>
              <a:rPr lang="en-US" dirty="0">
                <a:solidFill>
                  <a:srgbClr val="FF8901"/>
                </a:solidFill>
              </a:rPr>
              <a:t>casuals </a:t>
            </a:r>
            <a:r>
              <a:rPr lang="en-US" dirty="0"/>
              <a:t>and </a:t>
            </a:r>
            <a:r>
              <a:rPr lang="en-US" dirty="0">
                <a:solidFill>
                  <a:srgbClr val="0197A6"/>
                </a:solidFill>
              </a:rPr>
              <a:t>members </a:t>
            </a:r>
            <a:r>
              <a:rPr lang="en-US" dirty="0"/>
              <a:t>rent bikes?</a:t>
            </a:r>
            <a:br>
              <a:rPr lang="en-US" dirty="0"/>
            </a:br>
            <a:r>
              <a:rPr lang="en-US" sz="3000" dirty="0"/>
              <a:t>Monthly fluctuations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1BAF1A-D16C-0423-1DBC-3F03360D8BA6}"/>
              </a:ext>
            </a:extLst>
          </p:cNvPr>
          <p:cNvSpPr txBox="1"/>
          <p:nvPr/>
        </p:nvSpPr>
        <p:spPr>
          <a:xfrm>
            <a:off x="3312849" y="5777877"/>
            <a:ext cx="54502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Peak season </a:t>
            </a:r>
            <a:r>
              <a:rPr lang="en-US" sz="2200" dirty="0"/>
              <a:t>is between </a:t>
            </a:r>
            <a:r>
              <a:rPr lang="en-US" sz="2200" b="1" dirty="0"/>
              <a:t>June</a:t>
            </a:r>
            <a:r>
              <a:rPr lang="en-US" sz="2200" dirty="0"/>
              <a:t> and </a:t>
            </a:r>
            <a:r>
              <a:rPr lang="en-US" sz="2200" b="1" dirty="0"/>
              <a:t>September</a:t>
            </a:r>
            <a:r>
              <a:rPr lang="en-US" sz="2200" dirty="0"/>
              <a:t>.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D53E1019-5368-C84C-CBC7-8A31B22A54B3}"/>
              </a:ext>
            </a:extLst>
          </p:cNvPr>
          <p:cNvGraphicFramePr>
            <a:graphicFrameLocks/>
          </p:cNvGraphicFramePr>
          <p:nvPr/>
        </p:nvGraphicFramePr>
        <p:xfrm>
          <a:off x="580575" y="2321900"/>
          <a:ext cx="5486398" cy="2806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B8266293-4ACD-C95D-95F8-1406EAB34340}"/>
              </a:ext>
            </a:extLst>
          </p:cNvPr>
          <p:cNvGraphicFramePr>
            <a:graphicFrameLocks/>
          </p:cNvGraphicFramePr>
          <p:nvPr/>
        </p:nvGraphicFramePr>
        <p:xfrm>
          <a:off x="5867402" y="2321900"/>
          <a:ext cx="5486398" cy="2808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9108008-FBAE-B01C-7AAF-5602187F8D5A}"/>
              </a:ext>
            </a:extLst>
          </p:cNvPr>
          <p:cNvSpPr/>
          <p:nvPr/>
        </p:nvSpPr>
        <p:spPr>
          <a:xfrm>
            <a:off x="3267457" y="2727702"/>
            <a:ext cx="1676503" cy="2448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21C47-4BBA-337D-DAA8-2D17FA9CD728}"/>
              </a:ext>
            </a:extLst>
          </p:cNvPr>
          <p:cNvSpPr/>
          <p:nvPr/>
        </p:nvSpPr>
        <p:spPr>
          <a:xfrm>
            <a:off x="8224331" y="2727702"/>
            <a:ext cx="1676503" cy="2448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do </a:t>
            </a:r>
            <a:r>
              <a:rPr lang="en-US" dirty="0">
                <a:solidFill>
                  <a:srgbClr val="FF8901"/>
                </a:solidFill>
              </a:rPr>
              <a:t>casuals </a:t>
            </a:r>
            <a:r>
              <a:rPr lang="en-US" dirty="0"/>
              <a:t>and </a:t>
            </a:r>
            <a:r>
              <a:rPr lang="en-US" dirty="0">
                <a:solidFill>
                  <a:srgbClr val="0197A6"/>
                </a:solidFill>
              </a:rPr>
              <a:t>members </a:t>
            </a:r>
            <a:r>
              <a:rPr lang="en-US" dirty="0"/>
              <a:t>rent bikes?</a:t>
            </a:r>
            <a:br>
              <a:rPr lang="en-US" dirty="0"/>
            </a:br>
            <a:r>
              <a:rPr lang="en-US" sz="3000" dirty="0"/>
              <a:t>Monthly fluctuations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1BAF1A-D16C-0423-1DBC-3F03360D8BA6}"/>
              </a:ext>
            </a:extLst>
          </p:cNvPr>
          <p:cNvSpPr txBox="1"/>
          <p:nvPr/>
        </p:nvSpPr>
        <p:spPr>
          <a:xfrm>
            <a:off x="2711274" y="5777877"/>
            <a:ext cx="66533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Peak season </a:t>
            </a:r>
            <a:r>
              <a:rPr lang="en-US" sz="2200" dirty="0"/>
              <a:t>is between </a:t>
            </a:r>
            <a:r>
              <a:rPr lang="en-US" sz="2200" b="1" dirty="0"/>
              <a:t>June</a:t>
            </a:r>
            <a:r>
              <a:rPr lang="en-US" sz="2200" dirty="0"/>
              <a:t> and </a:t>
            </a:r>
            <a:r>
              <a:rPr lang="en-US" sz="2200" b="1" dirty="0"/>
              <a:t>September</a:t>
            </a:r>
            <a:r>
              <a:rPr lang="en-US" sz="2200" dirty="0"/>
              <a:t>.</a:t>
            </a:r>
          </a:p>
          <a:p>
            <a:pPr algn="ctr"/>
            <a:r>
              <a:rPr lang="en-US" sz="2200" dirty="0">
                <a:solidFill>
                  <a:srgbClr val="0197A6"/>
                </a:solidFill>
              </a:rPr>
              <a:t>Member</a:t>
            </a:r>
            <a:r>
              <a:rPr lang="en-US" sz="2200" dirty="0"/>
              <a:t> activity is more spread out throughout the year.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D53E1019-5368-C84C-CBC7-8A31B22A54B3}"/>
              </a:ext>
            </a:extLst>
          </p:cNvPr>
          <p:cNvGraphicFramePr>
            <a:graphicFrameLocks/>
          </p:cNvGraphicFramePr>
          <p:nvPr/>
        </p:nvGraphicFramePr>
        <p:xfrm>
          <a:off x="580575" y="2321900"/>
          <a:ext cx="5486398" cy="2806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B8266293-4ACD-C95D-95F8-1406EAB34340}"/>
              </a:ext>
            </a:extLst>
          </p:cNvPr>
          <p:cNvGraphicFramePr>
            <a:graphicFrameLocks/>
          </p:cNvGraphicFramePr>
          <p:nvPr/>
        </p:nvGraphicFramePr>
        <p:xfrm>
          <a:off x="5867402" y="2321900"/>
          <a:ext cx="5486398" cy="2808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9108008-FBAE-B01C-7AAF-5602187F8D5A}"/>
              </a:ext>
            </a:extLst>
          </p:cNvPr>
          <p:cNvSpPr/>
          <p:nvPr/>
        </p:nvSpPr>
        <p:spPr>
          <a:xfrm>
            <a:off x="3267457" y="2727702"/>
            <a:ext cx="1676503" cy="2448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21C47-4BBA-337D-DAA8-2D17FA9CD728}"/>
              </a:ext>
            </a:extLst>
          </p:cNvPr>
          <p:cNvSpPr/>
          <p:nvPr/>
        </p:nvSpPr>
        <p:spPr>
          <a:xfrm>
            <a:off x="8224331" y="2727702"/>
            <a:ext cx="1676503" cy="24487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9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2E02AC-DA7A-004F-F576-AD51C030EB80}"/>
              </a:ext>
            </a:extLst>
          </p:cNvPr>
          <p:cNvSpPr txBox="1"/>
          <p:nvPr/>
        </p:nvSpPr>
        <p:spPr>
          <a:xfrm>
            <a:off x="194733" y="2274838"/>
            <a:ext cx="118025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Takeaway </a:t>
            </a:r>
            <a:r>
              <a:rPr lang="en-US" sz="3600" dirty="0">
                <a:solidFill>
                  <a:srgbClr val="0197A6"/>
                </a:solidFill>
              </a:rPr>
              <a:t>1</a:t>
            </a:r>
            <a:r>
              <a:rPr lang="en-US" sz="3600" dirty="0"/>
              <a:t> – Campaign Timing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In order to maximize our reach, we should start our marketing campaign at the start of the season in </a:t>
            </a:r>
            <a:r>
              <a:rPr lang="en-US" sz="3600" b="1" i="1" dirty="0"/>
              <a:t>May</a:t>
            </a:r>
            <a:r>
              <a:rPr lang="en-US" sz="3600" i="1" dirty="0"/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C29F5B-C886-D598-E185-55757A844BFD}"/>
              </a:ext>
            </a:extLst>
          </p:cNvPr>
          <p:cNvCxnSpPr>
            <a:cxnSpLocks/>
          </p:cNvCxnSpPr>
          <p:nvPr/>
        </p:nvCxnSpPr>
        <p:spPr>
          <a:xfrm>
            <a:off x="1855470" y="3122505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8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2E02AC-DA7A-004F-F576-AD51C030EB80}"/>
              </a:ext>
            </a:extLst>
          </p:cNvPr>
          <p:cNvSpPr txBox="1"/>
          <p:nvPr/>
        </p:nvSpPr>
        <p:spPr>
          <a:xfrm>
            <a:off x="1943421" y="2767281"/>
            <a:ext cx="8305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Section 2</a:t>
            </a:r>
          </a:p>
          <a:p>
            <a:pPr algn="ctr"/>
            <a:r>
              <a:rPr lang="en-US" sz="3600" b="1" i="1" dirty="0"/>
              <a:t>Where</a:t>
            </a:r>
            <a:r>
              <a:rPr lang="en-US" sz="3600" i="1" dirty="0"/>
              <a:t> do </a:t>
            </a:r>
            <a:r>
              <a:rPr lang="en-US" sz="3600" i="1" dirty="0">
                <a:solidFill>
                  <a:srgbClr val="FF8901"/>
                </a:solidFill>
              </a:rPr>
              <a:t>casuals </a:t>
            </a:r>
            <a:r>
              <a:rPr lang="en-US" sz="3600" i="1" dirty="0"/>
              <a:t>and </a:t>
            </a:r>
            <a:r>
              <a:rPr lang="en-US" sz="3600" i="1" dirty="0">
                <a:solidFill>
                  <a:srgbClr val="0197A6"/>
                </a:solidFill>
              </a:rPr>
              <a:t>members </a:t>
            </a:r>
            <a:r>
              <a:rPr lang="en-US" sz="3600" i="1" dirty="0"/>
              <a:t>rent bikes?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3A615E-328D-6FD3-A725-55892AB28C61}"/>
              </a:ext>
            </a:extLst>
          </p:cNvPr>
          <p:cNvCxnSpPr>
            <a:cxnSpLocks/>
          </p:cNvCxnSpPr>
          <p:nvPr/>
        </p:nvCxnSpPr>
        <p:spPr>
          <a:xfrm>
            <a:off x="1855470" y="3509963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4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</a:t>
            </a:r>
            <a:r>
              <a:rPr lang="en-US" dirty="0"/>
              <a:t> do </a:t>
            </a:r>
            <a:r>
              <a:rPr lang="en-US" dirty="0">
                <a:solidFill>
                  <a:srgbClr val="FF8901"/>
                </a:solidFill>
              </a:rPr>
              <a:t>casuals </a:t>
            </a:r>
            <a:r>
              <a:rPr lang="en-US" dirty="0"/>
              <a:t>and</a:t>
            </a:r>
            <a:r>
              <a:rPr lang="en-US" dirty="0">
                <a:solidFill>
                  <a:srgbClr val="0197A6"/>
                </a:solidFill>
              </a:rPr>
              <a:t> members</a:t>
            </a:r>
            <a:r>
              <a:rPr lang="en-US" dirty="0"/>
              <a:t> rent bikes?</a:t>
            </a:r>
            <a:br>
              <a:rPr lang="en-US" dirty="0"/>
            </a:br>
            <a:r>
              <a:rPr lang="en-US" sz="3000" dirty="0"/>
              <a:t>Top 10 most popular stations by group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49CDB-0054-3731-1A0F-293D439F8BA2}"/>
              </a:ext>
            </a:extLst>
          </p:cNvPr>
          <p:cNvSpPr/>
          <p:nvPr/>
        </p:nvSpPr>
        <p:spPr>
          <a:xfrm>
            <a:off x="7622792" y="2026800"/>
            <a:ext cx="4503892" cy="1325563"/>
          </a:xfrm>
          <a:prstGeom prst="rect">
            <a:avLst/>
          </a:prstGeom>
          <a:solidFill>
            <a:srgbClr val="FF890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Similar between weekdays and weekends.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Mostly </a:t>
            </a:r>
            <a:r>
              <a:rPr lang="en-US" b="1" dirty="0">
                <a:solidFill>
                  <a:sysClr val="windowText" lastClr="000000"/>
                </a:solidFill>
              </a:rPr>
              <a:t>parks and coast.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50D0F-B181-6ECD-229A-A37D16DCCD22}"/>
              </a:ext>
            </a:extLst>
          </p:cNvPr>
          <p:cNvSpPr txBox="1"/>
          <p:nvPr/>
        </p:nvSpPr>
        <p:spPr>
          <a:xfrm>
            <a:off x="7622792" y="5214146"/>
            <a:ext cx="4503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Supports hypothesis about bike usage.</a:t>
            </a:r>
          </a:p>
          <a:p>
            <a:pPr algn="ctr"/>
            <a:r>
              <a:rPr lang="en-US" b="1" dirty="0"/>
              <a:t>Informs where and what to advertise.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C3E877-2D4F-464E-96FC-0DC51CAE6FEB}"/>
              </a:ext>
            </a:extLst>
          </p:cNvPr>
          <p:cNvSpPr/>
          <p:nvPr/>
        </p:nvSpPr>
        <p:spPr>
          <a:xfrm>
            <a:off x="7622792" y="3527941"/>
            <a:ext cx="4503892" cy="1551214"/>
          </a:xfrm>
          <a:prstGeom prst="rect">
            <a:avLst/>
          </a:prstGeom>
          <a:solidFill>
            <a:srgbClr val="0197A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Different between weekdays and weekends.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City center/business district </a:t>
            </a:r>
            <a:r>
              <a:rPr lang="en-US" dirty="0">
                <a:solidFill>
                  <a:sysClr val="windowText" lastClr="000000"/>
                </a:solidFill>
              </a:rPr>
              <a:t>on weekdays.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More </a:t>
            </a:r>
            <a:r>
              <a:rPr lang="en-US" b="1" dirty="0">
                <a:solidFill>
                  <a:sysClr val="windowText" lastClr="000000"/>
                </a:solidFill>
              </a:rPr>
              <a:t>parks and coast </a:t>
            </a:r>
            <a:r>
              <a:rPr lang="en-US" dirty="0">
                <a:solidFill>
                  <a:sysClr val="windowText" lastClr="000000"/>
                </a:solidFill>
              </a:rPr>
              <a:t>on weekends.</a:t>
            </a: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EBD0C3E5-B182-C444-9A8C-091601268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32"/>
          <a:stretch/>
        </p:blipFill>
        <p:spPr>
          <a:xfrm>
            <a:off x="747128" y="2006189"/>
            <a:ext cx="6782676" cy="4177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34927C-4899-DC31-5A0A-895B0BBDE682}"/>
              </a:ext>
            </a:extLst>
          </p:cNvPr>
          <p:cNvSpPr txBox="1"/>
          <p:nvPr/>
        </p:nvSpPr>
        <p:spPr>
          <a:xfrm>
            <a:off x="1969619" y="1664821"/>
            <a:ext cx="946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Weekday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FC157-8E1C-6BA8-D5D9-EA7B706AC1D9}"/>
              </a:ext>
            </a:extLst>
          </p:cNvPr>
          <p:cNvSpPr txBox="1"/>
          <p:nvPr/>
        </p:nvSpPr>
        <p:spPr>
          <a:xfrm>
            <a:off x="5331937" y="1664821"/>
            <a:ext cx="968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Weekend</a:t>
            </a:r>
          </a:p>
        </p:txBody>
      </p:sp>
    </p:spTree>
    <p:extLst>
      <p:ext uri="{BB962C8B-B14F-4D97-AF65-F5344CB8AC3E}">
        <p14:creationId xmlns:p14="http://schemas.microsoft.com/office/powerpoint/2010/main" val="312927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2E02AC-DA7A-004F-F576-AD51C030EB80}"/>
              </a:ext>
            </a:extLst>
          </p:cNvPr>
          <p:cNvSpPr txBox="1"/>
          <p:nvPr/>
        </p:nvSpPr>
        <p:spPr>
          <a:xfrm>
            <a:off x="203200" y="1720840"/>
            <a:ext cx="118025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Takeaway </a:t>
            </a:r>
            <a:r>
              <a:rPr lang="en-US" sz="3600" dirty="0">
                <a:solidFill>
                  <a:srgbClr val="0197A6"/>
                </a:solidFill>
              </a:rPr>
              <a:t>2</a:t>
            </a:r>
            <a:r>
              <a:rPr lang="en-US" sz="3600" dirty="0"/>
              <a:t> – </a:t>
            </a:r>
            <a:r>
              <a:rPr lang="en-US" sz="3600" dirty="0" err="1"/>
              <a:t>Cyclistic</a:t>
            </a:r>
            <a:r>
              <a:rPr lang="en-US" sz="3600" dirty="0"/>
              <a:t> use cases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>
                <a:solidFill>
                  <a:srgbClr val="FF8901"/>
                </a:solidFill>
              </a:rPr>
              <a:t>Casuals</a:t>
            </a:r>
            <a:r>
              <a:rPr lang="en-US" sz="3600" i="1" dirty="0"/>
              <a:t> pursue mostly </a:t>
            </a:r>
            <a:r>
              <a:rPr lang="en-US" sz="3600" b="1" i="1" dirty="0"/>
              <a:t>leisure activities </a:t>
            </a:r>
            <a:r>
              <a:rPr lang="en-US" sz="3600" i="1" dirty="0"/>
              <a:t>around the </a:t>
            </a:r>
            <a:r>
              <a:rPr lang="en-US" sz="3600" b="1" i="1" dirty="0"/>
              <a:t>coast</a:t>
            </a:r>
            <a:r>
              <a:rPr lang="en-US" sz="3600" i="1" dirty="0"/>
              <a:t> and </a:t>
            </a:r>
            <a:r>
              <a:rPr lang="en-US" sz="3600" b="1" i="1" dirty="0"/>
              <a:t>parks</a:t>
            </a:r>
            <a:r>
              <a:rPr lang="en-US" sz="3600" i="1" dirty="0"/>
              <a:t>. </a:t>
            </a:r>
            <a:r>
              <a:rPr lang="en-US" sz="3600" i="1" dirty="0">
                <a:solidFill>
                  <a:srgbClr val="0197A6"/>
                </a:solidFill>
              </a:rPr>
              <a:t>Members</a:t>
            </a:r>
            <a:r>
              <a:rPr lang="en-US" sz="3600" i="1" dirty="0"/>
              <a:t> also pursue leisure activities on weekends but are more active in the </a:t>
            </a:r>
            <a:r>
              <a:rPr lang="en-US" sz="3600" b="1" i="1" dirty="0"/>
              <a:t>city center</a:t>
            </a:r>
            <a:r>
              <a:rPr lang="en-US" sz="3600" i="1" dirty="0"/>
              <a:t>, especially on weekdays when they use </a:t>
            </a:r>
            <a:r>
              <a:rPr lang="en-US" sz="3600" i="1" dirty="0" err="1"/>
              <a:t>Cyclistic</a:t>
            </a:r>
            <a:r>
              <a:rPr lang="en-US" sz="3600" i="1" dirty="0"/>
              <a:t> for their </a:t>
            </a:r>
            <a:r>
              <a:rPr lang="en-US" sz="3600" b="1" i="1" dirty="0"/>
              <a:t>daily commute</a:t>
            </a:r>
            <a:r>
              <a:rPr lang="en-US" sz="3600" i="1" dirty="0"/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C29F5B-C886-D598-E185-55757A844BFD}"/>
              </a:ext>
            </a:extLst>
          </p:cNvPr>
          <p:cNvCxnSpPr>
            <a:cxnSpLocks/>
          </p:cNvCxnSpPr>
          <p:nvPr/>
        </p:nvCxnSpPr>
        <p:spPr>
          <a:xfrm>
            <a:off x="1855470" y="2638586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8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8308B-770F-EC63-BFA8-B2DCE8DF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7576"/>
            <a:ext cx="10515600" cy="20428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/>
              <a:t>Purpose</a:t>
            </a:r>
            <a:br>
              <a:rPr lang="en-US" sz="4000" b="1" dirty="0"/>
            </a:br>
            <a:br>
              <a:rPr lang="en-US" sz="4000" i="1" dirty="0"/>
            </a:br>
            <a:r>
              <a:rPr lang="en-US" sz="4000" i="1" dirty="0"/>
              <a:t>How can we increase profit by converting </a:t>
            </a:r>
            <a:r>
              <a:rPr lang="en-US" sz="4000" i="1" dirty="0">
                <a:solidFill>
                  <a:srgbClr val="FF8901"/>
                </a:solidFill>
              </a:rPr>
              <a:t>casuals</a:t>
            </a:r>
            <a:r>
              <a:rPr lang="en-US" sz="4000" i="1" dirty="0"/>
              <a:t> to </a:t>
            </a:r>
            <a:r>
              <a:rPr lang="en-US" sz="4000" i="1" dirty="0">
                <a:solidFill>
                  <a:srgbClr val="0197A6"/>
                </a:solidFill>
              </a:rPr>
              <a:t>members</a:t>
            </a:r>
            <a:r>
              <a:rPr lang="en-US" sz="4000" i="1" dirty="0"/>
              <a:t>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EA22A8-3D02-6E9A-894B-C266C3293318}"/>
              </a:ext>
            </a:extLst>
          </p:cNvPr>
          <p:cNvCxnSpPr>
            <a:cxnSpLocks/>
          </p:cNvCxnSpPr>
          <p:nvPr/>
        </p:nvCxnSpPr>
        <p:spPr>
          <a:xfrm>
            <a:off x="1855470" y="3188229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007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2E02AC-DA7A-004F-F576-AD51C030EB80}"/>
              </a:ext>
            </a:extLst>
          </p:cNvPr>
          <p:cNvSpPr txBox="1"/>
          <p:nvPr/>
        </p:nvSpPr>
        <p:spPr>
          <a:xfrm>
            <a:off x="2145825" y="2767281"/>
            <a:ext cx="79003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Section 3</a:t>
            </a:r>
          </a:p>
          <a:p>
            <a:pPr algn="ctr"/>
            <a:r>
              <a:rPr lang="en-US" sz="3600" b="1" i="1" dirty="0"/>
              <a:t>Why</a:t>
            </a:r>
            <a:r>
              <a:rPr lang="en-US" sz="3600" i="1" dirty="0"/>
              <a:t> do </a:t>
            </a:r>
            <a:r>
              <a:rPr lang="en-US" sz="3600" i="1" dirty="0">
                <a:solidFill>
                  <a:srgbClr val="FF8901"/>
                </a:solidFill>
              </a:rPr>
              <a:t>casuals </a:t>
            </a:r>
            <a:r>
              <a:rPr lang="en-US" sz="3600" i="1" dirty="0"/>
              <a:t>and </a:t>
            </a:r>
            <a:r>
              <a:rPr lang="en-US" sz="3600" i="1" dirty="0">
                <a:solidFill>
                  <a:srgbClr val="0197A6"/>
                </a:solidFill>
              </a:rPr>
              <a:t>members </a:t>
            </a:r>
            <a:r>
              <a:rPr lang="en-US" sz="3600" i="1" dirty="0"/>
              <a:t>rent bikes?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A728D1A-8932-5EB5-70B1-2E3AE9CBE2E5}"/>
              </a:ext>
            </a:extLst>
          </p:cNvPr>
          <p:cNvCxnSpPr>
            <a:cxnSpLocks/>
          </p:cNvCxnSpPr>
          <p:nvPr/>
        </p:nvCxnSpPr>
        <p:spPr>
          <a:xfrm>
            <a:off x="1855470" y="3509963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93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BFB3E524-33F6-E840-2E42-3A7BDF79D4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9962097"/>
              </p:ext>
            </p:extLst>
          </p:nvPr>
        </p:nvGraphicFramePr>
        <p:xfrm>
          <a:off x="519794" y="2399650"/>
          <a:ext cx="2623464" cy="288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57F5DD8E-19A1-5AED-0F15-C5ED022698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130536"/>
              </p:ext>
            </p:extLst>
          </p:nvPr>
        </p:nvGraphicFramePr>
        <p:xfrm>
          <a:off x="2502803" y="2399650"/>
          <a:ext cx="2262412" cy="288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5AECB9-D66D-FA43-D08B-2012A925D448}"/>
              </a:ext>
            </a:extLst>
          </p:cNvPr>
          <p:cNvSpPr txBox="1"/>
          <p:nvPr/>
        </p:nvSpPr>
        <p:spPr>
          <a:xfrm>
            <a:off x="1483737" y="2010194"/>
            <a:ext cx="249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Streeter Dr &amp; Grand Ave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DC3BF-2727-E65E-4F2E-C2FB38AAAFA3}"/>
              </a:ext>
            </a:extLst>
          </p:cNvPr>
          <p:cNvSpPr txBox="1"/>
          <p:nvPr/>
        </p:nvSpPr>
        <p:spPr>
          <a:xfrm>
            <a:off x="4681486" y="2010194"/>
            <a:ext cx="363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DuSable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Lake Shore Dr &amp; North Blvd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46F7F-223D-C8A5-0570-324AAECEBF22}"/>
              </a:ext>
            </a:extLst>
          </p:cNvPr>
          <p:cNvSpPr txBox="1"/>
          <p:nvPr/>
        </p:nvSpPr>
        <p:spPr>
          <a:xfrm>
            <a:off x="8989027" y="201019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Clark St &amp; Elm St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14C4FF3E-B38B-F5E4-5544-AEB5818F69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0052903"/>
              </p:ext>
            </p:extLst>
          </p:nvPr>
        </p:nvGraphicFramePr>
        <p:xfrm>
          <a:off x="4428666" y="2399650"/>
          <a:ext cx="2262412" cy="288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CF6EC8FD-B0DA-9942-8DAE-1CCC3293DD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48948"/>
              </p:ext>
            </p:extLst>
          </p:nvPr>
        </p:nvGraphicFramePr>
        <p:xfrm>
          <a:off x="6050623" y="2399650"/>
          <a:ext cx="2262412" cy="288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B69E2381-5E6B-9DEA-2C2B-83AB103B0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899054"/>
              </p:ext>
            </p:extLst>
          </p:nvPr>
        </p:nvGraphicFramePr>
        <p:xfrm>
          <a:off x="7975443" y="2399650"/>
          <a:ext cx="2262412" cy="288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A625E3E7-4F65-B22B-430B-F157645B4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423414"/>
              </p:ext>
            </p:extLst>
          </p:nvPr>
        </p:nvGraphicFramePr>
        <p:xfrm>
          <a:off x="9597400" y="2399650"/>
          <a:ext cx="2262412" cy="2888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27E9101-4DC5-72E3-124E-EBFA08A22C53}"/>
              </a:ext>
            </a:extLst>
          </p:cNvPr>
          <p:cNvSpPr txBox="1"/>
          <p:nvPr/>
        </p:nvSpPr>
        <p:spPr>
          <a:xfrm>
            <a:off x="1693311" y="5509564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Mostly </a:t>
            </a:r>
            <a:r>
              <a:rPr lang="en-US" b="1" dirty="0"/>
              <a:t>touristic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4D86ED-B499-81D3-DE7E-40D35E0B66CB}"/>
              </a:ext>
            </a:extLst>
          </p:cNvPr>
          <p:cNvSpPr txBox="1"/>
          <p:nvPr/>
        </p:nvSpPr>
        <p:spPr>
          <a:xfrm>
            <a:off x="5006191" y="5517344"/>
            <a:ext cx="252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Mostly </a:t>
            </a:r>
            <a:r>
              <a:rPr lang="en-US" b="1" dirty="0"/>
              <a:t>leisure activity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39D276-A306-A1E6-C61A-D14EC8DFFC32}"/>
              </a:ext>
            </a:extLst>
          </p:cNvPr>
          <p:cNvSpPr txBox="1"/>
          <p:nvPr/>
        </p:nvSpPr>
        <p:spPr>
          <a:xfrm>
            <a:off x="8943280" y="5525124"/>
            <a:ext cx="212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→ Mostly </a:t>
            </a:r>
            <a:r>
              <a:rPr lang="en-US" b="1" dirty="0"/>
              <a:t>commutes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A6CF50-6610-7CAB-96DF-0B2A1B71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Why</a:t>
            </a:r>
            <a:r>
              <a:rPr lang="en-US" dirty="0"/>
              <a:t> do </a:t>
            </a:r>
            <a:r>
              <a:rPr lang="en-US" dirty="0">
                <a:solidFill>
                  <a:srgbClr val="FF8901"/>
                </a:solidFill>
              </a:rPr>
              <a:t>casuals </a:t>
            </a:r>
            <a:r>
              <a:rPr lang="en-US" dirty="0"/>
              <a:t>and</a:t>
            </a:r>
            <a:r>
              <a:rPr lang="en-US" dirty="0">
                <a:solidFill>
                  <a:srgbClr val="0197A6"/>
                </a:solidFill>
              </a:rPr>
              <a:t> members</a:t>
            </a:r>
            <a:r>
              <a:rPr lang="en-US" dirty="0"/>
              <a:t> rent bikes?</a:t>
            </a:r>
            <a:br>
              <a:rPr lang="en-US" dirty="0"/>
            </a:br>
            <a:r>
              <a:rPr lang="en-US" sz="3000" dirty="0"/>
              <a:t>Not all stations are the same, not all </a:t>
            </a:r>
            <a:r>
              <a:rPr lang="en-US" sz="3000" dirty="0">
                <a:solidFill>
                  <a:srgbClr val="FF8901"/>
                </a:solidFill>
              </a:rPr>
              <a:t>casuals</a:t>
            </a:r>
            <a:r>
              <a:rPr lang="en-US" sz="3000" dirty="0"/>
              <a:t> are the same</a:t>
            </a:r>
          </a:p>
        </p:txBody>
      </p:sp>
    </p:spTree>
    <p:extLst>
      <p:ext uri="{BB962C8B-B14F-4D97-AF65-F5344CB8AC3E}">
        <p14:creationId xmlns:p14="http://schemas.microsoft.com/office/powerpoint/2010/main" val="2615564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</a:t>
            </a:r>
            <a:r>
              <a:rPr lang="en-US" dirty="0"/>
              <a:t> do </a:t>
            </a:r>
            <a:r>
              <a:rPr lang="en-US" dirty="0">
                <a:solidFill>
                  <a:srgbClr val="FF8901"/>
                </a:solidFill>
              </a:rPr>
              <a:t>casuals </a:t>
            </a:r>
            <a:r>
              <a:rPr lang="en-US" dirty="0"/>
              <a:t>and </a:t>
            </a:r>
            <a:r>
              <a:rPr lang="en-US" dirty="0">
                <a:solidFill>
                  <a:srgbClr val="0197A6"/>
                </a:solidFill>
              </a:rPr>
              <a:t>members </a:t>
            </a:r>
            <a:r>
              <a:rPr lang="en-US" dirty="0"/>
              <a:t>rent bikes?</a:t>
            </a:r>
            <a:br>
              <a:rPr lang="en-US" dirty="0"/>
            </a:br>
            <a:r>
              <a:rPr lang="en-US" sz="3000" dirty="0"/>
              <a:t>Three reasons to use </a:t>
            </a:r>
            <a:r>
              <a:rPr lang="en-US" sz="3000" dirty="0" err="1"/>
              <a:t>Cyclistic</a:t>
            </a:r>
            <a:endParaRPr lang="en-US" sz="30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1DA2C09-B16E-4F70-5CFE-22F535C14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32270"/>
              </p:ext>
            </p:extLst>
          </p:nvPr>
        </p:nvGraphicFramePr>
        <p:xfrm>
          <a:off x="1697752" y="2806813"/>
          <a:ext cx="10032288" cy="229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2048">
                  <a:extLst>
                    <a:ext uri="{9D8B030D-6E8A-4147-A177-3AD203B41FA5}">
                      <a16:colId xmlns:a16="http://schemas.microsoft.com/office/drawing/2014/main" val="3875907342"/>
                    </a:ext>
                  </a:extLst>
                </a:gridCol>
                <a:gridCol w="1672048">
                  <a:extLst>
                    <a:ext uri="{9D8B030D-6E8A-4147-A177-3AD203B41FA5}">
                      <a16:colId xmlns:a16="http://schemas.microsoft.com/office/drawing/2014/main" val="1733989410"/>
                    </a:ext>
                  </a:extLst>
                </a:gridCol>
                <a:gridCol w="1672048">
                  <a:extLst>
                    <a:ext uri="{9D8B030D-6E8A-4147-A177-3AD203B41FA5}">
                      <a16:colId xmlns:a16="http://schemas.microsoft.com/office/drawing/2014/main" val="2218279890"/>
                    </a:ext>
                  </a:extLst>
                </a:gridCol>
                <a:gridCol w="1672048">
                  <a:extLst>
                    <a:ext uri="{9D8B030D-6E8A-4147-A177-3AD203B41FA5}">
                      <a16:colId xmlns:a16="http://schemas.microsoft.com/office/drawing/2014/main" val="3384941835"/>
                    </a:ext>
                  </a:extLst>
                </a:gridCol>
                <a:gridCol w="1672048">
                  <a:extLst>
                    <a:ext uri="{9D8B030D-6E8A-4147-A177-3AD203B41FA5}">
                      <a16:colId xmlns:a16="http://schemas.microsoft.com/office/drawing/2014/main" val="2281959697"/>
                    </a:ext>
                  </a:extLst>
                </a:gridCol>
                <a:gridCol w="1672048">
                  <a:extLst>
                    <a:ext uri="{9D8B030D-6E8A-4147-A177-3AD203B41FA5}">
                      <a16:colId xmlns:a16="http://schemas.microsoft.com/office/drawing/2014/main" val="224930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Demographic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Destinations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Busiest days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Busiest time of day on weekdays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8901"/>
                          </a:solidFill>
                        </a:rPr>
                        <a:t>Casual</a:t>
                      </a:r>
                      <a:r>
                        <a:rPr lang="en-US" b="1" dirty="0"/>
                        <a:t> frequency</a:t>
                      </a:r>
                      <a:endParaRPr lang="en-US" b="1" dirty="0">
                        <a:solidFill>
                          <a:srgbClr val="0197A6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197A6"/>
                          </a:solidFill>
                        </a:rPr>
                        <a:t>Member</a:t>
                      </a:r>
                      <a:r>
                        <a:rPr lang="en-US" b="1" dirty="0"/>
                        <a:t> frequency</a:t>
                      </a:r>
                      <a:endParaRPr lang="en-US" b="1" dirty="0">
                        <a:solidFill>
                          <a:srgbClr val="0197A6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53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Tourists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Sights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Weekends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12pm to 5pm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3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Parks and coast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Evenly distributed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5pm to 6pm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0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Business district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Weekdays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4pm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386715"/>
                  </a:ext>
                </a:extLst>
              </a:tr>
            </a:tbl>
          </a:graphicData>
        </a:graphic>
      </p:graphicFrame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1CE0DB71-61E1-1062-1C72-38189B814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0756" y="2271954"/>
            <a:ext cx="597694" cy="597694"/>
          </a:xfrm>
          <a:prstGeom prst="rect">
            <a:avLst/>
          </a:prstGeom>
        </p:spPr>
      </p:pic>
      <p:pic>
        <p:nvPicPr>
          <p:cNvPr id="26" name="Graphic 25" descr="Group of people with solid fill">
            <a:extLst>
              <a:ext uri="{FF2B5EF4-FFF2-40B4-BE49-F238E27FC236}">
                <a16:creationId xmlns:a16="http://schemas.microsoft.com/office/drawing/2014/main" id="{641A6DAE-CB41-ED58-25F9-9E884A5EB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5570" y="1911114"/>
            <a:ext cx="914400" cy="914400"/>
          </a:xfrm>
          <a:prstGeom prst="rect">
            <a:avLst/>
          </a:prstGeom>
        </p:spPr>
      </p:pic>
      <p:pic>
        <p:nvPicPr>
          <p:cNvPr id="29" name="Graphic 28" descr="Daily calendar with solid fill">
            <a:extLst>
              <a:ext uri="{FF2B5EF4-FFF2-40B4-BE49-F238E27FC236}">
                <a16:creationId xmlns:a16="http://schemas.microsoft.com/office/drawing/2014/main" id="{D9A9FEBC-62B6-6AEE-0036-6FF98C2951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97196" y="2009094"/>
            <a:ext cx="914400" cy="914400"/>
          </a:xfrm>
          <a:prstGeom prst="rect">
            <a:avLst/>
          </a:prstGeom>
        </p:spPr>
      </p:pic>
      <p:pic>
        <p:nvPicPr>
          <p:cNvPr id="3" name="Graphic 2" descr="Group of people with solid fill">
            <a:extLst>
              <a:ext uri="{FF2B5EF4-FFF2-40B4-BE49-F238E27FC236}">
                <a16:creationId xmlns:a16="http://schemas.microsoft.com/office/drawing/2014/main" id="{02E5C68E-1F90-1E2C-68BB-50F6358061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51384" y="1929966"/>
            <a:ext cx="914400" cy="914400"/>
          </a:xfrm>
          <a:prstGeom prst="rect">
            <a:avLst/>
          </a:prstGeom>
        </p:spPr>
      </p:pic>
      <p:pic>
        <p:nvPicPr>
          <p:cNvPr id="8" name="Graphic 7" descr="Route (Two Pins With A Path) outline">
            <a:extLst>
              <a:ext uri="{FF2B5EF4-FFF2-40B4-BE49-F238E27FC236}">
                <a16:creationId xmlns:a16="http://schemas.microsoft.com/office/drawing/2014/main" id="{405FA4D9-7013-CE3E-C981-1E6DDFBDDD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708705" y="2009094"/>
            <a:ext cx="914400" cy="914400"/>
          </a:xfrm>
          <a:prstGeom prst="rect">
            <a:avLst/>
          </a:prstGeom>
        </p:spPr>
      </p:pic>
      <p:pic>
        <p:nvPicPr>
          <p:cNvPr id="13" name="Graphic 12" descr="Thumbs up sign with solid fill">
            <a:extLst>
              <a:ext uri="{FF2B5EF4-FFF2-40B4-BE49-F238E27FC236}">
                <a16:creationId xmlns:a16="http://schemas.microsoft.com/office/drawing/2014/main" id="{C71405C3-FB93-D857-0BD7-7C55A61D5A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78699" y="3410596"/>
            <a:ext cx="448142" cy="448142"/>
          </a:xfrm>
          <a:prstGeom prst="rect">
            <a:avLst/>
          </a:prstGeom>
        </p:spPr>
      </p:pic>
      <p:pic>
        <p:nvPicPr>
          <p:cNvPr id="7" name="Graphic 6" descr="Thumbs up sign with solid fill">
            <a:extLst>
              <a:ext uri="{FF2B5EF4-FFF2-40B4-BE49-F238E27FC236}">
                <a16:creationId xmlns:a16="http://schemas.microsoft.com/office/drawing/2014/main" id="{3A4BD870-05E6-4D94-2004-9A50761D702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78699" y="4581806"/>
            <a:ext cx="448142" cy="44814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2" name="Graphic 11" descr="Thumbs up sign with solid fill">
            <a:extLst>
              <a:ext uri="{FF2B5EF4-FFF2-40B4-BE49-F238E27FC236}">
                <a16:creationId xmlns:a16="http://schemas.microsoft.com/office/drawing/2014/main" id="{8063A880-C4CD-A32A-2BEF-EB1A9EF796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78700" y="3931168"/>
            <a:ext cx="448141" cy="448141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6" name="Pentagon 5">
            <a:extLst>
              <a:ext uri="{FF2B5EF4-FFF2-40B4-BE49-F238E27FC236}">
                <a16:creationId xmlns:a16="http://schemas.microsoft.com/office/drawing/2014/main" id="{2FF54E74-FB0F-D986-40A5-8CCF730EB09A}"/>
              </a:ext>
            </a:extLst>
          </p:cNvPr>
          <p:cNvSpPr/>
          <p:nvPr/>
        </p:nvSpPr>
        <p:spPr>
          <a:xfrm>
            <a:off x="338494" y="3458989"/>
            <a:ext cx="1324805" cy="342598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Tourism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225C2761-E733-8466-BEC6-9D5028F9671B}"/>
              </a:ext>
            </a:extLst>
          </p:cNvPr>
          <p:cNvSpPr/>
          <p:nvPr/>
        </p:nvSpPr>
        <p:spPr>
          <a:xfrm>
            <a:off x="437795" y="3978221"/>
            <a:ext cx="1225504" cy="342598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Leisure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9876B91C-1C8E-DF57-9BE7-391971B50D02}"/>
              </a:ext>
            </a:extLst>
          </p:cNvPr>
          <p:cNvSpPr/>
          <p:nvPr/>
        </p:nvSpPr>
        <p:spPr>
          <a:xfrm>
            <a:off x="162359" y="4659287"/>
            <a:ext cx="1535393" cy="342598"/>
          </a:xfrm>
          <a:prstGeom prst="homePlat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Commute</a:t>
            </a:r>
          </a:p>
        </p:txBody>
      </p:sp>
      <p:pic>
        <p:nvPicPr>
          <p:cNvPr id="15" name="Graphic 14" descr="Thumbs up sign with solid fill">
            <a:extLst>
              <a:ext uri="{FF2B5EF4-FFF2-40B4-BE49-F238E27FC236}">
                <a16:creationId xmlns:a16="http://schemas.microsoft.com/office/drawing/2014/main" id="{94EEE86E-DAE4-26C8-55E6-D109AB8E7E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78365" y="4541563"/>
            <a:ext cx="448142" cy="448142"/>
          </a:xfrm>
          <a:prstGeom prst="rect">
            <a:avLst/>
          </a:prstGeom>
        </p:spPr>
      </p:pic>
      <p:pic>
        <p:nvPicPr>
          <p:cNvPr id="16" name="Graphic 15" descr="Thumbs up sign with solid fill">
            <a:extLst>
              <a:ext uri="{FF2B5EF4-FFF2-40B4-BE49-F238E27FC236}">
                <a16:creationId xmlns:a16="http://schemas.microsoft.com/office/drawing/2014/main" id="{40AFC7DF-73FD-64CA-F868-0010CA646B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78365" y="3410596"/>
            <a:ext cx="448142" cy="44814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1DB7B18A-B411-5AD9-A926-322C01852E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78366" y="3923386"/>
            <a:ext cx="448141" cy="448141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2D8635-B96C-8181-6EE3-BC9C163FA95E}"/>
              </a:ext>
            </a:extLst>
          </p:cNvPr>
          <p:cNvSpPr txBox="1"/>
          <p:nvPr/>
        </p:nvSpPr>
        <p:spPr>
          <a:xfrm>
            <a:off x="2614895" y="5474460"/>
            <a:ext cx="7193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Target group: </a:t>
            </a:r>
            <a:r>
              <a:rPr lang="en-US" sz="2200" dirty="0"/>
              <a:t>Local </a:t>
            </a:r>
            <a:r>
              <a:rPr lang="en-US" sz="2200" dirty="0">
                <a:solidFill>
                  <a:srgbClr val="FF8901"/>
                </a:solidFill>
              </a:rPr>
              <a:t>casuals</a:t>
            </a:r>
            <a:r>
              <a:rPr lang="en-US" sz="2200" dirty="0"/>
              <a:t> that use </a:t>
            </a:r>
            <a:r>
              <a:rPr lang="en-US" sz="2200" dirty="0" err="1"/>
              <a:t>Cyclistic</a:t>
            </a:r>
            <a:r>
              <a:rPr lang="en-US" sz="2200" dirty="0"/>
              <a:t> bikes for </a:t>
            </a:r>
            <a:r>
              <a:rPr lang="en-US" sz="2200" b="1" dirty="0"/>
              <a:t>leisure</a:t>
            </a:r>
            <a:endParaRPr lang="en-US" sz="2200" dirty="0"/>
          </a:p>
        </p:txBody>
      </p:sp>
      <p:pic>
        <p:nvPicPr>
          <p:cNvPr id="23" name="Graphic 22" descr="Clock with solid fill">
            <a:extLst>
              <a:ext uri="{FF2B5EF4-FFF2-40B4-BE49-F238E27FC236}">
                <a16:creationId xmlns:a16="http://schemas.microsoft.com/office/drawing/2014/main" id="{858949A7-0A5E-2222-4059-EE7FF96494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67920" y="19687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7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2E02AC-DA7A-004F-F576-AD51C030EB80}"/>
              </a:ext>
            </a:extLst>
          </p:cNvPr>
          <p:cNvSpPr txBox="1"/>
          <p:nvPr/>
        </p:nvSpPr>
        <p:spPr>
          <a:xfrm>
            <a:off x="878681" y="1443841"/>
            <a:ext cx="10434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Takeaway </a:t>
            </a:r>
            <a:r>
              <a:rPr lang="en-US" sz="3600" dirty="0">
                <a:solidFill>
                  <a:srgbClr val="0197A6"/>
                </a:solidFill>
              </a:rPr>
              <a:t>3</a:t>
            </a:r>
            <a:r>
              <a:rPr lang="en-US" sz="3600" dirty="0"/>
              <a:t> – Campaign Content:</a:t>
            </a:r>
          </a:p>
          <a:p>
            <a:pPr algn="ctr"/>
            <a:endParaRPr lang="en-US" sz="3600" dirty="0"/>
          </a:p>
          <a:p>
            <a:pPr algn="ctr"/>
            <a:r>
              <a:rPr lang="en-US" sz="3600" i="1" dirty="0"/>
              <a:t>Our target group are </a:t>
            </a:r>
            <a:r>
              <a:rPr lang="en-US" sz="3600" b="1" i="1" dirty="0"/>
              <a:t>local</a:t>
            </a:r>
            <a:r>
              <a:rPr lang="en-US" sz="3600" i="1" dirty="0"/>
              <a:t> </a:t>
            </a:r>
            <a:r>
              <a:rPr lang="en-US" sz="3600" i="1" dirty="0">
                <a:solidFill>
                  <a:srgbClr val="FF8901"/>
                </a:solidFill>
              </a:rPr>
              <a:t>casuals</a:t>
            </a:r>
            <a:r>
              <a:rPr lang="en-US" sz="3600" i="1" dirty="0"/>
              <a:t> that use </a:t>
            </a:r>
            <a:r>
              <a:rPr lang="en-US" sz="3600" i="1" dirty="0" err="1"/>
              <a:t>Cyclistic</a:t>
            </a:r>
            <a:r>
              <a:rPr lang="en-US" sz="3600" i="1" dirty="0"/>
              <a:t> bikes for leisure activities. We need to convince them to</a:t>
            </a:r>
          </a:p>
          <a:p>
            <a:pPr algn="ctr"/>
            <a:r>
              <a:rPr lang="en-US" sz="3600" b="1" i="1" dirty="0"/>
              <a:t>1)</a:t>
            </a:r>
            <a:r>
              <a:rPr lang="en-US" sz="3600" i="1" dirty="0"/>
              <a:t> get annual membership for leisure activities</a:t>
            </a:r>
          </a:p>
          <a:p>
            <a:pPr algn="ctr"/>
            <a:r>
              <a:rPr lang="en-US" sz="3600" b="1" i="1" dirty="0"/>
              <a:t>or</a:t>
            </a:r>
          </a:p>
          <a:p>
            <a:pPr algn="ctr"/>
            <a:r>
              <a:rPr lang="en-US" sz="3600" b="1" i="1" dirty="0"/>
              <a:t>2) </a:t>
            </a:r>
            <a:r>
              <a:rPr lang="en-US" sz="3600" i="1" dirty="0"/>
              <a:t>use </a:t>
            </a:r>
            <a:r>
              <a:rPr lang="en-US" sz="3600" i="1" dirty="0" err="1"/>
              <a:t>Cyclistic</a:t>
            </a:r>
            <a:r>
              <a:rPr lang="en-US" sz="3600" i="1" dirty="0"/>
              <a:t> for commuting.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0CF077-4E57-495C-5234-2FC88E917CD2}"/>
              </a:ext>
            </a:extLst>
          </p:cNvPr>
          <p:cNvCxnSpPr>
            <a:cxnSpLocks/>
          </p:cNvCxnSpPr>
          <p:nvPr/>
        </p:nvCxnSpPr>
        <p:spPr>
          <a:xfrm>
            <a:off x="1855470" y="2324628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2E02AC-DA7A-004F-F576-AD51C030EB80}"/>
              </a:ext>
            </a:extLst>
          </p:cNvPr>
          <p:cNvSpPr txBox="1"/>
          <p:nvPr/>
        </p:nvSpPr>
        <p:spPr>
          <a:xfrm>
            <a:off x="2731375" y="2767281"/>
            <a:ext cx="67292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Section 4</a:t>
            </a:r>
          </a:p>
          <a:p>
            <a:pPr algn="ctr"/>
            <a:r>
              <a:rPr lang="en-US" sz="3600" i="1" dirty="0"/>
              <a:t>Key findings and recommendations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A728D1A-8932-5EB5-70B1-2E3AE9CBE2E5}"/>
              </a:ext>
            </a:extLst>
          </p:cNvPr>
          <p:cNvCxnSpPr>
            <a:cxnSpLocks/>
          </p:cNvCxnSpPr>
          <p:nvPr/>
        </p:nvCxnSpPr>
        <p:spPr>
          <a:xfrm>
            <a:off x="1855470" y="3509963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46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15E3-B66C-D76A-3A22-DF5CAAC2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57" y="156056"/>
            <a:ext cx="2188081" cy="710112"/>
          </a:xfrm>
        </p:spPr>
        <p:txBody>
          <a:bodyPr>
            <a:normAutofit/>
          </a:bodyPr>
          <a:lstStyle/>
          <a:p>
            <a:r>
              <a:rPr lang="en-US" sz="2800" b="1" dirty="0"/>
              <a:t>Key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8F4CE-619B-5E41-5CF1-AA6706DE5E4E}"/>
              </a:ext>
            </a:extLst>
          </p:cNvPr>
          <p:cNvSpPr txBox="1"/>
          <p:nvPr/>
        </p:nvSpPr>
        <p:spPr>
          <a:xfrm>
            <a:off x="855051" y="2090920"/>
            <a:ext cx="3716951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412750">
              <a:buNone/>
            </a:pPr>
            <a:r>
              <a:rPr lang="en-US" dirty="0">
                <a:solidFill>
                  <a:srgbClr val="FF8901"/>
                </a:solidFill>
              </a:rPr>
              <a:t>Casuals</a:t>
            </a:r>
            <a:r>
              <a:rPr lang="en-US" dirty="0"/>
              <a:t> use </a:t>
            </a:r>
            <a:r>
              <a:rPr lang="en-US" dirty="0" err="1"/>
              <a:t>Cyclistic</a:t>
            </a:r>
            <a:r>
              <a:rPr lang="en-US" dirty="0"/>
              <a:t> mostly for </a:t>
            </a:r>
            <a:r>
              <a:rPr lang="en-US" b="1" dirty="0"/>
              <a:t>touristic</a:t>
            </a:r>
            <a:r>
              <a:rPr lang="en-US" dirty="0"/>
              <a:t> and </a:t>
            </a:r>
            <a:r>
              <a:rPr lang="en-US" b="1" dirty="0"/>
              <a:t>leisure activities.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36D84B-4491-5613-AFD7-79DC46564FD8}"/>
              </a:ext>
            </a:extLst>
          </p:cNvPr>
          <p:cNvSpPr>
            <a:spLocks noChangeAspect="1"/>
          </p:cNvSpPr>
          <p:nvPr/>
        </p:nvSpPr>
        <p:spPr>
          <a:xfrm>
            <a:off x="440518" y="2000741"/>
            <a:ext cx="763985" cy="7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0398FE-FC68-A01F-28F4-6C60BCA4E071}"/>
              </a:ext>
            </a:extLst>
          </p:cNvPr>
          <p:cNvSpPr txBox="1"/>
          <p:nvPr/>
        </p:nvSpPr>
        <p:spPr>
          <a:xfrm>
            <a:off x="901544" y="3296111"/>
            <a:ext cx="3871936" cy="64633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366713"/>
            <a:r>
              <a:rPr lang="en-US" dirty="0">
                <a:solidFill>
                  <a:srgbClr val="0197A6"/>
                </a:solidFill>
              </a:rPr>
              <a:t>Members</a:t>
            </a:r>
            <a:r>
              <a:rPr lang="en-US" dirty="0"/>
              <a:t> use </a:t>
            </a:r>
            <a:r>
              <a:rPr lang="en-US" dirty="0" err="1"/>
              <a:t>Cyclistic</a:t>
            </a:r>
            <a:r>
              <a:rPr lang="en-US" dirty="0"/>
              <a:t> mostly for </a:t>
            </a:r>
            <a:r>
              <a:rPr lang="en-US" b="1" dirty="0"/>
              <a:t>commuting </a:t>
            </a:r>
            <a:r>
              <a:rPr lang="en-US" dirty="0"/>
              <a:t>and </a:t>
            </a:r>
            <a:r>
              <a:rPr lang="en-US" b="1" dirty="0"/>
              <a:t>leisure activities</a:t>
            </a:r>
            <a:r>
              <a:rPr lang="en-US" dirty="0"/>
              <a:t>.</a:t>
            </a:r>
          </a:p>
        </p:txBody>
      </p:sp>
      <p:pic>
        <p:nvPicPr>
          <p:cNvPr id="15" name="Graphic 14" descr="Cycling with solid fill">
            <a:extLst>
              <a:ext uri="{FF2B5EF4-FFF2-40B4-BE49-F238E27FC236}">
                <a16:creationId xmlns:a16="http://schemas.microsoft.com/office/drawing/2014/main" id="{2E119649-A945-C1BD-A8E9-DD5EEAD16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549" y="1991998"/>
            <a:ext cx="721922" cy="72192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E429BB3-7D2A-1E0A-2324-1E3A2165CFBB}"/>
              </a:ext>
            </a:extLst>
          </p:cNvPr>
          <p:cNvSpPr>
            <a:spLocks noChangeAspect="1"/>
          </p:cNvSpPr>
          <p:nvPr/>
        </p:nvSpPr>
        <p:spPr>
          <a:xfrm>
            <a:off x="440518" y="3220386"/>
            <a:ext cx="763985" cy="7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Cycling with solid fill">
            <a:extLst>
              <a:ext uri="{FF2B5EF4-FFF2-40B4-BE49-F238E27FC236}">
                <a16:creationId xmlns:a16="http://schemas.microsoft.com/office/drawing/2014/main" id="{E260B632-5EB9-FDDF-9694-312206060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1549" y="3212075"/>
            <a:ext cx="721922" cy="72192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274FFF-06A6-935D-146F-F17F24FDD96E}"/>
              </a:ext>
            </a:extLst>
          </p:cNvPr>
          <p:cNvCxnSpPr>
            <a:cxnSpLocks/>
          </p:cNvCxnSpPr>
          <p:nvPr/>
        </p:nvCxnSpPr>
        <p:spPr>
          <a:xfrm>
            <a:off x="722415" y="791924"/>
            <a:ext cx="4779486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319D6EC-F363-78EA-9307-9D7C99C24DF8}"/>
              </a:ext>
            </a:extLst>
          </p:cNvPr>
          <p:cNvSpPr txBox="1"/>
          <p:nvPr/>
        </p:nvSpPr>
        <p:spPr>
          <a:xfrm>
            <a:off x="917042" y="974610"/>
            <a:ext cx="4584859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320675">
              <a:buNone/>
            </a:pPr>
            <a:r>
              <a:rPr lang="en-US" dirty="0"/>
              <a:t>There are three reasons to use </a:t>
            </a:r>
            <a:r>
              <a:rPr lang="en-US" dirty="0" err="1"/>
              <a:t>Cyclistic</a:t>
            </a:r>
            <a:r>
              <a:rPr lang="en-US" dirty="0"/>
              <a:t> – tourism, leisure and commuting.</a:t>
            </a:r>
            <a:endParaRPr lang="en-US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BE8603D-09AF-83FC-686E-C12E62E4BB79}"/>
              </a:ext>
            </a:extLst>
          </p:cNvPr>
          <p:cNvSpPr>
            <a:spLocks noChangeAspect="1"/>
          </p:cNvSpPr>
          <p:nvPr/>
        </p:nvSpPr>
        <p:spPr>
          <a:xfrm>
            <a:off x="440518" y="899931"/>
            <a:ext cx="763985" cy="7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Graphic 31" descr="Cycling with solid fill">
            <a:extLst>
              <a:ext uri="{FF2B5EF4-FFF2-40B4-BE49-F238E27FC236}">
                <a16:creationId xmlns:a16="http://schemas.microsoft.com/office/drawing/2014/main" id="{1B6F5242-4F7A-112C-3B07-C3398A413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549" y="891188"/>
            <a:ext cx="721922" cy="7219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061EBF9-6E4E-9007-56B2-AB054A7A4E0A}"/>
              </a:ext>
            </a:extLst>
          </p:cNvPr>
          <p:cNvSpPr txBox="1"/>
          <p:nvPr/>
        </p:nvSpPr>
        <p:spPr>
          <a:xfrm>
            <a:off x="994534" y="4433565"/>
            <a:ext cx="3623962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74638">
              <a:buNone/>
            </a:pPr>
            <a:r>
              <a:rPr lang="en-US" dirty="0"/>
              <a:t>Daily, weekly and yearly activity patterns reflect these tendencies.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1BC913-84AD-5FA0-BD5F-D397E5C6ECB9}"/>
              </a:ext>
            </a:extLst>
          </p:cNvPr>
          <p:cNvSpPr>
            <a:spLocks noChangeAspect="1"/>
          </p:cNvSpPr>
          <p:nvPr/>
        </p:nvSpPr>
        <p:spPr>
          <a:xfrm>
            <a:off x="440518" y="4357735"/>
            <a:ext cx="763985" cy="7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E89A8B-6400-3B7B-E024-FD2DDC10D78C}"/>
              </a:ext>
            </a:extLst>
          </p:cNvPr>
          <p:cNvSpPr txBox="1"/>
          <p:nvPr/>
        </p:nvSpPr>
        <p:spPr>
          <a:xfrm>
            <a:off x="994531" y="5550902"/>
            <a:ext cx="2942037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28600">
              <a:buNone/>
            </a:pPr>
            <a:r>
              <a:rPr lang="en-US" dirty="0"/>
              <a:t>So do station preferences.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8349C4-E441-1280-338E-1DE9223BA793}"/>
              </a:ext>
            </a:extLst>
          </p:cNvPr>
          <p:cNvSpPr>
            <a:spLocks noChangeAspect="1"/>
          </p:cNvSpPr>
          <p:nvPr/>
        </p:nvSpPr>
        <p:spPr>
          <a:xfrm>
            <a:off x="440518" y="5352237"/>
            <a:ext cx="763985" cy="7639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Marker with solid fill">
            <a:extLst>
              <a:ext uri="{FF2B5EF4-FFF2-40B4-BE49-F238E27FC236}">
                <a16:creationId xmlns:a16="http://schemas.microsoft.com/office/drawing/2014/main" id="{CA058781-9507-6BED-E22A-99EDC266A9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0518" y="5364712"/>
            <a:ext cx="763985" cy="763985"/>
          </a:xfrm>
          <a:prstGeom prst="rect">
            <a:avLst/>
          </a:prstGeom>
        </p:spPr>
      </p:pic>
      <p:pic>
        <p:nvPicPr>
          <p:cNvPr id="16" name="Graphic 15" descr="Daily calendar with solid fill">
            <a:extLst>
              <a:ext uri="{FF2B5EF4-FFF2-40B4-BE49-F238E27FC236}">
                <a16:creationId xmlns:a16="http://schemas.microsoft.com/office/drawing/2014/main" id="{5A21879A-9C99-D8A0-1394-CC1583E790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267" y="4336976"/>
            <a:ext cx="748487" cy="748487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16CB64C9-F5E7-A468-488B-DC4619FA880C}"/>
              </a:ext>
            </a:extLst>
          </p:cNvPr>
          <p:cNvSpPr txBox="1">
            <a:spLocks/>
          </p:cNvSpPr>
          <p:nvPr/>
        </p:nvSpPr>
        <p:spPr>
          <a:xfrm>
            <a:off x="6556659" y="171301"/>
            <a:ext cx="2694469" cy="688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Our target group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75966B-CEAC-3386-AFA9-3599B73C5849}"/>
              </a:ext>
            </a:extLst>
          </p:cNvPr>
          <p:cNvSpPr txBox="1"/>
          <p:nvPr/>
        </p:nvSpPr>
        <p:spPr>
          <a:xfrm>
            <a:off x="6944111" y="1899302"/>
            <a:ext cx="3831544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28600">
              <a:buNone/>
            </a:pPr>
            <a:r>
              <a:rPr lang="en-US" dirty="0"/>
              <a:t>Target specific stations around parks, the coast and the city center.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59FB07-DD79-77B3-6BF1-5EC306F5B5D7}"/>
              </a:ext>
            </a:extLst>
          </p:cNvPr>
          <p:cNvSpPr txBox="1"/>
          <p:nvPr/>
        </p:nvSpPr>
        <p:spPr>
          <a:xfrm>
            <a:off x="6959718" y="1113702"/>
            <a:ext cx="3502430" cy="38253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136525" indent="46038">
              <a:buNone/>
            </a:pPr>
            <a:r>
              <a:rPr lang="en-US" dirty="0"/>
              <a:t>Use </a:t>
            </a:r>
            <a:r>
              <a:rPr lang="en-US" dirty="0" err="1"/>
              <a:t>cyclistic</a:t>
            </a:r>
            <a:r>
              <a:rPr lang="en-US" dirty="0"/>
              <a:t> for </a:t>
            </a:r>
            <a:r>
              <a:rPr lang="en-US" b="1" dirty="0"/>
              <a:t>leisure activities</a:t>
            </a:r>
            <a:r>
              <a:rPr lang="en-US" dirty="0"/>
              <a:t>.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60AE67F-0E65-5EF0-77D8-5709BA71F371}"/>
              </a:ext>
            </a:extLst>
          </p:cNvPr>
          <p:cNvSpPr>
            <a:spLocks noChangeAspect="1"/>
          </p:cNvSpPr>
          <p:nvPr/>
        </p:nvSpPr>
        <p:spPr>
          <a:xfrm>
            <a:off x="6277634" y="907385"/>
            <a:ext cx="828041" cy="8022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6A36CD-708C-D0DB-247A-1C2BAC34CE96}"/>
              </a:ext>
            </a:extLst>
          </p:cNvPr>
          <p:cNvSpPr>
            <a:spLocks noChangeAspect="1"/>
          </p:cNvSpPr>
          <p:nvPr/>
        </p:nvSpPr>
        <p:spPr>
          <a:xfrm>
            <a:off x="6277634" y="1817136"/>
            <a:ext cx="828041" cy="8022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1BF6E0-B83C-8880-668E-BDCD36296B6F}"/>
              </a:ext>
            </a:extLst>
          </p:cNvPr>
          <p:cNvSpPr txBox="1"/>
          <p:nvPr/>
        </p:nvSpPr>
        <p:spPr>
          <a:xfrm>
            <a:off x="6742634" y="2847731"/>
            <a:ext cx="3719514" cy="64633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412750"/>
            <a:r>
              <a:rPr lang="en-US" dirty="0"/>
              <a:t>Are most active on </a:t>
            </a:r>
            <a:r>
              <a:rPr lang="en-US" b="1" dirty="0"/>
              <a:t>weekends</a:t>
            </a:r>
            <a:r>
              <a:rPr lang="en-US" dirty="0"/>
              <a:t> between 12pm and 6pm.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5E10B5B-9B2A-1A34-E03E-B8A9EEE97FDC}"/>
              </a:ext>
            </a:extLst>
          </p:cNvPr>
          <p:cNvSpPr>
            <a:spLocks noChangeAspect="1"/>
          </p:cNvSpPr>
          <p:nvPr/>
        </p:nvSpPr>
        <p:spPr>
          <a:xfrm>
            <a:off x="6277634" y="2761059"/>
            <a:ext cx="828041" cy="8022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96B68D7-04DB-89D4-C70C-DE0F3AA97979}"/>
              </a:ext>
            </a:extLst>
          </p:cNvPr>
          <p:cNvCxnSpPr>
            <a:cxnSpLocks/>
          </p:cNvCxnSpPr>
          <p:nvPr/>
        </p:nvCxnSpPr>
        <p:spPr>
          <a:xfrm>
            <a:off x="6448920" y="807369"/>
            <a:ext cx="4863077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E039E9-682F-F36D-97E7-020F615F6325}"/>
              </a:ext>
            </a:extLst>
          </p:cNvPr>
          <p:cNvSpPr txBox="1"/>
          <p:nvPr/>
        </p:nvSpPr>
        <p:spPr>
          <a:xfrm>
            <a:off x="6935536" y="3918498"/>
            <a:ext cx="4818934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28600">
              <a:buNone/>
            </a:pPr>
            <a:r>
              <a:rPr lang="en-US" dirty="0"/>
              <a:t>Are also highly active on weekdays after 4pm.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BD119D9-E5D8-6916-BC24-C0EC44248DCB}"/>
              </a:ext>
            </a:extLst>
          </p:cNvPr>
          <p:cNvSpPr>
            <a:spLocks noChangeAspect="1"/>
          </p:cNvSpPr>
          <p:nvPr/>
        </p:nvSpPr>
        <p:spPr>
          <a:xfrm>
            <a:off x="6277634" y="3696849"/>
            <a:ext cx="828041" cy="8022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Graphic 54" descr="Rainy scene with solid fill">
            <a:extLst>
              <a:ext uri="{FF2B5EF4-FFF2-40B4-BE49-F238E27FC236}">
                <a16:creationId xmlns:a16="http://schemas.microsoft.com/office/drawing/2014/main" id="{CCD53854-1E67-D240-2EE3-033C39C60D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77872" y="1025364"/>
            <a:ext cx="627564" cy="608048"/>
          </a:xfrm>
          <a:prstGeom prst="rect">
            <a:avLst/>
          </a:prstGeom>
        </p:spPr>
      </p:pic>
      <p:pic>
        <p:nvPicPr>
          <p:cNvPr id="52" name="Graphic 51" descr="Marker with solid fill">
            <a:extLst>
              <a:ext uri="{FF2B5EF4-FFF2-40B4-BE49-F238E27FC236}">
                <a16:creationId xmlns:a16="http://schemas.microsoft.com/office/drawing/2014/main" id="{B7124790-0C66-82A2-879D-88E8C74C15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77634" y="1813163"/>
            <a:ext cx="828041" cy="802289"/>
          </a:xfrm>
          <a:prstGeom prst="rect">
            <a:avLst/>
          </a:prstGeom>
        </p:spPr>
      </p:pic>
      <p:pic>
        <p:nvPicPr>
          <p:cNvPr id="53" name="Graphic 52" descr="Watch with solid fill">
            <a:extLst>
              <a:ext uri="{FF2B5EF4-FFF2-40B4-BE49-F238E27FC236}">
                <a16:creationId xmlns:a16="http://schemas.microsoft.com/office/drawing/2014/main" id="{B4F0F41C-197B-FE1F-CDCA-A896A457B5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77634" y="2756351"/>
            <a:ext cx="828041" cy="802289"/>
          </a:xfrm>
          <a:prstGeom prst="rect">
            <a:avLst/>
          </a:prstGeom>
        </p:spPr>
      </p:pic>
      <p:pic>
        <p:nvPicPr>
          <p:cNvPr id="54" name="Graphic 53" descr="Watch with solid fill">
            <a:extLst>
              <a:ext uri="{FF2B5EF4-FFF2-40B4-BE49-F238E27FC236}">
                <a16:creationId xmlns:a16="http://schemas.microsoft.com/office/drawing/2014/main" id="{AB060F18-D3CC-7E38-380B-30CA311DC4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77634" y="3696849"/>
            <a:ext cx="828041" cy="80228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9232357-4E33-3B31-9E85-CE310914F9F7}"/>
              </a:ext>
            </a:extLst>
          </p:cNvPr>
          <p:cNvSpPr txBox="1"/>
          <p:nvPr/>
        </p:nvSpPr>
        <p:spPr>
          <a:xfrm>
            <a:off x="6919322" y="4826477"/>
            <a:ext cx="4392675" cy="36933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74638">
              <a:buNone/>
            </a:pPr>
            <a:r>
              <a:rPr lang="en-US" dirty="0"/>
              <a:t>Are most active from </a:t>
            </a:r>
            <a:r>
              <a:rPr lang="en-US" b="1" dirty="0"/>
              <a:t>June to September</a:t>
            </a:r>
            <a:r>
              <a:rPr lang="en-US" dirty="0"/>
              <a:t>.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6C343F-22CF-C063-7D0E-4751D71833F9}"/>
              </a:ext>
            </a:extLst>
          </p:cNvPr>
          <p:cNvSpPr>
            <a:spLocks noChangeAspect="1"/>
          </p:cNvSpPr>
          <p:nvPr/>
        </p:nvSpPr>
        <p:spPr>
          <a:xfrm>
            <a:off x="6277634" y="4604662"/>
            <a:ext cx="828041" cy="80228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Daily calendar with solid fill">
            <a:extLst>
              <a:ext uri="{FF2B5EF4-FFF2-40B4-BE49-F238E27FC236}">
                <a16:creationId xmlns:a16="http://schemas.microsoft.com/office/drawing/2014/main" id="{9E4FDEC5-3869-9911-6351-09E93BE6C74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90415" y="4590214"/>
            <a:ext cx="802478" cy="7775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ED9371-1146-596E-1FD7-8579CD76042A}"/>
              </a:ext>
            </a:extLst>
          </p:cNvPr>
          <p:cNvSpPr/>
          <p:nvPr/>
        </p:nvSpPr>
        <p:spPr>
          <a:xfrm>
            <a:off x="247974" y="140305"/>
            <a:ext cx="5470900" cy="6183003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95A03D-1A0E-C775-71C2-E7712D9AB0BC}"/>
              </a:ext>
            </a:extLst>
          </p:cNvPr>
          <p:cNvSpPr/>
          <p:nvPr/>
        </p:nvSpPr>
        <p:spPr>
          <a:xfrm>
            <a:off x="6081900" y="154320"/>
            <a:ext cx="5862128" cy="5587104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061798E-AC5A-A8E6-CA05-A31CDF5F90EC}"/>
              </a:ext>
            </a:extLst>
          </p:cNvPr>
          <p:cNvSpPr txBox="1">
            <a:spLocks/>
          </p:cNvSpPr>
          <p:nvPr/>
        </p:nvSpPr>
        <p:spPr>
          <a:xfrm>
            <a:off x="347185" y="908165"/>
            <a:ext cx="5440098" cy="1194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Top three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19558-81C1-9AC6-3E18-865F65F7D079}"/>
              </a:ext>
            </a:extLst>
          </p:cNvPr>
          <p:cNvSpPr txBox="1"/>
          <p:nvPr/>
        </p:nvSpPr>
        <p:spPr>
          <a:xfrm>
            <a:off x="1133003" y="3625479"/>
            <a:ext cx="6934880" cy="430887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/>
              <a:t>Launch a </a:t>
            </a:r>
            <a:r>
              <a:rPr lang="en-US" sz="2200" b="1" dirty="0"/>
              <a:t>campaign in May</a:t>
            </a:r>
            <a:r>
              <a:rPr lang="en-US" sz="2200" dirty="0"/>
              <a:t>, when activity starts increasing.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723B2-98F6-9D52-E8B5-176D2AC954E7}"/>
              </a:ext>
            </a:extLst>
          </p:cNvPr>
          <p:cNvSpPr txBox="1"/>
          <p:nvPr/>
        </p:nvSpPr>
        <p:spPr>
          <a:xfrm>
            <a:off x="1130140" y="2513457"/>
            <a:ext cx="10862227" cy="430887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/>
              <a:t>Market to </a:t>
            </a:r>
            <a:r>
              <a:rPr lang="en-US" sz="2200" b="1" dirty="0"/>
              <a:t>local </a:t>
            </a:r>
            <a:r>
              <a:rPr lang="en-US" sz="2200" dirty="0">
                <a:solidFill>
                  <a:srgbClr val="FF8901"/>
                </a:solidFill>
              </a:rPr>
              <a:t>casuals</a:t>
            </a:r>
            <a:r>
              <a:rPr lang="en-US" sz="2200" b="1" dirty="0"/>
              <a:t> </a:t>
            </a:r>
            <a:r>
              <a:rPr lang="en-US" sz="2200" dirty="0"/>
              <a:t>that rent bikes after work or on weekends to visit parks or the coast.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9D5EC3-8AFD-6383-2FAB-DF37A305F0FA}"/>
              </a:ext>
            </a:extLst>
          </p:cNvPr>
          <p:cNvSpPr>
            <a:spLocks noChangeAspect="1"/>
          </p:cNvSpPr>
          <p:nvPr/>
        </p:nvSpPr>
        <p:spPr>
          <a:xfrm>
            <a:off x="354425" y="2160499"/>
            <a:ext cx="705916" cy="705916"/>
          </a:xfrm>
          <a:prstGeom prst="ellipse">
            <a:avLst/>
          </a:prstGeom>
          <a:solidFill>
            <a:srgbClr val="FF8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302C2-E607-2468-FBFF-8A138134E7E3}"/>
              </a:ext>
            </a:extLst>
          </p:cNvPr>
          <p:cNvSpPr txBox="1"/>
          <p:nvPr/>
        </p:nvSpPr>
        <p:spPr>
          <a:xfrm>
            <a:off x="1147030" y="4743523"/>
            <a:ext cx="7747606" cy="430887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/>
              <a:t>Improve future decision making by collecting </a:t>
            </a:r>
            <a:r>
              <a:rPr lang="en-US" sz="2200" b="1" dirty="0"/>
              <a:t>better quality data</a:t>
            </a:r>
            <a:r>
              <a:rPr lang="en-US" sz="2200" dirty="0"/>
              <a:t>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F3D10C-DADE-A9B0-7A45-91A0B1ECEF41}"/>
              </a:ext>
            </a:extLst>
          </p:cNvPr>
          <p:cNvSpPr>
            <a:spLocks noChangeAspect="1"/>
          </p:cNvSpPr>
          <p:nvPr/>
        </p:nvSpPr>
        <p:spPr>
          <a:xfrm>
            <a:off x="354425" y="3345739"/>
            <a:ext cx="705916" cy="7059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Daily calendar with solid fill">
            <a:extLst>
              <a:ext uri="{FF2B5EF4-FFF2-40B4-BE49-F238E27FC236}">
                <a16:creationId xmlns:a16="http://schemas.microsoft.com/office/drawing/2014/main" id="{AB131A1E-E0D4-AECC-8204-B01EC7D5C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425" y="3345739"/>
            <a:ext cx="705916" cy="70591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E5AA333F-3E49-78C7-E1D0-3CD4CD8E9291}"/>
              </a:ext>
            </a:extLst>
          </p:cNvPr>
          <p:cNvSpPr>
            <a:spLocks noChangeAspect="1"/>
          </p:cNvSpPr>
          <p:nvPr/>
        </p:nvSpPr>
        <p:spPr>
          <a:xfrm>
            <a:off x="354425" y="4455051"/>
            <a:ext cx="705916" cy="705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Research with solid fill">
            <a:extLst>
              <a:ext uri="{FF2B5EF4-FFF2-40B4-BE49-F238E27FC236}">
                <a16:creationId xmlns:a16="http://schemas.microsoft.com/office/drawing/2014/main" id="{12A38640-B329-C0B6-C2BF-4E79ACA58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425" y="4421542"/>
            <a:ext cx="705916" cy="705916"/>
          </a:xfrm>
          <a:prstGeom prst="rect">
            <a:avLst/>
          </a:prstGeom>
        </p:spPr>
      </p:pic>
      <p:pic>
        <p:nvPicPr>
          <p:cNvPr id="39" name="Graphic 38" descr="User with solid fill">
            <a:extLst>
              <a:ext uri="{FF2B5EF4-FFF2-40B4-BE49-F238E27FC236}">
                <a16:creationId xmlns:a16="http://schemas.microsoft.com/office/drawing/2014/main" id="{97BA93F5-4666-514C-3728-C80E1EAAA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4425" y="2139628"/>
            <a:ext cx="705916" cy="705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D646EC-FF6A-EEF1-BFF1-30EF49C3D280}"/>
              </a:ext>
            </a:extLst>
          </p:cNvPr>
          <p:cNvSpPr txBox="1"/>
          <p:nvPr/>
        </p:nvSpPr>
        <p:spPr>
          <a:xfrm>
            <a:off x="1121156" y="2126830"/>
            <a:ext cx="5440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1 Target group and campaign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0E1C2-88BB-C9A8-F932-16DBDB406FB4}"/>
              </a:ext>
            </a:extLst>
          </p:cNvPr>
          <p:cNvSpPr txBox="1"/>
          <p:nvPr/>
        </p:nvSpPr>
        <p:spPr>
          <a:xfrm>
            <a:off x="1130140" y="3349614"/>
            <a:ext cx="2505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2 Campaign timing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3C6E5-8CAB-F891-D8FE-67ACBEFB6770}"/>
              </a:ext>
            </a:extLst>
          </p:cNvPr>
          <p:cNvSpPr txBox="1"/>
          <p:nvPr/>
        </p:nvSpPr>
        <p:spPr>
          <a:xfrm>
            <a:off x="1147030" y="4470762"/>
            <a:ext cx="2670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3 Long-term planning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C886D4-F79F-1B23-388E-8C622BB639AD}"/>
              </a:ext>
            </a:extLst>
          </p:cNvPr>
          <p:cNvCxnSpPr>
            <a:cxnSpLocks/>
          </p:cNvCxnSpPr>
          <p:nvPr/>
        </p:nvCxnSpPr>
        <p:spPr>
          <a:xfrm>
            <a:off x="378181" y="1825583"/>
            <a:ext cx="11002844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2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5634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 1</a:t>
            </a:r>
            <a:br>
              <a:rPr lang="en-US" dirty="0"/>
            </a:br>
            <a:r>
              <a:rPr lang="en-US" sz="3200" i="1" dirty="0"/>
              <a:t>Market to </a:t>
            </a:r>
            <a:r>
              <a:rPr lang="en-US" sz="3200" b="1" i="1" dirty="0"/>
              <a:t>local</a:t>
            </a:r>
            <a:r>
              <a:rPr lang="en-US" sz="3200" i="1" dirty="0"/>
              <a:t> </a:t>
            </a:r>
            <a:r>
              <a:rPr lang="en-US" sz="3200" i="1" dirty="0">
                <a:solidFill>
                  <a:srgbClr val="FF8901"/>
                </a:solidFill>
              </a:rPr>
              <a:t>casuals</a:t>
            </a:r>
            <a:r>
              <a:rPr lang="en-US" sz="3200" i="1" dirty="0"/>
              <a:t> that use </a:t>
            </a:r>
            <a:r>
              <a:rPr lang="en-US" sz="3200" i="1" dirty="0" err="1"/>
              <a:t>Cyclistic</a:t>
            </a:r>
            <a:r>
              <a:rPr lang="en-US" sz="3200" i="1" dirty="0"/>
              <a:t> after work and on weekends to visit parks or the coast.</a:t>
            </a:r>
            <a:br>
              <a:rPr lang="en-US" sz="3200" i="1" dirty="0"/>
            </a:b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7CF2A-F574-06AE-1777-7B5C37776415}"/>
              </a:ext>
            </a:extLst>
          </p:cNvPr>
          <p:cNvSpPr txBox="1"/>
          <p:nvPr/>
        </p:nvSpPr>
        <p:spPr>
          <a:xfrm>
            <a:off x="838200" y="2484930"/>
            <a:ext cx="1522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Approach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EF980-049C-72D5-20C0-0EDB3997BD95}"/>
              </a:ext>
            </a:extLst>
          </p:cNvPr>
          <p:cNvSpPr txBox="1"/>
          <p:nvPr/>
        </p:nvSpPr>
        <p:spPr>
          <a:xfrm>
            <a:off x="838200" y="2934161"/>
            <a:ext cx="80914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Highlight benefits of annual membership for regular leisure activities.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89A321-0D53-089A-4F9E-E9D0B21996B3}"/>
              </a:ext>
            </a:extLst>
          </p:cNvPr>
          <p:cNvCxnSpPr/>
          <p:nvPr/>
        </p:nvCxnSpPr>
        <p:spPr>
          <a:xfrm>
            <a:off x="838200" y="2936298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A2B4DC-88B8-DF64-EB3A-F56EF6AB1895}"/>
              </a:ext>
            </a:extLst>
          </p:cNvPr>
          <p:cNvSpPr txBox="1"/>
          <p:nvPr/>
        </p:nvSpPr>
        <p:spPr>
          <a:xfrm>
            <a:off x="838200" y="3801955"/>
            <a:ext cx="15229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Approach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F9731-0506-D6CC-05E2-1621BB005DD5}"/>
              </a:ext>
            </a:extLst>
          </p:cNvPr>
          <p:cNvSpPr txBox="1"/>
          <p:nvPr/>
        </p:nvSpPr>
        <p:spPr>
          <a:xfrm>
            <a:off x="838200" y="4251186"/>
            <a:ext cx="6439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Highlight benefits of extending bike use to commuting.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630D17-25AB-BF7C-D254-5754CF1E220C}"/>
              </a:ext>
            </a:extLst>
          </p:cNvPr>
          <p:cNvCxnSpPr/>
          <p:nvPr/>
        </p:nvCxnSpPr>
        <p:spPr>
          <a:xfrm>
            <a:off x="838200" y="4253323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453C06-BE74-C7C0-23ED-1B028E90084B}"/>
              </a:ext>
            </a:extLst>
          </p:cNvPr>
          <p:cNvSpPr txBox="1"/>
          <p:nvPr/>
        </p:nvSpPr>
        <p:spPr>
          <a:xfrm>
            <a:off x="838200" y="5118979"/>
            <a:ext cx="3656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Advertise at the right stations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63EB26-A462-E441-DCE9-C36A0A311225}"/>
              </a:ext>
            </a:extLst>
          </p:cNvPr>
          <p:cNvSpPr txBox="1"/>
          <p:nvPr/>
        </p:nvSpPr>
        <p:spPr>
          <a:xfrm>
            <a:off x="838200" y="5568210"/>
            <a:ext cx="105929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Don’t base decision solely on overall casual activity but keep identified target group in mind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F2DCFA-9E43-0181-338E-BA7F8E7FBC36}"/>
              </a:ext>
            </a:extLst>
          </p:cNvPr>
          <p:cNvCxnSpPr/>
          <p:nvPr/>
        </p:nvCxnSpPr>
        <p:spPr>
          <a:xfrm>
            <a:off x="838200" y="5570347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87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5634"/>
          </a:xfrm>
        </p:spPr>
        <p:txBody>
          <a:bodyPr>
            <a:normAutofit/>
          </a:bodyPr>
          <a:lstStyle/>
          <a:p>
            <a:r>
              <a:rPr lang="en-US" dirty="0"/>
              <a:t>Recommendation 2</a:t>
            </a:r>
            <a:br>
              <a:rPr lang="en-US" dirty="0"/>
            </a:br>
            <a:r>
              <a:rPr lang="en-US" sz="3200" i="1" dirty="0"/>
              <a:t>Launch a campaign in May, when activity starts increasing.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7CF2A-F574-06AE-1777-7B5C37776415}"/>
              </a:ext>
            </a:extLst>
          </p:cNvPr>
          <p:cNvSpPr txBox="1"/>
          <p:nvPr/>
        </p:nvSpPr>
        <p:spPr>
          <a:xfrm>
            <a:off x="838200" y="2422938"/>
            <a:ext cx="27442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Three months for </a:t>
            </a:r>
            <a:r>
              <a:rPr lang="en-US" sz="2200" b="1" i="1" dirty="0"/>
              <a:t>free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EF980-049C-72D5-20C0-0EDB3997BD95}"/>
              </a:ext>
            </a:extLst>
          </p:cNvPr>
          <p:cNvSpPr txBox="1"/>
          <p:nvPr/>
        </p:nvSpPr>
        <p:spPr>
          <a:xfrm>
            <a:off x="838202" y="2872169"/>
            <a:ext cx="8848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Pay only $1 for the first three months if you sign up for an annual membership before the end of June.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89A321-0D53-089A-4F9E-E9D0B21996B3}"/>
              </a:ext>
            </a:extLst>
          </p:cNvPr>
          <p:cNvCxnSpPr/>
          <p:nvPr/>
        </p:nvCxnSpPr>
        <p:spPr>
          <a:xfrm>
            <a:off x="838200" y="2874306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A2B4DC-88B8-DF64-EB3A-F56EF6AB1895}"/>
              </a:ext>
            </a:extLst>
          </p:cNvPr>
          <p:cNvSpPr txBox="1"/>
          <p:nvPr/>
        </p:nvSpPr>
        <p:spPr>
          <a:xfrm>
            <a:off x="838200" y="3956937"/>
            <a:ext cx="35683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Market towards target group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F9731-0506-D6CC-05E2-1621BB005DD5}"/>
              </a:ext>
            </a:extLst>
          </p:cNvPr>
          <p:cNvSpPr txBox="1"/>
          <p:nvPr/>
        </p:nvSpPr>
        <p:spPr>
          <a:xfrm>
            <a:off x="838200" y="4406168"/>
            <a:ext cx="69947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Spend the summer outdoors in parks and with your friends.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630D17-25AB-BF7C-D254-5754CF1E220C}"/>
              </a:ext>
            </a:extLst>
          </p:cNvPr>
          <p:cNvCxnSpPr/>
          <p:nvPr/>
        </p:nvCxnSpPr>
        <p:spPr>
          <a:xfrm>
            <a:off x="838200" y="4408305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2E3D878-2D37-2A17-0437-67599243A7D1}"/>
              </a:ext>
            </a:extLst>
          </p:cNvPr>
          <p:cNvSpPr txBox="1"/>
          <p:nvPr/>
        </p:nvSpPr>
        <p:spPr>
          <a:xfrm>
            <a:off x="838200" y="5134477"/>
            <a:ext cx="3656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Advertise at the right stations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1C6E3-88BE-3715-2F12-E71EFCD1D22A}"/>
              </a:ext>
            </a:extLst>
          </p:cNvPr>
          <p:cNvSpPr txBox="1"/>
          <p:nvPr/>
        </p:nvSpPr>
        <p:spPr>
          <a:xfrm>
            <a:off x="838200" y="5583708"/>
            <a:ext cx="3163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Keep target group in mind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EC852C-7898-5876-8793-2E5428721E9D}"/>
              </a:ext>
            </a:extLst>
          </p:cNvPr>
          <p:cNvCxnSpPr/>
          <p:nvPr/>
        </p:nvCxnSpPr>
        <p:spPr>
          <a:xfrm>
            <a:off x="838200" y="5585845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34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5634"/>
          </a:xfrm>
        </p:spPr>
        <p:txBody>
          <a:bodyPr>
            <a:normAutofit/>
          </a:bodyPr>
          <a:lstStyle/>
          <a:p>
            <a:r>
              <a:rPr lang="en-US" dirty="0"/>
              <a:t>Recommendation 3</a:t>
            </a:r>
            <a:br>
              <a:rPr lang="en-US" dirty="0"/>
            </a:br>
            <a:r>
              <a:rPr lang="en-US" sz="3200" i="1" dirty="0"/>
              <a:t>Improve future decision making by collecting</a:t>
            </a:r>
            <a:r>
              <a:rPr lang="en-US" sz="3200" b="1" i="1" dirty="0"/>
              <a:t> better quality data</a:t>
            </a:r>
            <a:r>
              <a:rPr lang="en-US" sz="3200" i="1" dirty="0"/>
              <a:t>.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7CF2A-F574-06AE-1777-7B5C37776415}"/>
              </a:ext>
            </a:extLst>
          </p:cNvPr>
          <p:cNvSpPr txBox="1"/>
          <p:nvPr/>
        </p:nvSpPr>
        <p:spPr>
          <a:xfrm>
            <a:off x="838200" y="2529432"/>
            <a:ext cx="6474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1</a:t>
            </a:r>
            <a:r>
              <a:rPr lang="en-US" sz="2200" dirty="0"/>
              <a:t> Differentiate between single-ride and full-day passes.</a:t>
            </a:r>
            <a:endParaRPr lang="en-US" sz="2200" b="1" i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89A321-0D53-089A-4F9E-E9D0B21996B3}"/>
              </a:ext>
            </a:extLst>
          </p:cNvPr>
          <p:cNvCxnSpPr>
            <a:cxnSpLocks/>
          </p:cNvCxnSpPr>
          <p:nvPr/>
        </p:nvCxnSpPr>
        <p:spPr>
          <a:xfrm>
            <a:off x="838200" y="2980800"/>
            <a:ext cx="6267421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A2B4DC-88B8-DF64-EB3A-F56EF6AB1895}"/>
              </a:ext>
            </a:extLst>
          </p:cNvPr>
          <p:cNvSpPr txBox="1"/>
          <p:nvPr/>
        </p:nvSpPr>
        <p:spPr>
          <a:xfrm>
            <a:off x="838200" y="4558185"/>
            <a:ext cx="84521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3</a:t>
            </a:r>
            <a:r>
              <a:rPr lang="en-US" sz="2200" dirty="0"/>
              <a:t> Give customers an incentive to provide </a:t>
            </a:r>
            <a:r>
              <a:rPr lang="en-US" sz="2200" b="1" dirty="0"/>
              <a:t>anonymous demographic data</a:t>
            </a:r>
            <a:r>
              <a:rPr lang="en-US" sz="2200" dirty="0"/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630D17-25AB-BF7C-D254-5754CF1E220C}"/>
              </a:ext>
            </a:extLst>
          </p:cNvPr>
          <p:cNvCxnSpPr>
            <a:cxnSpLocks/>
          </p:cNvCxnSpPr>
          <p:nvPr/>
        </p:nvCxnSpPr>
        <p:spPr>
          <a:xfrm>
            <a:off x="838200" y="5009553"/>
            <a:ext cx="8166315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550A96-0EE8-169A-59BA-1E9A0EF94AEB}"/>
              </a:ext>
            </a:extLst>
          </p:cNvPr>
          <p:cNvSpPr txBox="1"/>
          <p:nvPr/>
        </p:nvSpPr>
        <p:spPr>
          <a:xfrm>
            <a:off x="838201" y="5540497"/>
            <a:ext cx="95766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4</a:t>
            </a:r>
            <a:r>
              <a:rPr lang="en-US" sz="2200" dirty="0"/>
              <a:t> Use the app to sporadically </a:t>
            </a:r>
            <a:r>
              <a:rPr lang="en-US" sz="2200" b="1" dirty="0"/>
              <a:t>ask customers about the purpose of a trip</a:t>
            </a:r>
            <a:r>
              <a:rPr lang="en-US" sz="2200" dirty="0"/>
              <a:t> and give an incentive for answering.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9A86DE-7710-6A67-DC0A-33F634EAD203}"/>
              </a:ext>
            </a:extLst>
          </p:cNvPr>
          <p:cNvCxnSpPr>
            <a:cxnSpLocks/>
          </p:cNvCxnSpPr>
          <p:nvPr/>
        </p:nvCxnSpPr>
        <p:spPr>
          <a:xfrm>
            <a:off x="838200" y="6286331"/>
            <a:ext cx="9576661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669D87-8571-F352-93BB-67B1064CFE22}"/>
              </a:ext>
            </a:extLst>
          </p:cNvPr>
          <p:cNvSpPr txBox="1"/>
          <p:nvPr/>
        </p:nvSpPr>
        <p:spPr>
          <a:xfrm>
            <a:off x="838200" y="3544877"/>
            <a:ext cx="58218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2</a:t>
            </a:r>
            <a:r>
              <a:rPr lang="en-US" sz="2200" dirty="0"/>
              <a:t> Connect ride data to </a:t>
            </a:r>
            <a:r>
              <a:rPr lang="en-US" sz="2200" b="1" dirty="0"/>
              <a:t>anonymous customer IDs</a:t>
            </a:r>
            <a:r>
              <a:rPr lang="en-US" sz="2200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AC3BF5-A3AC-C490-45F9-46AAC2FB5DFF}"/>
              </a:ext>
            </a:extLst>
          </p:cNvPr>
          <p:cNvCxnSpPr>
            <a:cxnSpLocks/>
          </p:cNvCxnSpPr>
          <p:nvPr/>
        </p:nvCxnSpPr>
        <p:spPr>
          <a:xfrm>
            <a:off x="838200" y="3996245"/>
            <a:ext cx="5615063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2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74416C3-B5CC-6127-D16D-A6BED5EB201B}"/>
              </a:ext>
            </a:extLst>
          </p:cNvPr>
          <p:cNvSpPr/>
          <p:nvPr/>
        </p:nvSpPr>
        <p:spPr>
          <a:xfrm>
            <a:off x="2817477" y="1049304"/>
            <a:ext cx="6557047" cy="2515306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18BD7-E43C-8816-E839-90B218C6444D}"/>
              </a:ext>
            </a:extLst>
          </p:cNvPr>
          <p:cNvSpPr/>
          <p:nvPr/>
        </p:nvSpPr>
        <p:spPr>
          <a:xfrm>
            <a:off x="1576581" y="3748201"/>
            <a:ext cx="9038839" cy="2962565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815E3-B66C-D76A-3A22-DF5CAAC2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960" y="1038341"/>
            <a:ext cx="2188081" cy="71011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Key findings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8F4CE-619B-5E41-5CF1-AA6706DE5E4E}"/>
              </a:ext>
            </a:extLst>
          </p:cNvPr>
          <p:cNvSpPr txBox="1"/>
          <p:nvPr/>
        </p:nvSpPr>
        <p:spPr>
          <a:xfrm>
            <a:off x="3665519" y="2424188"/>
            <a:ext cx="4860962" cy="369332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8901"/>
                </a:solidFill>
              </a:rPr>
              <a:t>Casuals</a:t>
            </a:r>
            <a:r>
              <a:rPr lang="en-US" dirty="0"/>
              <a:t> use </a:t>
            </a:r>
            <a:r>
              <a:rPr lang="en-US" dirty="0" err="1"/>
              <a:t>Cyclistic</a:t>
            </a:r>
            <a:r>
              <a:rPr lang="en-US" dirty="0"/>
              <a:t> mostly for </a:t>
            </a:r>
            <a:r>
              <a:rPr lang="en-US" b="1" dirty="0"/>
              <a:t>leisure activities.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B44B2-22F9-5146-DEB0-D80B06AF5250}"/>
              </a:ext>
            </a:extLst>
          </p:cNvPr>
          <p:cNvSpPr txBox="1"/>
          <p:nvPr/>
        </p:nvSpPr>
        <p:spPr>
          <a:xfrm>
            <a:off x="3456245" y="1858066"/>
            <a:ext cx="5279511" cy="382531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The busiest period of the year is </a:t>
            </a:r>
            <a:r>
              <a:rPr lang="en-US" b="1" dirty="0"/>
              <a:t>June to September</a:t>
            </a:r>
            <a:r>
              <a:rPr lang="en-US" dirty="0"/>
              <a:t>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F637F-9899-78B2-EA8E-EA2E63D29D5B}"/>
              </a:ext>
            </a:extLst>
          </p:cNvPr>
          <p:cNvSpPr>
            <a:spLocks noChangeAspect="1"/>
          </p:cNvSpPr>
          <p:nvPr/>
        </p:nvSpPr>
        <p:spPr>
          <a:xfrm>
            <a:off x="3129486" y="1804819"/>
            <a:ext cx="490005" cy="4900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Daily calendar with solid fill">
            <a:extLst>
              <a:ext uri="{FF2B5EF4-FFF2-40B4-BE49-F238E27FC236}">
                <a16:creationId xmlns:a16="http://schemas.microsoft.com/office/drawing/2014/main" id="{8256055B-5980-D35C-7A61-F01CE733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9486" y="1774873"/>
            <a:ext cx="490005" cy="49000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936D84B-4491-5613-AFD7-79DC46564FD8}"/>
              </a:ext>
            </a:extLst>
          </p:cNvPr>
          <p:cNvSpPr>
            <a:spLocks noChangeAspect="1"/>
          </p:cNvSpPr>
          <p:nvPr/>
        </p:nvSpPr>
        <p:spPr>
          <a:xfrm>
            <a:off x="3270137" y="2370937"/>
            <a:ext cx="490005" cy="4900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ycling with solid fill">
            <a:extLst>
              <a:ext uri="{FF2B5EF4-FFF2-40B4-BE49-F238E27FC236}">
                <a16:creationId xmlns:a16="http://schemas.microsoft.com/office/drawing/2014/main" id="{2E119649-A945-C1BD-A8E9-DD5EEAD16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0137" y="2346695"/>
            <a:ext cx="490005" cy="4900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0398FE-FC68-A01F-28F4-6C60BCA4E071}"/>
              </a:ext>
            </a:extLst>
          </p:cNvPr>
          <p:cNvSpPr txBox="1"/>
          <p:nvPr/>
        </p:nvSpPr>
        <p:spPr>
          <a:xfrm>
            <a:off x="3758508" y="3001091"/>
            <a:ext cx="4674984" cy="36933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197A6"/>
                </a:solidFill>
              </a:rPr>
              <a:t>Members</a:t>
            </a:r>
            <a:r>
              <a:rPr lang="en-US" dirty="0"/>
              <a:t> use </a:t>
            </a:r>
            <a:r>
              <a:rPr lang="en-US" dirty="0" err="1"/>
              <a:t>Cyclistic</a:t>
            </a:r>
            <a:r>
              <a:rPr lang="en-US" dirty="0"/>
              <a:t> mostly for </a:t>
            </a:r>
            <a:r>
              <a:rPr lang="en-US" b="1" dirty="0"/>
              <a:t>commuting</a:t>
            </a:r>
            <a:r>
              <a:rPr lang="en-US" dirty="0"/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429BB3-7D2A-1E0A-2324-1E3A2165CFBB}"/>
              </a:ext>
            </a:extLst>
          </p:cNvPr>
          <p:cNvSpPr>
            <a:spLocks noChangeAspect="1"/>
          </p:cNvSpPr>
          <p:nvPr/>
        </p:nvSpPr>
        <p:spPr>
          <a:xfrm>
            <a:off x="3394121" y="2943167"/>
            <a:ext cx="490005" cy="4900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Cycling with solid fill">
            <a:extLst>
              <a:ext uri="{FF2B5EF4-FFF2-40B4-BE49-F238E27FC236}">
                <a16:creationId xmlns:a16="http://schemas.microsoft.com/office/drawing/2014/main" id="{E260B632-5EB9-FDDF-9694-312206060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4121" y="2919357"/>
            <a:ext cx="490005" cy="4900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061798E-AC5A-A8E6-CA05-A31CDF5F90EC}"/>
              </a:ext>
            </a:extLst>
          </p:cNvPr>
          <p:cNvSpPr txBox="1">
            <a:spLocks/>
          </p:cNvSpPr>
          <p:nvPr/>
        </p:nvSpPr>
        <p:spPr>
          <a:xfrm>
            <a:off x="3786751" y="3694156"/>
            <a:ext cx="4618498" cy="82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Top three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19558-81C1-9AC6-3E18-865F65F7D079}"/>
              </a:ext>
            </a:extLst>
          </p:cNvPr>
          <p:cNvSpPr txBox="1"/>
          <p:nvPr/>
        </p:nvSpPr>
        <p:spPr>
          <a:xfrm>
            <a:off x="3152236" y="5512389"/>
            <a:ext cx="5887528" cy="36933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Launch a </a:t>
            </a:r>
            <a:r>
              <a:rPr lang="en-US" b="1" dirty="0"/>
              <a:t>campaign in May</a:t>
            </a:r>
            <a:r>
              <a:rPr lang="en-US" dirty="0"/>
              <a:t>, when activity starts increasing.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723B2-98F6-9D52-E8B5-176D2AC954E7}"/>
              </a:ext>
            </a:extLst>
          </p:cNvPr>
          <p:cNvSpPr txBox="1"/>
          <p:nvPr/>
        </p:nvSpPr>
        <p:spPr>
          <a:xfrm>
            <a:off x="1685989" y="4771694"/>
            <a:ext cx="8820023" cy="36933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Market to </a:t>
            </a:r>
            <a:r>
              <a:rPr lang="en-US" b="1" dirty="0"/>
              <a:t>local </a:t>
            </a:r>
            <a:r>
              <a:rPr lang="en-US" dirty="0">
                <a:solidFill>
                  <a:srgbClr val="FF8901"/>
                </a:solidFill>
              </a:rPr>
              <a:t>casuals</a:t>
            </a:r>
            <a:r>
              <a:rPr lang="en-US" b="1" dirty="0"/>
              <a:t> </a:t>
            </a:r>
            <a:r>
              <a:rPr lang="en-US" dirty="0"/>
              <a:t>that rent bikes after work or on weekends to visit parks or the coast.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9D5EC3-8AFD-6383-2FAB-DF37A305F0FA}"/>
              </a:ext>
            </a:extLst>
          </p:cNvPr>
          <p:cNvSpPr>
            <a:spLocks noChangeAspect="1"/>
          </p:cNvSpPr>
          <p:nvPr/>
        </p:nvSpPr>
        <p:spPr>
          <a:xfrm>
            <a:off x="7900835" y="4507695"/>
            <a:ext cx="346646" cy="346646"/>
          </a:xfrm>
          <a:prstGeom prst="ellipse">
            <a:avLst/>
          </a:prstGeom>
          <a:solidFill>
            <a:srgbClr val="FF8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302C2-E607-2468-FBFF-8A138134E7E3}"/>
              </a:ext>
            </a:extLst>
          </p:cNvPr>
          <p:cNvSpPr txBox="1"/>
          <p:nvPr/>
        </p:nvSpPr>
        <p:spPr>
          <a:xfrm>
            <a:off x="2807245" y="6225484"/>
            <a:ext cx="6577511" cy="369332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Improve future decision making by collecting </a:t>
            </a:r>
            <a:r>
              <a:rPr lang="en-US" b="1" dirty="0"/>
              <a:t>better quality data</a:t>
            </a:r>
            <a:r>
              <a:rPr lang="en-US" dirty="0"/>
              <a:t>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F3D10C-DADE-A9B0-7A45-91A0B1ECEF41}"/>
              </a:ext>
            </a:extLst>
          </p:cNvPr>
          <p:cNvSpPr>
            <a:spLocks noChangeAspect="1"/>
          </p:cNvSpPr>
          <p:nvPr/>
        </p:nvSpPr>
        <p:spPr>
          <a:xfrm>
            <a:off x="7025380" y="5250964"/>
            <a:ext cx="346646" cy="34664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Daily calendar with solid fill">
            <a:extLst>
              <a:ext uri="{FF2B5EF4-FFF2-40B4-BE49-F238E27FC236}">
                <a16:creationId xmlns:a16="http://schemas.microsoft.com/office/drawing/2014/main" id="{AB131A1E-E0D4-AECC-8204-B01EC7D5CE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5380" y="5250964"/>
            <a:ext cx="346646" cy="34664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E5AA333F-3E49-78C7-E1D0-3CD4CD8E9291}"/>
              </a:ext>
            </a:extLst>
          </p:cNvPr>
          <p:cNvSpPr>
            <a:spLocks noChangeAspect="1"/>
          </p:cNvSpPr>
          <p:nvPr/>
        </p:nvSpPr>
        <p:spPr>
          <a:xfrm>
            <a:off x="7175256" y="5955221"/>
            <a:ext cx="346646" cy="3466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Research with solid fill">
            <a:extLst>
              <a:ext uri="{FF2B5EF4-FFF2-40B4-BE49-F238E27FC236}">
                <a16:creationId xmlns:a16="http://schemas.microsoft.com/office/drawing/2014/main" id="{12A38640-B329-C0B6-C2BF-4E79ACA587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5256" y="5921712"/>
            <a:ext cx="346646" cy="346646"/>
          </a:xfrm>
          <a:prstGeom prst="rect">
            <a:avLst/>
          </a:prstGeom>
        </p:spPr>
      </p:pic>
      <p:pic>
        <p:nvPicPr>
          <p:cNvPr id="39" name="Graphic 38" descr="User with solid fill">
            <a:extLst>
              <a:ext uri="{FF2B5EF4-FFF2-40B4-BE49-F238E27FC236}">
                <a16:creationId xmlns:a16="http://schemas.microsoft.com/office/drawing/2014/main" id="{97BA93F5-4666-514C-3728-C80E1EAAA2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00835" y="4486824"/>
            <a:ext cx="346646" cy="346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D646EC-FF6A-EEF1-BFF1-30EF49C3D280}"/>
              </a:ext>
            </a:extLst>
          </p:cNvPr>
          <p:cNvSpPr txBox="1"/>
          <p:nvPr/>
        </p:nvSpPr>
        <p:spPr>
          <a:xfrm>
            <a:off x="4148839" y="4494944"/>
            <a:ext cx="389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 Target group and campaign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0E1C2-88BB-C9A8-F932-16DBDB406FB4}"/>
              </a:ext>
            </a:extLst>
          </p:cNvPr>
          <p:cNvSpPr txBox="1"/>
          <p:nvPr/>
        </p:nvSpPr>
        <p:spPr>
          <a:xfrm>
            <a:off x="5032242" y="5236524"/>
            <a:ext cx="212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 Campaign timing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3C6E5-8CAB-F891-D8FE-67ACBEFB6770}"/>
              </a:ext>
            </a:extLst>
          </p:cNvPr>
          <p:cNvSpPr txBox="1"/>
          <p:nvPr/>
        </p:nvSpPr>
        <p:spPr>
          <a:xfrm>
            <a:off x="4962499" y="5952723"/>
            <a:ext cx="226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 Long-term planning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1BF772F-52B3-9B6B-FE24-7967EE57FBC7}"/>
              </a:ext>
            </a:extLst>
          </p:cNvPr>
          <p:cNvSpPr txBox="1">
            <a:spLocks/>
          </p:cNvSpPr>
          <p:nvPr/>
        </p:nvSpPr>
        <p:spPr>
          <a:xfrm>
            <a:off x="838200" y="191355"/>
            <a:ext cx="10515600" cy="67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Synopsis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EDE825-B9AB-C52C-4FE6-1B1401A38381}"/>
              </a:ext>
            </a:extLst>
          </p:cNvPr>
          <p:cNvCxnSpPr>
            <a:cxnSpLocks/>
          </p:cNvCxnSpPr>
          <p:nvPr/>
        </p:nvCxnSpPr>
        <p:spPr>
          <a:xfrm>
            <a:off x="0" y="943205"/>
            <a:ext cx="1219200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41B555-E479-27F2-E13E-4CFED36613AB}"/>
              </a:ext>
            </a:extLst>
          </p:cNvPr>
          <p:cNvCxnSpPr>
            <a:cxnSpLocks/>
          </p:cNvCxnSpPr>
          <p:nvPr/>
        </p:nvCxnSpPr>
        <p:spPr>
          <a:xfrm>
            <a:off x="3062207" y="1668107"/>
            <a:ext cx="6067586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44762D-20B1-FD17-FD74-E9956EE7A7CC}"/>
              </a:ext>
            </a:extLst>
          </p:cNvPr>
          <p:cNvCxnSpPr>
            <a:cxnSpLocks/>
          </p:cNvCxnSpPr>
          <p:nvPr/>
        </p:nvCxnSpPr>
        <p:spPr>
          <a:xfrm>
            <a:off x="1803889" y="4362228"/>
            <a:ext cx="8584222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59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061798E-AC5A-A8E6-CA05-A31CDF5F90EC}"/>
              </a:ext>
            </a:extLst>
          </p:cNvPr>
          <p:cNvSpPr txBox="1">
            <a:spLocks/>
          </p:cNvSpPr>
          <p:nvPr/>
        </p:nvSpPr>
        <p:spPr>
          <a:xfrm>
            <a:off x="347185" y="908165"/>
            <a:ext cx="5440098" cy="1194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19558-81C1-9AC6-3E18-865F65F7D079}"/>
              </a:ext>
            </a:extLst>
          </p:cNvPr>
          <p:cNvSpPr txBox="1"/>
          <p:nvPr/>
        </p:nvSpPr>
        <p:spPr>
          <a:xfrm>
            <a:off x="1133003" y="3625479"/>
            <a:ext cx="6934880" cy="430887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/>
              <a:t>Launch a </a:t>
            </a:r>
            <a:r>
              <a:rPr lang="en-US" sz="2200" b="1" dirty="0"/>
              <a:t>campaign in May</a:t>
            </a:r>
            <a:r>
              <a:rPr lang="en-US" sz="2200" dirty="0"/>
              <a:t>, when activity starts increasing.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723B2-98F6-9D52-E8B5-176D2AC954E7}"/>
              </a:ext>
            </a:extLst>
          </p:cNvPr>
          <p:cNvSpPr txBox="1"/>
          <p:nvPr/>
        </p:nvSpPr>
        <p:spPr>
          <a:xfrm>
            <a:off x="1130140" y="2513457"/>
            <a:ext cx="10862227" cy="430887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/>
              <a:t>Market to </a:t>
            </a:r>
            <a:r>
              <a:rPr lang="en-US" sz="2200" b="1" dirty="0"/>
              <a:t>local </a:t>
            </a:r>
            <a:r>
              <a:rPr lang="en-US" sz="2200" dirty="0">
                <a:solidFill>
                  <a:srgbClr val="FF8901"/>
                </a:solidFill>
              </a:rPr>
              <a:t>casuals</a:t>
            </a:r>
            <a:r>
              <a:rPr lang="en-US" sz="2200" b="1" dirty="0"/>
              <a:t> </a:t>
            </a:r>
            <a:r>
              <a:rPr lang="en-US" sz="2200" dirty="0"/>
              <a:t>that rent bikes after work or on weekends to visit parks or the coast.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9D5EC3-8AFD-6383-2FAB-DF37A305F0FA}"/>
              </a:ext>
            </a:extLst>
          </p:cNvPr>
          <p:cNvSpPr>
            <a:spLocks noChangeAspect="1"/>
          </p:cNvSpPr>
          <p:nvPr/>
        </p:nvSpPr>
        <p:spPr>
          <a:xfrm>
            <a:off x="354425" y="2160499"/>
            <a:ext cx="705916" cy="705916"/>
          </a:xfrm>
          <a:prstGeom prst="ellipse">
            <a:avLst/>
          </a:prstGeom>
          <a:solidFill>
            <a:srgbClr val="FF8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302C2-E607-2468-FBFF-8A138134E7E3}"/>
              </a:ext>
            </a:extLst>
          </p:cNvPr>
          <p:cNvSpPr txBox="1"/>
          <p:nvPr/>
        </p:nvSpPr>
        <p:spPr>
          <a:xfrm>
            <a:off x="1147030" y="4743523"/>
            <a:ext cx="7747606" cy="430887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/>
              <a:t>Improve future decision making by collecting </a:t>
            </a:r>
            <a:r>
              <a:rPr lang="en-US" sz="2200" b="1" dirty="0"/>
              <a:t>better quality data</a:t>
            </a:r>
            <a:r>
              <a:rPr lang="en-US" sz="2200" dirty="0"/>
              <a:t>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F3D10C-DADE-A9B0-7A45-91A0B1ECEF41}"/>
              </a:ext>
            </a:extLst>
          </p:cNvPr>
          <p:cNvSpPr>
            <a:spLocks noChangeAspect="1"/>
          </p:cNvSpPr>
          <p:nvPr/>
        </p:nvSpPr>
        <p:spPr>
          <a:xfrm>
            <a:off x="354425" y="3345739"/>
            <a:ext cx="705916" cy="70591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Daily calendar with solid fill">
            <a:extLst>
              <a:ext uri="{FF2B5EF4-FFF2-40B4-BE49-F238E27FC236}">
                <a16:creationId xmlns:a16="http://schemas.microsoft.com/office/drawing/2014/main" id="{AB131A1E-E0D4-AECC-8204-B01EC7D5C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425" y="3345739"/>
            <a:ext cx="705916" cy="70591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E5AA333F-3E49-78C7-E1D0-3CD4CD8E9291}"/>
              </a:ext>
            </a:extLst>
          </p:cNvPr>
          <p:cNvSpPr>
            <a:spLocks noChangeAspect="1"/>
          </p:cNvSpPr>
          <p:nvPr/>
        </p:nvSpPr>
        <p:spPr>
          <a:xfrm>
            <a:off x="354425" y="4455051"/>
            <a:ext cx="705916" cy="7059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 descr="Research with solid fill">
            <a:extLst>
              <a:ext uri="{FF2B5EF4-FFF2-40B4-BE49-F238E27FC236}">
                <a16:creationId xmlns:a16="http://schemas.microsoft.com/office/drawing/2014/main" id="{12A38640-B329-C0B6-C2BF-4E79ACA58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425" y="4421542"/>
            <a:ext cx="705916" cy="705916"/>
          </a:xfrm>
          <a:prstGeom prst="rect">
            <a:avLst/>
          </a:prstGeom>
        </p:spPr>
      </p:pic>
      <p:pic>
        <p:nvPicPr>
          <p:cNvPr id="39" name="Graphic 38" descr="User with solid fill">
            <a:extLst>
              <a:ext uri="{FF2B5EF4-FFF2-40B4-BE49-F238E27FC236}">
                <a16:creationId xmlns:a16="http://schemas.microsoft.com/office/drawing/2014/main" id="{97BA93F5-4666-514C-3728-C80E1EAAA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4425" y="2139628"/>
            <a:ext cx="705916" cy="705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D646EC-FF6A-EEF1-BFF1-30EF49C3D280}"/>
              </a:ext>
            </a:extLst>
          </p:cNvPr>
          <p:cNvSpPr txBox="1"/>
          <p:nvPr/>
        </p:nvSpPr>
        <p:spPr>
          <a:xfrm>
            <a:off x="1121156" y="2126830"/>
            <a:ext cx="5440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1 Target group and campaign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0E1C2-88BB-C9A8-F932-16DBDB406FB4}"/>
              </a:ext>
            </a:extLst>
          </p:cNvPr>
          <p:cNvSpPr txBox="1"/>
          <p:nvPr/>
        </p:nvSpPr>
        <p:spPr>
          <a:xfrm>
            <a:off x="1130140" y="3349614"/>
            <a:ext cx="2505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2 Campaign timing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3C6E5-8CAB-F891-D8FE-67ACBEFB6770}"/>
              </a:ext>
            </a:extLst>
          </p:cNvPr>
          <p:cNvSpPr txBox="1"/>
          <p:nvPr/>
        </p:nvSpPr>
        <p:spPr>
          <a:xfrm>
            <a:off x="1147030" y="4470762"/>
            <a:ext cx="2670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3 Long-term planning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C886D4-F79F-1B23-388E-8C622BB639AD}"/>
              </a:ext>
            </a:extLst>
          </p:cNvPr>
          <p:cNvCxnSpPr>
            <a:cxnSpLocks/>
          </p:cNvCxnSpPr>
          <p:nvPr/>
        </p:nvCxnSpPr>
        <p:spPr>
          <a:xfrm>
            <a:off x="378181" y="1825583"/>
            <a:ext cx="11002844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03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38308B-770F-EC63-BFA8-B2DCE8DF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7576"/>
            <a:ext cx="10515600" cy="2042849"/>
          </a:xfrm>
        </p:spPr>
        <p:txBody>
          <a:bodyPr>
            <a:normAutofit/>
          </a:bodyPr>
          <a:lstStyle/>
          <a:p>
            <a:pPr algn="ctr"/>
            <a:r>
              <a:rPr lang="en-US" sz="4900" b="1" dirty="0"/>
              <a:t>Thank you for your attention</a:t>
            </a:r>
            <a:br>
              <a:rPr lang="en-US" sz="4000" i="1" dirty="0"/>
            </a:br>
            <a:r>
              <a:rPr lang="en-US" sz="4000" i="1" dirty="0"/>
              <a:t>Any questions?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EA22A8-3D02-6E9A-894B-C266C3293318}"/>
              </a:ext>
            </a:extLst>
          </p:cNvPr>
          <p:cNvCxnSpPr>
            <a:cxnSpLocks/>
          </p:cNvCxnSpPr>
          <p:nvPr/>
        </p:nvCxnSpPr>
        <p:spPr>
          <a:xfrm>
            <a:off x="1855470" y="3429000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37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81C3-6310-EB21-3632-074A2311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AF4BCA-157F-9AEF-1689-C2B2885D0208}"/>
              </a:ext>
            </a:extLst>
          </p:cNvPr>
          <p:cNvCxnSpPr>
            <a:cxnSpLocks/>
          </p:cNvCxnSpPr>
          <p:nvPr/>
        </p:nvCxnSpPr>
        <p:spPr>
          <a:xfrm>
            <a:off x="278969" y="1458213"/>
            <a:ext cx="9872421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771565-CA80-B2C6-7F8F-E38AE3229A8F}"/>
              </a:ext>
            </a:extLst>
          </p:cNvPr>
          <p:cNvSpPr txBox="1"/>
          <p:nvPr/>
        </p:nvSpPr>
        <p:spPr>
          <a:xfrm>
            <a:off x="1963169" y="2818023"/>
            <a:ext cx="5940967" cy="432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447675"/>
            <a:r>
              <a:rPr lang="en-US" sz="2200" b="1" dirty="0"/>
              <a:t>When </a:t>
            </a:r>
            <a:r>
              <a:rPr lang="en-US" sz="2200" dirty="0"/>
              <a:t>do </a:t>
            </a:r>
            <a:r>
              <a:rPr lang="en-US" sz="2200" dirty="0">
                <a:solidFill>
                  <a:srgbClr val="FF8901"/>
                </a:solidFill>
              </a:rPr>
              <a:t>casuals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197A6"/>
                </a:solidFill>
              </a:rPr>
              <a:t>members </a:t>
            </a:r>
            <a:r>
              <a:rPr lang="en-US" sz="2200" dirty="0"/>
              <a:t>use </a:t>
            </a:r>
            <a:r>
              <a:rPr lang="en-US" sz="2200" dirty="0" err="1"/>
              <a:t>Cyclistic</a:t>
            </a:r>
            <a:r>
              <a:rPr lang="en-US" sz="22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27408-AC0E-8906-C223-577A99BC64E2}"/>
              </a:ext>
            </a:extLst>
          </p:cNvPr>
          <p:cNvSpPr txBox="1"/>
          <p:nvPr/>
        </p:nvSpPr>
        <p:spPr>
          <a:xfrm>
            <a:off x="1133963" y="1999280"/>
            <a:ext cx="1965633" cy="4320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495300">
              <a:buNone/>
            </a:pPr>
            <a:r>
              <a:rPr lang="en-US" sz="2200" dirty="0"/>
              <a:t>Purpose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F89FAC-7519-1BAF-5E1F-A0B95F7F7D5F}"/>
              </a:ext>
            </a:extLst>
          </p:cNvPr>
          <p:cNvSpPr>
            <a:spLocks noChangeAspect="1"/>
          </p:cNvSpPr>
          <p:nvPr/>
        </p:nvSpPr>
        <p:spPr>
          <a:xfrm>
            <a:off x="807204" y="1838858"/>
            <a:ext cx="766672" cy="7666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A63E43-1EE2-2D9E-9419-513169F5209C}"/>
              </a:ext>
            </a:extLst>
          </p:cNvPr>
          <p:cNvSpPr>
            <a:spLocks noChangeAspect="1"/>
          </p:cNvSpPr>
          <p:nvPr/>
        </p:nvSpPr>
        <p:spPr>
          <a:xfrm>
            <a:off x="1567788" y="2665644"/>
            <a:ext cx="766672" cy="7666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7A017-6574-FA41-1EC3-07894D99F16D}"/>
              </a:ext>
            </a:extLst>
          </p:cNvPr>
          <p:cNvSpPr txBox="1"/>
          <p:nvPr/>
        </p:nvSpPr>
        <p:spPr>
          <a:xfrm>
            <a:off x="2686177" y="3689289"/>
            <a:ext cx="5970970" cy="4320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495300"/>
            <a:r>
              <a:rPr lang="en-US" sz="2200" b="1" dirty="0"/>
              <a:t>Where </a:t>
            </a:r>
            <a:r>
              <a:rPr lang="en-US" sz="2200" dirty="0"/>
              <a:t>do </a:t>
            </a:r>
            <a:r>
              <a:rPr lang="en-US" sz="2200" dirty="0">
                <a:solidFill>
                  <a:srgbClr val="FF8901"/>
                </a:solidFill>
              </a:rPr>
              <a:t>casuals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197A6"/>
                </a:solidFill>
              </a:rPr>
              <a:t>members </a:t>
            </a:r>
            <a:r>
              <a:rPr lang="en-US" sz="2200" dirty="0"/>
              <a:t>use </a:t>
            </a:r>
            <a:r>
              <a:rPr lang="en-US" sz="2200" dirty="0" err="1"/>
              <a:t>Cyclistic</a:t>
            </a:r>
            <a:r>
              <a:rPr lang="en-US" sz="2200" dirty="0"/>
              <a:t>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7F524A-C9BF-3D07-781D-351C2AC598A2}"/>
              </a:ext>
            </a:extLst>
          </p:cNvPr>
          <p:cNvSpPr>
            <a:spLocks noChangeAspect="1"/>
          </p:cNvSpPr>
          <p:nvPr/>
        </p:nvSpPr>
        <p:spPr>
          <a:xfrm>
            <a:off x="2351794" y="3529620"/>
            <a:ext cx="766672" cy="7666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F07FDC-5CC2-4763-CF92-39C59A06A2BA}"/>
              </a:ext>
            </a:extLst>
          </p:cNvPr>
          <p:cNvSpPr txBox="1"/>
          <p:nvPr/>
        </p:nvSpPr>
        <p:spPr>
          <a:xfrm>
            <a:off x="4296019" y="5603145"/>
            <a:ext cx="5220304" cy="43200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495300"/>
            <a:r>
              <a:rPr lang="en-US" sz="2200" dirty="0"/>
              <a:t>Key findings and recommendations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7C79D-1D28-43D6-0828-DB0159E61439}"/>
              </a:ext>
            </a:extLst>
          </p:cNvPr>
          <p:cNvSpPr txBox="1"/>
          <p:nvPr/>
        </p:nvSpPr>
        <p:spPr>
          <a:xfrm>
            <a:off x="3445225" y="4650212"/>
            <a:ext cx="5669793" cy="4320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541338"/>
            <a:r>
              <a:rPr lang="en-US" sz="2200" b="1" dirty="0"/>
              <a:t>Why </a:t>
            </a:r>
            <a:r>
              <a:rPr lang="en-US" sz="2200" dirty="0"/>
              <a:t>do </a:t>
            </a:r>
            <a:r>
              <a:rPr lang="en-US" sz="2200" dirty="0">
                <a:solidFill>
                  <a:srgbClr val="FF8901"/>
                </a:solidFill>
              </a:rPr>
              <a:t>casuals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197A6"/>
                </a:solidFill>
              </a:rPr>
              <a:t>members </a:t>
            </a:r>
            <a:r>
              <a:rPr lang="en-US" sz="2200" dirty="0"/>
              <a:t>use </a:t>
            </a:r>
            <a:r>
              <a:rPr lang="en-US" sz="2200" dirty="0" err="1"/>
              <a:t>Cyclistic</a:t>
            </a:r>
            <a:r>
              <a:rPr lang="en-US" sz="2200" dirty="0"/>
              <a:t>?</a:t>
            </a:r>
            <a:endParaRPr lang="en-US" sz="2200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0A375C-8E28-C0AB-05C0-DFFFAF2F5ABA}"/>
              </a:ext>
            </a:extLst>
          </p:cNvPr>
          <p:cNvSpPr>
            <a:spLocks noChangeAspect="1"/>
          </p:cNvSpPr>
          <p:nvPr/>
        </p:nvSpPr>
        <p:spPr>
          <a:xfrm>
            <a:off x="3118466" y="4489790"/>
            <a:ext cx="766672" cy="7666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06E26C9-10A8-6CD3-B50E-20A8074BAD45}"/>
              </a:ext>
            </a:extLst>
          </p:cNvPr>
          <p:cNvSpPr>
            <a:spLocks noChangeAspect="1"/>
          </p:cNvSpPr>
          <p:nvPr/>
        </p:nvSpPr>
        <p:spPr>
          <a:xfrm>
            <a:off x="3900637" y="5466264"/>
            <a:ext cx="766672" cy="7666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B7B3A4A2-958D-EC8C-3F9A-0D8BAF9AB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9100" y="3516256"/>
            <a:ext cx="700412" cy="700412"/>
          </a:xfrm>
          <a:prstGeom prst="rect">
            <a:avLst/>
          </a:prstGeom>
        </p:spPr>
      </p:pic>
      <p:pic>
        <p:nvPicPr>
          <p:cNvPr id="34" name="Graphic 33" descr="Key with solid fill">
            <a:extLst>
              <a:ext uri="{FF2B5EF4-FFF2-40B4-BE49-F238E27FC236}">
                <a16:creationId xmlns:a16="http://schemas.microsoft.com/office/drawing/2014/main" id="{6B6753AF-9662-9578-C241-3A962F4CC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1019" y="5466261"/>
            <a:ext cx="766674" cy="766674"/>
          </a:xfrm>
          <a:prstGeom prst="rect">
            <a:avLst/>
          </a:prstGeom>
        </p:spPr>
      </p:pic>
      <p:pic>
        <p:nvPicPr>
          <p:cNvPr id="36" name="Graphic 35" descr="Magnifying glass with solid fill">
            <a:extLst>
              <a:ext uri="{FF2B5EF4-FFF2-40B4-BE49-F238E27FC236}">
                <a16:creationId xmlns:a16="http://schemas.microsoft.com/office/drawing/2014/main" id="{B4180012-7AE1-4431-ADD3-4D4411568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20611" y="4474106"/>
            <a:ext cx="732145" cy="732145"/>
          </a:xfrm>
          <a:prstGeom prst="rect">
            <a:avLst/>
          </a:prstGeom>
        </p:spPr>
      </p:pic>
      <p:pic>
        <p:nvPicPr>
          <p:cNvPr id="11" name="Graphic 10" descr="Daily calendar with solid fill">
            <a:extLst>
              <a:ext uri="{FF2B5EF4-FFF2-40B4-BE49-F238E27FC236}">
                <a16:creationId xmlns:a16="http://schemas.microsoft.com/office/drawing/2014/main" id="{7390C9F8-CCD6-164B-3C2E-CE1C2AF858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64336" y="2625916"/>
            <a:ext cx="766672" cy="766672"/>
          </a:xfrm>
          <a:prstGeom prst="rect">
            <a:avLst/>
          </a:prstGeom>
        </p:spPr>
      </p:pic>
      <p:pic>
        <p:nvPicPr>
          <p:cNvPr id="38" name="Graphic 37" descr="Bullseye with solid fill">
            <a:extLst>
              <a:ext uri="{FF2B5EF4-FFF2-40B4-BE49-F238E27FC236}">
                <a16:creationId xmlns:a16="http://schemas.microsoft.com/office/drawing/2014/main" id="{7623EFCC-7141-3A9C-0AD5-5E30B05BF9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9872" y="1818472"/>
            <a:ext cx="766672" cy="7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6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40530C-9ABC-1356-2153-9603FA9E60B3}"/>
              </a:ext>
            </a:extLst>
          </p:cNvPr>
          <p:cNvSpPr/>
          <p:nvPr/>
        </p:nvSpPr>
        <p:spPr>
          <a:xfrm>
            <a:off x="790412" y="2071174"/>
            <a:ext cx="4775364" cy="3368731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Background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Who are our customers?</a:t>
            </a:r>
          </a:p>
          <a:p>
            <a:r>
              <a:rPr lang="en-US" dirty="0">
                <a:solidFill>
                  <a:srgbClr val="FF8901"/>
                </a:solidFill>
              </a:rPr>
              <a:t>Casuals</a:t>
            </a:r>
            <a:r>
              <a:rPr lang="en-US" dirty="0">
                <a:solidFill>
                  <a:schemeClr val="tx1"/>
                </a:solidFill>
              </a:rPr>
              <a:t> buy single-ride or full-day passes.</a:t>
            </a:r>
          </a:p>
          <a:p>
            <a:r>
              <a:rPr lang="en-US" dirty="0">
                <a:solidFill>
                  <a:srgbClr val="0197A6"/>
                </a:solidFill>
              </a:rPr>
              <a:t>Members</a:t>
            </a:r>
            <a:r>
              <a:rPr lang="en-US" dirty="0">
                <a:solidFill>
                  <a:schemeClr val="tx1"/>
                </a:solidFill>
              </a:rPr>
              <a:t> pay $119 for a yearly subscription.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Aim</a:t>
            </a:r>
          </a:p>
          <a:p>
            <a:r>
              <a:rPr lang="en-US" dirty="0">
                <a:solidFill>
                  <a:schemeClr val="tx1"/>
                </a:solidFill>
              </a:rPr>
              <a:t>Convert </a:t>
            </a:r>
            <a:r>
              <a:rPr lang="en-US" dirty="0">
                <a:solidFill>
                  <a:srgbClr val="FF8901"/>
                </a:solidFill>
              </a:rPr>
              <a:t>casuals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>
                <a:solidFill>
                  <a:srgbClr val="0197A6"/>
                </a:solidFill>
              </a:rPr>
              <a:t>members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Why?</a:t>
            </a:r>
          </a:p>
          <a:p>
            <a:r>
              <a:rPr lang="en-US" dirty="0">
                <a:solidFill>
                  <a:srgbClr val="0197A6"/>
                </a:solidFill>
              </a:rPr>
              <a:t>Members</a:t>
            </a:r>
            <a:r>
              <a:rPr lang="en-US" dirty="0">
                <a:solidFill>
                  <a:schemeClr val="tx1"/>
                </a:solidFill>
              </a:rPr>
              <a:t> are our most </a:t>
            </a:r>
            <a:r>
              <a:rPr lang="en-US" b="1" dirty="0">
                <a:solidFill>
                  <a:schemeClr val="tx1"/>
                </a:solidFill>
              </a:rPr>
              <a:t>profitable</a:t>
            </a:r>
            <a:r>
              <a:rPr lang="en-US" dirty="0">
                <a:solidFill>
                  <a:schemeClr val="tx1"/>
                </a:solidFill>
              </a:rPr>
              <a:t> customers.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F92C1-783C-FDB2-C544-098AB5E5E469}"/>
              </a:ext>
            </a:extLst>
          </p:cNvPr>
          <p:cNvSpPr/>
          <p:nvPr/>
        </p:nvSpPr>
        <p:spPr>
          <a:xfrm>
            <a:off x="6389531" y="2071174"/>
            <a:ext cx="4106324" cy="3926667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8901"/>
                </a:solidFill>
              </a:rPr>
              <a:t>Casuals </a:t>
            </a:r>
            <a:r>
              <a:rPr lang="en-US" sz="2200" b="1" dirty="0">
                <a:solidFill>
                  <a:sysClr val="windowText" lastClr="000000"/>
                </a:solidFill>
              </a:rPr>
              <a:t>and</a:t>
            </a:r>
            <a:r>
              <a:rPr lang="en-US" sz="2200" b="1" dirty="0">
                <a:solidFill>
                  <a:srgbClr val="0197A6"/>
                </a:solidFill>
              </a:rPr>
              <a:t> members</a:t>
            </a:r>
            <a:r>
              <a:rPr lang="en-US" sz="2200" b="1" dirty="0">
                <a:solidFill>
                  <a:sysClr val="windowText" lastClr="000000"/>
                </a:solidFill>
              </a:rPr>
              <a:t> in numbers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Total bike rides</a:t>
            </a:r>
          </a:p>
          <a:p>
            <a:pPr algn="ctr"/>
            <a:r>
              <a:rPr lang="en-DE" dirty="0">
                <a:solidFill>
                  <a:srgbClr val="FF8901"/>
                </a:solidFill>
              </a:rPr>
              <a:t>2,199,527 </a:t>
            </a:r>
            <a:r>
              <a:rPr lang="en-DE" dirty="0">
                <a:solidFill>
                  <a:sysClr val="windowText" lastClr="000000"/>
                </a:solidFill>
              </a:rPr>
              <a:t>vs</a:t>
            </a:r>
            <a:r>
              <a:rPr lang="en-DE" dirty="0">
                <a:solidFill>
                  <a:srgbClr val="0197A6"/>
                </a:solidFill>
              </a:rPr>
              <a:t> 3,116,655</a:t>
            </a:r>
            <a:endParaRPr lang="en-DE" dirty="0">
              <a:solidFill>
                <a:srgbClr val="FF8901"/>
              </a:solidFill>
            </a:endParaRPr>
          </a:p>
          <a:p>
            <a:pPr algn="ctr"/>
            <a:endParaRPr lang="en-DE" dirty="0">
              <a:solidFill>
                <a:srgbClr val="FF8901"/>
              </a:solidFill>
            </a:endParaRP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Average ride duration</a:t>
            </a:r>
          </a:p>
          <a:p>
            <a:pPr algn="ctr"/>
            <a:r>
              <a:rPr lang="en-DE" dirty="0">
                <a:solidFill>
                  <a:srgbClr val="FF8901"/>
                </a:solidFill>
              </a:rPr>
              <a:t>22.4 </a:t>
            </a:r>
            <a:r>
              <a:rPr lang="en-DE" dirty="0">
                <a:solidFill>
                  <a:sysClr val="windowText" lastClr="000000"/>
                </a:solidFill>
              </a:rPr>
              <a:t>vs</a:t>
            </a:r>
            <a:r>
              <a:rPr lang="en-DE" dirty="0">
                <a:solidFill>
                  <a:srgbClr val="0197A6"/>
                </a:solidFill>
              </a:rPr>
              <a:t> 12.9</a:t>
            </a:r>
            <a:r>
              <a:rPr lang="en-DE" dirty="0"/>
              <a:t> </a:t>
            </a:r>
            <a:r>
              <a:rPr lang="en-DE" dirty="0">
                <a:solidFill>
                  <a:sysClr val="windowText" lastClr="000000"/>
                </a:solidFill>
              </a:rPr>
              <a:t>min</a:t>
            </a:r>
          </a:p>
          <a:p>
            <a:pPr algn="ctr"/>
            <a:endParaRPr lang="en-DE" dirty="0">
              <a:solidFill>
                <a:sysClr val="windowText" lastClr="000000"/>
              </a:solidFill>
            </a:endParaRP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Rides longer than 45 min</a:t>
            </a:r>
          </a:p>
          <a:p>
            <a:pPr algn="ctr"/>
            <a:r>
              <a:rPr lang="en-DE" dirty="0">
                <a:solidFill>
                  <a:srgbClr val="FF8901"/>
                </a:solidFill>
              </a:rPr>
              <a:t>10.7% </a:t>
            </a:r>
            <a:r>
              <a:rPr lang="en-DE" dirty="0">
                <a:solidFill>
                  <a:sysClr val="windowText" lastClr="000000"/>
                </a:solidFill>
              </a:rPr>
              <a:t>vs</a:t>
            </a:r>
            <a:r>
              <a:rPr lang="en-DE" dirty="0">
                <a:solidFill>
                  <a:srgbClr val="0197A6"/>
                </a:solidFill>
              </a:rPr>
              <a:t> 1.7%</a:t>
            </a:r>
            <a:endParaRPr lang="en-DE" dirty="0">
              <a:solidFill>
                <a:srgbClr val="FF8901"/>
              </a:solidFill>
            </a:endParaRPr>
          </a:p>
          <a:p>
            <a:pPr algn="ctr"/>
            <a:endParaRPr lang="en-DE" dirty="0">
              <a:solidFill>
                <a:srgbClr val="FF8901"/>
              </a:solidFill>
            </a:endParaRP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Electric bike rides</a:t>
            </a:r>
          </a:p>
          <a:p>
            <a:pPr algn="ctr"/>
            <a:r>
              <a:rPr lang="en-DE" dirty="0">
                <a:solidFill>
                  <a:srgbClr val="FF8901"/>
                </a:solidFill>
              </a:rPr>
              <a:t>43.8% </a:t>
            </a:r>
            <a:r>
              <a:rPr lang="en-DE" dirty="0">
                <a:solidFill>
                  <a:sysClr val="windowText" lastClr="000000"/>
                </a:solidFill>
              </a:rPr>
              <a:t>vs</a:t>
            </a:r>
            <a:r>
              <a:rPr lang="en-DE" dirty="0">
                <a:solidFill>
                  <a:srgbClr val="0197A6"/>
                </a:solidFill>
              </a:rPr>
              <a:t> 37.1%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FE41F4F-E0BC-E353-5A06-06475202594D}"/>
              </a:ext>
            </a:extLst>
          </p:cNvPr>
          <p:cNvSpPr/>
          <p:nvPr/>
        </p:nvSpPr>
        <p:spPr>
          <a:xfrm>
            <a:off x="6626225" y="1839268"/>
            <a:ext cx="4106324" cy="44486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5FF51-DA3B-502B-021C-6E7918DA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</a:t>
            </a:r>
            <a:br>
              <a:rPr lang="en-US" dirty="0"/>
            </a:br>
            <a:r>
              <a:rPr lang="en-US" sz="3300" dirty="0"/>
              <a:t>Who are </a:t>
            </a:r>
            <a:r>
              <a:rPr lang="en-US" sz="3300" dirty="0">
                <a:solidFill>
                  <a:srgbClr val="FF8901"/>
                </a:solidFill>
              </a:rPr>
              <a:t>casuals</a:t>
            </a:r>
            <a:r>
              <a:rPr lang="en-US" sz="3300" dirty="0"/>
              <a:t> and</a:t>
            </a:r>
            <a:r>
              <a:rPr lang="en-US" sz="3300" dirty="0">
                <a:solidFill>
                  <a:srgbClr val="0197A6"/>
                </a:solidFill>
              </a:rPr>
              <a:t> members </a:t>
            </a:r>
            <a:r>
              <a:rPr lang="en-US" sz="3300" dirty="0"/>
              <a:t>and what is our aim?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F1E477-DFFE-9946-4251-195003523A2F}"/>
              </a:ext>
            </a:extLst>
          </p:cNvPr>
          <p:cNvCxnSpPr>
            <a:cxnSpLocks/>
          </p:cNvCxnSpPr>
          <p:nvPr/>
        </p:nvCxnSpPr>
        <p:spPr>
          <a:xfrm>
            <a:off x="853698" y="2658394"/>
            <a:ext cx="4122549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0AADAC-DBBB-05AB-9AEA-3003317E7E30}"/>
              </a:ext>
            </a:extLst>
          </p:cNvPr>
          <p:cNvCxnSpPr>
            <a:cxnSpLocks/>
          </p:cNvCxnSpPr>
          <p:nvPr/>
        </p:nvCxnSpPr>
        <p:spPr>
          <a:xfrm>
            <a:off x="6586785" y="2658394"/>
            <a:ext cx="3711815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66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2E02AC-DA7A-004F-F576-AD51C030EB80}"/>
              </a:ext>
            </a:extLst>
          </p:cNvPr>
          <p:cNvSpPr txBox="1"/>
          <p:nvPr/>
        </p:nvSpPr>
        <p:spPr>
          <a:xfrm>
            <a:off x="2015565" y="2767281"/>
            <a:ext cx="81608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Section 1</a:t>
            </a:r>
          </a:p>
          <a:p>
            <a:pPr algn="ctr"/>
            <a:r>
              <a:rPr lang="en-US" sz="3600" b="1" i="1" dirty="0"/>
              <a:t>When</a:t>
            </a:r>
            <a:r>
              <a:rPr lang="en-US" sz="3600" i="1" dirty="0"/>
              <a:t> do </a:t>
            </a:r>
            <a:r>
              <a:rPr lang="en-US" sz="3600" i="1" dirty="0">
                <a:solidFill>
                  <a:srgbClr val="FF8901"/>
                </a:solidFill>
              </a:rPr>
              <a:t>casuals </a:t>
            </a:r>
            <a:r>
              <a:rPr lang="en-US" sz="3600" i="1" dirty="0"/>
              <a:t>and </a:t>
            </a:r>
            <a:r>
              <a:rPr lang="en-US" sz="3600" i="1" dirty="0">
                <a:solidFill>
                  <a:srgbClr val="0197A6"/>
                </a:solidFill>
              </a:rPr>
              <a:t>members </a:t>
            </a:r>
            <a:r>
              <a:rPr lang="en-US" sz="3600" i="1" dirty="0"/>
              <a:t>rent bikes?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27DE9EF-0AF3-7B3A-435D-6DBD8D407976}"/>
              </a:ext>
            </a:extLst>
          </p:cNvPr>
          <p:cNvCxnSpPr>
            <a:cxnSpLocks/>
          </p:cNvCxnSpPr>
          <p:nvPr/>
        </p:nvCxnSpPr>
        <p:spPr>
          <a:xfrm>
            <a:off x="1855470" y="3509963"/>
            <a:ext cx="8481060" cy="0"/>
          </a:xfrm>
          <a:prstGeom prst="line">
            <a:avLst/>
          </a:prstGeom>
          <a:ln w="12700" cap="rnd">
            <a:solidFill>
              <a:srgbClr val="0197A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88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do </a:t>
            </a:r>
            <a:r>
              <a:rPr lang="en-US" dirty="0">
                <a:solidFill>
                  <a:srgbClr val="FF8901"/>
                </a:solidFill>
              </a:rPr>
              <a:t>casuals </a:t>
            </a:r>
            <a:r>
              <a:rPr lang="en-US" dirty="0"/>
              <a:t>and </a:t>
            </a:r>
            <a:r>
              <a:rPr lang="en-US" dirty="0">
                <a:solidFill>
                  <a:srgbClr val="0197A6"/>
                </a:solidFill>
              </a:rPr>
              <a:t>members </a:t>
            </a:r>
            <a:r>
              <a:rPr lang="en-US" dirty="0"/>
              <a:t>rent bikes?</a:t>
            </a:r>
            <a:br>
              <a:rPr lang="en-US" dirty="0"/>
            </a:br>
            <a:r>
              <a:rPr lang="en-US" sz="3000" dirty="0"/>
              <a:t>Daily fluctuations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C43DAF-4145-8C2D-8EE5-1661CCDD9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456333"/>
              </p:ext>
            </p:extLst>
          </p:nvPr>
        </p:nvGraphicFramePr>
        <p:xfrm>
          <a:off x="6063814" y="2637818"/>
          <a:ext cx="3518033" cy="284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7C7AD75-F4D8-47F6-C353-0C62BC0E5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344609"/>
              </p:ext>
            </p:extLst>
          </p:nvPr>
        </p:nvGraphicFramePr>
        <p:xfrm>
          <a:off x="1862667" y="2637818"/>
          <a:ext cx="3684207" cy="284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6388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do </a:t>
            </a:r>
            <a:r>
              <a:rPr lang="en-US" dirty="0">
                <a:solidFill>
                  <a:srgbClr val="FF8901"/>
                </a:solidFill>
              </a:rPr>
              <a:t>casuals </a:t>
            </a:r>
            <a:r>
              <a:rPr lang="en-US" dirty="0"/>
              <a:t>and </a:t>
            </a:r>
            <a:r>
              <a:rPr lang="en-US" dirty="0">
                <a:solidFill>
                  <a:srgbClr val="0197A6"/>
                </a:solidFill>
              </a:rPr>
              <a:t>members </a:t>
            </a:r>
            <a:r>
              <a:rPr lang="en-US" dirty="0"/>
              <a:t>rent bikes?</a:t>
            </a:r>
            <a:br>
              <a:rPr lang="en-US" dirty="0"/>
            </a:br>
            <a:r>
              <a:rPr lang="en-US" sz="3000" dirty="0"/>
              <a:t>Daily fluctuations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C43DAF-4145-8C2D-8EE5-1661CCDD91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63814" y="2637818"/>
          <a:ext cx="3518033" cy="284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7C7AD75-F4D8-47F6-C353-0C62BC0E546C}"/>
              </a:ext>
            </a:extLst>
          </p:cNvPr>
          <p:cNvGraphicFramePr>
            <a:graphicFrameLocks/>
          </p:cNvGraphicFramePr>
          <p:nvPr/>
        </p:nvGraphicFramePr>
        <p:xfrm>
          <a:off x="1862667" y="2637818"/>
          <a:ext cx="3684207" cy="284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443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6C76-A821-30BB-8503-DAE49415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</a:t>
            </a:r>
            <a:r>
              <a:rPr lang="en-US" dirty="0"/>
              <a:t> do </a:t>
            </a:r>
            <a:r>
              <a:rPr lang="en-US" dirty="0">
                <a:solidFill>
                  <a:srgbClr val="FF8901"/>
                </a:solidFill>
              </a:rPr>
              <a:t>casuals </a:t>
            </a:r>
            <a:r>
              <a:rPr lang="en-US" dirty="0"/>
              <a:t>and </a:t>
            </a:r>
            <a:r>
              <a:rPr lang="en-US" dirty="0">
                <a:solidFill>
                  <a:srgbClr val="0197A6"/>
                </a:solidFill>
              </a:rPr>
              <a:t>members </a:t>
            </a:r>
            <a:r>
              <a:rPr lang="en-US" dirty="0"/>
              <a:t>rent bikes?</a:t>
            </a:r>
            <a:br>
              <a:rPr lang="en-US" dirty="0"/>
            </a:br>
            <a:r>
              <a:rPr lang="en-US" sz="3000" dirty="0"/>
              <a:t>Daily fluctuations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C43DAF-4145-8C2D-8EE5-1661CCDD91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63814" y="2637818"/>
          <a:ext cx="3518033" cy="284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7C7AD75-F4D8-47F6-C353-0C62BC0E546C}"/>
              </a:ext>
            </a:extLst>
          </p:cNvPr>
          <p:cNvGraphicFramePr>
            <a:graphicFrameLocks/>
          </p:cNvGraphicFramePr>
          <p:nvPr/>
        </p:nvGraphicFramePr>
        <p:xfrm>
          <a:off x="1862667" y="2637818"/>
          <a:ext cx="3684207" cy="2848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7AD127-A5BF-716D-6DDF-49B68DC0BD25}"/>
              </a:ext>
            </a:extLst>
          </p:cNvPr>
          <p:cNvSpPr txBox="1"/>
          <p:nvPr/>
        </p:nvSpPr>
        <p:spPr>
          <a:xfrm>
            <a:off x="1443412" y="5796037"/>
            <a:ext cx="93051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30% of customers use </a:t>
            </a:r>
            <a:r>
              <a:rPr lang="en-US" sz="2200" dirty="0" err="1"/>
              <a:t>Cyclistic</a:t>
            </a:r>
            <a:r>
              <a:rPr lang="en-US" sz="2200" dirty="0"/>
              <a:t> to </a:t>
            </a:r>
            <a:r>
              <a:rPr lang="en-US" sz="2200" b="1" dirty="0"/>
              <a:t>commute</a:t>
            </a:r>
            <a:r>
              <a:rPr lang="en-US" sz="2200" dirty="0"/>
              <a:t> to work. Are they mostly </a:t>
            </a:r>
            <a:r>
              <a:rPr lang="en-US" sz="2200" dirty="0">
                <a:solidFill>
                  <a:srgbClr val="0197A6"/>
                </a:solidFill>
              </a:rPr>
              <a:t>members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2941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1651</Words>
  <Application>Microsoft Macintosh PowerPoint</Application>
  <PresentationFormat>Widescreen</PresentationFormat>
  <Paragraphs>256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Cyclistic Customer Analysis</vt:lpstr>
      <vt:lpstr>Purpose  How can we increase profit by converting casuals to members?</vt:lpstr>
      <vt:lpstr>Key findings</vt:lpstr>
      <vt:lpstr>Agenda</vt:lpstr>
      <vt:lpstr>Purpose Who are casuals and members and what is our aim?</vt:lpstr>
      <vt:lpstr>PowerPoint Presentation</vt:lpstr>
      <vt:lpstr>When do casuals and members rent bikes? Daily fluctuations</vt:lpstr>
      <vt:lpstr>When do casuals and members rent bikes? Daily fluctuations</vt:lpstr>
      <vt:lpstr>When do casuals and members rent bikes? Daily fluctuations</vt:lpstr>
      <vt:lpstr>When do casuals and members rent bikes? Hourly fluctuations</vt:lpstr>
      <vt:lpstr>When do casuals and members rent bikes? Hourly fluctuations</vt:lpstr>
      <vt:lpstr>When do casuals and members rent bikes? Hourly fluctuations</vt:lpstr>
      <vt:lpstr>When do casuals and members rent bikes? Monthly fluctuations</vt:lpstr>
      <vt:lpstr>When do casuals and members rent bikes? Monthly fluctuations</vt:lpstr>
      <vt:lpstr>When do casuals and members rent bikes? Monthly fluctuations</vt:lpstr>
      <vt:lpstr>PowerPoint Presentation</vt:lpstr>
      <vt:lpstr>PowerPoint Presentation</vt:lpstr>
      <vt:lpstr>Where do casuals and members rent bikes? Top 10 most popular stations by group</vt:lpstr>
      <vt:lpstr>PowerPoint Presentation</vt:lpstr>
      <vt:lpstr>PowerPoint Presentation</vt:lpstr>
      <vt:lpstr>Why do casuals and members rent bikes? Not all stations are the same, not all casuals are the same</vt:lpstr>
      <vt:lpstr>Why do casuals and members rent bikes? Three reasons to use Cyclistic</vt:lpstr>
      <vt:lpstr>PowerPoint Presentation</vt:lpstr>
      <vt:lpstr>PowerPoint Presentation</vt:lpstr>
      <vt:lpstr>Key findings</vt:lpstr>
      <vt:lpstr>PowerPoint Presentation</vt:lpstr>
      <vt:lpstr>Recommendation 1 Market to local casuals that use Cyclistic after work and on weekends to visit parks or the coast. </vt:lpstr>
      <vt:lpstr>Recommendation 2 Launch a campaign in May, when activity starts increasing.</vt:lpstr>
      <vt:lpstr>Recommendation 3 Improve future decision making by collecting better quality data.</vt:lpstr>
      <vt:lpstr>PowerPoint Presentation</vt:lpstr>
      <vt:lpstr>Thank you for your attention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Customer Analysis</dc:title>
  <dc:creator>Alexander Greif</dc:creator>
  <cp:lastModifiedBy>Alexander Greif</cp:lastModifiedBy>
  <cp:revision>36</cp:revision>
  <dcterms:created xsi:type="dcterms:W3CDTF">2022-09-13T12:58:50Z</dcterms:created>
  <dcterms:modified xsi:type="dcterms:W3CDTF">2022-09-15T20:49:13Z</dcterms:modified>
</cp:coreProperties>
</file>