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70" r:id="rId2"/>
    <p:sldId id="276" r:id="rId3"/>
    <p:sldId id="277" r:id="rId4"/>
    <p:sldId id="281" r:id="rId5"/>
    <p:sldId id="259" r:id="rId6"/>
    <p:sldId id="282" r:id="rId7"/>
    <p:sldId id="283" r:id="rId8"/>
    <p:sldId id="268" r:id="rId9"/>
    <p:sldId id="269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F02F801-EEFA-478C-8FF9-71F45CB81A47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AE4A5BC-1F91-47AA-9FDA-8F0D8C1F5F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49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DAE3F-99D4-435D-8BF9-BF5BAB026CCC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5E982-3551-4CC4-8274-91CF410F78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7E66D-C7E8-473B-9BDE-454F3F7415A3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3E31-0B74-4ADA-AF11-79643CD44C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D854A-E620-4905-88AD-0444C88C5640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1D51F-A073-46E4-B889-57B32C70D1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B2768-40A0-4342-BDDE-7A8568B269D7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5E36B-870C-4A9E-9449-9263AE73EF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496E6-2E2F-4746-8FDA-15ACA607758A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05E09-FBE3-4DF5-87E5-C9AE533CAF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6E88D-34A7-4136-ADD8-D0726DA9205D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C4F2D-1603-483E-A66E-97A39234E9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4F736-0645-433B-A274-D9F807DF565D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107D6-E131-4E39-8FC4-A4BB1BF2F6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38D6C-DD4D-45C8-9B3F-C8AC6F5C08EF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D6B5C-BF3F-4857-AAA9-0DFF2B5A53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AC2E-FA8F-4C96-BCC2-6493B4A8C7C9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8A091-A917-4138-A0CB-86177CA72F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E6F5D-DE15-4F5C-BD99-709099FDB39C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DA2B-354F-4C99-B93E-39A044BE87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06854-9B56-4ADA-A07C-E6627B94AE28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AA054-6650-44C3-8353-8C135F92A2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A8D642-C15A-4B25-87C9-5D4C8F253C5F}" type="datetimeFigureOut">
              <a:rPr lang="ru-RU"/>
              <a:pPr>
                <a:defRPr/>
              </a:pPr>
              <a:t>22.04.2015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D78D1D-212D-4F50-B0F0-773BCB9A26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19" r:id="rId4"/>
    <p:sldLayoutId id="2147483723" r:id="rId5"/>
    <p:sldLayoutId id="2147483718" r:id="rId6"/>
    <p:sldLayoutId id="2147483724" r:id="rId7"/>
    <p:sldLayoutId id="2147483725" r:id="rId8"/>
    <p:sldLayoutId id="2147483726" r:id="rId9"/>
    <p:sldLayoutId id="2147483717" r:id="rId10"/>
    <p:sldLayoutId id="214748372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9"/>
          <p:cNvSpPr>
            <a:spLocks noGrp="1"/>
          </p:cNvSpPr>
          <p:nvPr>
            <p:ph type="body" idx="1"/>
          </p:nvPr>
        </p:nvSpPr>
        <p:spPr>
          <a:xfrm>
            <a:off x="381000" y="188912"/>
            <a:ext cx="8458200" cy="194394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ru-RU" dirty="0"/>
              <a:t>ХАРЬКОВСКИЙ НАЦИОНАЛЬНЫЙ УНИВЕРСИТЕТ </a:t>
            </a:r>
            <a:r>
              <a:rPr lang="ru-RU" dirty="0" smtClean="0"/>
              <a:t>РАДИОЭЛЕКТРОНИКИ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факультет Электронной </a:t>
            </a:r>
            <a:r>
              <a:rPr lang="ru-RU" dirty="0" smtClean="0"/>
              <a:t>техники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ru-RU" dirty="0"/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ru-RU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ru-RU" dirty="0"/>
              <a:t>Кафедра Биомедицинской </a:t>
            </a:r>
            <a:r>
              <a:rPr lang="ru-RU" dirty="0" smtClean="0"/>
              <a:t>Инженерии</a:t>
            </a:r>
            <a:endParaRPr lang="uk-UA" dirty="0"/>
          </a:p>
        </p:txBody>
      </p:sp>
      <p:sp>
        <p:nvSpPr>
          <p:cNvPr id="14339" name="Прямоугольник 1"/>
          <p:cNvSpPr>
            <a:spLocks noChangeArrowheads="1"/>
          </p:cNvSpPr>
          <p:nvPr/>
        </p:nvSpPr>
        <p:spPr bwMode="auto">
          <a:xfrm>
            <a:off x="539750" y="4652963"/>
            <a:ext cx="8280400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dirty="0" smtClean="0">
                <a:latin typeface="Franklin Gothic Book"/>
              </a:rPr>
              <a:t>Руководители </a:t>
            </a:r>
            <a:r>
              <a:rPr lang="ru-RU" dirty="0">
                <a:latin typeface="Franklin Gothic Book"/>
              </a:rPr>
              <a:t>проекта:</a:t>
            </a:r>
          </a:p>
          <a:p>
            <a:pPr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dirty="0">
                <a:latin typeface="Franklin Gothic Book"/>
              </a:rPr>
              <a:t>доцент </a:t>
            </a:r>
            <a:r>
              <a:rPr lang="ru-RU" dirty="0" err="1">
                <a:latin typeface="Franklin Gothic Book"/>
              </a:rPr>
              <a:t>Жемчужкина</a:t>
            </a:r>
            <a:r>
              <a:rPr lang="ru-RU" dirty="0">
                <a:latin typeface="Franklin Gothic Book"/>
              </a:rPr>
              <a:t> Татьяна Владимировна</a:t>
            </a:r>
          </a:p>
          <a:p>
            <a:pPr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dirty="0">
                <a:latin typeface="Franklin Gothic Book"/>
              </a:rPr>
              <a:t>доцент </a:t>
            </a:r>
            <a:r>
              <a:rPr lang="ru-RU" dirty="0" smtClean="0">
                <a:latin typeface="Franklin Gothic Book"/>
              </a:rPr>
              <a:t>Носова Татьяна Витальевна</a:t>
            </a:r>
            <a:endParaRPr lang="ru-RU" dirty="0">
              <a:latin typeface="Franklin Gothic Book"/>
            </a:endParaRPr>
          </a:p>
          <a:p>
            <a:pPr algn="r">
              <a:spcBef>
                <a:spcPct val="20000"/>
              </a:spcBef>
              <a:buClr>
                <a:srgbClr val="6EA0B0"/>
              </a:buClr>
              <a:buSzPct val="70000"/>
            </a:pPr>
            <a:endParaRPr lang="ru-RU" dirty="0">
              <a:latin typeface="Franklin Gothic Book"/>
            </a:endParaRPr>
          </a:p>
          <a:p>
            <a:pPr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dirty="0">
                <a:latin typeface="Franklin Gothic Book"/>
              </a:rPr>
              <a:t>Студент группы </a:t>
            </a:r>
            <a:r>
              <a:rPr lang="ru-RU" dirty="0" smtClean="0">
                <a:latin typeface="Franklin Gothic Book"/>
              </a:rPr>
              <a:t>БМИм-14-1 </a:t>
            </a:r>
            <a:r>
              <a:rPr lang="ru-RU" dirty="0">
                <a:latin typeface="Franklin Gothic Book"/>
              </a:rPr>
              <a:t>Губанов Александр Вячеславович</a:t>
            </a:r>
          </a:p>
        </p:txBody>
      </p:sp>
      <p:sp>
        <p:nvSpPr>
          <p:cNvPr id="7" name="Заголовок 3"/>
          <p:cNvSpPr>
            <a:spLocks noGrp="1"/>
          </p:cNvSpPr>
          <p:nvPr>
            <p:ph type="title"/>
          </p:nvPr>
        </p:nvSpPr>
        <p:spPr>
          <a:xfrm>
            <a:off x="296416" y="3140968"/>
            <a:ext cx="8596064" cy="79208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100" dirty="0" smtClean="0"/>
              <a:t>о Способах </a:t>
            </a:r>
            <a:r>
              <a:rPr lang="ru-RU" sz="2100" dirty="0"/>
              <a:t>РЕГИСТРАЦИИ БИОСИГНАЛОВ ДЛЯ ИНТЕРФЕЙСА ЧЕЛОВЕК-УСТРОЙСТВО</a:t>
            </a:r>
            <a:endParaRPr lang="ru-RU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683149"/>
          </a:xfrm>
        </p:spPr>
        <p:txBody>
          <a:bodyPr/>
          <a:lstStyle/>
          <a:p>
            <a:pPr>
              <a:buFontTx/>
              <a:buChar char="-"/>
            </a:pPr>
            <a:r>
              <a:rPr lang="ru-RU" sz="2400" dirty="0" smtClean="0"/>
              <a:t>В связи с появлением большого количества персональной техники на основе ЭВМ, появляется потребность в унифицированном способе управления.</a:t>
            </a:r>
          </a:p>
          <a:p>
            <a:pPr>
              <a:buFontTx/>
              <a:buChar char="-"/>
            </a:pPr>
            <a:r>
              <a:rPr lang="ru-RU" sz="2400" dirty="0" smtClean="0"/>
              <a:t>В связи с активным развитием технологий виртуальной реальности(ВР), есть проблема передачи движений человека в ВР.</a:t>
            </a:r>
          </a:p>
          <a:p>
            <a:pPr>
              <a:buFontTx/>
              <a:buChar char="-"/>
            </a:pPr>
            <a:r>
              <a:rPr lang="ru-RU" sz="2400" dirty="0" smtClean="0"/>
              <a:t>В связи с активным развитием беспилотных технологий, есть проблема простого, интуитивно понятного управления беспилотниками.</a:t>
            </a:r>
          </a:p>
          <a:p>
            <a:pPr>
              <a:buFontTx/>
              <a:buChar char="-"/>
            </a:pPr>
            <a:r>
              <a:rPr lang="ru-RU" sz="2400" dirty="0"/>
              <a:t>В связи с активным </a:t>
            </a:r>
            <a:r>
              <a:rPr lang="ru-RU" sz="2400" dirty="0" smtClean="0"/>
              <a:t>развитием протезирования, </a:t>
            </a:r>
            <a:r>
              <a:rPr lang="ru-RU" sz="2400" dirty="0"/>
              <a:t>есть проблема простого, интуитивно понятного </a:t>
            </a:r>
            <a:r>
              <a:rPr lang="ru-RU" sz="2400" dirty="0" smtClean="0"/>
              <a:t>управления протезами.</a:t>
            </a:r>
            <a:endParaRPr lang="ru-RU" sz="2400" dirty="0"/>
          </a:p>
          <a:p>
            <a:pPr>
              <a:buFontTx/>
              <a:buChar char="-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648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разработки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Интерфейс человек-устройство может быть основан на обработке:</a:t>
            </a:r>
          </a:p>
          <a:p>
            <a:pPr>
              <a:buFontTx/>
              <a:buChar char="-"/>
            </a:pPr>
            <a:r>
              <a:rPr lang="ru-RU" dirty="0" smtClean="0"/>
              <a:t>визуальной информации</a:t>
            </a:r>
          </a:p>
          <a:p>
            <a:pPr>
              <a:buFontTx/>
              <a:buChar char="-"/>
            </a:pPr>
            <a:r>
              <a:rPr lang="ru-RU" dirty="0" smtClean="0"/>
              <a:t>информации о работе мышц</a:t>
            </a:r>
          </a:p>
          <a:p>
            <a:pPr>
              <a:buFontTx/>
              <a:buChar char="-"/>
            </a:pPr>
            <a:r>
              <a:rPr lang="ru-RU" dirty="0" smtClean="0"/>
              <a:t>информации </a:t>
            </a:r>
            <a:r>
              <a:rPr lang="ru-RU" dirty="0"/>
              <a:t>о пространственном </a:t>
            </a:r>
            <a:r>
              <a:rPr lang="ru-RU" dirty="0" smtClean="0"/>
              <a:t>положении</a:t>
            </a:r>
          </a:p>
          <a:p>
            <a:pPr marL="0" indent="0">
              <a:buNone/>
            </a:pPr>
            <a:r>
              <a:rPr lang="ru-RU" dirty="0" smtClean="0"/>
              <a:t>и их комбинациях.</a:t>
            </a:r>
          </a:p>
          <a:p>
            <a:pPr marL="0" indent="0">
              <a:buNone/>
            </a:pPr>
            <a:r>
              <a:rPr lang="ru-RU" dirty="0" smtClean="0"/>
              <a:t>При условии мобильности решения, обработка </a:t>
            </a:r>
            <a:r>
              <a:rPr lang="ru-RU" dirty="0"/>
              <a:t>в</a:t>
            </a:r>
            <a:r>
              <a:rPr lang="ru-RU" dirty="0" smtClean="0"/>
              <a:t>изуальной информации не применяется.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64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разработки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Единственно доступным мобильным решением является обработка о работе мышц.</a:t>
            </a:r>
          </a:p>
          <a:p>
            <a:pPr marL="0" indent="0">
              <a:buNone/>
            </a:pPr>
            <a:r>
              <a:rPr lang="ru-RU" dirty="0" smtClean="0"/>
              <a:t>На данный момент активно этой проблемой занимаются </a:t>
            </a:r>
            <a:r>
              <a:rPr lang="en-US" dirty="0" smtClean="0"/>
              <a:t>Microsoft</a:t>
            </a:r>
            <a:r>
              <a:rPr lang="ru-RU" dirty="0" smtClean="0"/>
              <a:t>, </a:t>
            </a:r>
            <a:r>
              <a:rPr lang="en-US" dirty="0" err="1" smtClean="0"/>
              <a:t>Thalmic</a:t>
            </a:r>
            <a:r>
              <a:rPr lang="en-US" dirty="0" smtClean="0"/>
              <a:t> Labs</a:t>
            </a:r>
            <a:r>
              <a:rPr lang="ru-RU" dirty="0" smtClean="0"/>
              <a:t>, а также независимые разработчики.</a:t>
            </a:r>
          </a:p>
          <a:p>
            <a:pPr marL="0" indent="0">
              <a:buNone/>
            </a:pPr>
            <a:r>
              <a:rPr lang="ru-RU" dirty="0" smtClean="0"/>
              <a:t>Разработка </a:t>
            </a:r>
            <a:r>
              <a:rPr lang="en-US" dirty="0" err="1" smtClean="0"/>
              <a:t>Thalmic</a:t>
            </a:r>
            <a:r>
              <a:rPr lang="en-US" dirty="0" smtClean="0"/>
              <a:t> Labs</a:t>
            </a:r>
            <a:r>
              <a:rPr lang="ru-RU" dirty="0" smtClean="0"/>
              <a:t> основывается на емкостной ЭМГ, все остальные разработки основаны на поверхностной ЭМГ.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94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107504" y="558204"/>
            <a:ext cx="9036496" cy="79208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 err="1"/>
              <a:t>Thalmic</a:t>
            </a:r>
            <a:r>
              <a:rPr lang="ru-RU" sz="2400" dirty="0"/>
              <a:t> </a:t>
            </a:r>
            <a:r>
              <a:rPr lang="ru-RU" sz="2400" dirty="0" err="1"/>
              <a:t>Labs</a:t>
            </a:r>
            <a:r>
              <a:rPr lang="ru-RU" sz="2400" dirty="0"/>
              <a:t> </a:t>
            </a:r>
            <a:r>
              <a:rPr lang="ru-RU" sz="2400" dirty="0" err="1"/>
              <a:t>Inc</a:t>
            </a:r>
            <a:r>
              <a:rPr lang="ru-RU" sz="2400" dirty="0"/>
              <a:t>.</a:t>
            </a:r>
            <a:endParaRPr lang="ru-RU" sz="21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7" t="12382" r="31022" b="9751"/>
          <a:stretch/>
        </p:blipFill>
        <p:spPr bwMode="auto">
          <a:xfrm rot="5400000">
            <a:off x="3026267" y="1230317"/>
            <a:ext cx="3309256" cy="770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0" t="14445" r="5314" b="3611"/>
          <a:stretch/>
        </p:blipFill>
        <p:spPr bwMode="auto">
          <a:xfrm>
            <a:off x="1619672" y="1223406"/>
            <a:ext cx="3240360" cy="244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0" t="24916" r="33040" b="7408"/>
          <a:stretch/>
        </p:blipFill>
        <p:spPr bwMode="auto">
          <a:xfrm>
            <a:off x="5930143" y="1106417"/>
            <a:ext cx="1358143" cy="2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107504" y="558204"/>
            <a:ext cx="9036496" cy="79208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100" dirty="0" smtClean="0"/>
              <a:t>Microsoft</a:t>
            </a:r>
            <a:endParaRPr lang="ru-RU" sz="21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97364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15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107504" y="558204"/>
            <a:ext cx="9036496" cy="79208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100" dirty="0" err="1"/>
              <a:t>nokia</a:t>
            </a:r>
            <a:endParaRPr lang="ru-RU" sz="21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27" y="1554163"/>
            <a:ext cx="725714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21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576" y="558204"/>
            <a:ext cx="8236024" cy="79208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100" dirty="0" smtClean="0"/>
              <a:t>Выводы</a:t>
            </a:r>
            <a:endParaRPr lang="ru-RU" sz="21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27165"/>
          </a:xfrm>
        </p:spPr>
        <p:txBody>
          <a:bodyPr>
            <a:normAutofit fontScale="92500"/>
          </a:bodyPr>
          <a:lstStyle/>
          <a:p>
            <a:pPr marL="0" indent="0" algn="just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	</a:t>
            </a:r>
            <a:r>
              <a:rPr lang="ru-RU" dirty="0" smtClean="0"/>
              <a:t>Данная проблема заслуживает внимательного изучения. На сегодняшний день необходимо провести дальнейшие исследования в области влияния работы мышц на емкость между поверхностным электродом и мышцей</a:t>
            </a:r>
            <a:r>
              <a:rPr lang="ru-RU" dirty="0" smtClean="0"/>
              <a:t>.</a:t>
            </a:r>
          </a:p>
          <a:p>
            <a:pPr marL="0" indent="0" algn="just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В перспективе данную разработку предполагается использовать как часть системы управления персональными устройствами, такими </a:t>
            </a:r>
            <a:r>
              <a:rPr lang="ru-RU" smtClean="0"/>
              <a:t>как ПК и бытовая техника</a:t>
            </a:r>
            <a:r>
              <a:rPr lang="ru-RU" dirty="0" smtClean="0"/>
              <a:t>, с помощью жестов.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Благодарю за внимание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863</TotalTime>
  <Words>195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Трек</vt:lpstr>
      <vt:lpstr>о Способах РЕГИСТРАЦИИ БИОСИГНАЛОВ ДЛЯ ИНТЕРФЕЙСА ЧЕЛОВЕК-УСТРОЙСТВО</vt:lpstr>
      <vt:lpstr>Актуальность разработки</vt:lpstr>
      <vt:lpstr>Существующие разработки </vt:lpstr>
      <vt:lpstr>Существующие разработки </vt:lpstr>
      <vt:lpstr>Thalmic Labs Inc.</vt:lpstr>
      <vt:lpstr>Microsoft</vt:lpstr>
      <vt:lpstr>nokia</vt:lpstr>
      <vt:lpstr>Выводы</vt:lpstr>
      <vt:lpstr>Благодарю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alexgubanow@outlook.com</dc:creator>
  <cp:lastModifiedBy>Александр Губанов</cp:lastModifiedBy>
  <cp:revision>32</cp:revision>
  <dcterms:created xsi:type="dcterms:W3CDTF">2014-06-17T15:01:54Z</dcterms:created>
  <dcterms:modified xsi:type="dcterms:W3CDTF">2015-04-22T06:47:16Z</dcterms:modified>
</cp:coreProperties>
</file>