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70" r:id="rId2"/>
    <p:sldId id="256" r:id="rId3"/>
    <p:sldId id="260" r:id="rId4"/>
    <p:sldId id="259" r:id="rId5"/>
    <p:sldId id="261" r:id="rId6"/>
    <p:sldId id="262" r:id="rId7"/>
    <p:sldId id="272" r:id="rId8"/>
    <p:sldId id="273" r:id="rId9"/>
    <p:sldId id="274" r:id="rId10"/>
    <p:sldId id="275" r:id="rId11"/>
    <p:sldId id="271" r:id="rId12"/>
    <p:sldId id="258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92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5F0A8-903C-467B-B455-068F485FF4A3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993FD-FD2D-48F4-879E-1756643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993FD-FD2D-48F4-879E-17566438D1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5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D603178-AD19-4F13-AD85-E7690A13125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04DF4A9-ED42-4AED-B80F-C50573A8DE9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9"/>
          <p:cNvSpPr>
            <a:spLocks noGrp="1"/>
          </p:cNvSpPr>
          <p:nvPr>
            <p:ph type="body" idx="1"/>
          </p:nvPr>
        </p:nvSpPr>
        <p:spPr>
          <a:xfrm>
            <a:off x="381000" y="188640"/>
            <a:ext cx="8458200" cy="906760"/>
          </a:xfrm>
        </p:spPr>
        <p:txBody>
          <a:bodyPr>
            <a:noAutofit/>
          </a:bodyPr>
          <a:lstStyle/>
          <a:p>
            <a:r>
              <a:rPr lang="ru-RU" dirty="0"/>
              <a:t>ХАРЬКОВСКИЙ НАЦИОНАЛЬНЫЙ УНИВЕРСИТЕТ </a:t>
            </a:r>
            <a:r>
              <a:rPr lang="ru-RU" dirty="0" smtClean="0"/>
              <a:t>РАДИОЭЛЕКТРОНИКИ</a:t>
            </a:r>
          </a:p>
          <a:p>
            <a:r>
              <a:rPr lang="ru-RU" sz="2000" dirty="0" smtClean="0"/>
              <a:t>факультет Электронной техники</a:t>
            </a:r>
            <a:endParaRPr lang="ru-RU" sz="2000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80475" y="3146294"/>
            <a:ext cx="8686800" cy="576064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/>
              <a:t>Компьютерная </a:t>
            </a:r>
            <a:r>
              <a:rPr lang="ru-RU" sz="2000" dirty="0"/>
              <a:t>система</a:t>
            </a:r>
            <a:r>
              <a:rPr lang="en-US" sz="2000" dirty="0"/>
              <a:t> </a:t>
            </a:r>
            <a:r>
              <a:rPr lang="ru-RU" sz="2000" dirty="0"/>
              <a:t>спектрального анализа ЕМГ </a:t>
            </a:r>
            <a:r>
              <a:rPr lang="ru-RU" sz="2000" dirty="0" smtClean="0"/>
              <a:t>сигнала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4653136"/>
            <a:ext cx="8280920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dirty="0">
                <a:solidFill>
                  <a:srgbClr val="D4D2D0">
                    <a:shade val="75000"/>
                  </a:srgbClr>
                </a:solidFill>
              </a:rPr>
              <a:t>Руководитель проекта:</a:t>
            </a:r>
          </a:p>
          <a:p>
            <a:pPr lvl="0"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dirty="0">
                <a:solidFill>
                  <a:srgbClr val="D4D2D0">
                    <a:shade val="75000"/>
                  </a:srgbClr>
                </a:solidFill>
              </a:rPr>
              <a:t>доцент </a:t>
            </a:r>
            <a:r>
              <a:rPr lang="ru-RU" dirty="0" err="1">
                <a:solidFill>
                  <a:srgbClr val="D4D2D0">
                    <a:shade val="75000"/>
                  </a:srgbClr>
                </a:solidFill>
              </a:rPr>
              <a:t>Жемчужкина</a:t>
            </a:r>
            <a:r>
              <a:rPr lang="ru-RU" dirty="0">
                <a:solidFill>
                  <a:srgbClr val="D4D2D0">
                    <a:shade val="75000"/>
                  </a:srgbClr>
                </a:solidFill>
              </a:rPr>
              <a:t> Татьяна Владимировна</a:t>
            </a:r>
          </a:p>
          <a:p>
            <a:pPr lvl="0" algn="r">
              <a:spcBef>
                <a:spcPct val="20000"/>
              </a:spcBef>
              <a:buClr>
                <a:srgbClr val="6EA0B0"/>
              </a:buClr>
              <a:buSzPct val="70000"/>
            </a:pPr>
            <a:endParaRPr lang="ru-RU" dirty="0">
              <a:solidFill>
                <a:srgbClr val="D4D2D0">
                  <a:shade val="75000"/>
                </a:srgbClr>
              </a:solidFill>
            </a:endParaRPr>
          </a:p>
          <a:p>
            <a:pPr lvl="0"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dirty="0">
                <a:solidFill>
                  <a:srgbClr val="D4D2D0">
                    <a:shade val="75000"/>
                  </a:srgbClr>
                </a:solidFill>
              </a:rPr>
              <a:t>Исполнитель:</a:t>
            </a:r>
          </a:p>
          <a:p>
            <a:pPr lvl="0"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dirty="0">
                <a:solidFill>
                  <a:srgbClr val="D4D2D0">
                    <a:shade val="75000"/>
                  </a:srgbClr>
                </a:solidFill>
              </a:rPr>
              <a:t>Студент кафедры БМИ Губанов Александр Вячеславович</a:t>
            </a:r>
            <a:endParaRPr lang="ru-RU" dirty="0">
              <a:solidFill>
                <a:srgbClr val="D4D2D0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0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748464" cy="792088"/>
          </a:xfrm>
        </p:spPr>
        <p:txBody>
          <a:bodyPr>
            <a:noAutofit/>
          </a:bodyPr>
          <a:lstStyle/>
          <a:p>
            <a:r>
              <a:rPr lang="ru-RU" sz="2100" dirty="0" smtClean="0"/>
              <a:t>Динамика медианной частоты</a:t>
            </a:r>
            <a:endParaRPr lang="ru-RU" sz="2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1277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      Под динамикой медианной частоты следует понимать её изменение на протяжении всего сигнала. В норме, с уставанием мышцы </a:t>
            </a:r>
            <a:r>
              <a:rPr lang="ru-RU" dirty="0" smtClean="0"/>
              <a:t>медианная частота уменьшается, таким образом </a:t>
            </a:r>
            <a:r>
              <a:rPr lang="ru-RU" dirty="0"/>
              <a:t>по динамике медианной частоты можно контролировать степень </a:t>
            </a:r>
            <a:r>
              <a:rPr lang="ru-RU" dirty="0" smtClean="0"/>
              <a:t>усталости мышц.</a:t>
            </a:r>
            <a:r>
              <a:rPr lang="ru-RU" dirty="0"/>
              <a:t> </a:t>
            </a:r>
            <a:endParaRPr lang="ru-RU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88" y="3356992"/>
            <a:ext cx="41916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572000" y="2780928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Динамика медианной частоты</a:t>
            </a:r>
          </a:p>
          <a:p>
            <a:pPr algn="ctr"/>
            <a:r>
              <a:rPr lang="ru-RU" sz="1400" dirty="0" smtClean="0"/>
              <a:t>при выполнени</a:t>
            </a:r>
            <a:r>
              <a:rPr lang="ru-RU" sz="1400" dirty="0" smtClean="0"/>
              <a:t>и упражнения «лодочка»</a:t>
            </a:r>
            <a:endParaRPr lang="ru-RU" sz="14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2780556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Динамика медианной частоты</a:t>
            </a:r>
          </a:p>
          <a:p>
            <a:pPr algn="ctr"/>
            <a:r>
              <a:rPr lang="ru-RU" sz="1400" dirty="0" smtClean="0"/>
              <a:t>до выполнения</a:t>
            </a:r>
            <a:r>
              <a:rPr lang="ru-RU" sz="1400" dirty="0" smtClean="0"/>
              <a:t> упражнения «лодочка»</a:t>
            </a:r>
            <a:endParaRPr lang="ru-RU" sz="1400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5" y="3356992"/>
            <a:ext cx="41916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18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Обзор разработанной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34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596064" cy="792088"/>
          </a:xfrm>
        </p:spPr>
        <p:txBody>
          <a:bodyPr>
            <a:noAutofit/>
          </a:bodyPr>
          <a:lstStyle/>
          <a:p>
            <a:r>
              <a:rPr lang="ru-RU" sz="2100" dirty="0" smtClean="0"/>
              <a:t>Медико-техническое обоснование</a:t>
            </a:r>
            <a:endParaRPr lang="ru-RU" sz="21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586159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6012577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а – в норме, б – (верхняя кривая) при поражениях клеток переднего рога, в – (нижняя кривая) при поражении периферического нерва, в – при гиперкинезе, г – биологическое молчание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937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596064" cy="792088"/>
          </a:xfrm>
        </p:spPr>
        <p:txBody>
          <a:bodyPr>
            <a:noAutofit/>
          </a:bodyPr>
          <a:lstStyle/>
          <a:p>
            <a:r>
              <a:rPr lang="ru-RU" sz="2100" dirty="0" smtClean="0"/>
              <a:t>Схема структурная</a:t>
            </a:r>
            <a:endParaRPr lang="ru-RU" sz="2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592142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Описание блоков:</a:t>
            </a:r>
          </a:p>
          <a:p>
            <a:pPr algn="just"/>
            <a:r>
              <a:rPr lang="ru-RU" sz="1600" dirty="0" smtClean="0"/>
              <a:t>1 – Входные данные, 2 – Блок вырезания участка сигнала, 3 – Блок считывания данных,</a:t>
            </a:r>
          </a:p>
          <a:p>
            <a:pPr algn="just"/>
            <a:r>
              <a:rPr lang="ru-RU" sz="1600" dirty="0" smtClean="0"/>
              <a:t>4 – Блок обработки пакета файлов, 5 – Блок расчета количественных показателей,</a:t>
            </a:r>
          </a:p>
          <a:p>
            <a:pPr algn="just"/>
            <a:r>
              <a:rPr lang="ru-RU" sz="1600" dirty="0" smtClean="0"/>
              <a:t>6 – База данных, 7 – Блок расчета динамики медианной частоты, 8 – Блок визуализации</a:t>
            </a:r>
            <a:endParaRPr lang="ru-RU" sz="1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37576" cy="399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00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596064" cy="792088"/>
          </a:xfrm>
        </p:spPr>
        <p:txBody>
          <a:bodyPr>
            <a:noAutofit/>
          </a:bodyPr>
          <a:lstStyle/>
          <a:p>
            <a:r>
              <a:rPr lang="ru-RU" sz="2100" dirty="0" smtClean="0"/>
              <a:t>Схема программы</a:t>
            </a:r>
            <a:endParaRPr lang="ru-RU" sz="2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3534151" cy="533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28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596064" cy="792088"/>
          </a:xfrm>
        </p:spPr>
        <p:txBody>
          <a:bodyPr>
            <a:noAutofit/>
          </a:bodyPr>
          <a:lstStyle/>
          <a:p>
            <a:r>
              <a:rPr lang="ru-RU" sz="2100" dirty="0"/>
              <a:t>Интерфейс пользователя. Схема структурная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616366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1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04800" y="638323"/>
            <a:ext cx="8686800" cy="629752"/>
          </a:xfrm>
        </p:spPr>
        <p:txBody>
          <a:bodyPr>
            <a:noAutofit/>
          </a:bodyPr>
          <a:lstStyle/>
          <a:p>
            <a:r>
              <a:rPr lang="ru-RU" sz="2100" dirty="0"/>
              <a:t>Интерфейс </a:t>
            </a:r>
            <a:r>
              <a:rPr lang="ru-RU" sz="2100" dirty="0" smtClean="0"/>
              <a:t>пользователя. Главное окно</a:t>
            </a:r>
            <a:endParaRPr lang="ru-RU" sz="21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60" y="1554163"/>
            <a:ext cx="786228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0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04800" y="638323"/>
            <a:ext cx="8686800" cy="629752"/>
          </a:xfrm>
        </p:spPr>
        <p:txBody>
          <a:bodyPr>
            <a:noAutofit/>
          </a:bodyPr>
          <a:lstStyle/>
          <a:p>
            <a:r>
              <a:rPr lang="ru-RU" sz="2100" dirty="0" smtClean="0"/>
              <a:t>Разработка мероприятий по охране труда</a:t>
            </a:r>
            <a:endParaRPr lang="ru-RU" sz="21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543988" cy="317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27784" y="56612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1- рабочее место,  2 – огнетушитель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64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576" y="558204"/>
            <a:ext cx="8236024" cy="792088"/>
          </a:xfrm>
        </p:spPr>
        <p:txBody>
          <a:bodyPr>
            <a:noAutofit/>
          </a:bodyPr>
          <a:lstStyle/>
          <a:p>
            <a:r>
              <a:rPr lang="ru-RU" sz="2100" dirty="0" smtClean="0"/>
              <a:t>Выводы</a:t>
            </a:r>
            <a:endParaRPr lang="ru-RU" sz="21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ходе выполнения квалификационной работы бакалавра был проведен обзор основных методов съема </a:t>
            </a:r>
            <a:r>
              <a:rPr lang="ru-RU" dirty="0" err="1"/>
              <a:t>электромиографических</a:t>
            </a:r>
            <a:r>
              <a:rPr lang="ru-RU" dirty="0"/>
              <a:t> сигналов; методов анализа </a:t>
            </a:r>
            <a:r>
              <a:rPr lang="ru-RU" dirty="0" err="1"/>
              <a:t>электромиографической</a:t>
            </a:r>
            <a:r>
              <a:rPr lang="ru-RU" dirty="0"/>
              <a:t> </a:t>
            </a:r>
            <a:r>
              <a:rPr lang="ru-RU" dirty="0" smtClean="0"/>
              <a:t>кривой.</a:t>
            </a:r>
          </a:p>
          <a:p>
            <a:pPr marL="0" indent="0" algn="just">
              <a:buNone/>
            </a:pPr>
            <a:r>
              <a:rPr lang="ru-RU" dirty="0" smtClean="0"/>
              <a:t>	Разработана </a:t>
            </a:r>
            <a:r>
              <a:rPr lang="ru-RU" dirty="0"/>
              <a:t>структурная схема компьютерной системы спектрального анализа ЭМГ-сигнала, которая предусматривает обработку </a:t>
            </a:r>
            <a:r>
              <a:rPr lang="ru-RU" dirty="0" err="1"/>
              <a:t>электромиографических</a:t>
            </a:r>
            <a:r>
              <a:rPr lang="ru-RU" dirty="0"/>
              <a:t> данных как по отдельности, так и пакетом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Разработан </a:t>
            </a:r>
            <a:r>
              <a:rPr lang="ru-RU" dirty="0"/>
              <a:t>алгоритм спектрального анализа ЭМГ-сигнала, составляющий программный блок представленной компьютерной системы. Реализован алгоритм с помощью программного пакета MATLAB. В ходе проверки программа была протестирована на более 100 ЭМГ сигналах различных пациентов, как с паталогическими изменениями, так и без них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Разработан графический интерфейс компьютерной системы спектрального анализа ЭМГ-сигнала. Разработка интерфейса делалась с учетом результатов обзора аналогичных графических интерфейсов, а также пожеланий и замечаний сотрудников лаборатории патофизиологии ГУ «Институт патологии позвоночника и суставов им. проф. </a:t>
            </a:r>
            <a:r>
              <a:rPr lang="ru-RU" dirty="0" err="1" smtClean="0"/>
              <a:t>Ситенко</a:t>
            </a:r>
            <a:r>
              <a:rPr lang="ru-RU" dirty="0" smtClean="0"/>
              <a:t> АМН Украины».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53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1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596064" cy="792088"/>
          </a:xfrm>
        </p:spPr>
        <p:txBody>
          <a:bodyPr>
            <a:noAutofit/>
          </a:bodyPr>
          <a:lstStyle/>
          <a:p>
            <a:r>
              <a:rPr lang="ru-RU" sz="2100" dirty="0" smtClean="0"/>
              <a:t>компьютерная Система спектрального анализа </a:t>
            </a:r>
            <a:r>
              <a:rPr lang="ru-RU" sz="2100" dirty="0" err="1"/>
              <a:t>э</a:t>
            </a:r>
            <a:r>
              <a:rPr lang="ru-RU" sz="2100" dirty="0" err="1" smtClean="0"/>
              <a:t>мг</a:t>
            </a:r>
            <a:r>
              <a:rPr lang="ru-RU" sz="2100" dirty="0" smtClean="0"/>
              <a:t> сигнала</a:t>
            </a:r>
            <a:endParaRPr lang="ru-RU" sz="21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Цель работы: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Разработка </a:t>
            </a:r>
            <a:r>
              <a:rPr lang="ru-RU" dirty="0"/>
              <a:t>программного обеспечения для системы спектрального анализа ЭМГ </a:t>
            </a:r>
            <a:r>
              <a:rPr lang="ru-RU" dirty="0" smtClean="0"/>
              <a:t>сигнала.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Объект </a:t>
            </a:r>
            <a:r>
              <a:rPr lang="ru-RU" dirty="0"/>
              <a:t>исследования:</a:t>
            </a:r>
          </a:p>
          <a:p>
            <a:pPr marL="0" indent="0">
              <a:buNone/>
            </a:pPr>
            <a:r>
              <a:rPr lang="ru-RU" dirty="0"/>
              <a:t>Э</a:t>
            </a:r>
            <a:r>
              <a:rPr lang="ru-RU" dirty="0" smtClean="0"/>
              <a:t>лектрические </a:t>
            </a:r>
            <a:r>
              <a:rPr lang="ru-RU" dirty="0"/>
              <a:t>потенциалы нервно-мышечной системы человека</a:t>
            </a:r>
            <a:r>
              <a:rPr lang="ru-RU" dirty="0" smtClean="0"/>
              <a:t>.</a:t>
            </a:r>
            <a:r>
              <a:rPr lang="ru-RU" dirty="0"/>
              <a:t>	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Предмет исследования:</a:t>
            </a:r>
          </a:p>
          <a:p>
            <a:pPr marL="0" indent="0">
              <a:buNone/>
            </a:pPr>
            <a:r>
              <a:rPr lang="ru-RU" dirty="0"/>
              <a:t>Спектральный анализ ЭМГ сигнала.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Актуальность работы:</a:t>
            </a:r>
          </a:p>
          <a:p>
            <a:pPr marL="0" indent="0" algn="just">
              <a:buNone/>
            </a:pPr>
            <a:r>
              <a:rPr lang="ru-RU" dirty="0"/>
              <a:t>Использование компьютерных систем спектрального анализа позволяет улучшить качество дифференциальной диагностики и повысить объективность исследований за счет расчета количественных показателей.</a:t>
            </a:r>
          </a:p>
        </p:txBody>
      </p:sp>
    </p:spTree>
    <p:extLst>
      <p:ext uri="{BB962C8B-B14F-4D97-AF65-F5344CB8AC3E}">
        <p14:creationId xmlns:p14="http://schemas.microsoft.com/office/powerpoint/2010/main" val="272466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Обзор Актуальности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66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107504" y="558204"/>
            <a:ext cx="9036496" cy="792088"/>
          </a:xfrm>
        </p:spPr>
        <p:txBody>
          <a:bodyPr>
            <a:noAutofit/>
          </a:bodyPr>
          <a:lstStyle/>
          <a:p>
            <a:r>
              <a:rPr lang="ru-RU" sz="2100" dirty="0" err="1"/>
              <a:t>Thalmic</a:t>
            </a:r>
            <a:r>
              <a:rPr lang="ru-RU" sz="2100" dirty="0"/>
              <a:t> </a:t>
            </a:r>
            <a:r>
              <a:rPr lang="ru-RU" sz="2100" dirty="0" err="1"/>
              <a:t>Labs</a:t>
            </a:r>
            <a:r>
              <a:rPr lang="ru-RU" sz="2100" dirty="0"/>
              <a:t> MYO: заставим компьютер работать одним пальцем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56159"/>
            <a:ext cx="77914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31016" y="551723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Это устройство, названное MYO, представляет собой надеваемый на руку пользователя браслет, который для распознавания и отслеживания движений использует комбинацию биометрических сигналов, а также данные с гироскопов и акселерометров.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72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748464" cy="792088"/>
          </a:xfrm>
        </p:spPr>
        <p:txBody>
          <a:bodyPr>
            <a:noAutofit/>
          </a:bodyPr>
          <a:lstStyle/>
          <a:p>
            <a:r>
              <a:rPr lang="ru-RU" sz="2100" dirty="0"/>
              <a:t>Прототип системы чтения по губам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1016" y="508518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основу системы легла технология электромиографии, то есть мониторинга сигналов мышечной активности. Пользователь может разговаривать беззвучно, просто двигать губами, а система считывает артикуляцию и интерпретирует ее как речь. Конечно, если бы такая функция появилась на мобильном телефоне, многие вопросы можно было бы легко обсуждать в людном месте. 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 bwMode="auto">
          <a:xfrm>
            <a:off x="1863350" y="1547813"/>
            <a:ext cx="5448300" cy="310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748464" cy="792088"/>
          </a:xfrm>
        </p:spPr>
        <p:txBody>
          <a:bodyPr>
            <a:noAutofit/>
          </a:bodyPr>
          <a:lstStyle/>
          <a:p>
            <a:r>
              <a:rPr lang="ru-RU" sz="2100" dirty="0" err="1"/>
              <a:t>Субвокальное</a:t>
            </a:r>
            <a:r>
              <a:rPr lang="ru-RU" sz="2100" dirty="0"/>
              <a:t> распознавание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1016" y="4915034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/>
              <a:t>Субвокальное</a:t>
            </a:r>
            <a:r>
              <a:rPr lang="ru-RU" dirty="0" smtClean="0"/>
              <a:t> распознавание</a:t>
            </a:r>
            <a:r>
              <a:rPr lang="en-US" dirty="0" smtClean="0"/>
              <a:t> </a:t>
            </a:r>
            <a:r>
              <a:rPr lang="ru-RU" dirty="0" smtClean="0"/>
              <a:t>— процесс регистрации </a:t>
            </a:r>
            <a:r>
              <a:rPr lang="ru-RU" dirty="0" err="1" smtClean="0"/>
              <a:t>субвокализации</a:t>
            </a:r>
            <a:r>
              <a:rPr lang="ru-RU" dirty="0" smtClean="0"/>
              <a:t> и преобразования результатов в цифровой </a:t>
            </a:r>
            <a:r>
              <a:rPr lang="ru-RU" dirty="0" err="1" smtClean="0"/>
              <a:t>текстообразный</a:t>
            </a:r>
            <a:r>
              <a:rPr lang="ru-RU" dirty="0" smtClean="0"/>
              <a:t> вид. Он похож на распознавание речи, за исключением того, что </a:t>
            </a:r>
            <a:r>
              <a:rPr lang="ru-RU" dirty="0" err="1" smtClean="0"/>
              <a:t>субвокализации</a:t>
            </a:r>
            <a:r>
              <a:rPr lang="ru-RU" dirty="0" smtClean="0"/>
              <a:t> регистрируются в процессе молчания. Это новая технология, исследуемая и разрабатываемая НАСА в исследовательском центре </a:t>
            </a:r>
            <a:r>
              <a:rPr lang="ru-RU" dirty="0" err="1" smtClean="0"/>
              <a:t>Эймса</a:t>
            </a:r>
            <a:r>
              <a:rPr lang="ru-RU" dirty="0" smtClean="0"/>
              <a:t> в Маунтин-Вью (Калифорния), под руководством Чарльза </a:t>
            </a:r>
            <a:r>
              <a:rPr lang="ru-RU" dirty="0" err="1" smtClean="0"/>
              <a:t>Йоргенсена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815416" cy="319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89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Научная основа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0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748464" cy="792088"/>
          </a:xfrm>
        </p:spPr>
        <p:txBody>
          <a:bodyPr>
            <a:noAutofit/>
          </a:bodyPr>
          <a:lstStyle/>
          <a:p>
            <a:r>
              <a:rPr lang="ru-RU" sz="2100" dirty="0" smtClean="0"/>
              <a:t>Метод оценки </a:t>
            </a:r>
            <a:r>
              <a:rPr lang="ru-RU" sz="2100" dirty="0" err="1" smtClean="0"/>
              <a:t>спм</a:t>
            </a:r>
            <a:endParaRPr lang="ru-RU" sz="2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90930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       При вычислении периодограммы по длинному фрагменту случайного сигнала она оказывается весьма изрезанной. Для уменьшения этой изрезанности необходимо применить какое-либо усреднение. Данный метод, называемый периодограммой </a:t>
            </a:r>
            <a:r>
              <a:rPr lang="ru-RU" dirty="0" err="1" smtClean="0"/>
              <a:t>Данъелла</a:t>
            </a:r>
            <a:r>
              <a:rPr lang="ru-RU" dirty="0" smtClean="0"/>
              <a:t>, сводится к вычислению свертки периодограммы со сглаживающей функцией. В методе </a:t>
            </a:r>
            <a:r>
              <a:rPr lang="ru-RU" dirty="0" err="1" smtClean="0"/>
              <a:t>Бартлетта</a:t>
            </a:r>
            <a:r>
              <a:rPr lang="ru-RU" dirty="0" smtClean="0"/>
              <a:t> анализируемый сигнал делится на неперекрывающиеся сегменты, для каждого сегмента вычисляется периодограмма и затем эти периодограммы усредняются . Уэлч внес в метод </a:t>
            </a:r>
            <a:r>
              <a:rPr lang="ru-RU" dirty="0" err="1" smtClean="0"/>
              <a:t>Бартлетта</a:t>
            </a:r>
            <a:r>
              <a:rPr lang="ru-RU" dirty="0" smtClean="0"/>
              <a:t> два усовершенствования: использование весовой функции и разбиение сигнала на перекрывающиеся фрагменты. </a:t>
            </a:r>
          </a:p>
          <a:p>
            <a:pPr algn="just"/>
            <a:endParaRPr lang="ru-RU" dirty="0" smtClean="0"/>
          </a:p>
          <a:p>
            <a:r>
              <a:rPr lang="ru-RU" dirty="0" smtClean="0"/>
              <a:t>Вычисления при использовании метода организуются следующим образом :</a:t>
            </a:r>
          </a:p>
          <a:p>
            <a:r>
              <a:rPr lang="ru-RU" dirty="0" smtClean="0"/>
              <a:t>       1) Вектор отсчетов сигнала делится на перекрывающиеся сегменты.</a:t>
            </a:r>
          </a:p>
          <a:p>
            <a:r>
              <a:rPr lang="ru-RU" dirty="0" smtClean="0"/>
              <a:t>       2) Каждый сегмент умножается на используемую весовую функцию.</a:t>
            </a:r>
          </a:p>
          <a:p>
            <a:r>
              <a:rPr lang="ru-RU" dirty="0" smtClean="0"/>
              <a:t>       3) Для взвешенных сегментов вычисляются модифицированные периодограммы.</a:t>
            </a:r>
          </a:p>
          <a:p>
            <a:r>
              <a:rPr lang="ru-RU" dirty="0" smtClean="0"/>
              <a:t>       4) Периодограммы всех сегментов усредняются.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544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395536" y="558204"/>
            <a:ext cx="8748464" cy="792088"/>
          </a:xfrm>
        </p:spPr>
        <p:txBody>
          <a:bodyPr>
            <a:noAutofit/>
          </a:bodyPr>
          <a:lstStyle/>
          <a:p>
            <a:r>
              <a:rPr lang="ru-RU" sz="2100" dirty="0" smtClean="0"/>
              <a:t>Выбор спектральных показателей</a:t>
            </a:r>
            <a:endParaRPr lang="ru-RU" sz="2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9093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       Выбор количественных спектральных характеристик для расчета, основан на статье №118 фирмы «BIOPAC».</a:t>
            </a:r>
            <a:endParaRPr lang="ru-RU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701354"/>
              </p:ext>
            </p:extLst>
          </p:nvPr>
        </p:nvGraphicFramePr>
        <p:xfrm>
          <a:off x="1594420" y="2852936"/>
          <a:ext cx="6099175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Документ" r:id="rId3" imgW="6098614" imgH="2930386" progId="Word.Document.12">
                  <p:embed/>
                </p:oleObj>
              </mc:Choice>
              <mc:Fallback>
                <p:oleObj name="Документ" r:id="rId3" imgW="6098614" imgH="29303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4420" y="2852936"/>
                        <a:ext cx="6099175" cy="291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080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415</TotalTime>
  <Words>551</Words>
  <Application>Microsoft Office PowerPoint</Application>
  <PresentationFormat>Экран (4:3)</PresentationFormat>
  <Paragraphs>64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Трек</vt:lpstr>
      <vt:lpstr>Microsoft Word Document</vt:lpstr>
      <vt:lpstr>Компьютерная система спектрального анализа ЕМГ сигнала</vt:lpstr>
      <vt:lpstr>компьютерная Система спектрального анализа эмг сигнала</vt:lpstr>
      <vt:lpstr>Обзор Актуальности разработки</vt:lpstr>
      <vt:lpstr>Thalmic Labs MYO: заставим компьютер работать одним пальцем</vt:lpstr>
      <vt:lpstr>Прототип системы чтения по губам</vt:lpstr>
      <vt:lpstr>Субвокальное распознавание</vt:lpstr>
      <vt:lpstr>Научная основа разработки</vt:lpstr>
      <vt:lpstr>Метод оценки спм</vt:lpstr>
      <vt:lpstr>Выбор спектральных показателей</vt:lpstr>
      <vt:lpstr>Динамика медианной частоты</vt:lpstr>
      <vt:lpstr>Обзор разработанной системы</vt:lpstr>
      <vt:lpstr>Медико-техническое обоснование</vt:lpstr>
      <vt:lpstr>Схема структурная</vt:lpstr>
      <vt:lpstr>Схема программы</vt:lpstr>
      <vt:lpstr>Интерфейс пользователя. Схема структурная</vt:lpstr>
      <vt:lpstr>Интерфейс пользователя. Главное окно</vt:lpstr>
      <vt:lpstr>Разработка мероприятий по охране труда</vt:lpstr>
      <vt:lpstr>Выводы</vt:lpstr>
      <vt:lpstr>Благодарю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alexgubanow@outlook.com</dc:creator>
  <cp:lastModifiedBy>alexgubanow@outlook.com</cp:lastModifiedBy>
  <cp:revision>18</cp:revision>
  <dcterms:created xsi:type="dcterms:W3CDTF">2014-06-17T15:01:54Z</dcterms:created>
  <dcterms:modified xsi:type="dcterms:W3CDTF">2014-06-17T21:57:21Z</dcterms:modified>
</cp:coreProperties>
</file>