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Электромиографический манипулятор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02279"/>
          </a:xfrm>
        </p:spPr>
        <p:txBody>
          <a:bodyPr>
            <a:normAutofit fontScale="85000" lnSpcReduction="20000"/>
          </a:bodyPr>
          <a:lstStyle/>
          <a:p>
            <a:pPr algn="r">
              <a:spcBef>
                <a:spcPct val="20000"/>
              </a:spcBef>
              <a:buClr>
                <a:srgbClr val="6EA0B0"/>
              </a:buClr>
              <a:buSzPct val="70000"/>
            </a:pPr>
            <a:r>
              <a:rPr lang="ru-RU" cap="none" dirty="0" smtClean="0">
                <a:latin typeface="Franklin Gothic Book"/>
              </a:rPr>
              <a:t>Руководитель проекта:</a:t>
            </a:r>
          </a:p>
          <a:p>
            <a:pPr algn="r">
              <a:spcBef>
                <a:spcPct val="20000"/>
              </a:spcBef>
              <a:buClr>
                <a:srgbClr val="6EA0B0"/>
              </a:buClr>
              <a:buSzPct val="70000"/>
            </a:pPr>
            <a:r>
              <a:rPr lang="ru-RU" cap="none" dirty="0" smtClean="0">
                <a:latin typeface="Franklin Gothic Book"/>
              </a:rPr>
              <a:t>Доцент Жемчужкина Татьяна Владимировна</a:t>
            </a:r>
          </a:p>
          <a:p>
            <a:pPr algn="r">
              <a:spcBef>
                <a:spcPct val="20000"/>
              </a:spcBef>
              <a:buClr>
                <a:srgbClr val="6EA0B0"/>
              </a:buClr>
              <a:buSzPct val="70000"/>
            </a:pPr>
            <a:endParaRPr lang="ru-RU" cap="none" dirty="0" smtClean="0">
              <a:latin typeface="Franklin Gothic Book"/>
            </a:endParaRPr>
          </a:p>
          <a:p>
            <a:pPr algn="r">
              <a:spcBef>
                <a:spcPct val="20000"/>
              </a:spcBef>
              <a:buClr>
                <a:srgbClr val="6EA0B0"/>
              </a:buClr>
              <a:buSzPct val="70000"/>
            </a:pPr>
            <a:r>
              <a:rPr lang="ru-RU" cap="none" dirty="0" smtClean="0">
                <a:latin typeface="Franklin Gothic Book"/>
              </a:rPr>
              <a:t>Выполнил:</a:t>
            </a:r>
          </a:p>
          <a:p>
            <a:pPr algn="r">
              <a:spcBef>
                <a:spcPct val="20000"/>
              </a:spcBef>
              <a:buClr>
                <a:srgbClr val="6EA0B0"/>
              </a:buClr>
              <a:buSzPct val="70000"/>
            </a:pPr>
            <a:r>
              <a:rPr lang="ru-RU" cap="none" dirty="0" smtClean="0">
                <a:latin typeface="Franklin Gothic Book"/>
              </a:rPr>
              <a:t>Студент группы БМИм-14-1 Губанов Александр Вячеславович</a:t>
            </a:r>
            <a:endParaRPr lang="ru-RU" cap="none" dirty="0">
              <a:latin typeface="Franklin Gothic Book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097280" y="706072"/>
            <a:ext cx="10058400" cy="2367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  <a:defRPr/>
            </a:pPr>
            <a:r>
              <a:rPr lang="ru-RU" sz="2000" dirty="0"/>
              <a:t>ХАРЬКОВСКИЙ НАЦИОНАЛЬНЫЙ УНИВЕРСИТЕТ РАДИОЭЛЕКТРОНИКИ</a:t>
            </a:r>
          </a:p>
          <a:p>
            <a:pPr algn="r">
              <a:spcAft>
                <a:spcPts val="0"/>
              </a:spcAft>
              <a:defRPr/>
            </a:pPr>
            <a:r>
              <a:rPr lang="ru-RU" sz="2000" cap="none" dirty="0" smtClean="0"/>
              <a:t>факультет</a:t>
            </a:r>
            <a:r>
              <a:rPr lang="ru-RU" sz="2000" dirty="0" smtClean="0"/>
              <a:t> </a:t>
            </a:r>
            <a:r>
              <a:rPr lang="ru-RU" sz="2000" cap="none" dirty="0" smtClean="0"/>
              <a:t>Электронной техники</a:t>
            </a:r>
            <a:endParaRPr lang="ru-RU" sz="2000" dirty="0" smtClean="0"/>
          </a:p>
          <a:p>
            <a:pPr algn="r">
              <a:spcAft>
                <a:spcPts val="0"/>
              </a:spcAft>
              <a:defRPr/>
            </a:pPr>
            <a:endParaRPr lang="ru-RU" sz="2000" dirty="0"/>
          </a:p>
          <a:p>
            <a:pPr algn="ctr">
              <a:spcAft>
                <a:spcPts val="0"/>
              </a:spcAft>
              <a:defRPr/>
            </a:pPr>
            <a:r>
              <a:rPr lang="ru-RU" sz="2000" cap="none" dirty="0" smtClean="0"/>
              <a:t>Кафедра Биомедицинской Инженерии</a:t>
            </a:r>
            <a:endParaRPr lang="uk-UA" sz="2000" cap="none" dirty="0" smtClean="0"/>
          </a:p>
          <a:p>
            <a:pPr algn="r">
              <a:spcAft>
                <a:spcPts val="0"/>
              </a:spcAft>
              <a:defRPr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2939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Конструкторско-техническое решение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763" y="1846263"/>
            <a:ext cx="845079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2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программного обеспечения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665" y="1846263"/>
            <a:ext cx="705099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5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4500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1. Рассмотрена задача распознавания жестов, определены технические средства для ее обеспечения и условия их использования.</a:t>
            </a:r>
          </a:p>
          <a:p>
            <a:pPr indent="4500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2. Проведен аналитический обзор существующих систем распознавания жестов человека, выявлены их достоинства и недостатки, что позволило сформулировать основные задачи, которые должны быть решены в магистерской работе.</a:t>
            </a:r>
          </a:p>
          <a:p>
            <a:pPr indent="4500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3. Проведен анализ структурных схем аналогичных устройств, на основании которого разработана структурная схема, отличающаяся наличием беспроводной связи между сегментами, что позволяет устранить уязвимость проводных соединений.</a:t>
            </a:r>
          </a:p>
          <a:p>
            <a:pPr indent="4500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5. Выполнено схемотехническое решение устройства, которое позволяет производить съём ЭМГ сигнала, регистрировать пространственное положение и осуществлять обмен данными между сегментами и ПК посредством беспроводного обмена данными стандарта 802.11</a:t>
            </a:r>
            <a:r>
              <a:rPr lang="en-US" dirty="0"/>
              <a:t>n</a:t>
            </a:r>
            <a:r>
              <a:rPr lang="ru-RU" dirty="0"/>
              <a:t>.</a:t>
            </a:r>
          </a:p>
          <a:p>
            <a:pPr indent="4500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6. Предложено использование планарных радиоэлектронных компонентов, что позволяет уменьшить размеры платы печатной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457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4500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600" dirty="0"/>
              <a:t>7. </a:t>
            </a:r>
            <a:r>
              <a:rPr lang="ru-RU" sz="1600" dirty="0"/>
              <a:t>Предложено использовать в качестве ЭМГ электродов контактные площадки, покрытые составом </a:t>
            </a:r>
            <a:r>
              <a:rPr lang="en-US" sz="1600" dirty="0"/>
              <a:t>Ag</a:t>
            </a:r>
            <a:r>
              <a:rPr lang="ru-RU" sz="1600" dirty="0"/>
              <a:t>/</a:t>
            </a:r>
            <a:r>
              <a:rPr lang="en-US" sz="1600" dirty="0" err="1"/>
              <a:t>AgCl</a:t>
            </a:r>
            <a:r>
              <a:rPr lang="ru-RU" sz="1600" dirty="0"/>
              <a:t>, что позволяет уменьшить размеры устройства в целом.</a:t>
            </a:r>
          </a:p>
          <a:p>
            <a:pPr indent="4500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600" dirty="0"/>
              <a:t>8. </a:t>
            </a:r>
            <a:r>
              <a:rPr lang="ru-RU" sz="1600" dirty="0"/>
              <a:t>Разработана плата печатная, с учетом особенностей использования микросхемы гироскопа </a:t>
            </a:r>
            <a:r>
              <a:rPr lang="en-US" sz="1600" dirty="0"/>
              <a:t>MPU</a:t>
            </a:r>
            <a:r>
              <a:rPr lang="ru-RU" sz="1600" dirty="0"/>
              <a:t>-6050.</a:t>
            </a:r>
          </a:p>
          <a:p>
            <a:pPr indent="4500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600" dirty="0"/>
              <a:t>9. </a:t>
            </a:r>
            <a:r>
              <a:rPr lang="ru-RU" sz="1600" dirty="0"/>
              <a:t>Разработано программное обеспечение для микроконтроллера </a:t>
            </a:r>
            <a:r>
              <a:rPr lang="en-US" sz="1600" dirty="0"/>
              <a:t>ESP</a:t>
            </a:r>
            <a:r>
              <a:rPr lang="ru-RU" sz="1600" dirty="0"/>
              <a:t>8266, которое позволяет производить обмен данными с другими сегментами браслета, микроконтроллером </a:t>
            </a:r>
            <a:r>
              <a:rPr lang="en-US" sz="1600" dirty="0"/>
              <a:t>STM8S003F3 </a:t>
            </a:r>
            <a:r>
              <a:rPr lang="ru-RU" sz="1600" dirty="0"/>
              <a:t>и ПК.</a:t>
            </a:r>
          </a:p>
          <a:p>
            <a:pPr indent="4500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600" dirty="0"/>
              <a:t>10. </a:t>
            </a:r>
            <a:r>
              <a:rPr lang="ru-RU" sz="1600" dirty="0"/>
              <a:t>Разработано программное обеспечение для микроконтроллера </a:t>
            </a:r>
            <a:r>
              <a:rPr lang="en-US" sz="1600" dirty="0"/>
              <a:t>STM</a:t>
            </a:r>
            <a:r>
              <a:rPr lang="ru-RU" sz="1600" dirty="0"/>
              <a:t>8</a:t>
            </a:r>
            <a:r>
              <a:rPr lang="en-US" sz="1600" dirty="0"/>
              <a:t>S</a:t>
            </a:r>
            <a:r>
              <a:rPr lang="ru-RU" sz="1600" dirty="0"/>
              <a:t>003</a:t>
            </a:r>
            <a:r>
              <a:rPr lang="en-US" sz="1600" dirty="0"/>
              <a:t>F</a:t>
            </a:r>
            <a:r>
              <a:rPr lang="ru-RU" sz="1600" dirty="0"/>
              <a:t>3, которое позволяет программировать инструментальный усилитель </a:t>
            </a:r>
            <a:r>
              <a:rPr lang="en-US" sz="1600" dirty="0"/>
              <a:t>AD</a:t>
            </a:r>
            <a:r>
              <a:rPr lang="ru-RU" sz="1600" dirty="0"/>
              <a:t>8557, обрабатывать состояние ёмкостной кнопки, принимать пространственные данные с гироскопа </a:t>
            </a:r>
            <a:r>
              <a:rPr lang="en-US" sz="1600" dirty="0"/>
              <a:t>MPU</a:t>
            </a:r>
            <a:r>
              <a:rPr lang="ru-RU" sz="1600" dirty="0"/>
              <a:t>-6050, производить аналогово-цифровое преобразование, осуществлять обмен данными с микроконтроллером </a:t>
            </a:r>
            <a:r>
              <a:rPr lang="en-US" sz="1600" dirty="0"/>
              <a:t>ESP</a:t>
            </a:r>
            <a:r>
              <a:rPr lang="ru-RU" sz="1600" dirty="0"/>
              <a:t>8266, с учетом плана энергосбережения.</a:t>
            </a:r>
          </a:p>
          <a:p>
            <a:pPr indent="4500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600" dirty="0"/>
              <a:t>11. </a:t>
            </a:r>
            <a:r>
              <a:rPr lang="ru-RU" sz="1600" dirty="0"/>
              <a:t>Разработано программное обеспечение для х86 совместимого компьютера под управлением операционной системы </a:t>
            </a:r>
            <a:r>
              <a:rPr lang="en-US" sz="1600" dirty="0"/>
              <a:t>Windows</a:t>
            </a:r>
            <a:r>
              <a:rPr lang="ru-RU" sz="1600" dirty="0"/>
              <a:t>, которое позволяет производить асинхронный обмен данными со всеми сегментами браслета и визуализировать принятые данные.</a:t>
            </a:r>
          </a:p>
          <a:p>
            <a:pPr indent="4500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600" dirty="0"/>
              <a:t>12. </a:t>
            </a:r>
            <a:r>
              <a:rPr lang="ru-RU" sz="1600" dirty="0"/>
              <a:t>Разработанное устройство может быть использовано в качестве средства индивидуального управления персональной </a:t>
            </a:r>
            <a:r>
              <a:rPr lang="ru-RU" sz="1600" dirty="0" smtClean="0"/>
              <a:t>техникой. </a:t>
            </a:r>
            <a:r>
              <a:rPr lang="ru-RU" sz="1600" dirty="0"/>
              <a:t>Также может использоваться как носимый беспроводной восьмиканальный миограф. </a:t>
            </a:r>
          </a:p>
        </p:txBody>
      </p:sp>
    </p:spTree>
    <p:extLst>
      <p:ext uri="{BB962C8B-B14F-4D97-AF65-F5344CB8AC3E}">
        <p14:creationId xmlns:p14="http://schemas.microsoft.com/office/powerpoint/2010/main" val="351381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30399" y="2351314"/>
            <a:ext cx="94052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7200" dirty="0" smtClean="0"/>
              <a:t>Спасибо за внимание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9315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290234"/>
            <a:ext cx="10058400" cy="3297766"/>
          </a:xfrm>
        </p:spPr>
        <p:txBody>
          <a:bodyPr>
            <a:normAutofit fontScale="92500" lnSpcReduction="20000"/>
          </a:bodyPr>
          <a:lstStyle/>
          <a:p>
            <a:pPr indent="450000" algn="just"/>
            <a:r>
              <a:rPr lang="ru-RU" dirty="0"/>
              <a:t>Интерфейс человек-устройство (</a:t>
            </a:r>
            <a:r>
              <a:rPr lang="en-US" dirty="0"/>
              <a:t>Human Interface Device</a:t>
            </a:r>
            <a:r>
              <a:rPr lang="ru-RU" dirty="0"/>
              <a:t> – </a:t>
            </a:r>
            <a:r>
              <a:rPr lang="en-US" dirty="0"/>
              <a:t>HID</a:t>
            </a:r>
            <a:r>
              <a:rPr lang="ru-RU" dirty="0"/>
              <a:t>) – класс устройств, предназначенных для взаимодействия с </a:t>
            </a:r>
            <a:r>
              <a:rPr lang="ru-RU" dirty="0" smtClean="0"/>
              <a:t>человеком. В </a:t>
            </a:r>
            <a:r>
              <a:rPr lang="ru-RU" dirty="0"/>
              <a:t>основу работы данных устройств положен принцип распознавания жестов человека. </a:t>
            </a:r>
            <a:r>
              <a:rPr lang="ru-RU" dirty="0" smtClean="0"/>
              <a:t>Это может быть </a:t>
            </a:r>
            <a:r>
              <a:rPr lang="ru-RU" dirty="0"/>
              <a:t>вычисление позиции ладони, плеч и кончиков пальцев руки; идентификация конфигурации и траектории движения руки и т.д. </a:t>
            </a:r>
            <a:endParaRPr lang="ru-RU" dirty="0" smtClean="0"/>
          </a:p>
          <a:p>
            <a:pPr indent="450000" algn="just"/>
            <a:r>
              <a:rPr lang="ru-RU" dirty="0" smtClean="0"/>
              <a:t>Данную </a:t>
            </a:r>
            <a:r>
              <a:rPr lang="ru-RU" dirty="0"/>
              <a:t>технологию можно применять в различных областях деятельности человека: управление компьютером и бытовыми приборами, создание естественных человеко-машинных интерфейсов для глухонемых, манипуляция трехмерными моделями объектов, приложения виртуальной реальности, управление </a:t>
            </a:r>
            <a:r>
              <a:rPr lang="ru-RU" dirty="0" err="1"/>
              <a:t>квадрокоптерами</a:t>
            </a:r>
            <a:r>
              <a:rPr lang="ru-RU" dirty="0"/>
              <a:t> и </a:t>
            </a:r>
            <a:r>
              <a:rPr lang="ru-RU" dirty="0" err="1"/>
              <a:t>экзоскелетом</a:t>
            </a:r>
            <a:r>
              <a:rPr lang="ru-RU" dirty="0" smtClean="0"/>
              <a:t>.</a:t>
            </a:r>
          </a:p>
          <a:p>
            <a:pPr indent="450000" algn="just"/>
            <a:r>
              <a:rPr lang="ru-RU" dirty="0"/>
              <a:t>Однако все существующие реализации интерфейса человек-устройство требуют соблюдения определенных условий для выполнения задачи, большая часть из них не являются портативными, а носимые реализации не надежны в связи с использованием проводных связей.</a:t>
            </a:r>
          </a:p>
        </p:txBody>
      </p:sp>
    </p:spTree>
    <p:extLst>
      <p:ext uri="{BB962C8B-B14F-4D97-AF65-F5344CB8AC3E}">
        <p14:creationId xmlns:p14="http://schemas.microsoft.com/office/powerpoint/2010/main" val="95761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Целью работы является разработка устройства для управления персональной техникой. Для достижения поставленной цели были определены и решены следующие задачи:</a:t>
            </a:r>
          </a:p>
          <a:p>
            <a:r>
              <a:rPr lang="ru-RU" dirty="0"/>
              <a:t>- изучить современное состояние научной проблемы манипуляции техническими устройствами посредством жестов;</a:t>
            </a:r>
          </a:p>
          <a:p>
            <a:r>
              <a:rPr lang="ru-RU" dirty="0"/>
              <a:t>- провести анализ существующих систем и устройств, изучить их характеристики, достоинства и недостатки;</a:t>
            </a:r>
          </a:p>
          <a:p>
            <a:r>
              <a:rPr lang="ru-RU" dirty="0"/>
              <a:t>- сформулировать технические требования к разрабатываемому манипулятору;</a:t>
            </a:r>
          </a:p>
          <a:p>
            <a:r>
              <a:rPr lang="ru-RU" dirty="0"/>
              <a:t>- изучить и выбрать (модифицировать) структурную схему манипулятора;</a:t>
            </a:r>
          </a:p>
          <a:p>
            <a:r>
              <a:rPr lang="ru-RU" dirty="0"/>
              <a:t>- выполнить схемотехническое проектирование манипулятора, обосновать его элементную базу;</a:t>
            </a:r>
          </a:p>
          <a:p>
            <a:r>
              <a:rPr lang="ru-RU" dirty="0"/>
              <a:t>- разработать алгоритмическое и программное обеспечение для регистрации и передачи данных от 8 сегментов в асинхронном режиме в ПК.</a:t>
            </a:r>
          </a:p>
        </p:txBody>
      </p:sp>
    </p:spTree>
    <p:extLst>
      <p:ext uri="{BB962C8B-B14F-4D97-AF65-F5344CB8AC3E}">
        <p14:creationId xmlns:p14="http://schemas.microsoft.com/office/powerpoint/2010/main" val="246156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55700" y="598756"/>
            <a:ext cx="9982200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900" b="1" dirty="0"/>
              <a:t>Объектом исследования </a:t>
            </a:r>
            <a:r>
              <a:rPr lang="ru-RU" sz="1900" dirty="0"/>
              <a:t>являются манипулирование персональной техникой.</a:t>
            </a:r>
          </a:p>
          <a:p>
            <a:pPr algn="just"/>
            <a:r>
              <a:rPr lang="ru-RU" sz="1900" b="1" dirty="0"/>
              <a:t>Предметом исследования </a:t>
            </a:r>
            <a:r>
              <a:rPr lang="ru-RU" sz="1900" dirty="0"/>
              <a:t>является методы и средства манипулирования персональной техникой.</a:t>
            </a:r>
          </a:p>
          <a:p>
            <a:pPr algn="just"/>
            <a:r>
              <a:rPr lang="ru-RU" sz="1900" b="1" dirty="0"/>
              <a:t>Научная новизна. </a:t>
            </a:r>
            <a:r>
              <a:rPr lang="ru-RU" sz="1900" dirty="0"/>
              <a:t>Предложен способ управления персональной техникой, базирующийся на регистрации электромиографических сигналов и распознавании жестов, что обеспечит бесконтактное взаимодействие между пользователем и устройством манипулирования.</a:t>
            </a:r>
          </a:p>
          <a:p>
            <a:pPr algn="just"/>
            <a:r>
              <a:rPr lang="ru-RU" sz="1900" b="1" dirty="0"/>
              <a:t>Практическая ценность:</a:t>
            </a:r>
          </a:p>
          <a:p>
            <a:pPr algn="just"/>
            <a:r>
              <a:rPr lang="ru-RU" sz="1900" dirty="0"/>
              <a:t>- разработано схемотехническое решение электромиографического манипулятора, выполненного в виде наручного браслета, состоящего из восьми регистрирующих сегментов, отличающегося наличием беспроводного канала связи и отсутствием опорного электрода, что устраняет недостаток проводных связей и повышает надежность устройства;</a:t>
            </a:r>
          </a:p>
          <a:p>
            <a:pPr algn="just"/>
            <a:r>
              <a:rPr lang="ru-RU" sz="1900" dirty="0"/>
              <a:t>- разработано алгоритмическое и программное обеспечение для электромиографического манипулятора, которое обеспечивает передачу данных в ПК для дальнейшей обработки, распознавания и интерпретации, а также позволяет осуществлять визуальный контроль за действиями пользователя;</a:t>
            </a:r>
          </a:p>
          <a:p>
            <a:pPr algn="just"/>
            <a:r>
              <a:rPr lang="ru-RU" sz="1900" dirty="0"/>
              <a:t>- обеспечена точность регистрации ЭМГ сигнала в диапазоне амплитуд от 20мкВ до 200мВ и в диапазоне частот от 10Гц до 100кГц</a:t>
            </a:r>
            <a:r>
              <a:rPr lang="ru-RU" sz="1900" dirty="0" smtClean="0"/>
              <a:t>.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190618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117600" y="789256"/>
            <a:ext cx="998220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900" b="1" dirty="0" smtClean="0"/>
              <a:t>Апробация </a:t>
            </a:r>
            <a:r>
              <a:rPr lang="ru-RU" sz="1900" b="1" dirty="0"/>
              <a:t>результатов магистерской </a:t>
            </a:r>
            <a:r>
              <a:rPr lang="ru-RU" sz="1900" b="1" dirty="0" smtClean="0"/>
              <a:t>работы.</a:t>
            </a:r>
          </a:p>
          <a:p>
            <a:pPr algn="just"/>
            <a:r>
              <a:rPr lang="ru-RU" sz="1900" dirty="0" smtClean="0"/>
              <a:t>Результаты </a:t>
            </a:r>
            <a:r>
              <a:rPr lang="ru-RU" sz="1900" dirty="0"/>
              <a:t>исследований, которые включены в магистерскую работу, докладывались на международном молодежном форуме «Радиоэлектроника и молодежь в ХХI веке» в 2015 г. В г. Харькове</a:t>
            </a:r>
            <a:r>
              <a:rPr lang="ru-RU" sz="1900" dirty="0" smtClean="0"/>
              <a:t>.</a:t>
            </a:r>
          </a:p>
          <a:p>
            <a:pPr algn="just"/>
            <a:endParaRPr lang="ru-RU" sz="1900" dirty="0"/>
          </a:p>
          <a:p>
            <a:pPr algn="just"/>
            <a:r>
              <a:rPr lang="ru-RU" sz="1900" b="1" dirty="0" smtClean="0"/>
              <a:t>Публикации.</a:t>
            </a:r>
          </a:p>
          <a:p>
            <a:pPr algn="just"/>
            <a:r>
              <a:rPr lang="ru-RU" sz="1900" dirty="0" smtClean="0"/>
              <a:t>Основные </a:t>
            </a:r>
            <a:r>
              <a:rPr lang="ru-RU" sz="1900" dirty="0"/>
              <a:t>результаты магистерской работы опубликованы в 2 печатных работах, в частности 1 статья в отечественном научном профильном издании, которое входит в перечень ГАК МОН </a:t>
            </a:r>
            <a:r>
              <a:rPr lang="ru-RU" sz="1900" dirty="0" smtClean="0"/>
              <a:t>Украины, </a:t>
            </a:r>
            <a:r>
              <a:rPr lang="ru-RU" sz="1900" dirty="0"/>
              <a:t>1 тезисы доклада в сборке материала научно-технической конференции.</a:t>
            </a:r>
          </a:p>
        </p:txBody>
      </p:sp>
    </p:spTree>
    <p:extLst>
      <p:ext uri="{BB962C8B-B14F-4D97-AF65-F5344CB8AC3E}">
        <p14:creationId xmlns:p14="http://schemas.microsoft.com/office/powerpoint/2010/main" val="245250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аналогичных устройств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"/>
          <a:stretch/>
        </p:blipFill>
        <p:spPr bwMode="auto">
          <a:xfrm>
            <a:off x="1097280" y="2144566"/>
            <a:ext cx="4342781" cy="1400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0" r="-14" b="41461"/>
          <a:stretch/>
        </p:blipFill>
        <p:spPr bwMode="auto">
          <a:xfrm>
            <a:off x="1097280" y="3952142"/>
            <a:ext cx="4344019" cy="154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807" y="2002540"/>
            <a:ext cx="2601909" cy="389920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851900" y="2002540"/>
            <a:ext cx="2303780" cy="3613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Times New Roman" panose="02020603050405020304" pitchFamily="18" charset="0"/>
              </a:rPr>
              <a:t>БСБП – блок съема биопотенциалов,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uk-UA" sz="1400" dirty="0" err="1">
                <a:ea typeface="Times New Roman" panose="02020603050405020304" pitchFamily="18" charset="0"/>
              </a:rPr>
              <a:t>БУиИ</a:t>
            </a:r>
            <a:r>
              <a:rPr lang="uk-UA" sz="1400" dirty="0">
                <a:ea typeface="Times New Roman" panose="02020603050405020304" pitchFamily="18" charset="0"/>
              </a:rPr>
              <a:t> – блок </a:t>
            </a:r>
            <a:r>
              <a:rPr lang="uk-UA" sz="1400" dirty="0" err="1">
                <a:ea typeface="Times New Roman" panose="02020603050405020304" pitchFamily="18" charset="0"/>
              </a:rPr>
              <a:t>управления</a:t>
            </a:r>
            <a:r>
              <a:rPr lang="uk-UA" sz="1400" dirty="0">
                <a:ea typeface="Times New Roman" panose="02020603050405020304" pitchFamily="18" charset="0"/>
              </a:rPr>
              <a:t> и </a:t>
            </a:r>
            <a:r>
              <a:rPr lang="uk-UA" sz="1400" dirty="0" err="1">
                <a:ea typeface="Times New Roman" panose="02020603050405020304" pitchFamily="18" charset="0"/>
              </a:rPr>
              <a:t>индикации</a:t>
            </a:r>
            <a:r>
              <a:rPr lang="uk-UA" sz="1400" dirty="0">
                <a:ea typeface="Times New Roman" panose="02020603050405020304" pitchFamily="18" charset="0"/>
              </a:rPr>
              <a:t>,</a:t>
            </a:r>
            <a:endParaRPr lang="ru-RU" sz="1400" dirty="0"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Times New Roman" panose="02020603050405020304" pitchFamily="18" charset="0"/>
              </a:rPr>
              <a:t>МК – микроконтроллер,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uk-UA" sz="1400" dirty="0">
                <a:ea typeface="Times New Roman" panose="02020603050405020304" pitchFamily="18" charset="0"/>
              </a:rPr>
              <a:t>П – </a:t>
            </a:r>
            <a:r>
              <a:rPr lang="uk-UA" sz="1400" dirty="0" err="1">
                <a:ea typeface="Times New Roman" panose="02020603050405020304" pitchFamily="18" charset="0"/>
              </a:rPr>
              <a:t>пользователь</a:t>
            </a:r>
            <a:r>
              <a:rPr lang="uk-UA" sz="1400" dirty="0">
                <a:ea typeface="Times New Roman" panose="02020603050405020304" pitchFamily="18" charset="0"/>
              </a:rPr>
              <a:t>,</a:t>
            </a:r>
            <a:endParaRPr lang="ru-RU" sz="1400" dirty="0"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Times New Roman" panose="02020603050405020304" pitchFamily="18" charset="0"/>
              </a:rPr>
              <a:t>ПК – персональный компьютер,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Times New Roman" panose="02020603050405020304" pitchFamily="18" charset="0"/>
              </a:rPr>
              <a:t>ШБПД – шина беспроводной передачи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5936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аналогичных устройств</a:t>
            </a:r>
            <a:endParaRPr lang="ru-RU" dirty="0"/>
          </a:p>
        </p:txBody>
      </p:sp>
      <p:pic>
        <p:nvPicPr>
          <p:cNvPr id="7" name="Picture 2" descr="https://www.myo.com/assets/sapphire/armin/intro/my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620572"/>
            <a:ext cx="2801031" cy="295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8851900" y="2166428"/>
            <a:ext cx="230378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Times New Roman" panose="02020603050405020304" pitchFamily="18" charset="0"/>
              </a:rPr>
              <a:t>БСБП – блок съема биопотенциалов,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400" dirty="0" err="1">
                <a:ea typeface="Times New Roman" panose="02020603050405020304" pitchFamily="18" charset="0"/>
              </a:rPr>
              <a:t>БУиИ</a:t>
            </a:r>
            <a:r>
              <a:rPr lang="ru-RU" sz="1400" dirty="0">
                <a:ea typeface="Times New Roman" panose="02020603050405020304" pitchFamily="18" charset="0"/>
              </a:rPr>
              <a:t> – блок управления и индикации,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Times New Roman" panose="02020603050405020304" pitchFamily="18" charset="0"/>
              </a:rPr>
              <a:t>МК – микроконтроллер,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400" dirty="0" smtClean="0">
                <a:ea typeface="Times New Roman" panose="02020603050405020304" pitchFamily="18" charset="0"/>
              </a:rPr>
              <a:t>П – пользователь,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400" dirty="0" smtClean="0">
                <a:ea typeface="Times New Roman" panose="02020603050405020304" pitchFamily="18" charset="0"/>
              </a:rPr>
              <a:t>ПК </a:t>
            </a:r>
            <a:r>
              <a:rPr lang="ru-RU" sz="1400" dirty="0">
                <a:ea typeface="Times New Roman" panose="02020603050405020304" pitchFamily="18" charset="0"/>
              </a:rPr>
              <a:t>– персональный компьютер,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Times New Roman" panose="02020603050405020304" pitchFamily="18" charset="0"/>
              </a:rPr>
              <a:t>ШБПД – шина беспроводной передачи данных.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203" y="2166428"/>
            <a:ext cx="3825804" cy="38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8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структурной схемы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780" y="2166428"/>
            <a:ext cx="5167555" cy="365493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112000" y="2166428"/>
            <a:ext cx="404368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Times New Roman" panose="02020603050405020304" pitchFamily="18" charset="0"/>
              </a:rPr>
              <a:t>БОПП – блок определения пространственного положения,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Times New Roman" panose="02020603050405020304" pitchFamily="18" charset="0"/>
              </a:rPr>
              <a:t>БСБП – блок съема биопотенциалов,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400" dirty="0" err="1">
                <a:ea typeface="Times New Roman" panose="02020603050405020304" pitchFamily="18" charset="0"/>
              </a:rPr>
              <a:t>БУиИ</a:t>
            </a:r>
            <a:r>
              <a:rPr lang="ru-RU" sz="1400" dirty="0">
                <a:ea typeface="Times New Roman" panose="02020603050405020304" pitchFamily="18" charset="0"/>
              </a:rPr>
              <a:t> – блок управления и индикации</a:t>
            </a:r>
            <a:r>
              <a:rPr lang="ru-RU" sz="1400" dirty="0" smtClean="0">
                <a:ea typeface="Times New Roman" panose="02020603050405020304" pitchFamily="18" charset="0"/>
              </a:rPr>
              <a:t>,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Times New Roman" panose="02020603050405020304" pitchFamily="18" charset="0"/>
              </a:rPr>
              <a:t>МК – микроконтроллер,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Times New Roman" panose="02020603050405020304" pitchFamily="18" charset="0"/>
              </a:rPr>
              <a:t>ПК – персональный компьютер,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ea typeface="Times New Roman" panose="02020603050405020304" pitchFamily="18" charset="0"/>
              </a:rPr>
              <a:t>ШБПД – шина беспроводной передачи </a:t>
            </a:r>
            <a:r>
              <a:rPr lang="ru-RU" sz="1400" dirty="0" smtClean="0">
                <a:ea typeface="Times New Roman" panose="02020603050405020304" pitchFamily="18" charset="0"/>
              </a:rPr>
              <a:t>данных.</a:t>
            </a:r>
            <a:endParaRPr lang="ru-RU" sz="14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8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Конструкторско-техническое решение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507" y="1965960"/>
            <a:ext cx="6699945" cy="371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0088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485</TotalTime>
  <Words>507</Words>
  <Application>Microsoft Office PowerPoint</Application>
  <PresentationFormat>Широкоэкранный</PresentationFormat>
  <Paragraphs>72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Franklin Gothic Book</vt:lpstr>
      <vt:lpstr>Times New Roman</vt:lpstr>
      <vt:lpstr>Ретро</vt:lpstr>
      <vt:lpstr>Электромиографический манипулятор</vt:lpstr>
      <vt:lpstr>Актуальность</vt:lpstr>
      <vt:lpstr>Цель и задачи работы</vt:lpstr>
      <vt:lpstr>Презентация PowerPoint</vt:lpstr>
      <vt:lpstr>Презентация PowerPoint</vt:lpstr>
      <vt:lpstr>Обзор аналогичных устройств</vt:lpstr>
      <vt:lpstr>Обзор аналогичных устройств</vt:lpstr>
      <vt:lpstr>Разработка структурной схемы</vt:lpstr>
      <vt:lpstr>Конструкторско-техническое решение</vt:lpstr>
      <vt:lpstr>Конструкторско-техническое решение</vt:lpstr>
      <vt:lpstr>Разработка программного обеспечения</vt:lpstr>
      <vt:lpstr>Выводы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всв</dc:title>
  <dc:creator>Александр Губанов</dc:creator>
  <cp:lastModifiedBy>Александр Губанов</cp:lastModifiedBy>
  <cp:revision>15</cp:revision>
  <dcterms:created xsi:type="dcterms:W3CDTF">2016-01-25T20:16:56Z</dcterms:created>
  <dcterms:modified xsi:type="dcterms:W3CDTF">2016-01-26T04:23:33Z</dcterms:modified>
</cp:coreProperties>
</file>