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32"/>
  </p:notesMasterIdLst>
  <p:sldIdLst>
    <p:sldId id="256" r:id="rId2"/>
    <p:sldId id="257" r:id="rId3"/>
    <p:sldId id="268" r:id="rId4"/>
    <p:sldId id="269" r:id="rId5"/>
    <p:sldId id="289" r:id="rId6"/>
    <p:sldId id="275" r:id="rId7"/>
    <p:sldId id="270" r:id="rId8"/>
    <p:sldId id="288" r:id="rId9"/>
    <p:sldId id="290" r:id="rId10"/>
    <p:sldId id="31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4" r:id="rId23"/>
    <p:sldId id="305" r:id="rId24"/>
    <p:sldId id="302" r:id="rId25"/>
    <p:sldId id="306" r:id="rId26"/>
    <p:sldId id="307" r:id="rId27"/>
    <p:sldId id="308" r:id="rId28"/>
    <p:sldId id="309" r:id="rId29"/>
    <p:sldId id="266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1"/>
    <p:restoredTop sz="71576"/>
  </p:normalViewPr>
  <p:slideViewPr>
    <p:cSldViewPr snapToGrid="0">
      <p:cViewPr varScale="1">
        <p:scale>
          <a:sx n="115" d="100"/>
          <a:sy n="115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41B02-1222-FB4C-93B2-C010EA03EC6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CEE4B-39C2-D042-B784-CE7E9F78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4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9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5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3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0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6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2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Primary Memory (RAM) - It is volatile memory, meaning its contents are lost when the power is turned off.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Secondary Memory - Unlike primary memory, secondary memory retains data even when the power is turned off. It is used for long-term storage of data and programs.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Cache Memory - Its purpose is to temporarily store frequently accessed data and instructions, which helps improve the overall performance of the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9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9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00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1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5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85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These variables have a longer lifetime compared to local variables and retain their values throughout the program execution.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These variables have a longer lifetime compared to local variables and retain their values throughout the program execution.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5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3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7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8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A89FDA-3E53-6248-8D11-1F9DD7D2697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1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mboKQH8lM&amp;list=PLmmYSbUCWJ4x1GO839azG_BBw8rkh-zOj" TargetMode="External"/><Relationship Id="rId2" Type="http://schemas.openxmlformats.org/officeDocument/2006/relationships/hyperlink" Target="https://github.com/media-lib/prog_lib/blob/master/general/Steve%20McConnell%20-%20Code%20Complete%20(2nd%20edition)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nguyen095/clean-code/blob/master/Clean.Code.A.Handbook.of.Agile.Software.Craftsmanship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BAF6-F8E2-475F-C9DC-FB58697A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6600" dirty="0"/>
              <a:t>Software development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2518-24B6-D1CB-AADB-9EE4F8B1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Memory and 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7C3C9-FD7E-6425-4708-AC90B5507543}"/>
              </a:ext>
            </a:extLst>
          </p:cNvPr>
          <p:cNvSpPr txBox="1"/>
          <p:nvPr/>
        </p:nvSpPr>
        <p:spPr>
          <a:xfrm>
            <a:off x="3201272" y="556317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Oleksandr (Sasha) </a:t>
            </a:r>
            <a:r>
              <a:rPr lang="en-US" dirty="0" err="1"/>
              <a:t>Hubanov</a:t>
            </a:r>
            <a:endParaRPr lang="en-US" dirty="0"/>
          </a:p>
          <a:p>
            <a:r>
              <a:rPr lang="en-US" dirty="0"/>
              <a:t>alex@0x0h.com</a:t>
            </a:r>
          </a:p>
        </p:txBody>
      </p:sp>
    </p:spTree>
    <p:extLst>
      <p:ext uri="{BB962C8B-B14F-4D97-AF65-F5344CB8AC3E}">
        <p14:creationId xmlns:p14="http://schemas.microsoft.com/office/powerpoint/2010/main" val="184780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Big O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349238" cy="39528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Big O notation is used to describe the asymptotic behavior of an algorithm in terms of its time complexity or space complexity as the input size grows.</a:t>
            </a:r>
          </a:p>
          <a:p>
            <a:pPr marL="0" indent="0" algn="l">
              <a:buNone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Complexity: Big O notation provides an upper bound on the worst-case time complexity of an algorithm. It represents the maximum number of operations the algorithm will perform as a function of the input size.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Space Complexity: Big O notation describes the amount of additional space (memory) an algorithm requires relative to the input size.</a:t>
            </a: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23554" name="Picture 2" descr="Understanding time complexity with Python examples | by Kelvin Salton do  Prado | Towards Data Science">
            <a:extLst>
              <a:ext uri="{FF2B5EF4-FFF2-40B4-BE49-F238E27FC236}">
                <a16:creationId xmlns:a16="http://schemas.microsoft.com/office/drawing/2014/main" id="{EE3135F4-1E21-4132-93F0-830825FE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07" y="2011681"/>
            <a:ext cx="5681344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2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59" y="1903182"/>
            <a:ext cx="6072446" cy="87226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way to organize and store data effectively.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53865-AC63-4D47-A2D8-626BE22D3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8" b="15410"/>
          <a:stretch/>
        </p:blipFill>
        <p:spPr>
          <a:xfrm>
            <a:off x="2287039" y="4388406"/>
            <a:ext cx="4293458" cy="2301155"/>
          </a:xfrm>
          <a:prstGeom prst="rect">
            <a:avLst/>
          </a:prstGeom>
        </p:spPr>
      </p:pic>
      <p:pic>
        <p:nvPicPr>
          <p:cNvPr id="8198" name="Picture 6" descr="Red Black Tree Java - Javatpoint">
            <a:extLst>
              <a:ext uri="{FF2B5EF4-FFF2-40B4-BE49-F238E27FC236}">
                <a16:creationId xmlns:a16="http://schemas.microsoft.com/office/drawing/2014/main" id="{A56E4B08-625E-4832-8C14-EBB4F3965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06" y="423677"/>
            <a:ext cx="3191562" cy="277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Graph Representation - javatpoint">
            <a:extLst>
              <a:ext uri="{FF2B5EF4-FFF2-40B4-BE49-F238E27FC236}">
                <a16:creationId xmlns:a16="http://schemas.microsoft.com/office/drawing/2014/main" id="{B75AA04B-3E2D-4C9E-8793-4F8559FDC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b="16223"/>
          <a:stretch/>
        </p:blipFill>
        <p:spPr bwMode="auto">
          <a:xfrm>
            <a:off x="475518" y="2589803"/>
            <a:ext cx="6894800" cy="170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Data structure - Wikipedia">
            <a:extLst>
              <a:ext uri="{FF2B5EF4-FFF2-40B4-BE49-F238E27FC236}">
                <a16:creationId xmlns:a16="http://schemas.microsoft.com/office/drawing/2014/main" id="{3E6ABDAB-D679-45A9-A63E-AD0A7D0D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213" y="3989171"/>
            <a:ext cx="3699164" cy="270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Java ArrayList - OctoPerf">
            <a:extLst>
              <a:ext uri="{FF2B5EF4-FFF2-40B4-BE49-F238E27FC236}">
                <a16:creationId xmlns:a16="http://schemas.microsoft.com/office/drawing/2014/main" id="{32CEA9F9-C11B-4FA8-BAFD-E657D8A7E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8" y="4480872"/>
            <a:ext cx="1909701" cy="22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Linked List Data Structure">
            <a:extLst>
              <a:ext uri="{FF2B5EF4-FFF2-40B4-BE49-F238E27FC236}">
                <a16:creationId xmlns:a16="http://schemas.microsoft.com/office/drawing/2014/main" id="{B1F4542D-A67E-4DEB-AAB4-2F7B1AC6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22393"/>
            <a:ext cx="5458788" cy="8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072446" cy="36491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 array is a linear data structure that stores a fixed-size sequence of elements of the same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Contiguous memory allocation: Elements are stored in adjacent memory locations.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Index-based access: Elements can be accessed using their index.</a:t>
            </a: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12" descr="Java ArrayList - OctoPerf">
            <a:extLst>
              <a:ext uri="{FF2B5EF4-FFF2-40B4-BE49-F238E27FC236}">
                <a16:creationId xmlns:a16="http://schemas.microsoft.com/office/drawing/2014/main" id="{489E2CAE-4AE3-47CE-9998-440C2E0D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83" y="1962114"/>
            <a:ext cx="3533830" cy="41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9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7212981" cy="4630189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Operations and Common Use Cases: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Accessing elements O(1)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Inserting/deleting elements at the end O(1)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Inserting/deleting elements at arbitrary positions O(n)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Searching for a specific value: Time complexity: O(n)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Storing collections of data that require random access, implementing algorithms like sorting or searching.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Advantages: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Constant-time access to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memory utilization.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Fixed size: Resizing an array requires creating a new, larger array and copying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Limited flexibility for insertion and deletion in the middle of the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Inefficient for large-scale resizing.</a:t>
            </a:r>
          </a:p>
        </p:txBody>
      </p:sp>
      <p:pic>
        <p:nvPicPr>
          <p:cNvPr id="5" name="Picture 12" descr="Java ArrayList - OctoPerf">
            <a:extLst>
              <a:ext uri="{FF2B5EF4-FFF2-40B4-BE49-F238E27FC236}">
                <a16:creationId xmlns:a16="http://schemas.microsoft.com/office/drawing/2014/main" id="{489E2CAE-4AE3-47CE-9998-440C2E0D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83" y="1962114"/>
            <a:ext cx="3533830" cy="41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5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7212981" cy="46301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linear data structure consisting of nodes, where each node contains data and a reference (or link) to the next node.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Non-contiguous memory allocation: Nodes can be scattered in different memory locations.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Dynamic size: Linked lists can grow or shrink as elements are added or removed.</a:t>
            </a: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6" name="Picture 18" descr="Linked List Data Structure">
            <a:extLst>
              <a:ext uri="{FF2B5EF4-FFF2-40B4-BE49-F238E27FC236}">
                <a16:creationId xmlns:a16="http://schemas.microsoft.com/office/drawing/2014/main" id="{F76EF3D6-89E1-42EC-9A31-83C10F69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44" y="5082067"/>
            <a:ext cx="7953080" cy="12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3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7212981" cy="4630189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Operations and Common Use Cases: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Accessing elements: Time complexity: O(n)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Inserting/deleting elements at the beginning: O(1)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Inserting/deleting elements at the end: O(n) (or O(1) with a tail reference)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Inserting/deleting elements at arbitrary positions: O(n)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Searching for a specific value: O(n)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Implementing stacks, queues, or other dynamic data structures, efficient memory management when frequent insertions or deletions are required.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Dynamic size: Linked lists can grow or shrink as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insertion/deletion at the beginning (with O(1) time complexity).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Non-constant time access to elements, requiring traversal from the head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Higher memory overhead due to storing node references.</a:t>
            </a:r>
          </a:p>
        </p:txBody>
      </p:sp>
      <p:pic>
        <p:nvPicPr>
          <p:cNvPr id="12292" name="Picture 4" descr="Linked List Implementation of Stack in Data Structure - javatpoint">
            <a:extLst>
              <a:ext uri="{FF2B5EF4-FFF2-40B4-BE49-F238E27FC236}">
                <a16:creationId xmlns:a16="http://schemas.microsoft.com/office/drawing/2014/main" id="{2B547B75-7AE0-4519-A8CD-39D928BF3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7" b="14546"/>
          <a:stretch/>
        </p:blipFill>
        <p:spPr bwMode="auto">
          <a:xfrm>
            <a:off x="8919556" y="1878676"/>
            <a:ext cx="2021377" cy="38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6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7212981" cy="46301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 abstract data type that follows the Last-In-First-Out (LIFO) principle. Elements are added and removed from the same end called the "top."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C7DF3-1C94-40F0-9E25-C07D99D9D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8" b="15410"/>
          <a:stretch/>
        </p:blipFill>
        <p:spPr>
          <a:xfrm>
            <a:off x="6899564" y="1930626"/>
            <a:ext cx="5591282" cy="29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8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7212981" cy="46301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Operations and Common Use Cases: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Push: Adding an element to the top. Time complexity: O(1)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Pop: Removing the top element. Time complexity: O(1)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Function call stack, expression evaluation, backtracking algorithms.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insertion and deletion at the top (with O(1) time complexity).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Provides access to the most recently added elements.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Limited access to elements other than the top.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Elements deeper in the stack require multiple pops to access.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BDBB7-9E45-46A5-9210-7DF4E4A29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8" b="15410"/>
          <a:stretch/>
        </p:blipFill>
        <p:spPr>
          <a:xfrm>
            <a:off x="6982093" y="2278422"/>
            <a:ext cx="5209907" cy="27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4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7"/>
            <a:ext cx="7212981" cy="18204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 abstract data type that follows the First-In-First-Out (FIFO) principle. Elements are added at one end called the "rear" and removed from the other end called the "front."</a:t>
            </a:r>
          </a:p>
        </p:txBody>
      </p:sp>
      <p:pic>
        <p:nvPicPr>
          <p:cNvPr id="16386" name="Picture 2" descr="Queue Data Structure and Implementation in Java, Python and C/C++">
            <a:extLst>
              <a:ext uri="{FF2B5EF4-FFF2-40B4-BE49-F238E27FC236}">
                <a16:creationId xmlns:a16="http://schemas.microsoft.com/office/drawing/2014/main" id="{582E5F63-B9DE-47A2-AF2E-9B395E5F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1" y="4279230"/>
            <a:ext cx="9714807" cy="15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4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7212981" cy="46301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Operations and Common Use Cases: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Enqueue: Adding an element to the rear. Time complexity: O(1)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Dequeue: Removing an element from the front. Time complexity: O(1)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Process scheduling, breadth-first search, message passing.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Maintains order and allows efficient insertion and deletion at both ends (with O(1) time complexity).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Limited access to elements in the middle of the queue.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Elements at the front require dequeuing all previous elements.</a:t>
            </a:r>
          </a:p>
        </p:txBody>
      </p:sp>
      <p:pic>
        <p:nvPicPr>
          <p:cNvPr id="15366" name="Picture 6" descr="Queue Data Structure and Implementation in Java, Python and C/C++">
            <a:extLst>
              <a:ext uri="{FF2B5EF4-FFF2-40B4-BE49-F238E27FC236}">
                <a16:creationId xmlns:a16="http://schemas.microsoft.com/office/drawing/2014/main" id="{45BB8C6D-526E-4F25-8A49-61C2F5FE9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22" y="697660"/>
            <a:ext cx="9091353" cy="14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1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37E5-0703-CBEB-7256-BC30497D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LT"/>
              <a:t>Disclaimer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7C38-53B9-CC40-537D-A465BE48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LT"/>
              <a:t>Everything said in this cource is based on my personal expirince and collected feedback of my friends and </a:t>
            </a:r>
            <a:r>
              <a:rPr lang="en-US"/>
              <a:t>colleagues</a:t>
            </a:r>
            <a:r>
              <a:rPr lang="en-LT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96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Bonus - Advanced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7"/>
            <a:ext cx="7212981" cy="18204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Binary trees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Hash tables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Graph - Adjacency Lists</a:t>
            </a:r>
          </a:p>
        </p:txBody>
      </p:sp>
      <p:pic>
        <p:nvPicPr>
          <p:cNvPr id="5" name="Picture 6" descr="Red Black Tree Java - Javatpoint">
            <a:extLst>
              <a:ext uri="{FF2B5EF4-FFF2-40B4-BE49-F238E27FC236}">
                <a16:creationId xmlns:a16="http://schemas.microsoft.com/office/drawing/2014/main" id="{EADE697A-F6E9-4F45-B9E0-D4349832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64" y="1736577"/>
            <a:ext cx="3191562" cy="277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raph Representation - javatpoint">
            <a:extLst>
              <a:ext uri="{FF2B5EF4-FFF2-40B4-BE49-F238E27FC236}">
                <a16:creationId xmlns:a16="http://schemas.microsoft.com/office/drawing/2014/main" id="{B58EC46C-A8B0-4570-8718-E7E38A0C2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b="16223"/>
          <a:stretch/>
        </p:blipFill>
        <p:spPr bwMode="auto">
          <a:xfrm>
            <a:off x="433954" y="4620519"/>
            <a:ext cx="6894800" cy="170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ata structure - Wikipedia">
            <a:extLst>
              <a:ext uri="{FF2B5EF4-FFF2-40B4-BE49-F238E27FC236}">
                <a16:creationId xmlns:a16="http://schemas.microsoft.com/office/drawing/2014/main" id="{24E24C50-E6FE-43C4-913F-DC1EC157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92" y="3733933"/>
            <a:ext cx="3699164" cy="270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7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Binary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78677"/>
            <a:ext cx="6205450" cy="37573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hierarchical data structure consisting of nodes connected by edges. It has the following characteristics: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Root: The topmost node of the tree.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Parent and Child: Each node (except the root) has a parent node and can have zero or more child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Leaf: Nodes with no children.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Depth and Height: Depth refers to the level of a node in the tree, while height is the maximum depth of any node in the tree.</a:t>
            </a:r>
          </a:p>
        </p:txBody>
      </p:sp>
      <p:pic>
        <p:nvPicPr>
          <p:cNvPr id="18434" name="Picture 2" descr="Binary Tree - Hideous Humpback Freak">
            <a:extLst>
              <a:ext uri="{FF2B5EF4-FFF2-40B4-BE49-F238E27FC236}">
                <a16:creationId xmlns:a16="http://schemas.microsoft.com/office/drawing/2014/main" id="{DF853FD2-A9D6-419D-8757-D56A5C97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793" y="2065867"/>
            <a:ext cx="5569148" cy="35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6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Types of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Binary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78677"/>
            <a:ext cx="6205450" cy="37573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AVL Tree: A self-balancing binary search tree where the heights of the left and right subtrees differ by at most one.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Red-Black Tree: A self-balancing binary search tree where nodes are colored red or black, and it satisfies specific properties to maintain balance.</a:t>
            </a:r>
          </a:p>
        </p:txBody>
      </p:sp>
      <p:pic>
        <p:nvPicPr>
          <p:cNvPr id="5" name="Picture 6" descr="Red Black Tree Java - Javatpoint">
            <a:extLst>
              <a:ext uri="{FF2B5EF4-FFF2-40B4-BE49-F238E27FC236}">
                <a16:creationId xmlns:a16="http://schemas.microsoft.com/office/drawing/2014/main" id="{7008B586-BB4F-4D16-968D-0D3E1AEE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51" y="3395749"/>
            <a:ext cx="3779398" cy="32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CC377-B1BE-404F-969D-21634BD31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764" y="461270"/>
            <a:ext cx="4437727" cy="29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4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Binary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10062555" cy="46301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Operations and Common Use Cases: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Traversals (e.g., pre-order, in-order, post-order): O(n)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Search, insertion, and deletion - depends on the tree type and its balance.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Common Use Cases: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File systems: Representing directories and files in a hierarchical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Organization charts: Representing the hierarchical structure of an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Family trees: Representing genealogical relationships within a family.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Expression evaluation: Constructing expression trees for arithmetic or logical operations.</a:t>
            </a:r>
          </a:p>
        </p:txBody>
      </p:sp>
    </p:spTree>
    <p:extLst>
      <p:ext uri="{BB962C8B-B14F-4D97-AF65-F5344CB8AC3E}">
        <p14:creationId xmlns:p14="http://schemas.microsoft.com/office/powerpoint/2010/main" val="240064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Binary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10062555" cy="4630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for hierarchical data representation and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Enables efficient search, insertion, and deletion operations based on the tree type and its balance.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Requires appropriate tree balancing techniques for optimal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Complex implementation compared to linear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51848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Hash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78676"/>
            <a:ext cx="6820592" cy="46301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data structure that allows efficient retrieval and storage of key-value pairs. It utilizes a hash function to compute an index or bucket where the value is stored.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hash function takes the input key and maps it to a specific index or bucket in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hashtable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Multiple keys may hash to the same index, leading to collisions.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Collision Resolution: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chaining (using linked lists or other data structures within each bucket)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open addressing (probing to find the next available slot).</a:t>
            </a:r>
          </a:p>
        </p:txBody>
      </p:sp>
      <p:pic>
        <p:nvPicPr>
          <p:cNvPr id="5" name="Picture 10" descr="Data structure - Wikipedia">
            <a:extLst>
              <a:ext uri="{FF2B5EF4-FFF2-40B4-BE49-F238E27FC236}">
                <a16:creationId xmlns:a16="http://schemas.microsoft.com/office/drawing/2014/main" id="{587B79C0-78DF-401F-AD2D-B6325EA63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81" y="2276749"/>
            <a:ext cx="4317071" cy="31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9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7212981" cy="463018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Operations and Common Use Cases: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Insertion: O(1) on average, but can degrade to O(n) in the worst case due to collisions.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Retrieval: O(1) on average, but can degrade to O(n) in the worst case due to collisions.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lookup of values based on unique keys, caching, symbol tables.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retrieval of values based on keys with a constant-time complexity (on average).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Ability to handle large datasets with good performance when collision resolution is effectively implemented.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Performance can degrade if there are many collisions or the hash function is poorly designed.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Additional memory overhead to handle potential collisions.</a:t>
            </a:r>
          </a:p>
        </p:txBody>
      </p:sp>
      <p:pic>
        <p:nvPicPr>
          <p:cNvPr id="5" name="Picture 10" descr="Data structure - Wikipedia">
            <a:extLst>
              <a:ext uri="{FF2B5EF4-FFF2-40B4-BE49-F238E27FC236}">
                <a16:creationId xmlns:a16="http://schemas.microsoft.com/office/drawing/2014/main" id="{1481364A-DC2E-4FAC-B1A7-B27EE1E1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81" y="2276749"/>
            <a:ext cx="4317071" cy="31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9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Graph - Adjacency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78676"/>
            <a:ext cx="6820592" cy="25686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non-linear data structure consisting of nodes (vertices) connected by edges. In the context of graph representation, adjacency lists are used to store the relationships between vertices.</a:t>
            </a:r>
          </a:p>
        </p:txBody>
      </p:sp>
      <p:pic>
        <p:nvPicPr>
          <p:cNvPr id="6" name="Picture 8" descr="Graph Representation - javatpoint">
            <a:extLst>
              <a:ext uri="{FF2B5EF4-FFF2-40B4-BE49-F238E27FC236}">
                <a16:creationId xmlns:a16="http://schemas.microsoft.com/office/drawing/2014/main" id="{23B8D9F1-DF88-47B7-9FD1-A067B1B60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b="16223"/>
          <a:stretch/>
        </p:blipFill>
        <p:spPr bwMode="auto">
          <a:xfrm>
            <a:off x="4989328" y="4792134"/>
            <a:ext cx="6894800" cy="170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82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Graph - Adjacency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676"/>
            <a:ext cx="11060083" cy="463018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Operations and Common Use Cases: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Adding an edge: depends on the implementation, usually O(1) or O(V), where V is the number of vertices.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Removing an edge: depends on the implementation, usually O(degree(V)), where degree(V) is the number of adjacent vertices of 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Traversing adjacent vertices: Time complexity depends on the number of adjacent vertices, usually O(degree(V)).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lookup of values based on unique keys, caching, symbol tables.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representation for sparse graphs where the number of edges is relatively small.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Memory-efficient as it only stores information about existing edges.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Less efficient for dense graphs where the number of edges is close to the maximum possible.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Slower access to determine the presence of an edge between two vertices compared to adjacency matrices.</a:t>
            </a:r>
          </a:p>
        </p:txBody>
      </p:sp>
    </p:spTree>
    <p:extLst>
      <p:ext uri="{BB962C8B-B14F-4D97-AF65-F5344CB8AC3E}">
        <p14:creationId xmlns:p14="http://schemas.microsoft.com/office/powerpoint/2010/main" val="54236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to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10000"/>
              </a:lnSpc>
            </a:pPr>
            <a:r>
              <a:rPr lang="en-US" sz="2200" dirty="0"/>
              <a:t>Code Complete: McConnell, Steve - </a:t>
            </a:r>
            <a:r>
              <a:rPr lang="en-US" sz="2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https://github.com/media-lib/prog_lib/blob/master/general/Steve%20McConnell%20-%20Code%20Complete%20(2nd%20edition).pdf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Uncle Bob lessons  -</a:t>
            </a:r>
            <a:r>
              <a:rPr lang="en-US" sz="2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https://www.youtube.com/watch?v=7EmboKQH8lM&amp;list=PLmmYSbUCWJ4x1GO839azG_BBw8rkh-zOj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Clean Code: Robert C. Martin - </a:t>
            </a:r>
            <a:r>
              <a:rPr lang="en-US" sz="22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https://github.com/jnguyen095/clean-code/blob/master/Clean.Code.A.Handbook.of.Agile.Software.Craftsmanship.pdf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Official documentation set for your language/framework/library</a:t>
            </a:r>
          </a:p>
        </p:txBody>
      </p:sp>
    </p:spTree>
    <p:extLst>
      <p:ext uri="{BB962C8B-B14F-4D97-AF65-F5344CB8AC3E}">
        <p14:creationId xmlns:p14="http://schemas.microsoft.com/office/powerpoint/2010/main" val="3987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6414476" cy="14533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What is Computer Memory?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1777696"/>
            <a:ext cx="5897880" cy="4121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Computer memory refers to the electronic storage space in a computer system where data, instructions, and programs are stored for processing.</a:t>
            </a:r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Each cell store minimum one bit with 0 or 1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Cells arranged in arrays, while can be addressed individually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Set of cells can be accessed by CPU at once - bytes</a:t>
            </a:r>
            <a:endParaRPr lang="en-GB" dirty="0">
              <a:latin typeface="Söhne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9F0E97B-296D-482A-9581-BAB58BD0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377" y="1342255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CF61E5-1440-4E22-B07E-4039012FD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2084" r="3904" b="2357"/>
          <a:stretch/>
        </p:blipFill>
        <p:spPr bwMode="auto">
          <a:xfrm>
            <a:off x="6700058" y="3838525"/>
            <a:ext cx="4979325" cy="23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97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7E98-D6BB-29CF-6EF2-0D5254B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619A-7FEC-56D1-4A19-9771277A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the literature, watch Uncle Bob on </a:t>
            </a:r>
            <a:r>
              <a:rPr lang="en-US" dirty="0" err="1"/>
              <a:t>youtube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84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Types of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7375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Primary Memory (RAM) - the main memory used by the computer to store data and program instructions that are currently being executed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Secondary Memory - hard drives, solid-state drives (SSDs), optical drives, and other external storage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Cache Memory - a small and fast memory located close to the CPU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652329-2C9F-4445-821D-71A8467BD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20734" r="7589" b="8584"/>
          <a:stretch/>
        </p:blipFill>
        <p:spPr bwMode="auto">
          <a:xfrm>
            <a:off x="2335877" y="4879571"/>
            <a:ext cx="7664334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7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Memory Accessible by an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2142067"/>
            <a:ext cx="5411585" cy="36491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Depend from access application has, it can R/W any type of memory available, perhaps exclude CPU cache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D1D5DB"/>
                </a:solidFill>
                <a:latin typeface="Söhne"/>
              </a:rPr>
              <a:t>But the 99% of time application works with RAM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D1D5DB"/>
                </a:solidFill>
                <a:latin typeface="Söhne"/>
              </a:rPr>
              <a:t>OS allocates an block/s of memory for application to use</a:t>
            </a:r>
          </a:p>
          <a:p>
            <a:pPr marL="0" indent="0" algn="l"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122" name="Picture 2" descr="Memory Safety Violations. How to avoid memory issues? | by Héla Ben  Khalfallah | Better Programming">
            <a:extLst>
              <a:ext uri="{FF2B5EF4-FFF2-40B4-BE49-F238E27FC236}">
                <a16:creationId xmlns:a16="http://schemas.microsoft.com/office/drawing/2014/main" id="{22012AD4-2615-4E63-822F-C4EF921C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28" y="2065867"/>
            <a:ext cx="6225678" cy="408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27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Memory Segments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2142067"/>
            <a:ext cx="5411585" cy="36491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Memory Segments: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stack memory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heap memory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global/static memory.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3074" name="Picture 2" descr="JavaScript's Memory Management Explained | Felix Gerschau">
            <a:extLst>
              <a:ext uri="{FF2B5EF4-FFF2-40B4-BE49-F238E27FC236}">
                <a16:creationId xmlns:a16="http://schemas.microsoft.com/office/drawing/2014/main" id="{66DDDFF8-818F-4170-8E96-09CBF0A8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84" y="2065867"/>
            <a:ext cx="7620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Stack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072446" cy="36491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egion of memory used by programs to manage local variables, function calls, and function parameters.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Stack is Last-In-First-Out (LIFO) structure, where the most recently added items are accessed first. Stack pointer keeps track of the current position in the stack.</a:t>
            </a:r>
          </a:p>
        </p:txBody>
      </p:sp>
      <p:pic>
        <p:nvPicPr>
          <p:cNvPr id="4100" name="Picture 4" descr="Stack-based memory allocation - Wikipedia">
            <a:extLst>
              <a:ext uri="{FF2B5EF4-FFF2-40B4-BE49-F238E27FC236}">
                <a16:creationId xmlns:a16="http://schemas.microsoft.com/office/drawing/2014/main" id="{AB2CB48B-7325-4C02-97D2-042055DD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08" y="914399"/>
            <a:ext cx="4767268" cy="56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4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Heap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7237"/>
            <a:ext cx="5282737" cy="4383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egion of memory used for dynamic memory allocation.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rograms can request memory from the heap using functions like malloc() or new, and release the memory when it is no longer needed using free() or delete. </a:t>
            </a:r>
          </a:p>
          <a:p>
            <a:pPr marL="0" indent="0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Need to keep track of used blocks 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memory management, to avoid memory leaks.</a:t>
            </a:r>
          </a:p>
          <a:p>
            <a:pPr marL="0" indent="0">
              <a:buNone/>
            </a:pPr>
            <a:r>
              <a:rPr lang="en-US" u="none" strike="noStrike" dirty="0">
                <a:solidFill>
                  <a:srgbClr val="D1D5DB"/>
                </a:solidFill>
                <a:latin typeface="Söhne"/>
              </a:rPr>
              <a:t>Used to store dynamically allocated objects – classes,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linked lists, trees, or resizable arrays.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2" descr="JavaScript's Memory Management Explained | Felix Gerschau">
            <a:extLst>
              <a:ext uri="{FF2B5EF4-FFF2-40B4-BE49-F238E27FC236}">
                <a16:creationId xmlns:a16="http://schemas.microsoft.com/office/drawing/2014/main" id="{0E04CF58-5413-4615-85BA-DB8C2551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84" y="2065867"/>
            <a:ext cx="7620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1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Global/Static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349238" cy="39528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egion of memory used to store global variables and static variables.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Lifetime of global variables - typically the entire program execution, allowing them to be accessed from any part of the code.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Static variables have a limited scope within their enclosing block or function.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Potential issues with global variables causing tight coupling, and the need for careful management to avoid unintended side effects.</a:t>
            </a:r>
          </a:p>
        </p:txBody>
      </p:sp>
      <p:pic>
        <p:nvPicPr>
          <p:cNvPr id="6" name="Picture 2" descr="Memory Safety Violations. How to avoid memory issues? | by Héla Ben  Khalfallah | Better Programming">
            <a:extLst>
              <a:ext uri="{FF2B5EF4-FFF2-40B4-BE49-F238E27FC236}">
                <a16:creationId xmlns:a16="http://schemas.microsoft.com/office/drawing/2014/main" id="{B50A9147-CB43-4C2C-9B32-E6A25157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28" y="2065867"/>
            <a:ext cx="6225678" cy="408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8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7510</TotalTime>
  <Words>2119</Words>
  <Application>Microsoft Office PowerPoint</Application>
  <PresentationFormat>Widescreen</PresentationFormat>
  <Paragraphs>206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Söhne</vt:lpstr>
      <vt:lpstr>Celestial</vt:lpstr>
      <vt:lpstr>Software development</vt:lpstr>
      <vt:lpstr>Disclaimer</vt:lpstr>
      <vt:lpstr>What is Computer Memory?</vt:lpstr>
      <vt:lpstr>Types of Memory</vt:lpstr>
      <vt:lpstr>Memory Accessible by an Application</vt:lpstr>
      <vt:lpstr>Memory Segments</vt:lpstr>
      <vt:lpstr>Stack Memory</vt:lpstr>
      <vt:lpstr>Heap Memory</vt:lpstr>
      <vt:lpstr>Global/Static Memory</vt:lpstr>
      <vt:lpstr>Big O Notation</vt:lpstr>
      <vt:lpstr>Data Structures</vt:lpstr>
      <vt:lpstr>Array</vt:lpstr>
      <vt:lpstr>Array</vt:lpstr>
      <vt:lpstr>Linked List</vt:lpstr>
      <vt:lpstr>Linked List</vt:lpstr>
      <vt:lpstr>Stack</vt:lpstr>
      <vt:lpstr>Stack</vt:lpstr>
      <vt:lpstr>Queue</vt:lpstr>
      <vt:lpstr>Queue</vt:lpstr>
      <vt:lpstr>Bonus - Advanced data structures</vt:lpstr>
      <vt:lpstr>Binary trees</vt:lpstr>
      <vt:lpstr>Types of Binary Trees</vt:lpstr>
      <vt:lpstr>Binary trees</vt:lpstr>
      <vt:lpstr>Binary trees</vt:lpstr>
      <vt:lpstr>Hash Tables</vt:lpstr>
      <vt:lpstr>Stack</vt:lpstr>
      <vt:lpstr>Graph - Adjacency Lists</vt:lpstr>
      <vt:lpstr>Graph - Adjacency Lists</vt:lpstr>
      <vt:lpstr>Sources to study</vt:lpstr>
      <vt:lpstr>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Oleksandr Hubanov</dc:creator>
  <cp:lastModifiedBy>Oleksandr Hubanov</cp:lastModifiedBy>
  <cp:revision>27</cp:revision>
  <dcterms:created xsi:type="dcterms:W3CDTF">2023-05-13T22:13:26Z</dcterms:created>
  <dcterms:modified xsi:type="dcterms:W3CDTF">2023-06-23T14:37:48Z</dcterms:modified>
</cp:coreProperties>
</file>